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04" r:id="rId2"/>
  </p:sldMasterIdLst>
  <p:notesMasterIdLst>
    <p:notesMasterId r:id="rId326"/>
  </p:notesMasterIdLst>
  <p:handoutMasterIdLst>
    <p:handoutMasterId r:id="rId327"/>
  </p:handoutMasterIdLst>
  <p:sldIdLst>
    <p:sldId id="256" r:id="rId3"/>
    <p:sldId id="637" r:id="rId4"/>
    <p:sldId id="257" r:id="rId5"/>
    <p:sldId id="517" r:id="rId6"/>
    <p:sldId id="312" r:id="rId7"/>
    <p:sldId id="280" r:id="rId8"/>
    <p:sldId id="281" r:id="rId9"/>
    <p:sldId id="282" r:id="rId10"/>
    <p:sldId id="283" r:id="rId11"/>
    <p:sldId id="646" r:id="rId12"/>
    <p:sldId id="284" r:id="rId13"/>
    <p:sldId id="686" r:id="rId14"/>
    <p:sldId id="285" r:id="rId15"/>
    <p:sldId id="286" r:id="rId16"/>
    <p:sldId id="287" r:id="rId17"/>
    <p:sldId id="654" r:id="rId18"/>
    <p:sldId id="685" r:id="rId19"/>
    <p:sldId id="288" r:id="rId20"/>
    <p:sldId id="289" r:id="rId21"/>
    <p:sldId id="290" r:id="rId22"/>
    <p:sldId id="291" r:id="rId23"/>
    <p:sldId id="293" r:id="rId24"/>
    <p:sldId id="292" r:id="rId25"/>
    <p:sldId id="294" r:id="rId26"/>
    <p:sldId id="295" r:id="rId27"/>
    <p:sldId id="651" r:id="rId28"/>
    <p:sldId id="296" r:id="rId29"/>
    <p:sldId id="301" r:id="rId30"/>
    <p:sldId id="302" r:id="rId31"/>
    <p:sldId id="306" r:id="rId32"/>
    <p:sldId id="317" r:id="rId33"/>
    <p:sldId id="665" r:id="rId34"/>
    <p:sldId id="307" r:id="rId35"/>
    <p:sldId id="299" r:id="rId36"/>
    <p:sldId id="300" r:id="rId37"/>
    <p:sldId id="666" r:id="rId38"/>
    <p:sldId id="303" r:id="rId39"/>
    <p:sldId id="304" r:id="rId40"/>
    <p:sldId id="298" r:id="rId41"/>
    <p:sldId id="310" r:id="rId42"/>
    <p:sldId id="638" r:id="rId43"/>
    <p:sldId id="308" r:id="rId44"/>
    <p:sldId id="311" r:id="rId45"/>
    <p:sldId id="667" r:id="rId46"/>
    <p:sldId id="319" r:id="rId47"/>
    <p:sldId id="668" r:id="rId48"/>
    <p:sldId id="670" r:id="rId49"/>
    <p:sldId id="671" r:id="rId50"/>
    <p:sldId id="687" r:id="rId51"/>
    <p:sldId id="688" r:id="rId52"/>
    <p:sldId id="323" r:id="rId53"/>
    <p:sldId id="324" r:id="rId54"/>
    <p:sldId id="325" r:id="rId55"/>
    <p:sldId id="326" r:id="rId56"/>
    <p:sldId id="327" r:id="rId57"/>
    <p:sldId id="328" r:id="rId58"/>
    <p:sldId id="552" r:id="rId59"/>
    <p:sldId id="329" r:id="rId60"/>
    <p:sldId id="544" r:id="rId61"/>
    <p:sldId id="545" r:id="rId62"/>
    <p:sldId id="546" r:id="rId63"/>
    <p:sldId id="547" r:id="rId64"/>
    <p:sldId id="639" r:id="rId65"/>
    <p:sldId id="677" r:id="rId66"/>
    <p:sldId id="676" r:id="rId67"/>
    <p:sldId id="640" r:id="rId68"/>
    <p:sldId id="338" r:id="rId69"/>
    <p:sldId id="641" r:id="rId70"/>
    <p:sldId id="642" r:id="rId71"/>
    <p:sldId id="643" r:id="rId72"/>
    <p:sldId id="340" r:id="rId73"/>
    <p:sldId id="349" r:id="rId74"/>
    <p:sldId id="342" r:id="rId75"/>
    <p:sldId id="343" r:id="rId76"/>
    <p:sldId id="344" r:id="rId77"/>
    <p:sldId id="345" r:id="rId78"/>
    <p:sldId id="346" r:id="rId79"/>
    <p:sldId id="347" r:id="rId80"/>
    <p:sldId id="348" r:id="rId81"/>
    <p:sldId id="672" r:id="rId82"/>
    <p:sldId id="662" r:id="rId83"/>
    <p:sldId id="379" r:id="rId84"/>
    <p:sldId id="380" r:id="rId85"/>
    <p:sldId id="381" r:id="rId86"/>
    <p:sldId id="382" r:id="rId87"/>
    <p:sldId id="663" r:id="rId88"/>
    <p:sldId id="636" r:id="rId89"/>
    <p:sldId id="384" r:id="rId90"/>
    <p:sldId id="644" r:id="rId91"/>
    <p:sldId id="385" r:id="rId92"/>
    <p:sldId id="678" r:id="rId93"/>
    <p:sldId id="386" r:id="rId94"/>
    <p:sldId id="679" r:id="rId95"/>
    <p:sldId id="387" r:id="rId96"/>
    <p:sldId id="388" r:id="rId97"/>
    <p:sldId id="684" r:id="rId98"/>
    <p:sldId id="673" r:id="rId99"/>
    <p:sldId id="389" r:id="rId100"/>
    <p:sldId id="390" r:id="rId101"/>
    <p:sldId id="392" r:id="rId102"/>
    <p:sldId id="414" r:id="rId103"/>
    <p:sldId id="393" r:id="rId104"/>
    <p:sldId id="394" r:id="rId105"/>
    <p:sldId id="395" r:id="rId106"/>
    <p:sldId id="396" r:id="rId107"/>
    <p:sldId id="397" r:id="rId108"/>
    <p:sldId id="398" r:id="rId109"/>
    <p:sldId id="399" r:id="rId110"/>
    <p:sldId id="400" r:id="rId111"/>
    <p:sldId id="401" r:id="rId112"/>
    <p:sldId id="675" r:id="rId113"/>
    <p:sldId id="413" r:id="rId114"/>
    <p:sldId id="415" r:id="rId115"/>
    <p:sldId id="416" r:id="rId116"/>
    <p:sldId id="417" r:id="rId117"/>
    <p:sldId id="418" r:id="rId118"/>
    <p:sldId id="402" r:id="rId119"/>
    <p:sldId id="403" r:id="rId120"/>
    <p:sldId id="404" r:id="rId121"/>
    <p:sldId id="405" r:id="rId122"/>
    <p:sldId id="406" r:id="rId123"/>
    <p:sldId id="407" r:id="rId124"/>
    <p:sldId id="408" r:id="rId125"/>
    <p:sldId id="409" r:id="rId126"/>
    <p:sldId id="410" r:id="rId127"/>
    <p:sldId id="411" r:id="rId128"/>
    <p:sldId id="412" r:id="rId129"/>
    <p:sldId id="419" r:id="rId130"/>
    <p:sldId id="420" r:id="rId131"/>
    <p:sldId id="421" r:id="rId132"/>
    <p:sldId id="422" r:id="rId133"/>
    <p:sldId id="425" r:id="rId134"/>
    <p:sldId id="423" r:id="rId135"/>
    <p:sldId id="689" r:id="rId136"/>
    <p:sldId id="424" r:id="rId137"/>
    <p:sldId id="426" r:id="rId138"/>
    <p:sldId id="427" r:id="rId139"/>
    <p:sldId id="428" r:id="rId140"/>
    <p:sldId id="429" r:id="rId141"/>
    <p:sldId id="683" r:id="rId142"/>
    <p:sldId id="431" r:id="rId143"/>
    <p:sldId id="432" r:id="rId144"/>
    <p:sldId id="433" r:id="rId145"/>
    <p:sldId id="434" r:id="rId146"/>
    <p:sldId id="435" r:id="rId147"/>
    <p:sldId id="436" r:id="rId148"/>
    <p:sldId id="437" r:id="rId149"/>
    <p:sldId id="438" r:id="rId150"/>
    <p:sldId id="439" r:id="rId151"/>
    <p:sldId id="440" r:id="rId152"/>
    <p:sldId id="441" r:id="rId153"/>
    <p:sldId id="442" r:id="rId154"/>
    <p:sldId id="443" r:id="rId155"/>
    <p:sldId id="444" r:id="rId156"/>
    <p:sldId id="445" r:id="rId157"/>
    <p:sldId id="446" r:id="rId158"/>
    <p:sldId id="447" r:id="rId159"/>
    <p:sldId id="448" r:id="rId160"/>
    <p:sldId id="680" r:id="rId161"/>
    <p:sldId id="681" r:id="rId162"/>
    <p:sldId id="449" r:id="rId163"/>
    <p:sldId id="450" r:id="rId164"/>
    <p:sldId id="451" r:id="rId165"/>
    <p:sldId id="452" r:id="rId166"/>
    <p:sldId id="453" r:id="rId167"/>
    <p:sldId id="523" r:id="rId168"/>
    <p:sldId id="457" r:id="rId169"/>
    <p:sldId id="454" r:id="rId170"/>
    <p:sldId id="455" r:id="rId171"/>
    <p:sldId id="458" r:id="rId172"/>
    <p:sldId id="459" r:id="rId173"/>
    <p:sldId id="460" r:id="rId174"/>
    <p:sldId id="461" r:id="rId175"/>
    <p:sldId id="463" r:id="rId176"/>
    <p:sldId id="464" r:id="rId177"/>
    <p:sldId id="465" r:id="rId178"/>
    <p:sldId id="466" r:id="rId179"/>
    <p:sldId id="467" r:id="rId180"/>
    <p:sldId id="468" r:id="rId181"/>
    <p:sldId id="470" r:id="rId182"/>
    <p:sldId id="469" r:id="rId183"/>
    <p:sldId id="471" r:id="rId184"/>
    <p:sldId id="472" r:id="rId185"/>
    <p:sldId id="473" r:id="rId186"/>
    <p:sldId id="474" r:id="rId187"/>
    <p:sldId id="682" r:id="rId188"/>
    <p:sldId id="475" r:id="rId189"/>
    <p:sldId id="476" r:id="rId190"/>
    <p:sldId id="477" r:id="rId191"/>
    <p:sldId id="479" r:id="rId192"/>
    <p:sldId id="478" r:id="rId193"/>
    <p:sldId id="524" r:id="rId194"/>
    <p:sldId id="480" r:id="rId195"/>
    <p:sldId id="481" r:id="rId196"/>
    <p:sldId id="482" r:id="rId197"/>
    <p:sldId id="690" r:id="rId198"/>
    <p:sldId id="483" r:id="rId199"/>
    <p:sldId id="485" r:id="rId200"/>
    <p:sldId id="487" r:id="rId201"/>
    <p:sldId id="489" r:id="rId202"/>
    <p:sldId id="488" r:id="rId203"/>
    <p:sldId id="652" r:id="rId204"/>
    <p:sldId id="486" r:id="rId205"/>
    <p:sldId id="525" r:id="rId206"/>
    <p:sldId id="645" r:id="rId207"/>
    <p:sldId id="490" r:id="rId208"/>
    <p:sldId id="491" r:id="rId209"/>
    <p:sldId id="492" r:id="rId210"/>
    <p:sldId id="493" r:id="rId211"/>
    <p:sldId id="494" r:id="rId212"/>
    <p:sldId id="501" r:id="rId213"/>
    <p:sldId id="526" r:id="rId214"/>
    <p:sldId id="495" r:id="rId215"/>
    <p:sldId id="496" r:id="rId216"/>
    <p:sldId id="497" r:id="rId217"/>
    <p:sldId id="498" r:id="rId218"/>
    <p:sldId id="499" r:id="rId219"/>
    <p:sldId id="500" r:id="rId220"/>
    <p:sldId id="503" r:id="rId221"/>
    <p:sldId id="502" r:id="rId222"/>
    <p:sldId id="554" r:id="rId223"/>
    <p:sldId id="555" r:id="rId224"/>
    <p:sldId id="556" r:id="rId225"/>
    <p:sldId id="504" r:id="rId226"/>
    <p:sldId id="505" r:id="rId227"/>
    <p:sldId id="507" r:id="rId228"/>
    <p:sldId id="506" r:id="rId229"/>
    <p:sldId id="557" r:id="rId230"/>
    <p:sldId id="508" r:id="rId231"/>
    <p:sldId id="509" r:id="rId232"/>
    <p:sldId id="510" r:id="rId233"/>
    <p:sldId id="511" r:id="rId234"/>
    <p:sldId id="512" r:id="rId235"/>
    <p:sldId id="513" r:id="rId236"/>
    <p:sldId id="514" r:id="rId237"/>
    <p:sldId id="515" r:id="rId238"/>
    <p:sldId id="561" r:id="rId239"/>
    <p:sldId id="516" r:id="rId240"/>
    <p:sldId id="558" r:id="rId241"/>
    <p:sldId id="559" r:id="rId242"/>
    <p:sldId id="527" r:id="rId243"/>
    <p:sldId id="530" r:id="rId244"/>
    <p:sldId id="528" r:id="rId245"/>
    <p:sldId id="531" r:id="rId246"/>
    <p:sldId id="529" r:id="rId247"/>
    <p:sldId id="535" r:id="rId248"/>
    <p:sldId id="560" r:id="rId249"/>
    <p:sldId id="655" r:id="rId250"/>
    <p:sldId id="656" r:id="rId251"/>
    <p:sldId id="657" r:id="rId252"/>
    <p:sldId id="536" r:id="rId253"/>
    <p:sldId id="520" r:id="rId254"/>
    <p:sldId id="521" r:id="rId255"/>
    <p:sldId id="519" r:id="rId256"/>
    <p:sldId id="537" r:id="rId257"/>
    <p:sldId id="562" r:id="rId258"/>
    <p:sldId id="563" r:id="rId259"/>
    <p:sldId id="594" r:id="rId260"/>
    <p:sldId id="564" r:id="rId261"/>
    <p:sldId id="565" r:id="rId262"/>
    <p:sldId id="566" r:id="rId263"/>
    <p:sldId id="567" r:id="rId264"/>
    <p:sldId id="568" r:id="rId265"/>
    <p:sldId id="569" r:id="rId266"/>
    <p:sldId id="570" r:id="rId267"/>
    <p:sldId id="571" r:id="rId268"/>
    <p:sldId id="572" r:id="rId269"/>
    <p:sldId id="573" r:id="rId270"/>
    <p:sldId id="574" r:id="rId271"/>
    <p:sldId id="575" r:id="rId272"/>
    <p:sldId id="576" r:id="rId273"/>
    <p:sldId id="577" r:id="rId274"/>
    <p:sldId id="578" r:id="rId275"/>
    <p:sldId id="579" r:id="rId276"/>
    <p:sldId id="580" r:id="rId277"/>
    <p:sldId id="581" r:id="rId278"/>
    <p:sldId id="582" r:id="rId279"/>
    <p:sldId id="583" r:id="rId280"/>
    <p:sldId id="584" r:id="rId281"/>
    <p:sldId id="585" r:id="rId282"/>
    <p:sldId id="586" r:id="rId283"/>
    <p:sldId id="587" r:id="rId284"/>
    <p:sldId id="588" r:id="rId285"/>
    <p:sldId id="589" r:id="rId286"/>
    <p:sldId id="591" r:id="rId287"/>
    <p:sldId id="592" r:id="rId288"/>
    <p:sldId id="593" r:id="rId289"/>
    <p:sldId id="595" r:id="rId290"/>
    <p:sldId id="596" r:id="rId291"/>
    <p:sldId id="597" r:id="rId292"/>
    <p:sldId id="598" r:id="rId293"/>
    <p:sldId id="599" r:id="rId294"/>
    <p:sldId id="600" r:id="rId295"/>
    <p:sldId id="601" r:id="rId296"/>
    <p:sldId id="602" r:id="rId297"/>
    <p:sldId id="603" r:id="rId298"/>
    <p:sldId id="604" r:id="rId299"/>
    <p:sldId id="609" r:id="rId300"/>
    <p:sldId id="610" r:id="rId301"/>
    <p:sldId id="611" r:id="rId302"/>
    <p:sldId id="612" r:id="rId303"/>
    <p:sldId id="613" r:id="rId304"/>
    <p:sldId id="614" r:id="rId305"/>
    <p:sldId id="615" r:id="rId306"/>
    <p:sldId id="616" r:id="rId307"/>
    <p:sldId id="617" r:id="rId308"/>
    <p:sldId id="618" r:id="rId309"/>
    <p:sldId id="619" r:id="rId310"/>
    <p:sldId id="620" r:id="rId311"/>
    <p:sldId id="621" r:id="rId312"/>
    <p:sldId id="622" r:id="rId313"/>
    <p:sldId id="623" r:id="rId314"/>
    <p:sldId id="624" r:id="rId315"/>
    <p:sldId id="625" r:id="rId316"/>
    <p:sldId id="626" r:id="rId317"/>
    <p:sldId id="627" r:id="rId318"/>
    <p:sldId id="664" r:id="rId319"/>
    <p:sldId id="628" r:id="rId320"/>
    <p:sldId id="629" r:id="rId321"/>
    <p:sldId id="630" r:id="rId322"/>
    <p:sldId id="632" r:id="rId323"/>
    <p:sldId id="633" r:id="rId324"/>
    <p:sldId id="635" r:id="rId325"/>
  </p:sldIdLst>
  <p:sldSz cx="12192000" cy="6858000"/>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33CC33"/>
    <a:srgbClr val="0066FF"/>
    <a:srgbClr val="9900CC"/>
    <a:srgbClr val="959500"/>
    <a:srgbClr val="CCCCFF"/>
    <a:srgbClr val="DDDDDD"/>
    <a:srgbClr val="CC33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99" autoAdjust="0"/>
  </p:normalViewPr>
  <p:slideViewPr>
    <p:cSldViewPr>
      <p:cViewPr varScale="1">
        <p:scale>
          <a:sx n="61" d="100"/>
          <a:sy n="61" d="100"/>
        </p:scale>
        <p:origin x="884"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2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notesMaster" Target="notesMasters/notesMaster1.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handoutMaster" Target="handoutMasters/handoutMaster1.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328" Type="http://schemas.openxmlformats.org/officeDocument/2006/relationships/presProps" Target="pres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theme" Target="theme/theme1.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946" name="Rectangle 2"/>
          <p:cNvSpPr>
            <a:spLocks noGrp="1" noChangeArrowheads="1"/>
          </p:cNvSpPr>
          <p:nvPr>
            <p:ph type="hdr" sz="quarter"/>
          </p:nvPr>
        </p:nvSpPr>
        <p:spPr bwMode="auto">
          <a:xfrm>
            <a:off x="1" y="1"/>
            <a:ext cx="3076575" cy="511175"/>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100" smtClean="0"/>
            </a:lvl1pPr>
          </a:lstStyle>
          <a:p>
            <a:pPr>
              <a:defRPr/>
            </a:pPr>
            <a:endParaRPr lang="fr-FR"/>
          </a:p>
        </p:txBody>
      </p:sp>
      <p:sp>
        <p:nvSpPr>
          <p:cNvPr id="594947" name="Rectangle 3"/>
          <p:cNvSpPr>
            <a:spLocks noGrp="1" noChangeArrowheads="1"/>
          </p:cNvSpPr>
          <p:nvPr>
            <p:ph type="dt" sz="quarter" idx="1"/>
          </p:nvPr>
        </p:nvSpPr>
        <p:spPr bwMode="auto">
          <a:xfrm>
            <a:off x="4021140" y="1"/>
            <a:ext cx="3076575" cy="511175"/>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100" smtClean="0"/>
            </a:lvl1pPr>
          </a:lstStyle>
          <a:p>
            <a:pPr>
              <a:defRPr/>
            </a:pPr>
            <a:endParaRPr lang="fr-FR"/>
          </a:p>
        </p:txBody>
      </p:sp>
      <p:sp>
        <p:nvSpPr>
          <p:cNvPr id="594948" name="Rectangle 4"/>
          <p:cNvSpPr>
            <a:spLocks noGrp="1" noChangeArrowheads="1"/>
          </p:cNvSpPr>
          <p:nvPr>
            <p:ph type="ftr" sz="quarter" idx="2"/>
          </p:nvPr>
        </p:nvSpPr>
        <p:spPr bwMode="auto">
          <a:xfrm>
            <a:off x="1" y="9721852"/>
            <a:ext cx="3076575" cy="511175"/>
          </a:xfrm>
          <a:prstGeom prst="rect">
            <a:avLst/>
          </a:prstGeom>
          <a:noFill/>
          <a:ln w="9525">
            <a:noFill/>
            <a:miter lim="800000"/>
            <a:headEnd/>
            <a:tailEnd/>
          </a:ln>
          <a:effectLst/>
        </p:spPr>
        <p:txBody>
          <a:bodyPr vert="horz" wrap="square" lIns="91415" tIns="45707" rIns="91415" bIns="45707" numCol="1" anchor="b" anchorCtr="0" compatLnSpc="1">
            <a:prstTxWarp prst="textNoShape">
              <a:avLst/>
            </a:prstTxWarp>
          </a:bodyPr>
          <a:lstStyle>
            <a:lvl1pPr>
              <a:defRPr sz="1100" smtClean="0"/>
            </a:lvl1pPr>
          </a:lstStyle>
          <a:p>
            <a:pPr>
              <a:defRPr/>
            </a:pPr>
            <a:endParaRPr lang="fr-FR"/>
          </a:p>
        </p:txBody>
      </p:sp>
      <p:sp>
        <p:nvSpPr>
          <p:cNvPr id="594949" name="Rectangle 5"/>
          <p:cNvSpPr>
            <a:spLocks noGrp="1" noChangeArrowheads="1"/>
          </p:cNvSpPr>
          <p:nvPr>
            <p:ph type="sldNum" sz="quarter" idx="3"/>
          </p:nvPr>
        </p:nvSpPr>
        <p:spPr bwMode="auto">
          <a:xfrm>
            <a:off x="4021140" y="9721852"/>
            <a:ext cx="3076575" cy="511175"/>
          </a:xfrm>
          <a:prstGeom prst="rect">
            <a:avLst/>
          </a:prstGeom>
          <a:noFill/>
          <a:ln w="9525">
            <a:noFill/>
            <a:miter lim="800000"/>
            <a:headEnd/>
            <a:tailEnd/>
          </a:ln>
          <a:effectLst/>
        </p:spPr>
        <p:txBody>
          <a:bodyPr vert="horz" wrap="square" lIns="91415" tIns="45707" rIns="91415" bIns="45707" numCol="1" anchor="b" anchorCtr="0" compatLnSpc="1">
            <a:prstTxWarp prst="textNoShape">
              <a:avLst/>
            </a:prstTxWarp>
          </a:bodyPr>
          <a:lstStyle>
            <a:lvl1pPr algn="r">
              <a:defRPr sz="1100" smtClean="0"/>
            </a:lvl1pPr>
          </a:lstStyle>
          <a:p>
            <a:pPr>
              <a:defRPr/>
            </a:pPr>
            <a:fld id="{75B74C4A-C796-419A-A237-1690C5F6FA22}" type="slidenum">
              <a:rPr lang="fr-FR"/>
              <a:pPr>
                <a:defRPr/>
              </a:pPr>
              <a:t>‹N°›</a:t>
            </a:fld>
            <a:endParaRPr lang="fr-FR"/>
          </a:p>
        </p:txBody>
      </p:sp>
    </p:spTree>
    <p:extLst>
      <p:ext uri="{BB962C8B-B14F-4D97-AF65-F5344CB8AC3E}">
        <p14:creationId xmlns:p14="http://schemas.microsoft.com/office/powerpoint/2010/main" val="360820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1"/>
            <a:ext cx="3076575" cy="512763"/>
          </a:xfrm>
          <a:prstGeom prst="rect">
            <a:avLst/>
          </a:prstGeom>
          <a:noFill/>
          <a:ln w="9525">
            <a:noFill/>
            <a:miter lim="800000"/>
            <a:headEnd/>
            <a:tailEnd/>
          </a:ln>
          <a:effectLst/>
        </p:spPr>
        <p:txBody>
          <a:bodyPr vert="horz" wrap="square" lIns="95826" tIns="47914" rIns="95826" bIns="47914" numCol="1" anchor="t" anchorCtr="0" compatLnSpc="1">
            <a:prstTxWarp prst="textNoShape">
              <a:avLst/>
            </a:prstTxWarp>
          </a:bodyPr>
          <a:lstStyle>
            <a:lvl1pPr defTabSz="958579">
              <a:defRPr sz="1300" smtClean="0"/>
            </a:lvl1pPr>
          </a:lstStyle>
          <a:p>
            <a:pPr>
              <a:defRPr/>
            </a:pPr>
            <a:endParaRPr lang="fr-FR"/>
          </a:p>
        </p:txBody>
      </p:sp>
      <p:sp>
        <p:nvSpPr>
          <p:cNvPr id="39939" name="Rectangle 3"/>
          <p:cNvSpPr>
            <a:spLocks noGrp="1" noChangeArrowheads="1"/>
          </p:cNvSpPr>
          <p:nvPr>
            <p:ph type="dt" idx="1"/>
          </p:nvPr>
        </p:nvSpPr>
        <p:spPr bwMode="auto">
          <a:xfrm>
            <a:off x="4021140" y="1"/>
            <a:ext cx="3076575" cy="512763"/>
          </a:xfrm>
          <a:prstGeom prst="rect">
            <a:avLst/>
          </a:prstGeom>
          <a:noFill/>
          <a:ln w="9525">
            <a:noFill/>
            <a:miter lim="800000"/>
            <a:headEnd/>
            <a:tailEnd/>
          </a:ln>
          <a:effectLst/>
        </p:spPr>
        <p:txBody>
          <a:bodyPr vert="horz" wrap="square" lIns="95826" tIns="47914" rIns="95826" bIns="47914" numCol="1" anchor="t" anchorCtr="0" compatLnSpc="1">
            <a:prstTxWarp prst="textNoShape">
              <a:avLst/>
            </a:prstTxWarp>
          </a:bodyPr>
          <a:lstStyle>
            <a:lvl1pPr algn="r" defTabSz="958579">
              <a:defRPr sz="1300" smtClean="0"/>
            </a:lvl1pPr>
          </a:lstStyle>
          <a:p>
            <a:pPr>
              <a:defRPr/>
            </a:pPr>
            <a:endParaRPr lang="fr-FR"/>
          </a:p>
        </p:txBody>
      </p:sp>
      <p:sp>
        <p:nvSpPr>
          <p:cNvPr id="348164" name="Rectangle 4"/>
          <p:cNvSpPr>
            <a:spLocks noGrp="1" noRot="1" noChangeAspect="1" noChangeArrowheads="1" noTextEdit="1"/>
          </p:cNvSpPr>
          <p:nvPr>
            <p:ph type="sldImg" idx="2"/>
          </p:nvPr>
        </p:nvSpPr>
        <p:spPr bwMode="auto">
          <a:xfrm>
            <a:off x="136525" y="766763"/>
            <a:ext cx="6826250" cy="3840162"/>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711202" y="4862515"/>
            <a:ext cx="5676900" cy="4605337"/>
          </a:xfrm>
          <a:prstGeom prst="rect">
            <a:avLst/>
          </a:prstGeom>
          <a:noFill/>
          <a:ln w="9525">
            <a:noFill/>
            <a:miter lim="800000"/>
            <a:headEnd/>
            <a:tailEnd/>
          </a:ln>
          <a:effectLst/>
        </p:spPr>
        <p:txBody>
          <a:bodyPr vert="horz" wrap="square" lIns="95826" tIns="47914" rIns="95826" bIns="47914"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9942" name="Rectangle 6"/>
          <p:cNvSpPr>
            <a:spLocks noGrp="1" noChangeArrowheads="1"/>
          </p:cNvSpPr>
          <p:nvPr>
            <p:ph type="ftr" sz="quarter" idx="4"/>
          </p:nvPr>
        </p:nvSpPr>
        <p:spPr bwMode="auto">
          <a:xfrm>
            <a:off x="1" y="9720265"/>
            <a:ext cx="3076575" cy="512762"/>
          </a:xfrm>
          <a:prstGeom prst="rect">
            <a:avLst/>
          </a:prstGeom>
          <a:noFill/>
          <a:ln w="9525">
            <a:noFill/>
            <a:miter lim="800000"/>
            <a:headEnd/>
            <a:tailEnd/>
          </a:ln>
          <a:effectLst/>
        </p:spPr>
        <p:txBody>
          <a:bodyPr vert="horz" wrap="square" lIns="95826" tIns="47914" rIns="95826" bIns="47914" numCol="1" anchor="b" anchorCtr="0" compatLnSpc="1">
            <a:prstTxWarp prst="textNoShape">
              <a:avLst/>
            </a:prstTxWarp>
          </a:bodyPr>
          <a:lstStyle>
            <a:lvl1pPr defTabSz="958579">
              <a:defRPr sz="1300" smtClean="0"/>
            </a:lvl1pPr>
          </a:lstStyle>
          <a:p>
            <a:pPr>
              <a:defRPr/>
            </a:pPr>
            <a:endParaRPr lang="fr-FR"/>
          </a:p>
        </p:txBody>
      </p:sp>
      <p:sp>
        <p:nvSpPr>
          <p:cNvPr id="39943" name="Rectangle 7"/>
          <p:cNvSpPr>
            <a:spLocks noGrp="1" noChangeArrowheads="1"/>
          </p:cNvSpPr>
          <p:nvPr>
            <p:ph type="sldNum" sz="quarter" idx="5"/>
          </p:nvPr>
        </p:nvSpPr>
        <p:spPr bwMode="auto">
          <a:xfrm>
            <a:off x="4021140" y="9720265"/>
            <a:ext cx="3076575" cy="512762"/>
          </a:xfrm>
          <a:prstGeom prst="rect">
            <a:avLst/>
          </a:prstGeom>
          <a:noFill/>
          <a:ln w="9525">
            <a:noFill/>
            <a:miter lim="800000"/>
            <a:headEnd/>
            <a:tailEnd/>
          </a:ln>
          <a:effectLst/>
        </p:spPr>
        <p:txBody>
          <a:bodyPr vert="horz" wrap="square" lIns="95826" tIns="47914" rIns="95826" bIns="47914" numCol="1" anchor="b" anchorCtr="0" compatLnSpc="1">
            <a:prstTxWarp prst="textNoShape">
              <a:avLst/>
            </a:prstTxWarp>
          </a:bodyPr>
          <a:lstStyle>
            <a:lvl1pPr algn="r" defTabSz="958579">
              <a:defRPr sz="1300" smtClean="0"/>
            </a:lvl1pPr>
          </a:lstStyle>
          <a:p>
            <a:pPr>
              <a:defRPr/>
            </a:pPr>
            <a:fld id="{404521DE-9DDE-4D71-9451-5AE04551FD76}" type="slidenum">
              <a:rPr lang="fr-FR"/>
              <a:pPr>
                <a:defRPr/>
              </a:pPr>
              <a:t>‹N°›</a:t>
            </a:fld>
            <a:endParaRPr lang="fr-FR"/>
          </a:p>
        </p:txBody>
      </p:sp>
    </p:spTree>
    <p:extLst>
      <p:ext uri="{BB962C8B-B14F-4D97-AF65-F5344CB8AC3E}">
        <p14:creationId xmlns:p14="http://schemas.microsoft.com/office/powerpoint/2010/main" val="2723190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12023472-33C3-44DD-8E66-7A2F9A05F6D7}" type="slidenum">
              <a:rPr lang="fr-FR"/>
              <a:pPr/>
              <a:t>1</a:t>
            </a:fld>
            <a:endParaRPr lang="fr-FR"/>
          </a:p>
        </p:txBody>
      </p:sp>
      <p:sp>
        <p:nvSpPr>
          <p:cNvPr id="349187" name="Rectangle 2"/>
          <p:cNvSpPr>
            <a:spLocks noGrp="1" noRot="1" noChangeAspect="1" noChangeArrowheads="1" noTextEdit="1"/>
          </p:cNvSpPr>
          <p:nvPr>
            <p:ph type="sldImg"/>
          </p:nvPr>
        </p:nvSpPr>
        <p:spPr>
          <a:xfrm>
            <a:off x="136525" y="766763"/>
            <a:ext cx="6826250" cy="3840162"/>
          </a:xfrm>
          <a:ln/>
        </p:spPr>
      </p:sp>
      <p:sp>
        <p:nvSpPr>
          <p:cNvPr id="3491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6AD1EC3C-CC3A-4268-941B-282AA96B0387}" type="slidenum">
              <a:rPr lang="fr-FR"/>
              <a:pPr/>
              <a:t>13</a:t>
            </a:fld>
            <a:endParaRPr lang="fr-FR"/>
          </a:p>
        </p:txBody>
      </p:sp>
      <p:sp>
        <p:nvSpPr>
          <p:cNvPr id="380931" name="Rectangle 2"/>
          <p:cNvSpPr>
            <a:spLocks noGrp="1" noRot="1" noChangeAspect="1" noChangeArrowheads="1" noTextEdit="1"/>
          </p:cNvSpPr>
          <p:nvPr>
            <p:ph type="sldImg"/>
          </p:nvPr>
        </p:nvSpPr>
        <p:spPr>
          <a:xfrm>
            <a:off x="136525" y="766763"/>
            <a:ext cx="6826250" cy="3840162"/>
          </a:xfrm>
          <a:ln/>
        </p:spPr>
      </p:sp>
      <p:sp>
        <p:nvSpPr>
          <p:cNvPr id="3809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9CD54A3-FF00-444E-9CA6-1B4B53272ACB}" type="slidenum">
              <a:rPr lang="fr-FR"/>
              <a:pPr/>
              <a:t>125</a:t>
            </a:fld>
            <a:endParaRPr lang="fr-FR"/>
          </a:p>
        </p:txBody>
      </p:sp>
      <p:sp>
        <p:nvSpPr>
          <p:cNvPr id="490499" name="Rectangle 2"/>
          <p:cNvSpPr>
            <a:spLocks noGrp="1" noRot="1" noChangeAspect="1" noChangeArrowheads="1" noTextEdit="1"/>
          </p:cNvSpPr>
          <p:nvPr>
            <p:ph type="sldImg"/>
          </p:nvPr>
        </p:nvSpPr>
        <p:spPr>
          <a:xfrm>
            <a:off x="136525" y="766763"/>
            <a:ext cx="6826250" cy="3840162"/>
          </a:xfrm>
          <a:ln/>
        </p:spPr>
      </p:sp>
      <p:sp>
        <p:nvSpPr>
          <p:cNvPr id="4905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837F4D3D-AB68-4CED-8A15-E871000843EC}" type="slidenum">
              <a:rPr lang="fr-FR"/>
              <a:pPr/>
              <a:t>126</a:t>
            </a:fld>
            <a:endParaRPr lang="fr-FR"/>
          </a:p>
        </p:txBody>
      </p:sp>
      <p:sp>
        <p:nvSpPr>
          <p:cNvPr id="491523" name="Rectangle 2"/>
          <p:cNvSpPr>
            <a:spLocks noGrp="1" noRot="1" noChangeAspect="1" noChangeArrowheads="1" noTextEdit="1"/>
          </p:cNvSpPr>
          <p:nvPr>
            <p:ph type="sldImg"/>
          </p:nvPr>
        </p:nvSpPr>
        <p:spPr>
          <a:xfrm>
            <a:off x="136525" y="766763"/>
            <a:ext cx="6826250" cy="3840162"/>
          </a:xfrm>
          <a:ln/>
        </p:spPr>
      </p:sp>
      <p:sp>
        <p:nvSpPr>
          <p:cNvPr id="4915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B18DA962-2E83-4CB2-9F50-6B06FEE1DCDB}" type="slidenum">
              <a:rPr lang="fr-FR"/>
              <a:pPr/>
              <a:t>127</a:t>
            </a:fld>
            <a:endParaRPr lang="fr-FR"/>
          </a:p>
        </p:txBody>
      </p:sp>
      <p:sp>
        <p:nvSpPr>
          <p:cNvPr id="492547" name="Rectangle 2"/>
          <p:cNvSpPr>
            <a:spLocks noGrp="1" noRot="1" noChangeAspect="1" noChangeArrowheads="1" noTextEdit="1"/>
          </p:cNvSpPr>
          <p:nvPr>
            <p:ph type="sldImg"/>
          </p:nvPr>
        </p:nvSpPr>
        <p:spPr>
          <a:xfrm>
            <a:off x="136525" y="766763"/>
            <a:ext cx="6826250" cy="3840162"/>
          </a:xfrm>
          <a:ln/>
        </p:spPr>
      </p:sp>
      <p:sp>
        <p:nvSpPr>
          <p:cNvPr id="4925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80111155-6B4F-4DC9-87EE-C12FC6C6CCD8}" type="slidenum">
              <a:rPr lang="fr-FR"/>
              <a:pPr/>
              <a:t>128</a:t>
            </a:fld>
            <a:endParaRPr lang="fr-FR"/>
          </a:p>
        </p:txBody>
      </p:sp>
      <p:sp>
        <p:nvSpPr>
          <p:cNvPr id="493571" name="Rectangle 2"/>
          <p:cNvSpPr>
            <a:spLocks noGrp="1" noRot="1" noChangeAspect="1" noChangeArrowheads="1" noTextEdit="1"/>
          </p:cNvSpPr>
          <p:nvPr>
            <p:ph type="sldImg"/>
          </p:nvPr>
        </p:nvSpPr>
        <p:spPr>
          <a:xfrm>
            <a:off x="136525" y="766763"/>
            <a:ext cx="6826250" cy="3840162"/>
          </a:xfrm>
          <a:ln/>
        </p:spPr>
      </p:sp>
      <p:sp>
        <p:nvSpPr>
          <p:cNvPr id="4935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65BA8E9D-9AF7-4356-9AF7-73090999292A}" type="slidenum">
              <a:rPr lang="fr-FR"/>
              <a:pPr/>
              <a:t>129</a:t>
            </a:fld>
            <a:endParaRPr lang="fr-FR"/>
          </a:p>
        </p:txBody>
      </p:sp>
      <p:sp>
        <p:nvSpPr>
          <p:cNvPr id="494595" name="Rectangle 2"/>
          <p:cNvSpPr>
            <a:spLocks noGrp="1" noRot="1" noChangeAspect="1" noChangeArrowheads="1" noTextEdit="1"/>
          </p:cNvSpPr>
          <p:nvPr>
            <p:ph type="sldImg"/>
          </p:nvPr>
        </p:nvSpPr>
        <p:spPr>
          <a:xfrm>
            <a:off x="136525" y="766763"/>
            <a:ext cx="6826250" cy="3840162"/>
          </a:xfrm>
          <a:ln/>
        </p:spPr>
      </p:sp>
      <p:sp>
        <p:nvSpPr>
          <p:cNvPr id="4945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396008DF-DD76-4FDC-9B52-BE598011CB2D}" type="slidenum">
              <a:rPr lang="fr-FR"/>
              <a:pPr/>
              <a:t>130</a:t>
            </a:fld>
            <a:endParaRPr lang="fr-FR"/>
          </a:p>
        </p:txBody>
      </p:sp>
      <p:sp>
        <p:nvSpPr>
          <p:cNvPr id="495619" name="Rectangle 2"/>
          <p:cNvSpPr>
            <a:spLocks noGrp="1" noRot="1" noChangeAspect="1" noChangeArrowheads="1" noTextEdit="1"/>
          </p:cNvSpPr>
          <p:nvPr>
            <p:ph type="sldImg"/>
          </p:nvPr>
        </p:nvSpPr>
        <p:spPr>
          <a:xfrm>
            <a:off x="136525" y="766763"/>
            <a:ext cx="6826250" cy="3840162"/>
          </a:xfrm>
          <a:ln/>
        </p:spPr>
      </p:sp>
      <p:sp>
        <p:nvSpPr>
          <p:cNvPr id="4956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86437827-EE7B-45DB-9B81-66FE228C2C04}" type="slidenum">
              <a:rPr lang="fr-FR"/>
              <a:pPr/>
              <a:t>131</a:t>
            </a:fld>
            <a:endParaRPr lang="fr-FR"/>
          </a:p>
        </p:txBody>
      </p:sp>
      <p:sp>
        <p:nvSpPr>
          <p:cNvPr id="496643" name="Rectangle 2"/>
          <p:cNvSpPr>
            <a:spLocks noGrp="1" noRot="1" noChangeAspect="1" noChangeArrowheads="1" noTextEdit="1"/>
          </p:cNvSpPr>
          <p:nvPr>
            <p:ph type="sldImg"/>
          </p:nvPr>
        </p:nvSpPr>
        <p:spPr>
          <a:xfrm>
            <a:off x="136525" y="766763"/>
            <a:ext cx="6826250" cy="3840162"/>
          </a:xfrm>
          <a:ln/>
        </p:spPr>
      </p:sp>
      <p:sp>
        <p:nvSpPr>
          <p:cNvPr id="4966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E6168BA7-2D84-4FEB-A973-D0692FC5742E}" type="slidenum">
              <a:rPr lang="fr-FR"/>
              <a:pPr/>
              <a:t>132</a:t>
            </a:fld>
            <a:endParaRPr lang="fr-FR"/>
          </a:p>
        </p:txBody>
      </p:sp>
      <p:sp>
        <p:nvSpPr>
          <p:cNvPr id="497667" name="Rectangle 2"/>
          <p:cNvSpPr>
            <a:spLocks noGrp="1" noRot="1" noChangeAspect="1" noChangeArrowheads="1" noTextEdit="1"/>
          </p:cNvSpPr>
          <p:nvPr>
            <p:ph type="sldImg"/>
          </p:nvPr>
        </p:nvSpPr>
        <p:spPr>
          <a:xfrm>
            <a:off x="136525" y="766763"/>
            <a:ext cx="6826250" cy="3840162"/>
          </a:xfrm>
          <a:ln/>
        </p:spPr>
      </p:sp>
      <p:sp>
        <p:nvSpPr>
          <p:cNvPr id="4976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7757DD15-E49F-42EF-B1CF-E324E88D6200}" type="slidenum">
              <a:rPr lang="fr-FR"/>
              <a:pPr/>
              <a:t>133</a:t>
            </a:fld>
            <a:endParaRPr lang="fr-FR"/>
          </a:p>
        </p:txBody>
      </p:sp>
      <p:sp>
        <p:nvSpPr>
          <p:cNvPr id="498691" name="Rectangle 2"/>
          <p:cNvSpPr>
            <a:spLocks noGrp="1" noRot="1" noChangeAspect="1" noChangeArrowheads="1" noTextEdit="1"/>
          </p:cNvSpPr>
          <p:nvPr>
            <p:ph type="sldImg"/>
          </p:nvPr>
        </p:nvSpPr>
        <p:spPr>
          <a:xfrm>
            <a:off x="136525" y="766763"/>
            <a:ext cx="6826250" cy="3840162"/>
          </a:xfrm>
          <a:ln/>
        </p:spPr>
      </p:sp>
      <p:sp>
        <p:nvSpPr>
          <p:cNvPr id="4986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1EF20B85-D359-4688-8D61-A6F3FC1897EF}" type="slidenum">
              <a:rPr lang="fr-FR"/>
              <a:pPr/>
              <a:t>135</a:t>
            </a:fld>
            <a:endParaRPr lang="fr-FR"/>
          </a:p>
        </p:txBody>
      </p:sp>
      <p:sp>
        <p:nvSpPr>
          <p:cNvPr id="499715" name="Rectangle 2"/>
          <p:cNvSpPr>
            <a:spLocks noGrp="1" noRot="1" noChangeAspect="1" noChangeArrowheads="1" noTextEdit="1"/>
          </p:cNvSpPr>
          <p:nvPr>
            <p:ph type="sldImg"/>
          </p:nvPr>
        </p:nvSpPr>
        <p:spPr>
          <a:xfrm>
            <a:off x="136525" y="766763"/>
            <a:ext cx="6826250" cy="3840162"/>
          </a:xfrm>
          <a:ln/>
        </p:spPr>
      </p:sp>
      <p:sp>
        <p:nvSpPr>
          <p:cNvPr id="4997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034DA76A-9F98-447E-ABE7-C5B2023E2959}" type="slidenum">
              <a:rPr lang="fr-FR"/>
              <a:pPr/>
              <a:t>14</a:t>
            </a:fld>
            <a:endParaRPr lang="fr-FR"/>
          </a:p>
        </p:txBody>
      </p:sp>
      <p:sp>
        <p:nvSpPr>
          <p:cNvPr id="381955" name="Rectangle 2"/>
          <p:cNvSpPr>
            <a:spLocks noGrp="1" noRot="1" noChangeAspect="1" noChangeArrowheads="1" noTextEdit="1"/>
          </p:cNvSpPr>
          <p:nvPr>
            <p:ph type="sldImg"/>
          </p:nvPr>
        </p:nvSpPr>
        <p:spPr>
          <a:xfrm>
            <a:off x="136525" y="766763"/>
            <a:ext cx="6826250" cy="3840162"/>
          </a:xfrm>
          <a:ln/>
        </p:spPr>
      </p:sp>
      <p:sp>
        <p:nvSpPr>
          <p:cNvPr id="381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BB0565A9-158B-4A16-8692-DB1DDBC9442C}" type="slidenum">
              <a:rPr lang="fr-FR"/>
              <a:pPr/>
              <a:t>136</a:t>
            </a:fld>
            <a:endParaRPr lang="fr-FR"/>
          </a:p>
        </p:txBody>
      </p:sp>
      <p:sp>
        <p:nvSpPr>
          <p:cNvPr id="500739" name="Rectangle 2"/>
          <p:cNvSpPr>
            <a:spLocks noGrp="1" noRot="1" noChangeAspect="1" noChangeArrowheads="1" noTextEdit="1"/>
          </p:cNvSpPr>
          <p:nvPr>
            <p:ph type="sldImg"/>
          </p:nvPr>
        </p:nvSpPr>
        <p:spPr>
          <a:xfrm>
            <a:off x="136525" y="766763"/>
            <a:ext cx="6826250" cy="3840162"/>
          </a:xfrm>
          <a:ln/>
        </p:spPr>
      </p:sp>
      <p:sp>
        <p:nvSpPr>
          <p:cNvPr id="5007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8839E47D-D08E-4D6A-941F-F511080FCE39}" type="slidenum">
              <a:rPr lang="fr-FR"/>
              <a:pPr/>
              <a:t>137</a:t>
            </a:fld>
            <a:endParaRPr lang="fr-FR"/>
          </a:p>
        </p:txBody>
      </p:sp>
      <p:sp>
        <p:nvSpPr>
          <p:cNvPr id="501763" name="Rectangle 2"/>
          <p:cNvSpPr>
            <a:spLocks noGrp="1" noRot="1" noChangeAspect="1" noChangeArrowheads="1" noTextEdit="1"/>
          </p:cNvSpPr>
          <p:nvPr>
            <p:ph type="sldImg"/>
          </p:nvPr>
        </p:nvSpPr>
        <p:spPr>
          <a:xfrm>
            <a:off x="136525" y="766763"/>
            <a:ext cx="6826250" cy="3840162"/>
          </a:xfrm>
          <a:ln/>
        </p:spPr>
      </p:sp>
      <p:sp>
        <p:nvSpPr>
          <p:cNvPr id="5017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B0F64E1-6425-4E3E-90A0-73C16149C0EB}" type="slidenum">
              <a:rPr lang="fr-FR"/>
              <a:pPr/>
              <a:t>138</a:t>
            </a:fld>
            <a:endParaRPr lang="fr-FR"/>
          </a:p>
        </p:txBody>
      </p:sp>
      <p:sp>
        <p:nvSpPr>
          <p:cNvPr id="502787" name="Rectangle 2"/>
          <p:cNvSpPr>
            <a:spLocks noGrp="1" noRot="1" noChangeAspect="1" noChangeArrowheads="1" noTextEdit="1"/>
          </p:cNvSpPr>
          <p:nvPr>
            <p:ph type="sldImg"/>
          </p:nvPr>
        </p:nvSpPr>
        <p:spPr>
          <a:xfrm>
            <a:off x="136525" y="766763"/>
            <a:ext cx="6826250" cy="3840162"/>
          </a:xfrm>
          <a:ln/>
        </p:spPr>
      </p:sp>
      <p:sp>
        <p:nvSpPr>
          <p:cNvPr id="5027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DA197E9A-1CBB-45A5-9339-68C4565D566F}" type="slidenum">
              <a:rPr lang="fr-FR"/>
              <a:pPr/>
              <a:t>139</a:t>
            </a:fld>
            <a:endParaRPr lang="fr-FR"/>
          </a:p>
        </p:txBody>
      </p:sp>
      <p:sp>
        <p:nvSpPr>
          <p:cNvPr id="503811" name="Rectangle 2"/>
          <p:cNvSpPr>
            <a:spLocks noGrp="1" noRot="1" noChangeAspect="1" noChangeArrowheads="1" noTextEdit="1"/>
          </p:cNvSpPr>
          <p:nvPr>
            <p:ph type="sldImg"/>
          </p:nvPr>
        </p:nvSpPr>
        <p:spPr>
          <a:xfrm>
            <a:off x="136525" y="766763"/>
            <a:ext cx="6826250" cy="3840162"/>
          </a:xfrm>
          <a:ln/>
        </p:spPr>
      </p:sp>
      <p:sp>
        <p:nvSpPr>
          <p:cNvPr id="5038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E176DAE8-1169-48AC-96F4-4FA5FD9A8DA0}" type="slidenum">
              <a:rPr lang="fr-FR"/>
              <a:pPr/>
              <a:t>140</a:t>
            </a:fld>
            <a:endParaRPr lang="fr-FR"/>
          </a:p>
        </p:txBody>
      </p:sp>
      <p:sp>
        <p:nvSpPr>
          <p:cNvPr id="504835" name="Rectangle 2"/>
          <p:cNvSpPr>
            <a:spLocks noGrp="1" noRot="1" noChangeAspect="1" noChangeArrowheads="1" noTextEdit="1"/>
          </p:cNvSpPr>
          <p:nvPr>
            <p:ph type="sldImg"/>
          </p:nvPr>
        </p:nvSpPr>
        <p:spPr>
          <a:xfrm>
            <a:off x="136525" y="766763"/>
            <a:ext cx="6826250" cy="3840162"/>
          </a:xfrm>
          <a:ln/>
        </p:spPr>
      </p:sp>
      <p:sp>
        <p:nvSpPr>
          <p:cNvPr id="5048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589AC5D9-8BA6-4EF8-81C3-93F83B2ED287}" type="slidenum">
              <a:rPr lang="fr-FR"/>
              <a:pPr/>
              <a:t>141</a:t>
            </a:fld>
            <a:endParaRPr lang="fr-FR"/>
          </a:p>
        </p:txBody>
      </p:sp>
      <p:sp>
        <p:nvSpPr>
          <p:cNvPr id="505859" name="Rectangle 2"/>
          <p:cNvSpPr>
            <a:spLocks noGrp="1" noRot="1" noChangeAspect="1" noChangeArrowheads="1" noTextEdit="1"/>
          </p:cNvSpPr>
          <p:nvPr>
            <p:ph type="sldImg"/>
          </p:nvPr>
        </p:nvSpPr>
        <p:spPr>
          <a:xfrm>
            <a:off x="136525" y="766763"/>
            <a:ext cx="6826250" cy="3840162"/>
          </a:xfrm>
          <a:ln/>
        </p:spPr>
      </p:sp>
      <p:sp>
        <p:nvSpPr>
          <p:cNvPr id="5058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A996BDA3-391B-4148-8A04-BAD44A16AB8C}" type="slidenum">
              <a:rPr lang="fr-FR"/>
              <a:pPr/>
              <a:t>142</a:t>
            </a:fld>
            <a:endParaRPr lang="fr-FR"/>
          </a:p>
        </p:txBody>
      </p:sp>
      <p:sp>
        <p:nvSpPr>
          <p:cNvPr id="506883" name="Rectangle 2"/>
          <p:cNvSpPr>
            <a:spLocks noGrp="1" noRot="1" noChangeAspect="1" noChangeArrowheads="1" noTextEdit="1"/>
          </p:cNvSpPr>
          <p:nvPr>
            <p:ph type="sldImg"/>
          </p:nvPr>
        </p:nvSpPr>
        <p:spPr>
          <a:xfrm>
            <a:off x="136525" y="766763"/>
            <a:ext cx="6826250" cy="3840162"/>
          </a:xfrm>
          <a:ln/>
        </p:spPr>
      </p:sp>
      <p:sp>
        <p:nvSpPr>
          <p:cNvPr id="5068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6D9EBAAC-1B47-4674-8C0A-F22A7FD8D9A8}" type="slidenum">
              <a:rPr lang="fr-FR"/>
              <a:pPr/>
              <a:t>143</a:t>
            </a:fld>
            <a:endParaRPr lang="fr-FR"/>
          </a:p>
        </p:txBody>
      </p:sp>
      <p:sp>
        <p:nvSpPr>
          <p:cNvPr id="507907" name="Rectangle 2"/>
          <p:cNvSpPr>
            <a:spLocks noGrp="1" noRot="1" noChangeAspect="1" noChangeArrowheads="1" noTextEdit="1"/>
          </p:cNvSpPr>
          <p:nvPr>
            <p:ph type="sldImg"/>
          </p:nvPr>
        </p:nvSpPr>
        <p:spPr>
          <a:xfrm>
            <a:off x="136525" y="766763"/>
            <a:ext cx="6826250" cy="3840162"/>
          </a:xfrm>
          <a:ln/>
        </p:spPr>
      </p:sp>
      <p:sp>
        <p:nvSpPr>
          <p:cNvPr id="5079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91E42A11-C38F-433B-B793-174EEE48FB25}" type="slidenum">
              <a:rPr lang="fr-FR"/>
              <a:pPr/>
              <a:t>144</a:t>
            </a:fld>
            <a:endParaRPr lang="fr-FR"/>
          </a:p>
        </p:txBody>
      </p:sp>
      <p:sp>
        <p:nvSpPr>
          <p:cNvPr id="508931" name="Rectangle 2"/>
          <p:cNvSpPr>
            <a:spLocks noGrp="1" noRot="1" noChangeAspect="1" noChangeArrowheads="1" noTextEdit="1"/>
          </p:cNvSpPr>
          <p:nvPr>
            <p:ph type="sldImg"/>
          </p:nvPr>
        </p:nvSpPr>
        <p:spPr>
          <a:xfrm>
            <a:off x="136525" y="766763"/>
            <a:ext cx="6826250" cy="3840162"/>
          </a:xfrm>
          <a:ln/>
        </p:spPr>
      </p:sp>
      <p:sp>
        <p:nvSpPr>
          <p:cNvPr id="5089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46A151FD-0A9F-4F21-B95E-85845BA8D161}" type="slidenum">
              <a:rPr lang="fr-FR"/>
              <a:pPr/>
              <a:t>145</a:t>
            </a:fld>
            <a:endParaRPr lang="fr-FR"/>
          </a:p>
        </p:txBody>
      </p:sp>
      <p:sp>
        <p:nvSpPr>
          <p:cNvPr id="509955" name="Rectangle 2"/>
          <p:cNvSpPr>
            <a:spLocks noGrp="1" noRot="1" noChangeAspect="1" noChangeArrowheads="1" noTextEdit="1"/>
          </p:cNvSpPr>
          <p:nvPr>
            <p:ph type="sldImg"/>
          </p:nvPr>
        </p:nvSpPr>
        <p:spPr>
          <a:xfrm>
            <a:off x="136525" y="766763"/>
            <a:ext cx="6826250" cy="3840162"/>
          </a:xfrm>
          <a:ln/>
        </p:spPr>
      </p:sp>
      <p:sp>
        <p:nvSpPr>
          <p:cNvPr id="509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BA29AEA-FFA5-4930-97C3-B44612D08BD8}" type="slidenum">
              <a:rPr lang="fr-FR"/>
              <a:pPr/>
              <a:t>15</a:t>
            </a:fld>
            <a:endParaRPr lang="fr-FR"/>
          </a:p>
        </p:txBody>
      </p:sp>
      <p:sp>
        <p:nvSpPr>
          <p:cNvPr id="382979" name="Rectangle 2"/>
          <p:cNvSpPr>
            <a:spLocks noGrp="1" noRot="1" noChangeAspect="1" noChangeArrowheads="1" noTextEdit="1"/>
          </p:cNvSpPr>
          <p:nvPr>
            <p:ph type="sldImg"/>
          </p:nvPr>
        </p:nvSpPr>
        <p:spPr>
          <a:xfrm>
            <a:off x="136525" y="766763"/>
            <a:ext cx="6826250" cy="3840162"/>
          </a:xfrm>
          <a:ln/>
        </p:spPr>
      </p:sp>
      <p:sp>
        <p:nvSpPr>
          <p:cNvPr id="3829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B12FE57-BA80-4D02-96CD-668DE6CE892E}" type="slidenum">
              <a:rPr lang="fr-FR"/>
              <a:pPr/>
              <a:t>146</a:t>
            </a:fld>
            <a:endParaRPr lang="fr-FR"/>
          </a:p>
        </p:txBody>
      </p:sp>
      <p:sp>
        <p:nvSpPr>
          <p:cNvPr id="510979" name="Rectangle 2"/>
          <p:cNvSpPr>
            <a:spLocks noGrp="1" noRot="1" noChangeAspect="1" noChangeArrowheads="1" noTextEdit="1"/>
          </p:cNvSpPr>
          <p:nvPr>
            <p:ph type="sldImg"/>
          </p:nvPr>
        </p:nvSpPr>
        <p:spPr>
          <a:xfrm>
            <a:off x="136525" y="766763"/>
            <a:ext cx="6826250" cy="3840162"/>
          </a:xfrm>
          <a:ln/>
        </p:spPr>
      </p:sp>
      <p:sp>
        <p:nvSpPr>
          <p:cNvPr id="5109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FB965613-F14E-4AE4-899D-628ADC1967C9}" type="slidenum">
              <a:rPr lang="fr-FR"/>
              <a:pPr/>
              <a:t>147</a:t>
            </a:fld>
            <a:endParaRPr lang="fr-FR"/>
          </a:p>
        </p:txBody>
      </p:sp>
      <p:sp>
        <p:nvSpPr>
          <p:cNvPr id="512003" name="Rectangle 2"/>
          <p:cNvSpPr>
            <a:spLocks noGrp="1" noRot="1" noChangeAspect="1" noChangeArrowheads="1" noTextEdit="1"/>
          </p:cNvSpPr>
          <p:nvPr>
            <p:ph type="sldImg"/>
          </p:nvPr>
        </p:nvSpPr>
        <p:spPr>
          <a:xfrm>
            <a:off x="136525" y="766763"/>
            <a:ext cx="6826250" cy="3840162"/>
          </a:xfrm>
          <a:ln/>
        </p:spPr>
      </p:sp>
      <p:sp>
        <p:nvSpPr>
          <p:cNvPr id="5120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57C388A3-2F34-4513-9CCC-AA0546C17713}" type="slidenum">
              <a:rPr lang="fr-FR"/>
              <a:pPr/>
              <a:t>148</a:t>
            </a:fld>
            <a:endParaRPr lang="fr-FR"/>
          </a:p>
        </p:txBody>
      </p:sp>
      <p:sp>
        <p:nvSpPr>
          <p:cNvPr id="513027" name="Rectangle 2"/>
          <p:cNvSpPr>
            <a:spLocks noGrp="1" noRot="1" noChangeAspect="1" noChangeArrowheads="1" noTextEdit="1"/>
          </p:cNvSpPr>
          <p:nvPr>
            <p:ph type="sldImg"/>
          </p:nvPr>
        </p:nvSpPr>
        <p:spPr>
          <a:xfrm>
            <a:off x="136525" y="766763"/>
            <a:ext cx="6826250" cy="3840162"/>
          </a:xfrm>
          <a:ln/>
        </p:spPr>
      </p:sp>
      <p:sp>
        <p:nvSpPr>
          <p:cNvPr id="5130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F9AF76CE-45C7-40E5-A84E-DE1307D44CCF}" type="slidenum">
              <a:rPr lang="fr-FR"/>
              <a:pPr/>
              <a:t>149</a:t>
            </a:fld>
            <a:endParaRPr lang="fr-FR"/>
          </a:p>
        </p:txBody>
      </p:sp>
      <p:sp>
        <p:nvSpPr>
          <p:cNvPr id="514051" name="Rectangle 2"/>
          <p:cNvSpPr>
            <a:spLocks noGrp="1" noRot="1" noChangeAspect="1" noChangeArrowheads="1" noTextEdit="1"/>
          </p:cNvSpPr>
          <p:nvPr>
            <p:ph type="sldImg"/>
          </p:nvPr>
        </p:nvSpPr>
        <p:spPr>
          <a:xfrm>
            <a:off x="136525" y="766763"/>
            <a:ext cx="6826250" cy="3840162"/>
          </a:xfrm>
          <a:ln/>
        </p:spPr>
      </p:sp>
      <p:sp>
        <p:nvSpPr>
          <p:cNvPr id="514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8802EADE-525A-470C-8ABC-0762BD5E2079}" type="slidenum">
              <a:rPr lang="fr-FR"/>
              <a:pPr/>
              <a:t>150</a:t>
            </a:fld>
            <a:endParaRPr lang="fr-FR"/>
          </a:p>
        </p:txBody>
      </p:sp>
      <p:sp>
        <p:nvSpPr>
          <p:cNvPr id="515075" name="Rectangle 2"/>
          <p:cNvSpPr>
            <a:spLocks noGrp="1" noRot="1" noChangeAspect="1" noChangeArrowheads="1" noTextEdit="1"/>
          </p:cNvSpPr>
          <p:nvPr>
            <p:ph type="sldImg"/>
          </p:nvPr>
        </p:nvSpPr>
        <p:spPr>
          <a:xfrm>
            <a:off x="136525" y="766763"/>
            <a:ext cx="6826250" cy="3840162"/>
          </a:xfrm>
          <a:ln/>
        </p:spPr>
      </p:sp>
      <p:sp>
        <p:nvSpPr>
          <p:cNvPr id="5150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CA42462E-D39C-44D7-8F1C-3703CF7A2129}" type="slidenum">
              <a:rPr lang="fr-FR"/>
              <a:pPr/>
              <a:t>151</a:t>
            </a:fld>
            <a:endParaRPr lang="fr-FR"/>
          </a:p>
        </p:txBody>
      </p:sp>
      <p:sp>
        <p:nvSpPr>
          <p:cNvPr id="516099" name="Rectangle 2"/>
          <p:cNvSpPr>
            <a:spLocks noGrp="1" noRot="1" noChangeAspect="1" noChangeArrowheads="1" noTextEdit="1"/>
          </p:cNvSpPr>
          <p:nvPr>
            <p:ph type="sldImg"/>
          </p:nvPr>
        </p:nvSpPr>
        <p:spPr>
          <a:xfrm>
            <a:off x="136525" y="766763"/>
            <a:ext cx="6826250" cy="3840162"/>
          </a:xfrm>
          <a:ln/>
        </p:spPr>
      </p:sp>
      <p:sp>
        <p:nvSpPr>
          <p:cNvPr id="5161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B3B2653E-E3E5-4256-B646-48776A107DD2}" type="slidenum">
              <a:rPr lang="fr-FR"/>
              <a:pPr/>
              <a:t>152</a:t>
            </a:fld>
            <a:endParaRPr lang="fr-FR"/>
          </a:p>
        </p:txBody>
      </p:sp>
      <p:sp>
        <p:nvSpPr>
          <p:cNvPr id="517123" name="Rectangle 2"/>
          <p:cNvSpPr>
            <a:spLocks noGrp="1" noRot="1" noChangeAspect="1" noChangeArrowheads="1" noTextEdit="1"/>
          </p:cNvSpPr>
          <p:nvPr>
            <p:ph type="sldImg"/>
          </p:nvPr>
        </p:nvSpPr>
        <p:spPr>
          <a:xfrm>
            <a:off x="136525" y="766763"/>
            <a:ext cx="6826250" cy="3840162"/>
          </a:xfrm>
          <a:ln/>
        </p:spPr>
      </p:sp>
      <p:sp>
        <p:nvSpPr>
          <p:cNvPr id="5171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77049431-5ADA-4972-9002-1C0B91126513}" type="slidenum">
              <a:rPr lang="fr-FR"/>
              <a:pPr/>
              <a:t>153</a:t>
            </a:fld>
            <a:endParaRPr lang="fr-FR"/>
          </a:p>
        </p:txBody>
      </p:sp>
      <p:sp>
        <p:nvSpPr>
          <p:cNvPr id="518147" name="Rectangle 2"/>
          <p:cNvSpPr>
            <a:spLocks noGrp="1" noRot="1" noChangeAspect="1" noChangeArrowheads="1" noTextEdit="1"/>
          </p:cNvSpPr>
          <p:nvPr>
            <p:ph type="sldImg"/>
          </p:nvPr>
        </p:nvSpPr>
        <p:spPr>
          <a:xfrm>
            <a:off x="136525" y="766763"/>
            <a:ext cx="6826250" cy="3840162"/>
          </a:xfrm>
          <a:ln/>
        </p:spPr>
      </p:sp>
      <p:sp>
        <p:nvSpPr>
          <p:cNvPr id="5181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31B6600D-680D-4211-8BA4-283234917BF4}" type="slidenum">
              <a:rPr lang="fr-FR"/>
              <a:pPr/>
              <a:t>154</a:t>
            </a:fld>
            <a:endParaRPr lang="fr-FR"/>
          </a:p>
        </p:txBody>
      </p:sp>
      <p:sp>
        <p:nvSpPr>
          <p:cNvPr id="519171" name="Rectangle 2"/>
          <p:cNvSpPr>
            <a:spLocks noGrp="1" noRot="1" noChangeAspect="1" noChangeArrowheads="1" noTextEdit="1"/>
          </p:cNvSpPr>
          <p:nvPr>
            <p:ph type="sldImg"/>
          </p:nvPr>
        </p:nvSpPr>
        <p:spPr>
          <a:xfrm>
            <a:off x="136525" y="766763"/>
            <a:ext cx="6826250" cy="3840162"/>
          </a:xfrm>
          <a:ln/>
        </p:spPr>
      </p:sp>
      <p:sp>
        <p:nvSpPr>
          <p:cNvPr id="5191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B09724C7-F28D-46A4-899C-E22A4C1AE64C}" type="slidenum">
              <a:rPr lang="fr-FR"/>
              <a:pPr/>
              <a:t>155</a:t>
            </a:fld>
            <a:endParaRPr lang="fr-FR"/>
          </a:p>
        </p:txBody>
      </p:sp>
      <p:sp>
        <p:nvSpPr>
          <p:cNvPr id="520195" name="Rectangle 2"/>
          <p:cNvSpPr>
            <a:spLocks noGrp="1" noRot="1" noChangeAspect="1" noChangeArrowheads="1" noTextEdit="1"/>
          </p:cNvSpPr>
          <p:nvPr>
            <p:ph type="sldImg"/>
          </p:nvPr>
        </p:nvSpPr>
        <p:spPr>
          <a:xfrm>
            <a:off x="136525" y="766763"/>
            <a:ext cx="6826250" cy="3840162"/>
          </a:xfrm>
          <a:ln/>
        </p:spPr>
      </p:sp>
      <p:sp>
        <p:nvSpPr>
          <p:cNvPr id="5201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7B47046F-B2DE-40CD-B939-3F46E072A4BF}" type="slidenum">
              <a:rPr lang="fr-FR"/>
              <a:pPr/>
              <a:t>18</a:t>
            </a:fld>
            <a:endParaRPr lang="fr-FR"/>
          </a:p>
        </p:txBody>
      </p:sp>
      <p:sp>
        <p:nvSpPr>
          <p:cNvPr id="384003" name="Rectangle 2"/>
          <p:cNvSpPr>
            <a:spLocks noGrp="1" noRot="1" noChangeAspect="1" noChangeArrowheads="1" noTextEdit="1"/>
          </p:cNvSpPr>
          <p:nvPr>
            <p:ph type="sldImg"/>
          </p:nvPr>
        </p:nvSpPr>
        <p:spPr>
          <a:xfrm>
            <a:off x="136525" y="766763"/>
            <a:ext cx="6826250" cy="3840162"/>
          </a:xfrm>
          <a:ln/>
        </p:spPr>
      </p:sp>
      <p:sp>
        <p:nvSpPr>
          <p:cNvPr id="3840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C4D7BFF4-6739-454C-8804-3979C464D813}" type="slidenum">
              <a:rPr lang="fr-FR"/>
              <a:pPr/>
              <a:t>156</a:t>
            </a:fld>
            <a:endParaRPr lang="fr-FR"/>
          </a:p>
        </p:txBody>
      </p:sp>
      <p:sp>
        <p:nvSpPr>
          <p:cNvPr id="521219" name="Rectangle 2"/>
          <p:cNvSpPr>
            <a:spLocks noGrp="1" noRot="1" noChangeAspect="1" noChangeArrowheads="1" noTextEdit="1"/>
          </p:cNvSpPr>
          <p:nvPr>
            <p:ph type="sldImg"/>
          </p:nvPr>
        </p:nvSpPr>
        <p:spPr>
          <a:xfrm>
            <a:off x="136525" y="766763"/>
            <a:ext cx="6826250" cy="3840162"/>
          </a:xfrm>
          <a:ln/>
        </p:spPr>
      </p:sp>
      <p:sp>
        <p:nvSpPr>
          <p:cNvPr id="5212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0EFE1E24-6A40-4020-A343-792A70B00BA2}" type="slidenum">
              <a:rPr lang="fr-FR"/>
              <a:pPr/>
              <a:t>157</a:t>
            </a:fld>
            <a:endParaRPr lang="fr-FR"/>
          </a:p>
        </p:txBody>
      </p:sp>
      <p:sp>
        <p:nvSpPr>
          <p:cNvPr id="522243" name="Rectangle 2"/>
          <p:cNvSpPr>
            <a:spLocks noGrp="1" noRot="1" noChangeAspect="1" noChangeArrowheads="1" noTextEdit="1"/>
          </p:cNvSpPr>
          <p:nvPr>
            <p:ph type="sldImg"/>
          </p:nvPr>
        </p:nvSpPr>
        <p:spPr>
          <a:xfrm>
            <a:off x="136525" y="766763"/>
            <a:ext cx="6826250" cy="3840162"/>
          </a:xfrm>
          <a:ln/>
        </p:spPr>
      </p:sp>
      <p:sp>
        <p:nvSpPr>
          <p:cNvPr id="522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304909DC-2A93-4B2A-B0D6-7C663D52E6D7}" type="slidenum">
              <a:rPr lang="fr-FR"/>
              <a:pPr/>
              <a:t>158</a:t>
            </a:fld>
            <a:endParaRPr lang="fr-FR"/>
          </a:p>
        </p:txBody>
      </p:sp>
      <p:sp>
        <p:nvSpPr>
          <p:cNvPr id="523267" name="Rectangle 2"/>
          <p:cNvSpPr>
            <a:spLocks noGrp="1" noRot="1" noChangeAspect="1" noChangeArrowheads="1" noTextEdit="1"/>
          </p:cNvSpPr>
          <p:nvPr>
            <p:ph type="sldImg"/>
          </p:nvPr>
        </p:nvSpPr>
        <p:spPr>
          <a:xfrm>
            <a:off x="136525" y="766763"/>
            <a:ext cx="6826250" cy="3840162"/>
          </a:xfrm>
          <a:ln/>
        </p:spPr>
      </p:sp>
      <p:sp>
        <p:nvSpPr>
          <p:cNvPr id="5232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3424E7CE-2C40-409D-BD9C-416E7C46D830}" type="slidenum">
              <a:rPr lang="fr-FR"/>
              <a:pPr/>
              <a:t>161</a:t>
            </a:fld>
            <a:endParaRPr lang="fr-FR"/>
          </a:p>
        </p:txBody>
      </p:sp>
      <p:sp>
        <p:nvSpPr>
          <p:cNvPr id="524291" name="Rectangle 2"/>
          <p:cNvSpPr>
            <a:spLocks noGrp="1" noRot="1" noChangeAspect="1" noChangeArrowheads="1" noTextEdit="1"/>
          </p:cNvSpPr>
          <p:nvPr>
            <p:ph type="sldImg"/>
          </p:nvPr>
        </p:nvSpPr>
        <p:spPr>
          <a:xfrm>
            <a:off x="136525" y="766763"/>
            <a:ext cx="6826250" cy="3840162"/>
          </a:xfrm>
          <a:ln/>
        </p:spPr>
      </p:sp>
      <p:sp>
        <p:nvSpPr>
          <p:cNvPr id="5242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D25BC6ED-507F-48EB-A53E-58181CD9E477}" type="slidenum">
              <a:rPr lang="fr-FR"/>
              <a:pPr/>
              <a:t>162</a:t>
            </a:fld>
            <a:endParaRPr lang="fr-FR"/>
          </a:p>
        </p:txBody>
      </p:sp>
      <p:sp>
        <p:nvSpPr>
          <p:cNvPr id="525315" name="Rectangle 2"/>
          <p:cNvSpPr>
            <a:spLocks noGrp="1" noRot="1" noChangeAspect="1" noChangeArrowheads="1" noTextEdit="1"/>
          </p:cNvSpPr>
          <p:nvPr>
            <p:ph type="sldImg"/>
          </p:nvPr>
        </p:nvSpPr>
        <p:spPr>
          <a:xfrm>
            <a:off x="136525" y="766763"/>
            <a:ext cx="6826250" cy="3840162"/>
          </a:xfrm>
          <a:ln/>
        </p:spPr>
      </p:sp>
      <p:sp>
        <p:nvSpPr>
          <p:cNvPr id="5253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6F1CF53F-E9B3-44FD-9453-A1CB7CA2D767}" type="slidenum">
              <a:rPr lang="fr-FR"/>
              <a:pPr/>
              <a:t>163</a:t>
            </a:fld>
            <a:endParaRPr lang="fr-FR"/>
          </a:p>
        </p:txBody>
      </p:sp>
      <p:sp>
        <p:nvSpPr>
          <p:cNvPr id="526339" name="Rectangle 2"/>
          <p:cNvSpPr>
            <a:spLocks noGrp="1" noRot="1" noChangeAspect="1" noChangeArrowheads="1" noTextEdit="1"/>
          </p:cNvSpPr>
          <p:nvPr>
            <p:ph type="sldImg"/>
          </p:nvPr>
        </p:nvSpPr>
        <p:spPr>
          <a:xfrm>
            <a:off x="136525" y="766763"/>
            <a:ext cx="6826250" cy="3840162"/>
          </a:xfrm>
          <a:ln/>
        </p:spPr>
      </p:sp>
      <p:sp>
        <p:nvSpPr>
          <p:cNvPr id="5263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1B3AD983-6CFA-44AD-A57C-4867A49428A8}" type="slidenum">
              <a:rPr lang="fr-FR"/>
              <a:pPr/>
              <a:t>164</a:t>
            </a:fld>
            <a:endParaRPr lang="fr-FR"/>
          </a:p>
        </p:txBody>
      </p:sp>
      <p:sp>
        <p:nvSpPr>
          <p:cNvPr id="527363" name="Rectangle 2"/>
          <p:cNvSpPr>
            <a:spLocks noGrp="1" noRot="1" noChangeAspect="1" noChangeArrowheads="1" noTextEdit="1"/>
          </p:cNvSpPr>
          <p:nvPr>
            <p:ph type="sldImg"/>
          </p:nvPr>
        </p:nvSpPr>
        <p:spPr>
          <a:xfrm>
            <a:off x="136525" y="766763"/>
            <a:ext cx="6826250" cy="3840162"/>
          </a:xfrm>
          <a:ln/>
        </p:spPr>
      </p:sp>
      <p:sp>
        <p:nvSpPr>
          <p:cNvPr id="5273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88656E1D-8DF8-45FF-8A30-CBD6581D03F5}" type="slidenum">
              <a:rPr lang="fr-FR"/>
              <a:pPr/>
              <a:t>165</a:t>
            </a:fld>
            <a:endParaRPr lang="fr-FR"/>
          </a:p>
        </p:txBody>
      </p:sp>
      <p:sp>
        <p:nvSpPr>
          <p:cNvPr id="528387" name="Rectangle 2"/>
          <p:cNvSpPr>
            <a:spLocks noGrp="1" noRot="1" noChangeAspect="1" noChangeArrowheads="1" noTextEdit="1"/>
          </p:cNvSpPr>
          <p:nvPr>
            <p:ph type="sldImg"/>
          </p:nvPr>
        </p:nvSpPr>
        <p:spPr>
          <a:xfrm>
            <a:off x="136525" y="766763"/>
            <a:ext cx="6826250" cy="3840162"/>
          </a:xfrm>
          <a:ln/>
        </p:spPr>
      </p:sp>
      <p:sp>
        <p:nvSpPr>
          <p:cNvPr id="5283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p>
            <a:fld id="{4DE115DE-ECCD-4FB9-AAF6-BCFE11EFC4B9}" type="slidenum">
              <a:rPr lang="fr-FR"/>
              <a:pPr/>
              <a:t>166</a:t>
            </a:fld>
            <a:endParaRPr lang="fr-FR"/>
          </a:p>
        </p:txBody>
      </p:sp>
      <p:sp>
        <p:nvSpPr>
          <p:cNvPr id="529411" name="Rectangle 2"/>
          <p:cNvSpPr>
            <a:spLocks noGrp="1" noRot="1" noChangeAspect="1" noChangeArrowheads="1" noTextEdit="1"/>
          </p:cNvSpPr>
          <p:nvPr>
            <p:ph type="sldImg"/>
          </p:nvPr>
        </p:nvSpPr>
        <p:spPr>
          <a:xfrm>
            <a:off x="136525" y="766763"/>
            <a:ext cx="6826250" cy="3840162"/>
          </a:xfrm>
          <a:ln/>
        </p:spPr>
      </p:sp>
      <p:sp>
        <p:nvSpPr>
          <p:cNvPr id="5294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AD6E5E94-99AA-45E2-9A97-BF0228581FA8}" type="slidenum">
              <a:rPr lang="fr-FR"/>
              <a:pPr/>
              <a:t>167</a:t>
            </a:fld>
            <a:endParaRPr lang="fr-FR"/>
          </a:p>
        </p:txBody>
      </p:sp>
      <p:sp>
        <p:nvSpPr>
          <p:cNvPr id="530435" name="Rectangle 2"/>
          <p:cNvSpPr>
            <a:spLocks noGrp="1" noRot="1" noChangeAspect="1" noChangeArrowheads="1" noTextEdit="1"/>
          </p:cNvSpPr>
          <p:nvPr>
            <p:ph type="sldImg"/>
          </p:nvPr>
        </p:nvSpPr>
        <p:spPr>
          <a:xfrm>
            <a:off x="136525" y="766763"/>
            <a:ext cx="6826250" cy="3840162"/>
          </a:xfrm>
          <a:ln/>
        </p:spPr>
      </p:sp>
      <p:sp>
        <p:nvSpPr>
          <p:cNvPr id="5304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82D90651-482A-4D3E-9B20-73D708CB5BF1}" type="slidenum">
              <a:rPr lang="fr-FR"/>
              <a:pPr/>
              <a:t>19</a:t>
            </a:fld>
            <a:endParaRPr lang="fr-FR"/>
          </a:p>
        </p:txBody>
      </p:sp>
      <p:sp>
        <p:nvSpPr>
          <p:cNvPr id="385027" name="Rectangle 2"/>
          <p:cNvSpPr>
            <a:spLocks noGrp="1" noRot="1" noChangeAspect="1" noChangeArrowheads="1" noTextEdit="1"/>
          </p:cNvSpPr>
          <p:nvPr>
            <p:ph type="sldImg"/>
          </p:nvPr>
        </p:nvSpPr>
        <p:spPr>
          <a:xfrm>
            <a:off x="136525" y="766763"/>
            <a:ext cx="6826250" cy="3840162"/>
          </a:xfrm>
          <a:ln/>
        </p:spPr>
      </p:sp>
      <p:sp>
        <p:nvSpPr>
          <p:cNvPr id="3850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1807E131-FB45-4899-9578-06489FB8C674}" type="slidenum">
              <a:rPr lang="fr-FR"/>
              <a:pPr/>
              <a:t>168</a:t>
            </a:fld>
            <a:endParaRPr lang="fr-FR"/>
          </a:p>
        </p:txBody>
      </p:sp>
      <p:sp>
        <p:nvSpPr>
          <p:cNvPr id="531459" name="Rectangle 2"/>
          <p:cNvSpPr>
            <a:spLocks noGrp="1" noRot="1" noChangeAspect="1" noChangeArrowheads="1" noTextEdit="1"/>
          </p:cNvSpPr>
          <p:nvPr>
            <p:ph type="sldImg"/>
          </p:nvPr>
        </p:nvSpPr>
        <p:spPr>
          <a:xfrm>
            <a:off x="136525" y="766763"/>
            <a:ext cx="6826250" cy="3840162"/>
          </a:xfrm>
          <a:ln/>
        </p:spPr>
      </p:sp>
      <p:sp>
        <p:nvSpPr>
          <p:cNvPr id="5314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945DB20B-4B4C-4F6C-AB49-70CD45326607}" type="slidenum">
              <a:rPr lang="fr-FR"/>
              <a:pPr/>
              <a:t>169</a:t>
            </a:fld>
            <a:endParaRPr lang="fr-FR"/>
          </a:p>
        </p:txBody>
      </p:sp>
      <p:sp>
        <p:nvSpPr>
          <p:cNvPr id="532483" name="Rectangle 2"/>
          <p:cNvSpPr>
            <a:spLocks noGrp="1" noRot="1" noChangeAspect="1" noChangeArrowheads="1" noTextEdit="1"/>
          </p:cNvSpPr>
          <p:nvPr>
            <p:ph type="sldImg"/>
          </p:nvPr>
        </p:nvSpPr>
        <p:spPr>
          <a:xfrm>
            <a:off x="136525" y="766763"/>
            <a:ext cx="6826250" cy="3840162"/>
          </a:xfrm>
          <a:ln/>
        </p:spPr>
      </p:sp>
      <p:sp>
        <p:nvSpPr>
          <p:cNvPr id="5324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p>
            <a:fld id="{87965E40-07A6-4117-8BCC-C5A8513E04E0}" type="slidenum">
              <a:rPr lang="fr-FR"/>
              <a:pPr/>
              <a:t>170</a:t>
            </a:fld>
            <a:endParaRPr lang="fr-FR"/>
          </a:p>
        </p:txBody>
      </p:sp>
      <p:sp>
        <p:nvSpPr>
          <p:cNvPr id="533507" name="Rectangle 2"/>
          <p:cNvSpPr>
            <a:spLocks noGrp="1" noRot="1" noChangeAspect="1" noChangeArrowheads="1" noTextEdit="1"/>
          </p:cNvSpPr>
          <p:nvPr>
            <p:ph type="sldImg"/>
          </p:nvPr>
        </p:nvSpPr>
        <p:spPr>
          <a:xfrm>
            <a:off x="136525" y="766763"/>
            <a:ext cx="6826250" cy="3840162"/>
          </a:xfrm>
          <a:ln/>
        </p:spPr>
      </p:sp>
      <p:sp>
        <p:nvSpPr>
          <p:cNvPr id="5335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noFill/>
        </p:spPr>
        <p:txBody>
          <a:bodyPr/>
          <a:lstStyle/>
          <a:p>
            <a:fld id="{4A87EDB5-B387-43C4-AEDF-3171644384B2}" type="slidenum">
              <a:rPr lang="fr-FR"/>
              <a:pPr/>
              <a:t>171</a:t>
            </a:fld>
            <a:endParaRPr lang="fr-FR"/>
          </a:p>
        </p:txBody>
      </p:sp>
      <p:sp>
        <p:nvSpPr>
          <p:cNvPr id="534531" name="Rectangle 2"/>
          <p:cNvSpPr>
            <a:spLocks noGrp="1" noRot="1" noChangeAspect="1" noChangeArrowheads="1" noTextEdit="1"/>
          </p:cNvSpPr>
          <p:nvPr>
            <p:ph type="sldImg"/>
          </p:nvPr>
        </p:nvSpPr>
        <p:spPr>
          <a:xfrm>
            <a:off x="136525" y="766763"/>
            <a:ext cx="6826250" cy="3840162"/>
          </a:xfrm>
          <a:ln/>
        </p:spPr>
      </p:sp>
      <p:sp>
        <p:nvSpPr>
          <p:cNvPr id="5345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5E3FF602-916B-4E7A-8F4D-0EB4EEE0BD0B}" type="slidenum">
              <a:rPr lang="fr-FR"/>
              <a:pPr/>
              <a:t>172</a:t>
            </a:fld>
            <a:endParaRPr lang="fr-FR"/>
          </a:p>
        </p:txBody>
      </p:sp>
      <p:sp>
        <p:nvSpPr>
          <p:cNvPr id="535555" name="Rectangle 2"/>
          <p:cNvSpPr>
            <a:spLocks noGrp="1" noRot="1" noChangeAspect="1" noChangeArrowheads="1" noTextEdit="1"/>
          </p:cNvSpPr>
          <p:nvPr>
            <p:ph type="sldImg"/>
          </p:nvPr>
        </p:nvSpPr>
        <p:spPr>
          <a:xfrm>
            <a:off x="136525" y="766763"/>
            <a:ext cx="6826250" cy="3840162"/>
          </a:xfrm>
          <a:ln/>
        </p:spPr>
      </p:sp>
      <p:sp>
        <p:nvSpPr>
          <p:cNvPr id="5355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ADECD79C-74F2-42B0-BBB5-A1214235F285}" type="slidenum">
              <a:rPr lang="fr-FR"/>
              <a:pPr/>
              <a:t>173</a:t>
            </a:fld>
            <a:endParaRPr lang="fr-FR"/>
          </a:p>
        </p:txBody>
      </p:sp>
      <p:sp>
        <p:nvSpPr>
          <p:cNvPr id="536579" name="Rectangle 2"/>
          <p:cNvSpPr>
            <a:spLocks noGrp="1" noRot="1" noChangeAspect="1" noChangeArrowheads="1" noTextEdit="1"/>
          </p:cNvSpPr>
          <p:nvPr>
            <p:ph type="sldImg"/>
          </p:nvPr>
        </p:nvSpPr>
        <p:spPr>
          <a:xfrm>
            <a:off x="136525" y="766763"/>
            <a:ext cx="6826250" cy="3840162"/>
          </a:xfrm>
          <a:ln/>
        </p:spPr>
      </p:sp>
      <p:sp>
        <p:nvSpPr>
          <p:cNvPr id="5365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774D80AE-C54F-4838-BE9F-C214D3FC0108}" type="slidenum">
              <a:rPr lang="fr-FR"/>
              <a:pPr/>
              <a:t>174</a:t>
            </a:fld>
            <a:endParaRPr lang="fr-FR"/>
          </a:p>
        </p:txBody>
      </p:sp>
      <p:sp>
        <p:nvSpPr>
          <p:cNvPr id="537603" name="Rectangle 2"/>
          <p:cNvSpPr>
            <a:spLocks noGrp="1" noRot="1" noChangeAspect="1" noChangeArrowheads="1" noTextEdit="1"/>
          </p:cNvSpPr>
          <p:nvPr>
            <p:ph type="sldImg"/>
          </p:nvPr>
        </p:nvSpPr>
        <p:spPr>
          <a:xfrm>
            <a:off x="136525" y="766763"/>
            <a:ext cx="6826250" cy="3840162"/>
          </a:xfrm>
          <a:ln/>
        </p:spPr>
      </p:sp>
      <p:sp>
        <p:nvSpPr>
          <p:cNvPr id="5376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p>
            <a:fld id="{4F4C0EB3-E3A0-4C2A-9553-64B3B6807FEC}" type="slidenum">
              <a:rPr lang="fr-FR"/>
              <a:pPr/>
              <a:t>175</a:t>
            </a:fld>
            <a:endParaRPr lang="fr-FR"/>
          </a:p>
        </p:txBody>
      </p:sp>
      <p:sp>
        <p:nvSpPr>
          <p:cNvPr id="538627" name="Rectangle 2"/>
          <p:cNvSpPr>
            <a:spLocks noGrp="1" noRot="1" noChangeAspect="1" noChangeArrowheads="1" noTextEdit="1"/>
          </p:cNvSpPr>
          <p:nvPr>
            <p:ph type="sldImg"/>
          </p:nvPr>
        </p:nvSpPr>
        <p:spPr>
          <a:xfrm>
            <a:off x="136525" y="766763"/>
            <a:ext cx="6826250" cy="3840162"/>
          </a:xfrm>
          <a:ln/>
        </p:spPr>
      </p:sp>
      <p:sp>
        <p:nvSpPr>
          <p:cNvPr id="5386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p>
            <a:fld id="{242D3671-344E-4457-A6EE-D0BF304332DD}" type="slidenum">
              <a:rPr lang="fr-FR"/>
              <a:pPr/>
              <a:t>176</a:t>
            </a:fld>
            <a:endParaRPr lang="fr-FR"/>
          </a:p>
        </p:txBody>
      </p:sp>
      <p:sp>
        <p:nvSpPr>
          <p:cNvPr id="539651" name="Rectangle 2"/>
          <p:cNvSpPr>
            <a:spLocks noGrp="1" noRot="1" noChangeAspect="1" noChangeArrowheads="1" noTextEdit="1"/>
          </p:cNvSpPr>
          <p:nvPr>
            <p:ph type="sldImg"/>
          </p:nvPr>
        </p:nvSpPr>
        <p:spPr>
          <a:xfrm>
            <a:off x="136525" y="766763"/>
            <a:ext cx="6826250" cy="3840162"/>
          </a:xfrm>
          <a:ln/>
        </p:spPr>
      </p:sp>
      <p:sp>
        <p:nvSpPr>
          <p:cNvPr id="5396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79646F0-1026-4212-A97C-5CEF30610F2E}" type="slidenum">
              <a:rPr lang="fr-FR"/>
              <a:pPr/>
              <a:t>177</a:t>
            </a:fld>
            <a:endParaRPr lang="fr-FR"/>
          </a:p>
        </p:txBody>
      </p:sp>
      <p:sp>
        <p:nvSpPr>
          <p:cNvPr id="540675" name="Rectangle 2"/>
          <p:cNvSpPr>
            <a:spLocks noGrp="1" noRot="1" noChangeAspect="1" noChangeArrowheads="1" noTextEdit="1"/>
          </p:cNvSpPr>
          <p:nvPr>
            <p:ph type="sldImg"/>
          </p:nvPr>
        </p:nvSpPr>
        <p:spPr>
          <a:xfrm>
            <a:off x="136525" y="766763"/>
            <a:ext cx="6826250" cy="3840162"/>
          </a:xfrm>
          <a:ln/>
        </p:spPr>
      </p:sp>
      <p:sp>
        <p:nvSpPr>
          <p:cNvPr id="5406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88203A31-3D36-4347-8843-932D9E32005D}" type="slidenum">
              <a:rPr lang="fr-FR"/>
              <a:pPr/>
              <a:t>20</a:t>
            </a:fld>
            <a:endParaRPr lang="fr-FR"/>
          </a:p>
        </p:txBody>
      </p:sp>
      <p:sp>
        <p:nvSpPr>
          <p:cNvPr id="386051" name="Rectangle 2"/>
          <p:cNvSpPr>
            <a:spLocks noGrp="1" noRot="1" noChangeAspect="1" noChangeArrowheads="1" noTextEdit="1"/>
          </p:cNvSpPr>
          <p:nvPr>
            <p:ph type="sldImg"/>
          </p:nvPr>
        </p:nvSpPr>
        <p:spPr>
          <a:xfrm>
            <a:off x="136525" y="766763"/>
            <a:ext cx="6826250" cy="3840162"/>
          </a:xfrm>
          <a:ln/>
        </p:spPr>
      </p:sp>
      <p:sp>
        <p:nvSpPr>
          <p:cNvPr id="386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p>
            <a:fld id="{41A887A9-7C68-4240-9272-6170927443EF}" type="slidenum">
              <a:rPr lang="fr-FR"/>
              <a:pPr/>
              <a:t>178</a:t>
            </a:fld>
            <a:endParaRPr lang="fr-FR"/>
          </a:p>
        </p:txBody>
      </p:sp>
      <p:sp>
        <p:nvSpPr>
          <p:cNvPr id="541699" name="Rectangle 2"/>
          <p:cNvSpPr>
            <a:spLocks noGrp="1" noRot="1" noChangeAspect="1" noChangeArrowheads="1" noTextEdit="1"/>
          </p:cNvSpPr>
          <p:nvPr>
            <p:ph type="sldImg"/>
          </p:nvPr>
        </p:nvSpPr>
        <p:spPr>
          <a:xfrm>
            <a:off x="136525" y="766763"/>
            <a:ext cx="6826250" cy="3840162"/>
          </a:xfrm>
          <a:ln/>
        </p:spPr>
      </p:sp>
      <p:sp>
        <p:nvSpPr>
          <p:cNvPr id="5417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C0CC7D31-ABA8-45CC-B9F2-6A26AFC962D7}" type="slidenum">
              <a:rPr lang="fr-FR"/>
              <a:pPr/>
              <a:t>179</a:t>
            </a:fld>
            <a:endParaRPr lang="fr-FR"/>
          </a:p>
        </p:txBody>
      </p:sp>
      <p:sp>
        <p:nvSpPr>
          <p:cNvPr id="542723" name="Rectangle 2"/>
          <p:cNvSpPr>
            <a:spLocks noGrp="1" noRot="1" noChangeAspect="1" noChangeArrowheads="1" noTextEdit="1"/>
          </p:cNvSpPr>
          <p:nvPr>
            <p:ph type="sldImg"/>
          </p:nvPr>
        </p:nvSpPr>
        <p:spPr>
          <a:xfrm>
            <a:off x="136525" y="766763"/>
            <a:ext cx="6826250" cy="3840162"/>
          </a:xfrm>
          <a:ln/>
        </p:spPr>
      </p:sp>
      <p:sp>
        <p:nvSpPr>
          <p:cNvPr id="5427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E2AEE19E-DF9B-41CC-B967-2DD2622B444A}" type="slidenum">
              <a:rPr lang="fr-FR"/>
              <a:pPr/>
              <a:t>180</a:t>
            </a:fld>
            <a:endParaRPr lang="fr-FR"/>
          </a:p>
        </p:txBody>
      </p:sp>
      <p:sp>
        <p:nvSpPr>
          <p:cNvPr id="543747" name="Rectangle 2"/>
          <p:cNvSpPr>
            <a:spLocks noGrp="1" noRot="1" noChangeAspect="1" noChangeArrowheads="1" noTextEdit="1"/>
          </p:cNvSpPr>
          <p:nvPr>
            <p:ph type="sldImg"/>
          </p:nvPr>
        </p:nvSpPr>
        <p:spPr>
          <a:xfrm>
            <a:off x="136525" y="766763"/>
            <a:ext cx="6826250" cy="3840162"/>
          </a:xfrm>
          <a:ln/>
        </p:spPr>
      </p:sp>
      <p:sp>
        <p:nvSpPr>
          <p:cNvPr id="5437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E592CE43-743F-49C2-A469-319CF7890809}" type="slidenum">
              <a:rPr lang="fr-FR"/>
              <a:pPr/>
              <a:t>181</a:t>
            </a:fld>
            <a:endParaRPr lang="fr-FR"/>
          </a:p>
        </p:txBody>
      </p:sp>
      <p:sp>
        <p:nvSpPr>
          <p:cNvPr id="544771" name="Rectangle 2"/>
          <p:cNvSpPr>
            <a:spLocks noGrp="1" noRot="1" noChangeAspect="1" noChangeArrowheads="1" noTextEdit="1"/>
          </p:cNvSpPr>
          <p:nvPr>
            <p:ph type="sldImg"/>
          </p:nvPr>
        </p:nvSpPr>
        <p:spPr>
          <a:xfrm>
            <a:off x="136525" y="766763"/>
            <a:ext cx="6826250" cy="3840162"/>
          </a:xfrm>
          <a:ln/>
        </p:spPr>
      </p:sp>
      <p:sp>
        <p:nvSpPr>
          <p:cNvPr id="544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1D87E0A3-7A95-4D4B-8FC7-FD3D7E2A8EC7}" type="slidenum">
              <a:rPr lang="fr-FR"/>
              <a:pPr/>
              <a:t>182</a:t>
            </a:fld>
            <a:endParaRPr lang="fr-FR"/>
          </a:p>
        </p:txBody>
      </p:sp>
      <p:sp>
        <p:nvSpPr>
          <p:cNvPr id="545795" name="Rectangle 2"/>
          <p:cNvSpPr>
            <a:spLocks noGrp="1" noRot="1" noChangeAspect="1" noChangeArrowheads="1" noTextEdit="1"/>
          </p:cNvSpPr>
          <p:nvPr>
            <p:ph type="sldImg"/>
          </p:nvPr>
        </p:nvSpPr>
        <p:spPr>
          <a:xfrm>
            <a:off x="136525" y="766763"/>
            <a:ext cx="6826250" cy="3840162"/>
          </a:xfrm>
          <a:ln/>
        </p:spPr>
      </p:sp>
      <p:sp>
        <p:nvSpPr>
          <p:cNvPr id="5457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E0F8988E-E9EE-4507-BFA4-835ECDD0A6A8}" type="slidenum">
              <a:rPr lang="fr-FR"/>
              <a:pPr/>
              <a:t>183</a:t>
            </a:fld>
            <a:endParaRPr lang="fr-FR"/>
          </a:p>
        </p:txBody>
      </p:sp>
      <p:sp>
        <p:nvSpPr>
          <p:cNvPr id="546819" name="Rectangle 2"/>
          <p:cNvSpPr>
            <a:spLocks noGrp="1" noRot="1" noChangeAspect="1" noChangeArrowheads="1" noTextEdit="1"/>
          </p:cNvSpPr>
          <p:nvPr>
            <p:ph type="sldImg"/>
          </p:nvPr>
        </p:nvSpPr>
        <p:spPr>
          <a:xfrm>
            <a:off x="136525" y="766763"/>
            <a:ext cx="6826250" cy="3840162"/>
          </a:xfrm>
          <a:ln/>
        </p:spPr>
      </p:sp>
      <p:sp>
        <p:nvSpPr>
          <p:cNvPr id="546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3084FE1F-75B6-423A-BDD4-651D8A013A55}" type="slidenum">
              <a:rPr lang="fr-FR"/>
              <a:pPr/>
              <a:t>184</a:t>
            </a:fld>
            <a:endParaRPr lang="fr-FR"/>
          </a:p>
        </p:txBody>
      </p:sp>
      <p:sp>
        <p:nvSpPr>
          <p:cNvPr id="547843" name="Rectangle 2"/>
          <p:cNvSpPr>
            <a:spLocks noGrp="1" noRot="1" noChangeAspect="1" noChangeArrowheads="1" noTextEdit="1"/>
          </p:cNvSpPr>
          <p:nvPr>
            <p:ph type="sldImg"/>
          </p:nvPr>
        </p:nvSpPr>
        <p:spPr>
          <a:xfrm>
            <a:off x="136525" y="766763"/>
            <a:ext cx="6826250" cy="3840162"/>
          </a:xfrm>
          <a:ln/>
        </p:spPr>
      </p:sp>
      <p:sp>
        <p:nvSpPr>
          <p:cNvPr id="5478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492C07B3-0B9F-4FB2-A3BC-065EB2BE009F}" type="slidenum">
              <a:rPr lang="fr-FR"/>
              <a:pPr/>
              <a:t>185</a:t>
            </a:fld>
            <a:endParaRPr lang="fr-FR"/>
          </a:p>
        </p:txBody>
      </p:sp>
      <p:sp>
        <p:nvSpPr>
          <p:cNvPr id="548867" name="Rectangle 2"/>
          <p:cNvSpPr>
            <a:spLocks noGrp="1" noRot="1" noChangeAspect="1" noChangeArrowheads="1" noTextEdit="1"/>
          </p:cNvSpPr>
          <p:nvPr>
            <p:ph type="sldImg"/>
          </p:nvPr>
        </p:nvSpPr>
        <p:spPr>
          <a:xfrm>
            <a:off x="136525" y="766763"/>
            <a:ext cx="6826250" cy="3840162"/>
          </a:xfrm>
          <a:ln/>
        </p:spPr>
      </p:sp>
      <p:sp>
        <p:nvSpPr>
          <p:cNvPr id="5488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E44703AC-3E33-4961-B883-35611686FC9E}" type="slidenum">
              <a:rPr lang="fr-FR"/>
              <a:pPr/>
              <a:t>187</a:t>
            </a:fld>
            <a:endParaRPr lang="fr-FR"/>
          </a:p>
        </p:txBody>
      </p:sp>
      <p:sp>
        <p:nvSpPr>
          <p:cNvPr id="549891" name="Rectangle 2"/>
          <p:cNvSpPr>
            <a:spLocks noGrp="1" noRot="1" noChangeAspect="1" noChangeArrowheads="1" noTextEdit="1"/>
          </p:cNvSpPr>
          <p:nvPr>
            <p:ph type="sldImg"/>
          </p:nvPr>
        </p:nvSpPr>
        <p:spPr>
          <a:xfrm>
            <a:off x="136525" y="766763"/>
            <a:ext cx="6826250" cy="3840162"/>
          </a:xfrm>
          <a:ln/>
        </p:spPr>
      </p:sp>
      <p:sp>
        <p:nvSpPr>
          <p:cNvPr id="549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5D6DE0F4-7E38-4F5F-B7AB-D71286168B01}" type="slidenum">
              <a:rPr lang="fr-FR"/>
              <a:pPr/>
              <a:t>188</a:t>
            </a:fld>
            <a:endParaRPr lang="fr-FR"/>
          </a:p>
        </p:txBody>
      </p:sp>
      <p:sp>
        <p:nvSpPr>
          <p:cNvPr id="550915" name="Rectangle 2"/>
          <p:cNvSpPr>
            <a:spLocks noGrp="1" noRot="1" noChangeAspect="1" noChangeArrowheads="1" noTextEdit="1"/>
          </p:cNvSpPr>
          <p:nvPr>
            <p:ph type="sldImg"/>
          </p:nvPr>
        </p:nvSpPr>
        <p:spPr>
          <a:xfrm>
            <a:off x="136525" y="766763"/>
            <a:ext cx="6826250" cy="3840162"/>
          </a:xfrm>
          <a:ln/>
        </p:spPr>
      </p:sp>
      <p:sp>
        <p:nvSpPr>
          <p:cNvPr id="550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B518DF7B-AE31-44CA-9878-3B22D55A1455}" type="slidenum">
              <a:rPr lang="fr-FR"/>
              <a:pPr/>
              <a:t>21</a:t>
            </a:fld>
            <a:endParaRPr lang="fr-FR"/>
          </a:p>
        </p:txBody>
      </p:sp>
      <p:sp>
        <p:nvSpPr>
          <p:cNvPr id="387075" name="Rectangle 2"/>
          <p:cNvSpPr>
            <a:spLocks noGrp="1" noRot="1" noChangeAspect="1" noChangeArrowheads="1" noTextEdit="1"/>
          </p:cNvSpPr>
          <p:nvPr>
            <p:ph type="sldImg"/>
          </p:nvPr>
        </p:nvSpPr>
        <p:spPr>
          <a:xfrm>
            <a:off x="136525" y="766763"/>
            <a:ext cx="6826250" cy="3840162"/>
          </a:xfrm>
          <a:ln/>
        </p:spPr>
      </p:sp>
      <p:sp>
        <p:nvSpPr>
          <p:cNvPr id="3870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p>
            <a:fld id="{A9239D6A-AC48-4425-96A6-423642C72A20}" type="slidenum">
              <a:rPr lang="fr-FR"/>
              <a:pPr/>
              <a:t>189</a:t>
            </a:fld>
            <a:endParaRPr lang="fr-FR"/>
          </a:p>
        </p:txBody>
      </p:sp>
      <p:sp>
        <p:nvSpPr>
          <p:cNvPr id="551939" name="Rectangle 2"/>
          <p:cNvSpPr>
            <a:spLocks noGrp="1" noRot="1" noChangeAspect="1" noChangeArrowheads="1" noTextEdit="1"/>
          </p:cNvSpPr>
          <p:nvPr>
            <p:ph type="sldImg"/>
          </p:nvPr>
        </p:nvSpPr>
        <p:spPr>
          <a:xfrm>
            <a:off x="136525" y="766763"/>
            <a:ext cx="6826250" cy="3840162"/>
          </a:xfrm>
          <a:ln/>
        </p:spPr>
      </p:sp>
      <p:sp>
        <p:nvSpPr>
          <p:cNvPr id="551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3CC0FDF1-CDF5-4009-A58E-000D8E7790DE}" type="slidenum">
              <a:rPr lang="fr-FR"/>
              <a:pPr/>
              <a:t>190</a:t>
            </a:fld>
            <a:endParaRPr lang="fr-FR"/>
          </a:p>
        </p:txBody>
      </p:sp>
      <p:sp>
        <p:nvSpPr>
          <p:cNvPr id="552963" name="Rectangle 2"/>
          <p:cNvSpPr>
            <a:spLocks noGrp="1" noRot="1" noChangeAspect="1" noChangeArrowheads="1" noTextEdit="1"/>
          </p:cNvSpPr>
          <p:nvPr>
            <p:ph type="sldImg"/>
          </p:nvPr>
        </p:nvSpPr>
        <p:spPr>
          <a:xfrm>
            <a:off x="136525" y="766763"/>
            <a:ext cx="6826250" cy="3840162"/>
          </a:xfrm>
          <a:ln/>
        </p:spPr>
      </p:sp>
      <p:sp>
        <p:nvSpPr>
          <p:cNvPr id="5529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p>
            <a:fld id="{30FBCC66-1D1B-4F02-BCD5-274B18428DB2}" type="slidenum">
              <a:rPr lang="fr-FR"/>
              <a:pPr/>
              <a:t>191</a:t>
            </a:fld>
            <a:endParaRPr lang="fr-FR"/>
          </a:p>
        </p:txBody>
      </p:sp>
      <p:sp>
        <p:nvSpPr>
          <p:cNvPr id="553987" name="Rectangle 2"/>
          <p:cNvSpPr>
            <a:spLocks noGrp="1" noRot="1" noChangeAspect="1" noChangeArrowheads="1" noTextEdit="1"/>
          </p:cNvSpPr>
          <p:nvPr>
            <p:ph type="sldImg"/>
          </p:nvPr>
        </p:nvSpPr>
        <p:spPr>
          <a:xfrm>
            <a:off x="136525" y="766763"/>
            <a:ext cx="6826250" cy="3840162"/>
          </a:xfrm>
          <a:ln/>
        </p:spPr>
      </p:sp>
      <p:sp>
        <p:nvSpPr>
          <p:cNvPr id="553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9B070A30-92B5-4C56-929C-E898BEBC52E7}" type="slidenum">
              <a:rPr lang="fr-FR"/>
              <a:pPr/>
              <a:t>192</a:t>
            </a:fld>
            <a:endParaRPr lang="fr-FR"/>
          </a:p>
        </p:txBody>
      </p:sp>
      <p:sp>
        <p:nvSpPr>
          <p:cNvPr id="555011" name="Rectangle 2"/>
          <p:cNvSpPr>
            <a:spLocks noGrp="1" noRot="1" noChangeAspect="1" noChangeArrowheads="1" noTextEdit="1"/>
          </p:cNvSpPr>
          <p:nvPr>
            <p:ph type="sldImg"/>
          </p:nvPr>
        </p:nvSpPr>
        <p:spPr>
          <a:xfrm>
            <a:off x="136525" y="766763"/>
            <a:ext cx="6826250" cy="3840162"/>
          </a:xfrm>
          <a:ln/>
        </p:spPr>
      </p:sp>
      <p:sp>
        <p:nvSpPr>
          <p:cNvPr id="555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p>
            <a:fld id="{B1860765-4C9F-49FE-BA5B-C0A527628214}" type="slidenum">
              <a:rPr lang="fr-FR"/>
              <a:pPr/>
              <a:t>193</a:t>
            </a:fld>
            <a:endParaRPr lang="fr-FR"/>
          </a:p>
        </p:txBody>
      </p:sp>
      <p:sp>
        <p:nvSpPr>
          <p:cNvPr id="556035" name="Rectangle 2"/>
          <p:cNvSpPr>
            <a:spLocks noGrp="1" noRot="1" noChangeAspect="1" noChangeArrowheads="1" noTextEdit="1"/>
          </p:cNvSpPr>
          <p:nvPr>
            <p:ph type="sldImg"/>
          </p:nvPr>
        </p:nvSpPr>
        <p:spPr>
          <a:xfrm>
            <a:off x="136525" y="766763"/>
            <a:ext cx="6826250" cy="3840162"/>
          </a:xfrm>
          <a:ln/>
        </p:spPr>
      </p:sp>
      <p:sp>
        <p:nvSpPr>
          <p:cNvPr id="556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p>
            <a:fld id="{67E25581-FBDE-442F-866E-934006638357}" type="slidenum">
              <a:rPr lang="fr-FR"/>
              <a:pPr/>
              <a:t>194</a:t>
            </a:fld>
            <a:endParaRPr lang="fr-FR"/>
          </a:p>
        </p:txBody>
      </p:sp>
      <p:sp>
        <p:nvSpPr>
          <p:cNvPr id="557059" name="Rectangle 2"/>
          <p:cNvSpPr>
            <a:spLocks noGrp="1" noRot="1" noChangeAspect="1" noChangeArrowheads="1" noTextEdit="1"/>
          </p:cNvSpPr>
          <p:nvPr>
            <p:ph type="sldImg"/>
          </p:nvPr>
        </p:nvSpPr>
        <p:spPr>
          <a:xfrm>
            <a:off x="136525" y="766763"/>
            <a:ext cx="6826250" cy="3840162"/>
          </a:xfrm>
          <a:ln/>
        </p:spPr>
      </p:sp>
      <p:sp>
        <p:nvSpPr>
          <p:cNvPr id="5570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p>
            <a:fld id="{9BEE8127-360B-4D11-BA98-3E0D17B0EAD3}" type="slidenum">
              <a:rPr lang="fr-FR"/>
              <a:pPr/>
              <a:t>195</a:t>
            </a:fld>
            <a:endParaRPr lang="fr-FR"/>
          </a:p>
        </p:txBody>
      </p:sp>
      <p:sp>
        <p:nvSpPr>
          <p:cNvPr id="558083" name="Rectangle 2"/>
          <p:cNvSpPr>
            <a:spLocks noGrp="1" noRot="1" noChangeAspect="1" noChangeArrowheads="1" noTextEdit="1"/>
          </p:cNvSpPr>
          <p:nvPr>
            <p:ph type="sldImg"/>
          </p:nvPr>
        </p:nvSpPr>
        <p:spPr>
          <a:xfrm>
            <a:off x="136525" y="766763"/>
            <a:ext cx="6826250" cy="3840162"/>
          </a:xfrm>
          <a:ln/>
        </p:spPr>
      </p:sp>
      <p:sp>
        <p:nvSpPr>
          <p:cNvPr id="558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p:spPr>
        <p:txBody>
          <a:bodyPr/>
          <a:lstStyle/>
          <a:p>
            <a:fld id="{66F93C0A-E5B7-4FC3-A887-985ED9361D47}" type="slidenum">
              <a:rPr lang="fr-FR"/>
              <a:pPr/>
              <a:t>196</a:t>
            </a:fld>
            <a:endParaRPr lang="fr-FR"/>
          </a:p>
        </p:txBody>
      </p:sp>
      <p:sp>
        <p:nvSpPr>
          <p:cNvPr id="572419" name="Rectangle 2"/>
          <p:cNvSpPr>
            <a:spLocks noGrp="1" noRot="1" noChangeAspect="1" noChangeArrowheads="1" noTextEdit="1"/>
          </p:cNvSpPr>
          <p:nvPr>
            <p:ph type="sldImg"/>
          </p:nvPr>
        </p:nvSpPr>
        <p:spPr>
          <a:xfrm>
            <a:off x="90488" y="744538"/>
            <a:ext cx="6630987" cy="3730625"/>
          </a:xfrm>
          <a:ln/>
        </p:spPr>
      </p:sp>
      <p:sp>
        <p:nvSpPr>
          <p:cNvPr id="5724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p>
            <a:fld id="{29A1662A-A0A6-4933-836C-BC2ACD3383CA}" type="slidenum">
              <a:rPr lang="fr-FR"/>
              <a:pPr/>
              <a:t>197</a:t>
            </a:fld>
            <a:endParaRPr lang="fr-FR"/>
          </a:p>
        </p:txBody>
      </p:sp>
      <p:sp>
        <p:nvSpPr>
          <p:cNvPr id="559107" name="Rectangle 2"/>
          <p:cNvSpPr>
            <a:spLocks noGrp="1" noRot="1" noChangeAspect="1" noChangeArrowheads="1" noTextEdit="1"/>
          </p:cNvSpPr>
          <p:nvPr>
            <p:ph type="sldImg"/>
          </p:nvPr>
        </p:nvSpPr>
        <p:spPr>
          <a:xfrm>
            <a:off x="136525" y="766763"/>
            <a:ext cx="6826250" cy="3840162"/>
          </a:xfrm>
          <a:ln/>
        </p:spPr>
      </p:sp>
      <p:sp>
        <p:nvSpPr>
          <p:cNvPr id="559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p:spPr>
        <p:txBody>
          <a:bodyPr/>
          <a:lstStyle/>
          <a:p>
            <a:fld id="{CA025321-5FD2-4A6A-9186-3CA8A9F35013}" type="slidenum">
              <a:rPr lang="fr-FR"/>
              <a:pPr/>
              <a:t>198</a:t>
            </a:fld>
            <a:endParaRPr lang="fr-FR"/>
          </a:p>
        </p:txBody>
      </p:sp>
      <p:sp>
        <p:nvSpPr>
          <p:cNvPr id="560131" name="Rectangle 2"/>
          <p:cNvSpPr>
            <a:spLocks noGrp="1" noRot="1" noChangeAspect="1" noChangeArrowheads="1" noTextEdit="1"/>
          </p:cNvSpPr>
          <p:nvPr>
            <p:ph type="sldImg"/>
          </p:nvPr>
        </p:nvSpPr>
        <p:spPr>
          <a:xfrm>
            <a:off x="136525" y="766763"/>
            <a:ext cx="6826250" cy="3840162"/>
          </a:xfrm>
          <a:ln/>
        </p:spPr>
      </p:sp>
      <p:sp>
        <p:nvSpPr>
          <p:cNvPr id="560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5E653AAA-553B-49D2-84E2-3C886B710918}" type="slidenum">
              <a:rPr lang="fr-FR"/>
              <a:pPr/>
              <a:t>22</a:t>
            </a:fld>
            <a:endParaRPr lang="fr-FR"/>
          </a:p>
        </p:txBody>
      </p:sp>
      <p:sp>
        <p:nvSpPr>
          <p:cNvPr id="389123" name="Rectangle 2"/>
          <p:cNvSpPr>
            <a:spLocks noGrp="1" noRot="1" noChangeAspect="1" noChangeArrowheads="1" noTextEdit="1"/>
          </p:cNvSpPr>
          <p:nvPr>
            <p:ph type="sldImg"/>
          </p:nvPr>
        </p:nvSpPr>
        <p:spPr>
          <a:xfrm>
            <a:off x="136525" y="766763"/>
            <a:ext cx="6826250" cy="3840162"/>
          </a:xfrm>
          <a:ln/>
        </p:spPr>
      </p:sp>
      <p:sp>
        <p:nvSpPr>
          <p:cNvPr id="3891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ECB64074-B093-42BF-BE19-3858DAEC2B58}" type="slidenum">
              <a:rPr lang="fr-FR"/>
              <a:pPr/>
              <a:t>199</a:t>
            </a:fld>
            <a:endParaRPr lang="fr-FR"/>
          </a:p>
        </p:txBody>
      </p:sp>
      <p:sp>
        <p:nvSpPr>
          <p:cNvPr id="561155" name="Rectangle 2"/>
          <p:cNvSpPr>
            <a:spLocks noGrp="1" noRot="1" noChangeAspect="1" noChangeArrowheads="1" noTextEdit="1"/>
          </p:cNvSpPr>
          <p:nvPr>
            <p:ph type="sldImg"/>
          </p:nvPr>
        </p:nvSpPr>
        <p:spPr>
          <a:xfrm>
            <a:off x="136525" y="766763"/>
            <a:ext cx="6826250" cy="3840162"/>
          </a:xfrm>
          <a:ln/>
        </p:spPr>
      </p:sp>
      <p:sp>
        <p:nvSpPr>
          <p:cNvPr id="561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p>
            <a:fld id="{23C63281-2CBB-41B2-9AEA-8D0F554AD4F0}" type="slidenum">
              <a:rPr lang="fr-FR"/>
              <a:pPr/>
              <a:t>200</a:t>
            </a:fld>
            <a:endParaRPr lang="fr-FR"/>
          </a:p>
        </p:txBody>
      </p:sp>
      <p:sp>
        <p:nvSpPr>
          <p:cNvPr id="562179" name="Rectangle 2"/>
          <p:cNvSpPr>
            <a:spLocks noGrp="1" noRot="1" noChangeAspect="1" noChangeArrowheads="1" noTextEdit="1"/>
          </p:cNvSpPr>
          <p:nvPr>
            <p:ph type="sldImg"/>
          </p:nvPr>
        </p:nvSpPr>
        <p:spPr>
          <a:xfrm>
            <a:off x="136525" y="766763"/>
            <a:ext cx="6826250" cy="3840162"/>
          </a:xfrm>
          <a:ln/>
        </p:spPr>
      </p:sp>
      <p:sp>
        <p:nvSpPr>
          <p:cNvPr id="5621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9CECD695-B26E-4469-99CF-B18C08E509E1}" type="slidenum">
              <a:rPr lang="fr-FR"/>
              <a:pPr/>
              <a:t>201</a:t>
            </a:fld>
            <a:endParaRPr lang="fr-FR"/>
          </a:p>
        </p:txBody>
      </p:sp>
      <p:sp>
        <p:nvSpPr>
          <p:cNvPr id="563203" name="Rectangle 2"/>
          <p:cNvSpPr>
            <a:spLocks noGrp="1" noRot="1" noChangeAspect="1" noChangeArrowheads="1" noTextEdit="1"/>
          </p:cNvSpPr>
          <p:nvPr>
            <p:ph type="sldImg"/>
          </p:nvPr>
        </p:nvSpPr>
        <p:spPr>
          <a:xfrm>
            <a:off x="136525" y="766763"/>
            <a:ext cx="6826250" cy="3840162"/>
          </a:xfrm>
          <a:ln/>
        </p:spPr>
      </p:sp>
      <p:sp>
        <p:nvSpPr>
          <p:cNvPr id="563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p>
            <a:fld id="{D37BC89F-0A5B-466D-9B89-1C73F1A10257}" type="slidenum">
              <a:rPr lang="fr-FR"/>
              <a:pPr/>
              <a:t>203</a:t>
            </a:fld>
            <a:endParaRPr lang="fr-FR"/>
          </a:p>
        </p:txBody>
      </p:sp>
      <p:sp>
        <p:nvSpPr>
          <p:cNvPr id="564227" name="Rectangle 2"/>
          <p:cNvSpPr>
            <a:spLocks noGrp="1" noRot="1" noChangeAspect="1" noChangeArrowheads="1" noTextEdit="1"/>
          </p:cNvSpPr>
          <p:nvPr>
            <p:ph type="sldImg"/>
          </p:nvPr>
        </p:nvSpPr>
        <p:spPr>
          <a:xfrm>
            <a:off x="136525" y="766763"/>
            <a:ext cx="6826250" cy="3840162"/>
          </a:xfrm>
          <a:ln/>
        </p:spPr>
      </p:sp>
      <p:sp>
        <p:nvSpPr>
          <p:cNvPr id="5642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fld id="{CE6BFB60-56EB-41CB-8EE3-5EC207E39967}" type="slidenum">
              <a:rPr lang="fr-FR"/>
              <a:pPr/>
              <a:t>204</a:t>
            </a:fld>
            <a:endParaRPr lang="fr-FR"/>
          </a:p>
        </p:txBody>
      </p:sp>
      <p:sp>
        <p:nvSpPr>
          <p:cNvPr id="565251" name="Rectangle 2"/>
          <p:cNvSpPr>
            <a:spLocks noGrp="1" noRot="1" noChangeAspect="1" noChangeArrowheads="1" noTextEdit="1"/>
          </p:cNvSpPr>
          <p:nvPr>
            <p:ph type="sldImg"/>
          </p:nvPr>
        </p:nvSpPr>
        <p:spPr>
          <a:xfrm>
            <a:off x="136525" y="766763"/>
            <a:ext cx="6826250" cy="3840162"/>
          </a:xfrm>
          <a:ln/>
        </p:spPr>
      </p:sp>
      <p:sp>
        <p:nvSpPr>
          <p:cNvPr id="5652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p>
            <a:fld id="{CD270756-65E3-488B-8507-8AF6512C7C28}" type="slidenum">
              <a:rPr lang="fr-FR"/>
              <a:pPr/>
              <a:t>205</a:t>
            </a:fld>
            <a:endParaRPr lang="fr-FR"/>
          </a:p>
        </p:txBody>
      </p:sp>
      <p:sp>
        <p:nvSpPr>
          <p:cNvPr id="566275" name="Rectangle 2"/>
          <p:cNvSpPr>
            <a:spLocks noGrp="1" noRot="1" noChangeAspect="1" noChangeArrowheads="1" noTextEdit="1"/>
          </p:cNvSpPr>
          <p:nvPr>
            <p:ph type="sldImg"/>
          </p:nvPr>
        </p:nvSpPr>
        <p:spPr>
          <a:xfrm>
            <a:off x="136525" y="766763"/>
            <a:ext cx="6826250" cy="3840162"/>
          </a:xfrm>
          <a:ln/>
        </p:spPr>
      </p:sp>
      <p:sp>
        <p:nvSpPr>
          <p:cNvPr id="5662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p>
            <a:fld id="{CD270756-65E3-488B-8507-8AF6512C7C28}" type="slidenum">
              <a:rPr lang="fr-FR"/>
              <a:pPr/>
              <a:t>206</a:t>
            </a:fld>
            <a:endParaRPr lang="fr-FR"/>
          </a:p>
        </p:txBody>
      </p:sp>
      <p:sp>
        <p:nvSpPr>
          <p:cNvPr id="566275" name="Rectangle 2"/>
          <p:cNvSpPr>
            <a:spLocks noGrp="1" noRot="1" noChangeAspect="1" noChangeArrowheads="1" noTextEdit="1"/>
          </p:cNvSpPr>
          <p:nvPr>
            <p:ph type="sldImg"/>
          </p:nvPr>
        </p:nvSpPr>
        <p:spPr>
          <a:xfrm>
            <a:off x="136525" y="766763"/>
            <a:ext cx="6826250" cy="3840162"/>
          </a:xfrm>
          <a:ln/>
        </p:spPr>
      </p:sp>
      <p:sp>
        <p:nvSpPr>
          <p:cNvPr id="5662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p:spPr>
        <p:txBody>
          <a:bodyPr/>
          <a:lstStyle/>
          <a:p>
            <a:fld id="{8570F5C7-C949-4D92-9596-DCAF242D3C08}" type="slidenum">
              <a:rPr lang="fr-FR"/>
              <a:pPr/>
              <a:t>207</a:t>
            </a:fld>
            <a:endParaRPr lang="fr-FR"/>
          </a:p>
        </p:txBody>
      </p:sp>
      <p:sp>
        <p:nvSpPr>
          <p:cNvPr id="567299" name="Rectangle 2"/>
          <p:cNvSpPr>
            <a:spLocks noGrp="1" noRot="1" noChangeAspect="1" noChangeArrowheads="1" noTextEdit="1"/>
          </p:cNvSpPr>
          <p:nvPr>
            <p:ph type="sldImg"/>
          </p:nvPr>
        </p:nvSpPr>
        <p:spPr>
          <a:xfrm>
            <a:off x="136525" y="766763"/>
            <a:ext cx="6826250" cy="3840162"/>
          </a:xfrm>
          <a:ln/>
        </p:spPr>
      </p:sp>
      <p:sp>
        <p:nvSpPr>
          <p:cNvPr id="5673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noFill/>
        </p:spPr>
        <p:txBody>
          <a:bodyPr/>
          <a:lstStyle/>
          <a:p>
            <a:fld id="{740D132A-375D-4959-A4A6-044272CD201D}" type="slidenum">
              <a:rPr lang="fr-FR"/>
              <a:pPr/>
              <a:t>208</a:t>
            </a:fld>
            <a:endParaRPr lang="fr-FR"/>
          </a:p>
        </p:txBody>
      </p:sp>
      <p:sp>
        <p:nvSpPr>
          <p:cNvPr id="568323" name="Rectangle 2"/>
          <p:cNvSpPr>
            <a:spLocks noGrp="1" noRot="1" noChangeAspect="1" noChangeArrowheads="1" noTextEdit="1"/>
          </p:cNvSpPr>
          <p:nvPr>
            <p:ph type="sldImg"/>
          </p:nvPr>
        </p:nvSpPr>
        <p:spPr>
          <a:xfrm>
            <a:off x="136525" y="766763"/>
            <a:ext cx="6826250" cy="3840162"/>
          </a:xfrm>
          <a:ln/>
        </p:spPr>
      </p:sp>
      <p:sp>
        <p:nvSpPr>
          <p:cNvPr id="5683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p:spPr>
        <p:txBody>
          <a:bodyPr/>
          <a:lstStyle/>
          <a:p>
            <a:fld id="{6E702A4F-6CCF-4747-B8B4-310E0D0BE8B4}" type="slidenum">
              <a:rPr lang="fr-FR"/>
              <a:pPr/>
              <a:t>209</a:t>
            </a:fld>
            <a:endParaRPr lang="fr-FR"/>
          </a:p>
        </p:txBody>
      </p:sp>
      <p:sp>
        <p:nvSpPr>
          <p:cNvPr id="569347" name="Rectangle 2"/>
          <p:cNvSpPr>
            <a:spLocks noGrp="1" noRot="1" noChangeAspect="1" noChangeArrowheads="1" noTextEdit="1"/>
          </p:cNvSpPr>
          <p:nvPr>
            <p:ph type="sldImg"/>
          </p:nvPr>
        </p:nvSpPr>
        <p:spPr>
          <a:xfrm>
            <a:off x="136525" y="766763"/>
            <a:ext cx="6826250" cy="3840162"/>
          </a:xfrm>
          <a:ln/>
        </p:spPr>
      </p:sp>
      <p:sp>
        <p:nvSpPr>
          <p:cNvPr id="5693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69338730-C422-46B1-B8CE-B15B01D85E38}" type="slidenum">
              <a:rPr lang="fr-FR"/>
              <a:pPr/>
              <a:t>23</a:t>
            </a:fld>
            <a:endParaRPr lang="fr-FR"/>
          </a:p>
        </p:txBody>
      </p:sp>
      <p:sp>
        <p:nvSpPr>
          <p:cNvPr id="388099" name="Rectangle 2"/>
          <p:cNvSpPr>
            <a:spLocks noGrp="1" noRot="1" noChangeAspect="1" noChangeArrowheads="1" noTextEdit="1"/>
          </p:cNvSpPr>
          <p:nvPr>
            <p:ph type="sldImg"/>
          </p:nvPr>
        </p:nvSpPr>
        <p:spPr>
          <a:xfrm>
            <a:off x="136525" y="766763"/>
            <a:ext cx="6826250" cy="3840162"/>
          </a:xfrm>
          <a:ln/>
        </p:spPr>
      </p:sp>
      <p:sp>
        <p:nvSpPr>
          <p:cNvPr id="3881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noFill/>
        </p:spPr>
        <p:txBody>
          <a:bodyPr/>
          <a:lstStyle/>
          <a:p>
            <a:fld id="{89EC13C1-E17D-4F24-B551-438E95C90A3A}" type="slidenum">
              <a:rPr lang="fr-FR"/>
              <a:pPr/>
              <a:t>210</a:t>
            </a:fld>
            <a:endParaRPr lang="fr-FR"/>
          </a:p>
        </p:txBody>
      </p:sp>
      <p:sp>
        <p:nvSpPr>
          <p:cNvPr id="570371" name="Rectangle 2"/>
          <p:cNvSpPr>
            <a:spLocks noGrp="1" noRot="1" noChangeAspect="1" noChangeArrowheads="1" noTextEdit="1"/>
          </p:cNvSpPr>
          <p:nvPr>
            <p:ph type="sldImg"/>
          </p:nvPr>
        </p:nvSpPr>
        <p:spPr>
          <a:xfrm>
            <a:off x="136525" y="766763"/>
            <a:ext cx="6826250" cy="3840162"/>
          </a:xfrm>
          <a:ln/>
        </p:spPr>
      </p:sp>
      <p:sp>
        <p:nvSpPr>
          <p:cNvPr id="5703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A39C4AB1-1A9E-424B-9B15-6EAA0C15F174}" type="slidenum">
              <a:rPr lang="fr-FR"/>
              <a:pPr/>
              <a:t>211</a:t>
            </a:fld>
            <a:endParaRPr lang="fr-FR"/>
          </a:p>
        </p:txBody>
      </p:sp>
      <p:sp>
        <p:nvSpPr>
          <p:cNvPr id="571395" name="Rectangle 2"/>
          <p:cNvSpPr>
            <a:spLocks noGrp="1" noRot="1" noChangeAspect="1" noChangeArrowheads="1" noTextEdit="1"/>
          </p:cNvSpPr>
          <p:nvPr>
            <p:ph type="sldImg"/>
          </p:nvPr>
        </p:nvSpPr>
        <p:spPr>
          <a:xfrm>
            <a:off x="136525" y="766763"/>
            <a:ext cx="6826250" cy="3840162"/>
          </a:xfrm>
          <a:ln/>
        </p:spPr>
      </p:sp>
      <p:sp>
        <p:nvSpPr>
          <p:cNvPr id="5713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p:spPr>
        <p:txBody>
          <a:bodyPr/>
          <a:lstStyle/>
          <a:p>
            <a:fld id="{66F93C0A-E5B7-4FC3-A887-985ED9361D47}" type="slidenum">
              <a:rPr lang="fr-FR"/>
              <a:pPr/>
              <a:t>212</a:t>
            </a:fld>
            <a:endParaRPr lang="fr-FR"/>
          </a:p>
        </p:txBody>
      </p:sp>
      <p:sp>
        <p:nvSpPr>
          <p:cNvPr id="572419" name="Rectangle 2"/>
          <p:cNvSpPr>
            <a:spLocks noGrp="1" noRot="1" noChangeAspect="1" noChangeArrowheads="1" noTextEdit="1"/>
          </p:cNvSpPr>
          <p:nvPr>
            <p:ph type="sldImg"/>
          </p:nvPr>
        </p:nvSpPr>
        <p:spPr>
          <a:xfrm>
            <a:off x="136525" y="766763"/>
            <a:ext cx="6826250" cy="3840162"/>
          </a:xfrm>
          <a:ln/>
        </p:spPr>
      </p:sp>
      <p:sp>
        <p:nvSpPr>
          <p:cNvPr id="5724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noFill/>
        </p:spPr>
        <p:txBody>
          <a:bodyPr/>
          <a:lstStyle/>
          <a:p>
            <a:fld id="{62D72E88-86D5-4FA4-A927-BAA0040F60F6}" type="slidenum">
              <a:rPr lang="fr-FR"/>
              <a:pPr/>
              <a:t>213</a:t>
            </a:fld>
            <a:endParaRPr lang="fr-FR"/>
          </a:p>
        </p:txBody>
      </p:sp>
      <p:sp>
        <p:nvSpPr>
          <p:cNvPr id="573443" name="Rectangle 2"/>
          <p:cNvSpPr>
            <a:spLocks noGrp="1" noRot="1" noChangeAspect="1" noChangeArrowheads="1" noTextEdit="1"/>
          </p:cNvSpPr>
          <p:nvPr>
            <p:ph type="sldImg"/>
          </p:nvPr>
        </p:nvSpPr>
        <p:spPr>
          <a:xfrm>
            <a:off x="136525" y="766763"/>
            <a:ext cx="6826250" cy="3840162"/>
          </a:xfrm>
          <a:ln/>
        </p:spPr>
      </p:sp>
      <p:sp>
        <p:nvSpPr>
          <p:cNvPr id="5734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noFill/>
        </p:spPr>
        <p:txBody>
          <a:bodyPr/>
          <a:lstStyle/>
          <a:p>
            <a:fld id="{2B86AA9D-DAA7-4346-81A3-7DB9B31C7616}" type="slidenum">
              <a:rPr lang="fr-FR"/>
              <a:pPr/>
              <a:t>214</a:t>
            </a:fld>
            <a:endParaRPr lang="fr-FR"/>
          </a:p>
        </p:txBody>
      </p:sp>
      <p:sp>
        <p:nvSpPr>
          <p:cNvPr id="574467" name="Rectangle 2"/>
          <p:cNvSpPr>
            <a:spLocks noGrp="1" noRot="1" noChangeAspect="1" noChangeArrowheads="1" noTextEdit="1"/>
          </p:cNvSpPr>
          <p:nvPr>
            <p:ph type="sldImg"/>
          </p:nvPr>
        </p:nvSpPr>
        <p:spPr>
          <a:xfrm>
            <a:off x="136525" y="766763"/>
            <a:ext cx="6826250" cy="3840162"/>
          </a:xfrm>
          <a:ln/>
        </p:spPr>
      </p:sp>
      <p:sp>
        <p:nvSpPr>
          <p:cNvPr id="5744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p>
            <a:fld id="{AA001E55-89DB-4543-9C8A-8BBB72D680DE}" type="slidenum">
              <a:rPr lang="fr-FR"/>
              <a:pPr/>
              <a:t>215</a:t>
            </a:fld>
            <a:endParaRPr lang="fr-FR"/>
          </a:p>
        </p:txBody>
      </p:sp>
      <p:sp>
        <p:nvSpPr>
          <p:cNvPr id="575491" name="Rectangle 2"/>
          <p:cNvSpPr>
            <a:spLocks noGrp="1" noRot="1" noChangeAspect="1" noChangeArrowheads="1" noTextEdit="1"/>
          </p:cNvSpPr>
          <p:nvPr>
            <p:ph type="sldImg"/>
          </p:nvPr>
        </p:nvSpPr>
        <p:spPr>
          <a:xfrm>
            <a:off x="136525" y="766763"/>
            <a:ext cx="6826250" cy="3840162"/>
          </a:xfrm>
          <a:ln/>
        </p:spPr>
      </p:sp>
      <p:sp>
        <p:nvSpPr>
          <p:cNvPr id="5754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noFill/>
        </p:spPr>
        <p:txBody>
          <a:bodyPr/>
          <a:lstStyle/>
          <a:p>
            <a:fld id="{6E370664-1CC0-4583-8969-77C780EB09FE}" type="slidenum">
              <a:rPr lang="fr-FR"/>
              <a:pPr/>
              <a:t>216</a:t>
            </a:fld>
            <a:endParaRPr lang="fr-FR"/>
          </a:p>
        </p:txBody>
      </p:sp>
      <p:sp>
        <p:nvSpPr>
          <p:cNvPr id="576515" name="Rectangle 2"/>
          <p:cNvSpPr>
            <a:spLocks noGrp="1" noRot="1" noChangeAspect="1" noChangeArrowheads="1" noTextEdit="1"/>
          </p:cNvSpPr>
          <p:nvPr>
            <p:ph type="sldImg"/>
          </p:nvPr>
        </p:nvSpPr>
        <p:spPr>
          <a:xfrm>
            <a:off x="136525" y="766763"/>
            <a:ext cx="6826250" cy="3840162"/>
          </a:xfrm>
          <a:ln/>
        </p:spPr>
      </p:sp>
      <p:sp>
        <p:nvSpPr>
          <p:cNvPr id="5765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fld id="{2ACA6D28-23A6-4533-B6D9-FD104E33C2D1}" type="slidenum">
              <a:rPr lang="fr-FR"/>
              <a:pPr/>
              <a:t>217</a:t>
            </a:fld>
            <a:endParaRPr lang="fr-FR"/>
          </a:p>
        </p:txBody>
      </p:sp>
      <p:sp>
        <p:nvSpPr>
          <p:cNvPr id="577539" name="Rectangle 2"/>
          <p:cNvSpPr>
            <a:spLocks noGrp="1" noRot="1" noChangeAspect="1" noChangeArrowheads="1" noTextEdit="1"/>
          </p:cNvSpPr>
          <p:nvPr>
            <p:ph type="sldImg"/>
          </p:nvPr>
        </p:nvSpPr>
        <p:spPr>
          <a:xfrm>
            <a:off x="136525" y="766763"/>
            <a:ext cx="6826250" cy="3840162"/>
          </a:xfrm>
          <a:ln/>
        </p:spPr>
      </p:sp>
      <p:sp>
        <p:nvSpPr>
          <p:cNvPr id="5775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D6916C5B-AB71-4FDF-BFC9-5933BA7F8218}" type="slidenum">
              <a:rPr lang="fr-FR"/>
              <a:pPr/>
              <a:t>218</a:t>
            </a:fld>
            <a:endParaRPr lang="fr-FR"/>
          </a:p>
        </p:txBody>
      </p:sp>
      <p:sp>
        <p:nvSpPr>
          <p:cNvPr id="578563" name="Rectangle 2"/>
          <p:cNvSpPr>
            <a:spLocks noGrp="1" noRot="1" noChangeAspect="1" noChangeArrowheads="1" noTextEdit="1"/>
          </p:cNvSpPr>
          <p:nvPr>
            <p:ph type="sldImg"/>
          </p:nvPr>
        </p:nvSpPr>
        <p:spPr>
          <a:xfrm>
            <a:off x="136525" y="766763"/>
            <a:ext cx="6826250" cy="3840162"/>
          </a:xfrm>
          <a:ln/>
        </p:spPr>
      </p:sp>
      <p:sp>
        <p:nvSpPr>
          <p:cNvPr id="5785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7296A0E2-AF7A-4665-8F55-147C18E7A48A}" type="slidenum">
              <a:rPr lang="fr-FR"/>
              <a:pPr/>
              <a:t>219</a:t>
            </a:fld>
            <a:endParaRPr lang="fr-FR"/>
          </a:p>
        </p:txBody>
      </p:sp>
      <p:sp>
        <p:nvSpPr>
          <p:cNvPr id="579587" name="Rectangle 2"/>
          <p:cNvSpPr>
            <a:spLocks noGrp="1" noRot="1" noChangeAspect="1" noChangeArrowheads="1" noTextEdit="1"/>
          </p:cNvSpPr>
          <p:nvPr>
            <p:ph type="sldImg"/>
          </p:nvPr>
        </p:nvSpPr>
        <p:spPr>
          <a:xfrm>
            <a:off x="136525" y="766763"/>
            <a:ext cx="6826250" cy="3840162"/>
          </a:xfrm>
          <a:ln/>
        </p:spPr>
      </p:sp>
      <p:sp>
        <p:nvSpPr>
          <p:cNvPr id="5795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8AE58C08-BDDB-4C2D-8D49-FCFC4B77C424}" type="slidenum">
              <a:rPr lang="fr-FR"/>
              <a:pPr/>
              <a:t>24</a:t>
            </a:fld>
            <a:endParaRPr lang="fr-FR"/>
          </a:p>
        </p:txBody>
      </p:sp>
      <p:sp>
        <p:nvSpPr>
          <p:cNvPr id="390147" name="Rectangle 2"/>
          <p:cNvSpPr>
            <a:spLocks noGrp="1" noRot="1" noChangeAspect="1" noChangeArrowheads="1" noTextEdit="1"/>
          </p:cNvSpPr>
          <p:nvPr>
            <p:ph type="sldImg"/>
          </p:nvPr>
        </p:nvSpPr>
        <p:spPr>
          <a:xfrm>
            <a:off x="136525" y="766763"/>
            <a:ext cx="6826250" cy="3840162"/>
          </a:xfrm>
          <a:ln/>
        </p:spPr>
      </p:sp>
      <p:sp>
        <p:nvSpPr>
          <p:cNvPr id="3901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noChangeArrowheads="1"/>
          </p:cNvSpPr>
          <p:nvPr>
            <p:ph type="sldNum" sz="quarter" idx="5"/>
          </p:nvPr>
        </p:nvSpPr>
        <p:spPr>
          <a:noFill/>
        </p:spPr>
        <p:txBody>
          <a:bodyPr/>
          <a:lstStyle/>
          <a:p>
            <a:fld id="{B5BA2807-3F8E-427A-BD2C-1AD1F8D22C03}" type="slidenum">
              <a:rPr lang="fr-FR"/>
              <a:pPr/>
              <a:t>220</a:t>
            </a:fld>
            <a:endParaRPr lang="fr-FR"/>
          </a:p>
        </p:txBody>
      </p:sp>
      <p:sp>
        <p:nvSpPr>
          <p:cNvPr id="580611" name="Rectangle 2"/>
          <p:cNvSpPr>
            <a:spLocks noGrp="1" noRot="1" noChangeAspect="1" noChangeArrowheads="1" noTextEdit="1"/>
          </p:cNvSpPr>
          <p:nvPr>
            <p:ph type="sldImg"/>
          </p:nvPr>
        </p:nvSpPr>
        <p:spPr>
          <a:xfrm>
            <a:off x="136525" y="766763"/>
            <a:ext cx="6826250" cy="3840162"/>
          </a:xfrm>
          <a:ln/>
        </p:spPr>
      </p:sp>
      <p:sp>
        <p:nvSpPr>
          <p:cNvPr id="5806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p:cNvSpPr>
            <a:spLocks noGrp="1" noChangeArrowheads="1"/>
          </p:cNvSpPr>
          <p:nvPr>
            <p:ph type="sldNum" sz="quarter" idx="5"/>
          </p:nvPr>
        </p:nvSpPr>
        <p:spPr>
          <a:noFill/>
        </p:spPr>
        <p:txBody>
          <a:bodyPr/>
          <a:lstStyle/>
          <a:p>
            <a:fld id="{DF0EA9B6-02D5-4A9E-B5CD-96AF1FD39433}" type="slidenum">
              <a:rPr lang="fr-FR"/>
              <a:pPr/>
              <a:t>221</a:t>
            </a:fld>
            <a:endParaRPr lang="fr-FR"/>
          </a:p>
        </p:txBody>
      </p:sp>
      <p:sp>
        <p:nvSpPr>
          <p:cNvPr id="581635" name="Rectangle 2"/>
          <p:cNvSpPr>
            <a:spLocks noGrp="1" noRot="1" noChangeAspect="1" noChangeArrowheads="1" noTextEdit="1"/>
          </p:cNvSpPr>
          <p:nvPr>
            <p:ph type="sldImg"/>
          </p:nvPr>
        </p:nvSpPr>
        <p:spPr>
          <a:xfrm>
            <a:off x="136525" y="766763"/>
            <a:ext cx="6826250" cy="3840162"/>
          </a:xfrm>
          <a:ln/>
        </p:spPr>
      </p:sp>
      <p:sp>
        <p:nvSpPr>
          <p:cNvPr id="5816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a:noFill/>
        </p:spPr>
        <p:txBody>
          <a:bodyPr/>
          <a:lstStyle/>
          <a:p>
            <a:fld id="{E6CD4DA5-D64D-482B-B5C7-254D42C26D5D}" type="slidenum">
              <a:rPr lang="fr-FR"/>
              <a:pPr/>
              <a:t>222</a:t>
            </a:fld>
            <a:endParaRPr lang="fr-FR"/>
          </a:p>
        </p:txBody>
      </p:sp>
      <p:sp>
        <p:nvSpPr>
          <p:cNvPr id="582659" name="Rectangle 2"/>
          <p:cNvSpPr>
            <a:spLocks noGrp="1" noRot="1" noChangeAspect="1" noChangeArrowheads="1" noTextEdit="1"/>
          </p:cNvSpPr>
          <p:nvPr>
            <p:ph type="sldImg"/>
          </p:nvPr>
        </p:nvSpPr>
        <p:spPr>
          <a:xfrm>
            <a:off x="136525" y="766763"/>
            <a:ext cx="6826250" cy="3840162"/>
          </a:xfrm>
          <a:ln/>
        </p:spPr>
      </p:sp>
      <p:sp>
        <p:nvSpPr>
          <p:cNvPr id="5826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B3A00FFD-F96A-48EE-8317-68A8EB68D2A8}" type="slidenum">
              <a:rPr lang="fr-FR"/>
              <a:pPr/>
              <a:t>223</a:t>
            </a:fld>
            <a:endParaRPr lang="fr-FR"/>
          </a:p>
        </p:txBody>
      </p:sp>
      <p:sp>
        <p:nvSpPr>
          <p:cNvPr id="583683" name="Rectangle 2"/>
          <p:cNvSpPr>
            <a:spLocks noGrp="1" noRot="1" noChangeAspect="1" noChangeArrowheads="1" noTextEdit="1"/>
          </p:cNvSpPr>
          <p:nvPr>
            <p:ph type="sldImg"/>
          </p:nvPr>
        </p:nvSpPr>
        <p:spPr>
          <a:xfrm>
            <a:off x="136525" y="766763"/>
            <a:ext cx="6826250" cy="3840162"/>
          </a:xfrm>
          <a:ln/>
        </p:spPr>
      </p:sp>
      <p:sp>
        <p:nvSpPr>
          <p:cNvPr id="5836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p:spPr>
        <p:txBody>
          <a:bodyPr/>
          <a:lstStyle/>
          <a:p>
            <a:fld id="{16A5D8C6-CB94-4635-93C6-15AA855EBD18}" type="slidenum">
              <a:rPr lang="fr-FR"/>
              <a:pPr/>
              <a:t>224</a:t>
            </a:fld>
            <a:endParaRPr lang="fr-FR"/>
          </a:p>
        </p:txBody>
      </p:sp>
      <p:sp>
        <p:nvSpPr>
          <p:cNvPr id="584707" name="Rectangle 2"/>
          <p:cNvSpPr>
            <a:spLocks noGrp="1" noRot="1" noChangeAspect="1" noChangeArrowheads="1" noTextEdit="1"/>
          </p:cNvSpPr>
          <p:nvPr>
            <p:ph type="sldImg"/>
          </p:nvPr>
        </p:nvSpPr>
        <p:spPr>
          <a:xfrm>
            <a:off x="136525" y="766763"/>
            <a:ext cx="6826250" cy="3840162"/>
          </a:xfrm>
          <a:ln/>
        </p:spPr>
      </p:sp>
      <p:sp>
        <p:nvSpPr>
          <p:cNvPr id="5847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p:spPr>
        <p:txBody>
          <a:bodyPr/>
          <a:lstStyle/>
          <a:p>
            <a:fld id="{5757D322-CA62-41CA-AAA5-F742D5B874A3}" type="slidenum">
              <a:rPr lang="fr-FR"/>
              <a:pPr/>
              <a:t>225</a:t>
            </a:fld>
            <a:endParaRPr lang="fr-FR"/>
          </a:p>
        </p:txBody>
      </p:sp>
      <p:sp>
        <p:nvSpPr>
          <p:cNvPr id="585731" name="Rectangle 2"/>
          <p:cNvSpPr>
            <a:spLocks noGrp="1" noRot="1" noChangeAspect="1" noChangeArrowheads="1" noTextEdit="1"/>
          </p:cNvSpPr>
          <p:nvPr>
            <p:ph type="sldImg"/>
          </p:nvPr>
        </p:nvSpPr>
        <p:spPr>
          <a:xfrm>
            <a:off x="136525" y="766763"/>
            <a:ext cx="6826250" cy="3840162"/>
          </a:xfrm>
          <a:ln/>
        </p:spPr>
      </p:sp>
      <p:sp>
        <p:nvSpPr>
          <p:cNvPr id="5857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D5112DFA-7440-4E45-A8AA-09444165986A}" type="slidenum">
              <a:rPr lang="fr-FR"/>
              <a:pPr/>
              <a:t>226</a:t>
            </a:fld>
            <a:endParaRPr lang="fr-FR"/>
          </a:p>
        </p:txBody>
      </p:sp>
      <p:sp>
        <p:nvSpPr>
          <p:cNvPr id="586755" name="Rectangle 2"/>
          <p:cNvSpPr>
            <a:spLocks noGrp="1" noRot="1" noChangeAspect="1" noChangeArrowheads="1" noTextEdit="1"/>
          </p:cNvSpPr>
          <p:nvPr>
            <p:ph type="sldImg"/>
          </p:nvPr>
        </p:nvSpPr>
        <p:spPr>
          <a:xfrm>
            <a:off x="136525" y="766763"/>
            <a:ext cx="6826250" cy="3840162"/>
          </a:xfrm>
          <a:ln/>
        </p:spPr>
      </p:sp>
      <p:sp>
        <p:nvSpPr>
          <p:cNvPr id="5867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p:cNvSpPr>
            <a:spLocks noGrp="1" noChangeArrowheads="1"/>
          </p:cNvSpPr>
          <p:nvPr>
            <p:ph type="sldNum" sz="quarter" idx="5"/>
          </p:nvPr>
        </p:nvSpPr>
        <p:spPr>
          <a:noFill/>
        </p:spPr>
        <p:txBody>
          <a:bodyPr/>
          <a:lstStyle/>
          <a:p>
            <a:fld id="{E079FD68-49CF-4504-A36B-18040EFABB71}" type="slidenum">
              <a:rPr lang="fr-FR"/>
              <a:pPr/>
              <a:t>227</a:t>
            </a:fld>
            <a:endParaRPr lang="fr-FR"/>
          </a:p>
        </p:txBody>
      </p:sp>
      <p:sp>
        <p:nvSpPr>
          <p:cNvPr id="587779" name="Rectangle 2"/>
          <p:cNvSpPr>
            <a:spLocks noGrp="1" noRot="1" noChangeAspect="1" noChangeArrowheads="1" noTextEdit="1"/>
          </p:cNvSpPr>
          <p:nvPr>
            <p:ph type="sldImg"/>
          </p:nvPr>
        </p:nvSpPr>
        <p:spPr>
          <a:xfrm>
            <a:off x="136525" y="766763"/>
            <a:ext cx="6826250" cy="3840162"/>
          </a:xfrm>
          <a:ln/>
        </p:spPr>
      </p:sp>
      <p:sp>
        <p:nvSpPr>
          <p:cNvPr id="5877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noFill/>
        </p:spPr>
        <p:txBody>
          <a:bodyPr/>
          <a:lstStyle/>
          <a:p>
            <a:fld id="{1F6E1525-E623-4D6E-8F02-A8C319F019B9}" type="slidenum">
              <a:rPr lang="fr-FR"/>
              <a:pPr/>
              <a:t>228</a:t>
            </a:fld>
            <a:endParaRPr lang="fr-FR"/>
          </a:p>
        </p:txBody>
      </p:sp>
      <p:sp>
        <p:nvSpPr>
          <p:cNvPr id="588803" name="Rectangle 2"/>
          <p:cNvSpPr>
            <a:spLocks noGrp="1" noRot="1" noChangeAspect="1" noChangeArrowheads="1" noTextEdit="1"/>
          </p:cNvSpPr>
          <p:nvPr>
            <p:ph type="sldImg"/>
          </p:nvPr>
        </p:nvSpPr>
        <p:spPr>
          <a:xfrm>
            <a:off x="136525" y="766763"/>
            <a:ext cx="6826250" cy="3840162"/>
          </a:xfrm>
          <a:ln/>
        </p:spPr>
      </p:sp>
      <p:sp>
        <p:nvSpPr>
          <p:cNvPr id="5888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a:noFill/>
        </p:spPr>
        <p:txBody>
          <a:bodyPr/>
          <a:lstStyle/>
          <a:p>
            <a:fld id="{C1543D8F-CB5A-4C73-8394-EAC714F17F64}" type="slidenum">
              <a:rPr lang="fr-FR"/>
              <a:pPr/>
              <a:t>229</a:t>
            </a:fld>
            <a:endParaRPr lang="fr-FR"/>
          </a:p>
        </p:txBody>
      </p:sp>
      <p:sp>
        <p:nvSpPr>
          <p:cNvPr id="589827" name="Rectangle 2"/>
          <p:cNvSpPr>
            <a:spLocks noGrp="1" noRot="1" noChangeAspect="1" noChangeArrowheads="1" noTextEdit="1"/>
          </p:cNvSpPr>
          <p:nvPr>
            <p:ph type="sldImg"/>
          </p:nvPr>
        </p:nvSpPr>
        <p:spPr>
          <a:xfrm>
            <a:off x="136525" y="766763"/>
            <a:ext cx="6826250" cy="3840162"/>
          </a:xfrm>
          <a:ln/>
        </p:spPr>
      </p:sp>
      <p:sp>
        <p:nvSpPr>
          <p:cNvPr id="58982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030CDB5-12AF-49E9-823C-E770B10E0130}" type="slidenum">
              <a:rPr lang="fr-FR"/>
              <a:pPr/>
              <a:t>3</a:t>
            </a:fld>
            <a:endParaRPr lang="fr-FR"/>
          </a:p>
        </p:txBody>
      </p:sp>
      <p:sp>
        <p:nvSpPr>
          <p:cNvPr id="350211" name="Rectangle 2"/>
          <p:cNvSpPr>
            <a:spLocks noGrp="1" noRot="1" noChangeAspect="1" noChangeArrowheads="1" noTextEdit="1"/>
          </p:cNvSpPr>
          <p:nvPr>
            <p:ph type="sldImg"/>
          </p:nvPr>
        </p:nvSpPr>
        <p:spPr>
          <a:xfrm>
            <a:off x="136525" y="766763"/>
            <a:ext cx="6826250" cy="3840162"/>
          </a:xfrm>
          <a:ln/>
        </p:spPr>
      </p:sp>
      <p:sp>
        <p:nvSpPr>
          <p:cNvPr id="3502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4F2060D2-CECD-42BC-8416-17B62C5AA67F}" type="slidenum">
              <a:rPr lang="fr-FR"/>
              <a:pPr/>
              <a:t>25</a:t>
            </a:fld>
            <a:endParaRPr lang="fr-FR"/>
          </a:p>
        </p:txBody>
      </p:sp>
      <p:sp>
        <p:nvSpPr>
          <p:cNvPr id="391171" name="Rectangle 2"/>
          <p:cNvSpPr>
            <a:spLocks noGrp="1" noRot="1" noChangeAspect="1" noChangeArrowheads="1" noTextEdit="1"/>
          </p:cNvSpPr>
          <p:nvPr>
            <p:ph type="sldImg"/>
          </p:nvPr>
        </p:nvSpPr>
        <p:spPr>
          <a:xfrm>
            <a:off x="136525" y="766763"/>
            <a:ext cx="6826250" cy="3840162"/>
          </a:xfrm>
          <a:ln/>
        </p:spPr>
      </p:sp>
      <p:sp>
        <p:nvSpPr>
          <p:cNvPr id="3911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p:spPr>
        <p:txBody>
          <a:bodyPr/>
          <a:lstStyle/>
          <a:p>
            <a:fld id="{0B46D6B5-8334-4083-BC3D-16EDB10FC598}" type="slidenum">
              <a:rPr lang="fr-FR"/>
              <a:pPr/>
              <a:t>230</a:t>
            </a:fld>
            <a:endParaRPr lang="fr-FR"/>
          </a:p>
        </p:txBody>
      </p:sp>
      <p:sp>
        <p:nvSpPr>
          <p:cNvPr id="590851" name="Rectangle 2"/>
          <p:cNvSpPr>
            <a:spLocks noGrp="1" noRot="1" noChangeAspect="1" noChangeArrowheads="1" noTextEdit="1"/>
          </p:cNvSpPr>
          <p:nvPr>
            <p:ph type="sldImg"/>
          </p:nvPr>
        </p:nvSpPr>
        <p:spPr>
          <a:xfrm>
            <a:off x="136525" y="766763"/>
            <a:ext cx="6826250" cy="3840162"/>
          </a:xfrm>
          <a:ln/>
        </p:spPr>
      </p:sp>
      <p:sp>
        <p:nvSpPr>
          <p:cNvPr id="5908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p:spPr>
        <p:txBody>
          <a:bodyPr/>
          <a:lstStyle/>
          <a:p>
            <a:fld id="{441FAF9B-C392-496C-B2FE-19E2FC9945ED}" type="slidenum">
              <a:rPr lang="fr-FR"/>
              <a:pPr/>
              <a:t>231</a:t>
            </a:fld>
            <a:endParaRPr lang="fr-FR"/>
          </a:p>
        </p:txBody>
      </p:sp>
      <p:sp>
        <p:nvSpPr>
          <p:cNvPr id="591875" name="Rectangle 2"/>
          <p:cNvSpPr>
            <a:spLocks noGrp="1" noRot="1" noChangeAspect="1" noChangeArrowheads="1" noTextEdit="1"/>
          </p:cNvSpPr>
          <p:nvPr>
            <p:ph type="sldImg"/>
          </p:nvPr>
        </p:nvSpPr>
        <p:spPr>
          <a:xfrm>
            <a:off x="136525" y="766763"/>
            <a:ext cx="6826250" cy="3840162"/>
          </a:xfrm>
          <a:ln/>
        </p:spPr>
      </p:sp>
      <p:sp>
        <p:nvSpPr>
          <p:cNvPr id="5918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p:spPr>
        <p:txBody>
          <a:bodyPr/>
          <a:lstStyle/>
          <a:p>
            <a:fld id="{22311BA5-E592-49FC-BFC5-A0DC821842EB}" type="slidenum">
              <a:rPr lang="fr-FR"/>
              <a:pPr/>
              <a:t>232</a:t>
            </a:fld>
            <a:endParaRPr lang="fr-FR"/>
          </a:p>
        </p:txBody>
      </p:sp>
      <p:sp>
        <p:nvSpPr>
          <p:cNvPr id="592899" name="Rectangle 2"/>
          <p:cNvSpPr>
            <a:spLocks noGrp="1" noRot="1" noChangeAspect="1" noChangeArrowheads="1" noTextEdit="1"/>
          </p:cNvSpPr>
          <p:nvPr>
            <p:ph type="sldImg"/>
          </p:nvPr>
        </p:nvSpPr>
        <p:spPr>
          <a:xfrm>
            <a:off x="136525" y="766763"/>
            <a:ext cx="6826250" cy="3840162"/>
          </a:xfrm>
          <a:ln/>
        </p:spPr>
      </p:sp>
      <p:sp>
        <p:nvSpPr>
          <p:cNvPr id="5929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p:spPr>
        <p:txBody>
          <a:bodyPr/>
          <a:lstStyle/>
          <a:p>
            <a:fld id="{13E59B45-1F60-464D-A31F-20E2C91679E4}" type="slidenum">
              <a:rPr lang="fr-FR"/>
              <a:pPr/>
              <a:t>233</a:t>
            </a:fld>
            <a:endParaRPr lang="fr-FR"/>
          </a:p>
        </p:txBody>
      </p:sp>
      <p:sp>
        <p:nvSpPr>
          <p:cNvPr id="593923" name="Rectangle 2"/>
          <p:cNvSpPr>
            <a:spLocks noGrp="1" noRot="1" noChangeAspect="1" noChangeArrowheads="1" noTextEdit="1"/>
          </p:cNvSpPr>
          <p:nvPr>
            <p:ph type="sldImg"/>
          </p:nvPr>
        </p:nvSpPr>
        <p:spPr>
          <a:xfrm>
            <a:off x="136525" y="766763"/>
            <a:ext cx="6826250" cy="3840162"/>
          </a:xfrm>
          <a:ln/>
        </p:spPr>
      </p:sp>
      <p:sp>
        <p:nvSpPr>
          <p:cNvPr id="5939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p:cNvSpPr>
            <a:spLocks noGrp="1" noChangeArrowheads="1"/>
          </p:cNvSpPr>
          <p:nvPr>
            <p:ph type="sldNum" sz="quarter" idx="5"/>
          </p:nvPr>
        </p:nvSpPr>
        <p:spPr>
          <a:noFill/>
        </p:spPr>
        <p:txBody>
          <a:bodyPr/>
          <a:lstStyle/>
          <a:p>
            <a:fld id="{EDAF4AAA-0DF4-4498-AEEB-79689C931C4F}" type="slidenum">
              <a:rPr lang="fr-FR"/>
              <a:pPr/>
              <a:t>234</a:t>
            </a:fld>
            <a:endParaRPr lang="fr-FR"/>
          </a:p>
        </p:txBody>
      </p:sp>
      <p:sp>
        <p:nvSpPr>
          <p:cNvPr id="594947" name="Rectangle 2"/>
          <p:cNvSpPr>
            <a:spLocks noGrp="1" noRot="1" noChangeAspect="1" noChangeArrowheads="1" noTextEdit="1"/>
          </p:cNvSpPr>
          <p:nvPr>
            <p:ph type="sldImg"/>
          </p:nvPr>
        </p:nvSpPr>
        <p:spPr>
          <a:xfrm>
            <a:off x="136525" y="766763"/>
            <a:ext cx="6826250" cy="3840162"/>
          </a:xfrm>
          <a:ln/>
        </p:spPr>
      </p:sp>
      <p:sp>
        <p:nvSpPr>
          <p:cNvPr id="5949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p:spPr>
        <p:txBody>
          <a:bodyPr/>
          <a:lstStyle/>
          <a:p>
            <a:fld id="{0BC91C55-A56C-4310-AE99-A5FD5A835873}" type="slidenum">
              <a:rPr lang="fr-FR"/>
              <a:pPr/>
              <a:t>235</a:t>
            </a:fld>
            <a:endParaRPr lang="fr-FR"/>
          </a:p>
        </p:txBody>
      </p:sp>
      <p:sp>
        <p:nvSpPr>
          <p:cNvPr id="595971" name="Rectangle 2"/>
          <p:cNvSpPr>
            <a:spLocks noGrp="1" noRot="1" noChangeAspect="1" noChangeArrowheads="1" noTextEdit="1"/>
          </p:cNvSpPr>
          <p:nvPr>
            <p:ph type="sldImg"/>
          </p:nvPr>
        </p:nvSpPr>
        <p:spPr>
          <a:xfrm>
            <a:off x="136525" y="766763"/>
            <a:ext cx="6826250" cy="3840162"/>
          </a:xfrm>
          <a:ln/>
        </p:spPr>
      </p:sp>
      <p:sp>
        <p:nvSpPr>
          <p:cNvPr id="5959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p:spPr>
        <p:txBody>
          <a:bodyPr/>
          <a:lstStyle/>
          <a:p>
            <a:fld id="{38F3B7FB-F679-49FF-8D20-3BC79C1EE178}" type="slidenum">
              <a:rPr lang="fr-FR"/>
              <a:pPr/>
              <a:t>236</a:t>
            </a:fld>
            <a:endParaRPr lang="fr-FR"/>
          </a:p>
        </p:txBody>
      </p:sp>
      <p:sp>
        <p:nvSpPr>
          <p:cNvPr id="596995" name="Rectangle 2"/>
          <p:cNvSpPr>
            <a:spLocks noGrp="1" noRot="1" noChangeAspect="1" noChangeArrowheads="1" noTextEdit="1"/>
          </p:cNvSpPr>
          <p:nvPr>
            <p:ph type="sldImg"/>
          </p:nvPr>
        </p:nvSpPr>
        <p:spPr>
          <a:xfrm>
            <a:off x="136525" y="766763"/>
            <a:ext cx="6826250" cy="3840162"/>
          </a:xfrm>
          <a:ln/>
        </p:spPr>
      </p:sp>
      <p:sp>
        <p:nvSpPr>
          <p:cNvPr id="5969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p:spPr>
        <p:txBody>
          <a:bodyPr/>
          <a:lstStyle/>
          <a:p>
            <a:fld id="{F2F937BA-2C9A-4D65-A604-3D00BB00F0D8}" type="slidenum">
              <a:rPr lang="fr-FR"/>
              <a:pPr/>
              <a:t>237</a:t>
            </a:fld>
            <a:endParaRPr lang="fr-FR"/>
          </a:p>
        </p:txBody>
      </p:sp>
      <p:sp>
        <p:nvSpPr>
          <p:cNvPr id="598019" name="Rectangle 2"/>
          <p:cNvSpPr>
            <a:spLocks noGrp="1" noRot="1" noChangeAspect="1" noChangeArrowheads="1" noTextEdit="1"/>
          </p:cNvSpPr>
          <p:nvPr>
            <p:ph type="sldImg"/>
          </p:nvPr>
        </p:nvSpPr>
        <p:spPr>
          <a:xfrm>
            <a:off x="136525" y="766763"/>
            <a:ext cx="6826250" cy="3840162"/>
          </a:xfrm>
          <a:ln/>
        </p:spPr>
      </p:sp>
      <p:sp>
        <p:nvSpPr>
          <p:cNvPr id="5980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16B7C855-A78A-4B73-95A7-59F26215BF2C}" type="slidenum">
              <a:rPr lang="fr-FR"/>
              <a:pPr/>
              <a:t>238</a:t>
            </a:fld>
            <a:endParaRPr lang="fr-FR"/>
          </a:p>
        </p:txBody>
      </p:sp>
      <p:sp>
        <p:nvSpPr>
          <p:cNvPr id="599043" name="Rectangle 2"/>
          <p:cNvSpPr>
            <a:spLocks noGrp="1" noRot="1" noChangeAspect="1" noChangeArrowheads="1" noTextEdit="1"/>
          </p:cNvSpPr>
          <p:nvPr>
            <p:ph type="sldImg"/>
          </p:nvPr>
        </p:nvSpPr>
        <p:spPr>
          <a:xfrm>
            <a:off x="136525" y="766763"/>
            <a:ext cx="6826250" cy="3840162"/>
          </a:xfrm>
          <a:ln/>
        </p:spPr>
      </p:sp>
      <p:sp>
        <p:nvSpPr>
          <p:cNvPr id="5990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p:spPr>
        <p:txBody>
          <a:bodyPr/>
          <a:lstStyle/>
          <a:p>
            <a:fld id="{281888CD-11A9-43E8-8A6D-9367A7DA085E}" type="slidenum">
              <a:rPr lang="fr-FR"/>
              <a:pPr/>
              <a:t>239</a:t>
            </a:fld>
            <a:endParaRPr lang="fr-FR"/>
          </a:p>
        </p:txBody>
      </p:sp>
      <p:sp>
        <p:nvSpPr>
          <p:cNvPr id="613379" name="Rectangle 2"/>
          <p:cNvSpPr>
            <a:spLocks noGrp="1" noRot="1" noChangeAspect="1" noChangeArrowheads="1" noTextEdit="1"/>
          </p:cNvSpPr>
          <p:nvPr>
            <p:ph type="sldImg"/>
          </p:nvPr>
        </p:nvSpPr>
        <p:spPr>
          <a:xfrm>
            <a:off x="136525" y="766763"/>
            <a:ext cx="6826250" cy="3840162"/>
          </a:xfrm>
          <a:ln/>
        </p:spPr>
      </p:sp>
      <p:sp>
        <p:nvSpPr>
          <p:cNvPr id="6133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C2DBD833-734F-4E55-92F0-35192EF78AE5}" type="slidenum">
              <a:rPr lang="fr-FR"/>
              <a:pPr/>
              <a:t>27</a:t>
            </a:fld>
            <a:endParaRPr lang="fr-FR"/>
          </a:p>
        </p:txBody>
      </p:sp>
      <p:sp>
        <p:nvSpPr>
          <p:cNvPr id="392195" name="Rectangle 2"/>
          <p:cNvSpPr>
            <a:spLocks noGrp="1" noRot="1" noChangeAspect="1" noChangeArrowheads="1" noTextEdit="1"/>
          </p:cNvSpPr>
          <p:nvPr>
            <p:ph type="sldImg"/>
          </p:nvPr>
        </p:nvSpPr>
        <p:spPr>
          <a:xfrm>
            <a:off x="136525" y="766763"/>
            <a:ext cx="6826250" cy="3840162"/>
          </a:xfrm>
          <a:ln/>
        </p:spPr>
      </p:sp>
      <p:sp>
        <p:nvSpPr>
          <p:cNvPr id="3921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p:spPr>
        <p:txBody>
          <a:bodyPr/>
          <a:lstStyle/>
          <a:p>
            <a:fld id="{FAA65855-C006-444F-A9DC-387A3E0BCF40}" type="slidenum">
              <a:rPr lang="fr-FR"/>
              <a:pPr/>
              <a:t>240</a:t>
            </a:fld>
            <a:endParaRPr lang="fr-FR"/>
          </a:p>
        </p:txBody>
      </p:sp>
      <p:sp>
        <p:nvSpPr>
          <p:cNvPr id="614403" name="Rectangle 2"/>
          <p:cNvSpPr>
            <a:spLocks noGrp="1" noRot="1" noChangeAspect="1" noChangeArrowheads="1" noTextEdit="1"/>
          </p:cNvSpPr>
          <p:nvPr>
            <p:ph type="sldImg"/>
          </p:nvPr>
        </p:nvSpPr>
        <p:spPr>
          <a:xfrm>
            <a:off x="136525" y="766763"/>
            <a:ext cx="6826250" cy="3840162"/>
          </a:xfrm>
          <a:ln/>
        </p:spPr>
      </p:sp>
      <p:sp>
        <p:nvSpPr>
          <p:cNvPr id="6144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D13E6505-0170-46FF-9DB0-57C390E92EBC}" type="slidenum">
              <a:rPr lang="fr-FR"/>
              <a:pPr/>
              <a:t>241</a:t>
            </a:fld>
            <a:endParaRPr lang="fr-FR"/>
          </a:p>
        </p:txBody>
      </p:sp>
      <p:sp>
        <p:nvSpPr>
          <p:cNvPr id="600067" name="Rectangle 2"/>
          <p:cNvSpPr>
            <a:spLocks noGrp="1" noRot="1" noChangeAspect="1" noChangeArrowheads="1" noTextEdit="1"/>
          </p:cNvSpPr>
          <p:nvPr>
            <p:ph type="sldImg"/>
          </p:nvPr>
        </p:nvSpPr>
        <p:spPr>
          <a:xfrm>
            <a:off x="136525" y="766763"/>
            <a:ext cx="6826250" cy="3840162"/>
          </a:xfrm>
          <a:ln/>
        </p:spPr>
      </p:sp>
      <p:sp>
        <p:nvSpPr>
          <p:cNvPr id="6000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p:spPr>
        <p:txBody>
          <a:bodyPr/>
          <a:lstStyle/>
          <a:p>
            <a:fld id="{E0C257E5-E4AF-4C54-B770-99B237CD720C}" type="slidenum">
              <a:rPr lang="fr-FR"/>
              <a:pPr/>
              <a:t>242</a:t>
            </a:fld>
            <a:endParaRPr lang="fr-FR"/>
          </a:p>
        </p:txBody>
      </p:sp>
      <p:sp>
        <p:nvSpPr>
          <p:cNvPr id="601091" name="Rectangle 2"/>
          <p:cNvSpPr>
            <a:spLocks noGrp="1" noRot="1" noChangeAspect="1" noChangeArrowheads="1" noTextEdit="1"/>
          </p:cNvSpPr>
          <p:nvPr>
            <p:ph type="sldImg"/>
          </p:nvPr>
        </p:nvSpPr>
        <p:spPr>
          <a:xfrm>
            <a:off x="136525" y="766763"/>
            <a:ext cx="6826250" cy="3840162"/>
          </a:xfrm>
          <a:ln/>
        </p:spPr>
      </p:sp>
      <p:sp>
        <p:nvSpPr>
          <p:cNvPr id="6010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p:cNvSpPr>
            <a:spLocks noGrp="1" noChangeArrowheads="1"/>
          </p:cNvSpPr>
          <p:nvPr>
            <p:ph type="sldNum" sz="quarter" idx="5"/>
          </p:nvPr>
        </p:nvSpPr>
        <p:spPr>
          <a:noFill/>
        </p:spPr>
        <p:txBody>
          <a:bodyPr/>
          <a:lstStyle/>
          <a:p>
            <a:fld id="{A1F5536E-60D7-49EF-9D58-CBB26D0D49B2}" type="slidenum">
              <a:rPr lang="fr-FR"/>
              <a:pPr/>
              <a:t>243</a:t>
            </a:fld>
            <a:endParaRPr lang="fr-FR"/>
          </a:p>
        </p:txBody>
      </p:sp>
      <p:sp>
        <p:nvSpPr>
          <p:cNvPr id="602115" name="Rectangle 2"/>
          <p:cNvSpPr>
            <a:spLocks noGrp="1" noRot="1" noChangeAspect="1" noChangeArrowheads="1" noTextEdit="1"/>
          </p:cNvSpPr>
          <p:nvPr>
            <p:ph type="sldImg"/>
          </p:nvPr>
        </p:nvSpPr>
        <p:spPr>
          <a:xfrm>
            <a:off x="136525" y="766763"/>
            <a:ext cx="6826250" cy="3840162"/>
          </a:xfrm>
          <a:ln/>
        </p:spPr>
      </p:sp>
      <p:sp>
        <p:nvSpPr>
          <p:cNvPr id="6021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p:cNvSpPr>
            <a:spLocks noGrp="1" noChangeArrowheads="1"/>
          </p:cNvSpPr>
          <p:nvPr>
            <p:ph type="sldNum" sz="quarter" idx="5"/>
          </p:nvPr>
        </p:nvSpPr>
        <p:spPr>
          <a:noFill/>
        </p:spPr>
        <p:txBody>
          <a:bodyPr/>
          <a:lstStyle/>
          <a:p>
            <a:fld id="{AFBC00D5-95CA-4DFD-B469-81C68D3E7F54}" type="slidenum">
              <a:rPr lang="fr-FR"/>
              <a:pPr/>
              <a:t>244</a:t>
            </a:fld>
            <a:endParaRPr lang="fr-FR"/>
          </a:p>
        </p:txBody>
      </p:sp>
      <p:sp>
        <p:nvSpPr>
          <p:cNvPr id="603139" name="Rectangle 2"/>
          <p:cNvSpPr>
            <a:spLocks noGrp="1" noRot="1" noChangeAspect="1" noChangeArrowheads="1" noTextEdit="1"/>
          </p:cNvSpPr>
          <p:nvPr>
            <p:ph type="sldImg"/>
          </p:nvPr>
        </p:nvSpPr>
        <p:spPr>
          <a:xfrm>
            <a:off x="136525" y="766763"/>
            <a:ext cx="6826250" cy="3840162"/>
          </a:xfrm>
          <a:ln/>
        </p:spPr>
      </p:sp>
      <p:sp>
        <p:nvSpPr>
          <p:cNvPr id="6031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p:spPr>
        <p:txBody>
          <a:bodyPr/>
          <a:lstStyle/>
          <a:p>
            <a:fld id="{EFAB945A-024F-4E20-B92F-C0A6C9D88934}" type="slidenum">
              <a:rPr lang="fr-FR"/>
              <a:pPr/>
              <a:t>245</a:t>
            </a:fld>
            <a:endParaRPr lang="fr-FR"/>
          </a:p>
        </p:txBody>
      </p:sp>
      <p:sp>
        <p:nvSpPr>
          <p:cNvPr id="604163" name="Rectangle 2"/>
          <p:cNvSpPr>
            <a:spLocks noGrp="1" noRot="1" noChangeAspect="1" noChangeArrowheads="1" noTextEdit="1"/>
          </p:cNvSpPr>
          <p:nvPr>
            <p:ph type="sldImg"/>
          </p:nvPr>
        </p:nvSpPr>
        <p:spPr>
          <a:xfrm>
            <a:off x="136525" y="766763"/>
            <a:ext cx="6826250" cy="3840162"/>
          </a:xfrm>
          <a:ln/>
        </p:spPr>
      </p:sp>
      <p:sp>
        <p:nvSpPr>
          <p:cNvPr id="6041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p:spPr>
        <p:txBody>
          <a:bodyPr/>
          <a:lstStyle/>
          <a:p>
            <a:fld id="{7C7EAFC0-F458-4988-B887-CFEE21EECC97}" type="slidenum">
              <a:rPr lang="fr-FR"/>
              <a:pPr/>
              <a:t>246</a:t>
            </a:fld>
            <a:endParaRPr lang="fr-FR"/>
          </a:p>
        </p:txBody>
      </p:sp>
      <p:sp>
        <p:nvSpPr>
          <p:cNvPr id="608259" name="Rectangle 2"/>
          <p:cNvSpPr>
            <a:spLocks noGrp="1" noRot="1" noChangeAspect="1" noChangeArrowheads="1" noTextEdit="1"/>
          </p:cNvSpPr>
          <p:nvPr>
            <p:ph type="sldImg"/>
          </p:nvPr>
        </p:nvSpPr>
        <p:spPr>
          <a:xfrm>
            <a:off x="136525" y="766763"/>
            <a:ext cx="6826250" cy="3840162"/>
          </a:xfrm>
          <a:ln/>
        </p:spPr>
      </p:sp>
      <p:sp>
        <p:nvSpPr>
          <p:cNvPr id="6082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93F55848-B050-47EA-949D-D42D4621B0A7}" type="slidenum">
              <a:rPr lang="fr-FR"/>
              <a:pPr/>
              <a:t>247</a:t>
            </a:fld>
            <a:endParaRPr lang="fr-FR"/>
          </a:p>
        </p:txBody>
      </p:sp>
      <p:sp>
        <p:nvSpPr>
          <p:cNvPr id="609283" name="Rectangle 2"/>
          <p:cNvSpPr>
            <a:spLocks noGrp="1" noRot="1" noChangeAspect="1" noChangeArrowheads="1" noTextEdit="1"/>
          </p:cNvSpPr>
          <p:nvPr>
            <p:ph type="sldImg"/>
          </p:nvPr>
        </p:nvSpPr>
        <p:spPr>
          <a:xfrm>
            <a:off x="136525" y="766763"/>
            <a:ext cx="6826250" cy="3840162"/>
          </a:xfrm>
          <a:ln/>
        </p:spPr>
      </p:sp>
      <p:sp>
        <p:nvSpPr>
          <p:cNvPr id="6092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p:spPr>
        <p:txBody>
          <a:bodyPr/>
          <a:lstStyle/>
          <a:p>
            <a:fld id="{B1A0D34D-3189-44C8-829A-9BEE4012919F}" type="slidenum">
              <a:rPr lang="fr-FR"/>
              <a:pPr/>
              <a:t>248</a:t>
            </a:fld>
            <a:endParaRPr lang="fr-FR"/>
          </a:p>
        </p:txBody>
      </p:sp>
      <p:sp>
        <p:nvSpPr>
          <p:cNvPr id="605187" name="Rectangle 2"/>
          <p:cNvSpPr>
            <a:spLocks noGrp="1" noRot="1" noChangeAspect="1" noChangeArrowheads="1" noTextEdit="1"/>
          </p:cNvSpPr>
          <p:nvPr>
            <p:ph type="sldImg"/>
          </p:nvPr>
        </p:nvSpPr>
        <p:spPr>
          <a:xfrm>
            <a:off x="136525" y="766763"/>
            <a:ext cx="6826250" cy="3840162"/>
          </a:xfrm>
          <a:ln/>
        </p:spPr>
      </p:sp>
      <p:sp>
        <p:nvSpPr>
          <p:cNvPr id="6051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p:cNvSpPr>
            <a:spLocks noGrp="1" noChangeArrowheads="1"/>
          </p:cNvSpPr>
          <p:nvPr>
            <p:ph type="sldNum" sz="quarter" idx="5"/>
          </p:nvPr>
        </p:nvSpPr>
        <p:spPr>
          <a:noFill/>
        </p:spPr>
        <p:txBody>
          <a:bodyPr/>
          <a:lstStyle/>
          <a:p>
            <a:fld id="{06CAD6D6-2F01-46A2-BE37-F898526CAECC}" type="slidenum">
              <a:rPr lang="fr-FR"/>
              <a:pPr/>
              <a:t>249</a:t>
            </a:fld>
            <a:endParaRPr lang="fr-FR"/>
          </a:p>
        </p:txBody>
      </p:sp>
      <p:sp>
        <p:nvSpPr>
          <p:cNvPr id="606211" name="Rectangle 2"/>
          <p:cNvSpPr>
            <a:spLocks noGrp="1" noRot="1" noChangeAspect="1" noChangeArrowheads="1" noTextEdit="1"/>
          </p:cNvSpPr>
          <p:nvPr>
            <p:ph type="sldImg"/>
          </p:nvPr>
        </p:nvSpPr>
        <p:spPr>
          <a:xfrm>
            <a:off x="136525" y="766763"/>
            <a:ext cx="6826250" cy="3840162"/>
          </a:xfrm>
          <a:ln/>
        </p:spPr>
      </p:sp>
      <p:sp>
        <p:nvSpPr>
          <p:cNvPr id="6062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51296884-19A6-4F07-ABED-98E0E09766C4}" type="slidenum">
              <a:rPr lang="fr-FR"/>
              <a:pPr/>
              <a:t>28</a:t>
            </a:fld>
            <a:endParaRPr lang="fr-FR"/>
          </a:p>
        </p:txBody>
      </p:sp>
      <p:sp>
        <p:nvSpPr>
          <p:cNvPr id="399363" name="Rectangle 2"/>
          <p:cNvSpPr>
            <a:spLocks noGrp="1" noRot="1" noChangeAspect="1" noChangeArrowheads="1" noTextEdit="1"/>
          </p:cNvSpPr>
          <p:nvPr>
            <p:ph type="sldImg"/>
          </p:nvPr>
        </p:nvSpPr>
        <p:spPr>
          <a:xfrm>
            <a:off x="136525" y="766763"/>
            <a:ext cx="6826250" cy="3840162"/>
          </a:xfrm>
          <a:ln/>
        </p:spPr>
      </p:sp>
      <p:sp>
        <p:nvSpPr>
          <p:cNvPr id="3993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p:spPr>
        <p:txBody>
          <a:bodyPr/>
          <a:lstStyle/>
          <a:p>
            <a:fld id="{09FE7E00-E645-4BB5-80F6-50BAD6CDA7B8}" type="slidenum">
              <a:rPr lang="fr-FR"/>
              <a:pPr/>
              <a:t>250</a:t>
            </a:fld>
            <a:endParaRPr lang="fr-FR"/>
          </a:p>
        </p:txBody>
      </p:sp>
      <p:sp>
        <p:nvSpPr>
          <p:cNvPr id="607235" name="Rectangle 2"/>
          <p:cNvSpPr>
            <a:spLocks noGrp="1" noRot="1" noChangeAspect="1" noChangeArrowheads="1" noTextEdit="1"/>
          </p:cNvSpPr>
          <p:nvPr>
            <p:ph type="sldImg"/>
          </p:nvPr>
        </p:nvSpPr>
        <p:spPr>
          <a:xfrm>
            <a:off x="136525" y="766763"/>
            <a:ext cx="6826250" cy="3840162"/>
          </a:xfrm>
          <a:ln/>
        </p:spPr>
      </p:sp>
      <p:sp>
        <p:nvSpPr>
          <p:cNvPr id="6072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a:spLocks noGrp="1" noChangeArrowheads="1"/>
          </p:cNvSpPr>
          <p:nvPr>
            <p:ph type="sldNum" sz="quarter" idx="5"/>
          </p:nvPr>
        </p:nvSpPr>
        <p:spPr>
          <a:noFill/>
        </p:spPr>
        <p:txBody>
          <a:bodyPr/>
          <a:lstStyle/>
          <a:p>
            <a:fld id="{C96EBEDB-012B-4972-BA6A-105DA427CF78}" type="slidenum">
              <a:rPr lang="fr-FR"/>
              <a:pPr/>
              <a:t>251</a:t>
            </a:fld>
            <a:endParaRPr lang="fr-FR"/>
          </a:p>
        </p:txBody>
      </p:sp>
      <p:sp>
        <p:nvSpPr>
          <p:cNvPr id="610307" name="Rectangle 2"/>
          <p:cNvSpPr>
            <a:spLocks noGrp="1" noRot="1" noChangeAspect="1" noChangeArrowheads="1" noTextEdit="1"/>
          </p:cNvSpPr>
          <p:nvPr>
            <p:ph type="sldImg"/>
          </p:nvPr>
        </p:nvSpPr>
        <p:spPr>
          <a:xfrm>
            <a:off x="136525" y="766763"/>
            <a:ext cx="6826250" cy="3840162"/>
          </a:xfrm>
          <a:ln/>
        </p:spPr>
      </p:sp>
      <p:sp>
        <p:nvSpPr>
          <p:cNvPr id="6103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7D94F67C-0C93-417E-B10F-3F6B88452B0B}" type="slidenum">
              <a:rPr lang="fr-FR"/>
              <a:pPr/>
              <a:t>252</a:t>
            </a:fld>
            <a:endParaRPr lang="fr-FR"/>
          </a:p>
        </p:txBody>
      </p:sp>
      <p:sp>
        <p:nvSpPr>
          <p:cNvPr id="611331" name="Rectangle 2"/>
          <p:cNvSpPr>
            <a:spLocks noGrp="1" noRot="1" noChangeAspect="1" noChangeArrowheads="1" noTextEdit="1"/>
          </p:cNvSpPr>
          <p:nvPr>
            <p:ph type="sldImg"/>
          </p:nvPr>
        </p:nvSpPr>
        <p:spPr>
          <a:xfrm>
            <a:off x="136525" y="766763"/>
            <a:ext cx="6826250" cy="3840162"/>
          </a:xfrm>
          <a:ln/>
        </p:spPr>
      </p:sp>
      <p:sp>
        <p:nvSpPr>
          <p:cNvPr id="6113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p:spPr>
        <p:txBody>
          <a:bodyPr/>
          <a:lstStyle/>
          <a:p>
            <a:fld id="{B8A13733-F45C-4F3B-A927-10032D16280B}" type="slidenum">
              <a:rPr lang="fr-FR"/>
              <a:pPr/>
              <a:t>253</a:t>
            </a:fld>
            <a:endParaRPr lang="fr-FR"/>
          </a:p>
        </p:txBody>
      </p:sp>
      <p:sp>
        <p:nvSpPr>
          <p:cNvPr id="612355" name="Rectangle 2"/>
          <p:cNvSpPr>
            <a:spLocks noGrp="1" noRot="1" noChangeAspect="1" noChangeArrowheads="1" noTextEdit="1"/>
          </p:cNvSpPr>
          <p:nvPr>
            <p:ph type="sldImg"/>
          </p:nvPr>
        </p:nvSpPr>
        <p:spPr>
          <a:xfrm>
            <a:off x="136525" y="766763"/>
            <a:ext cx="6826250" cy="3840162"/>
          </a:xfrm>
          <a:ln/>
        </p:spPr>
      </p:sp>
      <p:sp>
        <p:nvSpPr>
          <p:cNvPr id="6123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p:cNvSpPr>
            <a:spLocks noGrp="1" noChangeArrowheads="1"/>
          </p:cNvSpPr>
          <p:nvPr>
            <p:ph type="sldNum" sz="quarter" idx="5"/>
          </p:nvPr>
        </p:nvSpPr>
        <p:spPr>
          <a:noFill/>
        </p:spPr>
        <p:txBody>
          <a:bodyPr/>
          <a:lstStyle/>
          <a:p>
            <a:fld id="{BFB06C0D-9679-465C-A432-6CE86C87916E}" type="slidenum">
              <a:rPr lang="fr-FR"/>
              <a:pPr/>
              <a:t>254</a:t>
            </a:fld>
            <a:endParaRPr lang="fr-FR"/>
          </a:p>
        </p:txBody>
      </p:sp>
      <p:sp>
        <p:nvSpPr>
          <p:cNvPr id="615427" name="Rectangle 2"/>
          <p:cNvSpPr>
            <a:spLocks noGrp="1" noRot="1" noChangeAspect="1" noChangeArrowheads="1" noTextEdit="1"/>
          </p:cNvSpPr>
          <p:nvPr>
            <p:ph type="sldImg"/>
          </p:nvPr>
        </p:nvSpPr>
        <p:spPr>
          <a:xfrm>
            <a:off x="136525" y="766763"/>
            <a:ext cx="6826250" cy="3840162"/>
          </a:xfrm>
          <a:ln/>
        </p:spPr>
      </p:sp>
      <p:sp>
        <p:nvSpPr>
          <p:cNvPr id="6154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noChangeArrowheads="1"/>
          </p:cNvSpPr>
          <p:nvPr>
            <p:ph type="sldNum" sz="quarter" idx="5"/>
          </p:nvPr>
        </p:nvSpPr>
        <p:spPr>
          <a:noFill/>
        </p:spPr>
        <p:txBody>
          <a:bodyPr/>
          <a:lstStyle/>
          <a:p>
            <a:fld id="{67F15086-AB49-44DA-8449-47A178BFCCA7}" type="slidenum">
              <a:rPr lang="fr-FR"/>
              <a:pPr/>
              <a:t>255</a:t>
            </a:fld>
            <a:endParaRPr lang="fr-FR"/>
          </a:p>
        </p:txBody>
      </p:sp>
      <p:sp>
        <p:nvSpPr>
          <p:cNvPr id="616451" name="Rectangle 2"/>
          <p:cNvSpPr>
            <a:spLocks noGrp="1" noRot="1" noChangeAspect="1" noChangeArrowheads="1" noTextEdit="1"/>
          </p:cNvSpPr>
          <p:nvPr>
            <p:ph type="sldImg"/>
          </p:nvPr>
        </p:nvSpPr>
        <p:spPr>
          <a:xfrm>
            <a:off x="136525" y="766763"/>
            <a:ext cx="6826250" cy="3840162"/>
          </a:xfrm>
          <a:ln/>
        </p:spPr>
      </p:sp>
      <p:sp>
        <p:nvSpPr>
          <p:cNvPr id="6164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7"/>
          <p:cNvSpPr>
            <a:spLocks noGrp="1" noChangeArrowheads="1"/>
          </p:cNvSpPr>
          <p:nvPr>
            <p:ph type="sldNum" sz="quarter" idx="5"/>
          </p:nvPr>
        </p:nvSpPr>
        <p:spPr>
          <a:noFill/>
        </p:spPr>
        <p:txBody>
          <a:bodyPr/>
          <a:lstStyle/>
          <a:p>
            <a:fld id="{C5173A61-A47E-47FA-95FE-40E06D362A9A}" type="slidenum">
              <a:rPr lang="fr-FR"/>
              <a:pPr/>
              <a:t>256</a:t>
            </a:fld>
            <a:endParaRPr lang="fr-FR"/>
          </a:p>
        </p:txBody>
      </p:sp>
      <p:sp>
        <p:nvSpPr>
          <p:cNvPr id="617475" name="Rectangle 2"/>
          <p:cNvSpPr>
            <a:spLocks noGrp="1" noRot="1" noChangeAspect="1" noChangeArrowheads="1" noTextEdit="1"/>
          </p:cNvSpPr>
          <p:nvPr>
            <p:ph type="sldImg"/>
          </p:nvPr>
        </p:nvSpPr>
        <p:spPr>
          <a:xfrm>
            <a:off x="136525" y="766763"/>
            <a:ext cx="6826250" cy="3840162"/>
          </a:xfrm>
          <a:ln/>
        </p:spPr>
      </p:sp>
      <p:sp>
        <p:nvSpPr>
          <p:cNvPr id="6174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p:spPr>
        <p:txBody>
          <a:bodyPr/>
          <a:lstStyle/>
          <a:p>
            <a:fld id="{8757C6CC-6C34-4207-8C8D-5F057A781075}" type="slidenum">
              <a:rPr lang="fr-FR"/>
              <a:pPr/>
              <a:t>257</a:t>
            </a:fld>
            <a:endParaRPr lang="fr-FR"/>
          </a:p>
        </p:txBody>
      </p:sp>
      <p:sp>
        <p:nvSpPr>
          <p:cNvPr id="618499" name="Rectangle 2"/>
          <p:cNvSpPr>
            <a:spLocks noGrp="1" noRot="1" noChangeAspect="1" noChangeArrowheads="1" noTextEdit="1"/>
          </p:cNvSpPr>
          <p:nvPr>
            <p:ph type="sldImg"/>
          </p:nvPr>
        </p:nvSpPr>
        <p:spPr>
          <a:xfrm>
            <a:off x="136525" y="766763"/>
            <a:ext cx="6826250" cy="3840162"/>
          </a:xfrm>
          <a:ln/>
        </p:spPr>
      </p:sp>
      <p:sp>
        <p:nvSpPr>
          <p:cNvPr id="6185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p>
            <a:fld id="{A770C434-03EC-4E7E-8EA3-0F9627D0E244}" type="slidenum">
              <a:rPr lang="fr-FR"/>
              <a:pPr/>
              <a:t>258</a:t>
            </a:fld>
            <a:endParaRPr lang="fr-FR"/>
          </a:p>
        </p:txBody>
      </p:sp>
      <p:sp>
        <p:nvSpPr>
          <p:cNvPr id="619523" name="Rectangle 2"/>
          <p:cNvSpPr>
            <a:spLocks noGrp="1" noRot="1" noChangeAspect="1" noChangeArrowheads="1" noTextEdit="1"/>
          </p:cNvSpPr>
          <p:nvPr>
            <p:ph type="sldImg"/>
          </p:nvPr>
        </p:nvSpPr>
        <p:spPr>
          <a:xfrm>
            <a:off x="136525" y="766763"/>
            <a:ext cx="6826250" cy="3840162"/>
          </a:xfrm>
          <a:ln/>
        </p:spPr>
      </p:sp>
      <p:sp>
        <p:nvSpPr>
          <p:cNvPr id="6195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p>
            <a:fld id="{3A03C6CB-A8CC-47BC-8CB9-DB29D22024DA}" type="slidenum">
              <a:rPr lang="fr-FR"/>
              <a:pPr/>
              <a:t>259</a:t>
            </a:fld>
            <a:endParaRPr lang="fr-FR"/>
          </a:p>
        </p:txBody>
      </p:sp>
      <p:sp>
        <p:nvSpPr>
          <p:cNvPr id="620547" name="Rectangle 2"/>
          <p:cNvSpPr>
            <a:spLocks noGrp="1" noRot="1" noChangeAspect="1" noChangeArrowheads="1" noTextEdit="1"/>
          </p:cNvSpPr>
          <p:nvPr>
            <p:ph type="sldImg"/>
          </p:nvPr>
        </p:nvSpPr>
        <p:spPr>
          <a:xfrm>
            <a:off x="136525" y="766763"/>
            <a:ext cx="6826250" cy="3840162"/>
          </a:xfrm>
          <a:ln/>
        </p:spPr>
      </p:sp>
      <p:sp>
        <p:nvSpPr>
          <p:cNvPr id="6205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97B58E4A-EA50-4750-B9AF-AD66FDF99953}" type="slidenum">
              <a:rPr lang="fr-FR"/>
              <a:pPr/>
              <a:t>29</a:t>
            </a:fld>
            <a:endParaRPr lang="fr-FR"/>
          </a:p>
        </p:txBody>
      </p:sp>
      <p:sp>
        <p:nvSpPr>
          <p:cNvPr id="400387" name="Rectangle 2"/>
          <p:cNvSpPr>
            <a:spLocks noGrp="1" noRot="1" noChangeAspect="1" noChangeArrowheads="1" noTextEdit="1"/>
          </p:cNvSpPr>
          <p:nvPr>
            <p:ph type="sldImg"/>
          </p:nvPr>
        </p:nvSpPr>
        <p:spPr>
          <a:xfrm>
            <a:off x="136525" y="766763"/>
            <a:ext cx="6826250" cy="3840162"/>
          </a:xfrm>
          <a:ln/>
        </p:spPr>
      </p:sp>
      <p:sp>
        <p:nvSpPr>
          <p:cNvPr id="4003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p>
            <a:fld id="{2660B263-2EA3-4727-89F0-9CE4269136D2}" type="slidenum">
              <a:rPr lang="fr-FR"/>
              <a:pPr/>
              <a:t>260</a:t>
            </a:fld>
            <a:endParaRPr lang="fr-FR"/>
          </a:p>
        </p:txBody>
      </p:sp>
      <p:sp>
        <p:nvSpPr>
          <p:cNvPr id="621571" name="Rectangle 2"/>
          <p:cNvSpPr>
            <a:spLocks noGrp="1" noRot="1" noChangeAspect="1" noChangeArrowheads="1" noTextEdit="1"/>
          </p:cNvSpPr>
          <p:nvPr>
            <p:ph type="sldImg"/>
          </p:nvPr>
        </p:nvSpPr>
        <p:spPr>
          <a:xfrm>
            <a:off x="136525" y="766763"/>
            <a:ext cx="6826250" cy="3840162"/>
          </a:xfrm>
          <a:ln/>
        </p:spPr>
      </p:sp>
      <p:sp>
        <p:nvSpPr>
          <p:cNvPr id="6215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7"/>
          <p:cNvSpPr>
            <a:spLocks noGrp="1" noChangeArrowheads="1"/>
          </p:cNvSpPr>
          <p:nvPr>
            <p:ph type="sldNum" sz="quarter" idx="5"/>
          </p:nvPr>
        </p:nvSpPr>
        <p:spPr>
          <a:noFill/>
        </p:spPr>
        <p:txBody>
          <a:bodyPr/>
          <a:lstStyle/>
          <a:p>
            <a:fld id="{23F01691-3906-4E97-94F0-CF4EE83BCA04}" type="slidenum">
              <a:rPr lang="fr-FR"/>
              <a:pPr/>
              <a:t>261</a:t>
            </a:fld>
            <a:endParaRPr lang="fr-FR"/>
          </a:p>
        </p:txBody>
      </p:sp>
      <p:sp>
        <p:nvSpPr>
          <p:cNvPr id="622595" name="Rectangle 2"/>
          <p:cNvSpPr>
            <a:spLocks noGrp="1" noRot="1" noChangeAspect="1" noChangeArrowheads="1" noTextEdit="1"/>
          </p:cNvSpPr>
          <p:nvPr>
            <p:ph type="sldImg"/>
          </p:nvPr>
        </p:nvSpPr>
        <p:spPr>
          <a:xfrm>
            <a:off x="136525" y="766763"/>
            <a:ext cx="6826250" cy="3840162"/>
          </a:xfrm>
          <a:ln/>
        </p:spPr>
      </p:sp>
      <p:sp>
        <p:nvSpPr>
          <p:cNvPr id="6225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noChangeArrowheads="1"/>
          </p:cNvSpPr>
          <p:nvPr>
            <p:ph type="sldNum" sz="quarter" idx="5"/>
          </p:nvPr>
        </p:nvSpPr>
        <p:spPr>
          <a:noFill/>
        </p:spPr>
        <p:txBody>
          <a:bodyPr/>
          <a:lstStyle/>
          <a:p>
            <a:fld id="{3CFA9790-EF42-4744-9D02-41EF533CD5FB}" type="slidenum">
              <a:rPr lang="fr-FR"/>
              <a:pPr/>
              <a:t>262</a:t>
            </a:fld>
            <a:endParaRPr lang="fr-FR"/>
          </a:p>
        </p:txBody>
      </p:sp>
      <p:sp>
        <p:nvSpPr>
          <p:cNvPr id="623619" name="Rectangle 2"/>
          <p:cNvSpPr>
            <a:spLocks noGrp="1" noRot="1" noChangeAspect="1" noChangeArrowheads="1" noTextEdit="1"/>
          </p:cNvSpPr>
          <p:nvPr>
            <p:ph type="sldImg"/>
          </p:nvPr>
        </p:nvSpPr>
        <p:spPr>
          <a:xfrm>
            <a:off x="136525" y="766763"/>
            <a:ext cx="6826250" cy="3840162"/>
          </a:xfrm>
          <a:ln/>
        </p:spPr>
      </p:sp>
      <p:sp>
        <p:nvSpPr>
          <p:cNvPr id="6236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a:spLocks noGrp="1" noChangeArrowheads="1"/>
          </p:cNvSpPr>
          <p:nvPr>
            <p:ph type="sldNum" sz="quarter" idx="5"/>
          </p:nvPr>
        </p:nvSpPr>
        <p:spPr>
          <a:noFill/>
        </p:spPr>
        <p:txBody>
          <a:bodyPr/>
          <a:lstStyle/>
          <a:p>
            <a:fld id="{AAFAB587-2B82-4FBD-AFBB-BD7C151B9AE4}" type="slidenum">
              <a:rPr lang="fr-FR"/>
              <a:pPr/>
              <a:t>263</a:t>
            </a:fld>
            <a:endParaRPr lang="fr-FR"/>
          </a:p>
        </p:txBody>
      </p:sp>
      <p:sp>
        <p:nvSpPr>
          <p:cNvPr id="624643" name="Rectangle 2"/>
          <p:cNvSpPr>
            <a:spLocks noGrp="1" noRot="1" noChangeAspect="1" noChangeArrowheads="1" noTextEdit="1"/>
          </p:cNvSpPr>
          <p:nvPr>
            <p:ph type="sldImg"/>
          </p:nvPr>
        </p:nvSpPr>
        <p:spPr>
          <a:xfrm>
            <a:off x="136525" y="766763"/>
            <a:ext cx="6826250" cy="3840162"/>
          </a:xfrm>
          <a:ln/>
        </p:spPr>
      </p:sp>
      <p:sp>
        <p:nvSpPr>
          <p:cNvPr id="6246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p:spPr>
        <p:txBody>
          <a:bodyPr/>
          <a:lstStyle/>
          <a:p>
            <a:fld id="{8079DD02-8B71-4A25-A074-4DC1BC009F97}" type="slidenum">
              <a:rPr lang="fr-FR"/>
              <a:pPr/>
              <a:t>264</a:t>
            </a:fld>
            <a:endParaRPr lang="fr-FR"/>
          </a:p>
        </p:txBody>
      </p:sp>
      <p:sp>
        <p:nvSpPr>
          <p:cNvPr id="625667" name="Rectangle 2"/>
          <p:cNvSpPr>
            <a:spLocks noGrp="1" noRot="1" noChangeAspect="1" noChangeArrowheads="1" noTextEdit="1"/>
          </p:cNvSpPr>
          <p:nvPr>
            <p:ph type="sldImg"/>
          </p:nvPr>
        </p:nvSpPr>
        <p:spPr>
          <a:xfrm>
            <a:off x="136525" y="766763"/>
            <a:ext cx="6826250" cy="3840162"/>
          </a:xfrm>
          <a:ln/>
        </p:spPr>
      </p:sp>
      <p:sp>
        <p:nvSpPr>
          <p:cNvPr id="6256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p:spPr>
        <p:txBody>
          <a:bodyPr/>
          <a:lstStyle/>
          <a:p>
            <a:fld id="{74B504FD-A889-496D-926C-2A6FE8004A96}" type="slidenum">
              <a:rPr lang="fr-FR"/>
              <a:pPr/>
              <a:t>265</a:t>
            </a:fld>
            <a:endParaRPr lang="fr-FR"/>
          </a:p>
        </p:txBody>
      </p:sp>
      <p:sp>
        <p:nvSpPr>
          <p:cNvPr id="626691" name="Rectangle 2"/>
          <p:cNvSpPr>
            <a:spLocks noGrp="1" noRot="1" noChangeAspect="1" noChangeArrowheads="1" noTextEdit="1"/>
          </p:cNvSpPr>
          <p:nvPr>
            <p:ph type="sldImg"/>
          </p:nvPr>
        </p:nvSpPr>
        <p:spPr>
          <a:xfrm>
            <a:off x="136525" y="766763"/>
            <a:ext cx="6826250" cy="3840162"/>
          </a:xfrm>
          <a:ln/>
        </p:spPr>
      </p:sp>
      <p:sp>
        <p:nvSpPr>
          <p:cNvPr id="6266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p:spPr>
        <p:txBody>
          <a:bodyPr/>
          <a:lstStyle/>
          <a:p>
            <a:fld id="{DF37D004-2C20-4007-945C-4CC17746B4F7}" type="slidenum">
              <a:rPr lang="fr-FR"/>
              <a:pPr/>
              <a:t>266</a:t>
            </a:fld>
            <a:endParaRPr lang="fr-FR"/>
          </a:p>
        </p:txBody>
      </p:sp>
      <p:sp>
        <p:nvSpPr>
          <p:cNvPr id="627715" name="Rectangle 2"/>
          <p:cNvSpPr>
            <a:spLocks noGrp="1" noRot="1" noChangeAspect="1" noChangeArrowheads="1" noTextEdit="1"/>
          </p:cNvSpPr>
          <p:nvPr>
            <p:ph type="sldImg"/>
          </p:nvPr>
        </p:nvSpPr>
        <p:spPr>
          <a:xfrm>
            <a:off x="136525" y="766763"/>
            <a:ext cx="6826250" cy="3840162"/>
          </a:xfrm>
          <a:ln/>
        </p:spPr>
      </p:sp>
      <p:sp>
        <p:nvSpPr>
          <p:cNvPr id="6277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fld id="{FD28C4DA-BF9C-4F44-BA79-715E65FF768B}" type="slidenum">
              <a:rPr lang="fr-FR"/>
              <a:pPr/>
              <a:t>267</a:t>
            </a:fld>
            <a:endParaRPr lang="fr-FR"/>
          </a:p>
        </p:txBody>
      </p:sp>
      <p:sp>
        <p:nvSpPr>
          <p:cNvPr id="628739" name="Rectangle 2"/>
          <p:cNvSpPr>
            <a:spLocks noGrp="1" noRot="1" noChangeAspect="1" noChangeArrowheads="1" noTextEdit="1"/>
          </p:cNvSpPr>
          <p:nvPr>
            <p:ph type="sldImg"/>
          </p:nvPr>
        </p:nvSpPr>
        <p:spPr>
          <a:xfrm>
            <a:off x="136525" y="766763"/>
            <a:ext cx="6826250" cy="3840162"/>
          </a:xfrm>
          <a:ln/>
        </p:spPr>
      </p:sp>
      <p:sp>
        <p:nvSpPr>
          <p:cNvPr id="6287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fld id="{BE85BFA6-4F8E-49C4-A000-5A6557BC200A}" type="slidenum">
              <a:rPr lang="fr-FR"/>
              <a:pPr/>
              <a:t>268</a:t>
            </a:fld>
            <a:endParaRPr lang="fr-FR"/>
          </a:p>
        </p:txBody>
      </p:sp>
      <p:sp>
        <p:nvSpPr>
          <p:cNvPr id="629763" name="Rectangle 2"/>
          <p:cNvSpPr>
            <a:spLocks noGrp="1" noRot="1" noChangeAspect="1" noChangeArrowheads="1" noTextEdit="1"/>
          </p:cNvSpPr>
          <p:nvPr>
            <p:ph type="sldImg"/>
          </p:nvPr>
        </p:nvSpPr>
        <p:spPr>
          <a:xfrm>
            <a:off x="136525" y="766763"/>
            <a:ext cx="6826250" cy="3840162"/>
          </a:xfrm>
          <a:ln/>
        </p:spPr>
      </p:sp>
      <p:sp>
        <p:nvSpPr>
          <p:cNvPr id="6297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fld id="{C782CFAF-E620-448B-8FE0-3BC114445676}" type="slidenum">
              <a:rPr lang="fr-FR"/>
              <a:pPr/>
              <a:t>269</a:t>
            </a:fld>
            <a:endParaRPr lang="fr-FR"/>
          </a:p>
        </p:txBody>
      </p:sp>
      <p:sp>
        <p:nvSpPr>
          <p:cNvPr id="630787" name="Rectangle 2"/>
          <p:cNvSpPr>
            <a:spLocks noGrp="1" noRot="1" noChangeAspect="1" noChangeArrowheads="1" noTextEdit="1"/>
          </p:cNvSpPr>
          <p:nvPr>
            <p:ph type="sldImg"/>
          </p:nvPr>
        </p:nvSpPr>
        <p:spPr>
          <a:xfrm>
            <a:off x="136525" y="766763"/>
            <a:ext cx="6826250" cy="3840162"/>
          </a:xfrm>
          <a:ln/>
        </p:spPr>
      </p:sp>
      <p:sp>
        <p:nvSpPr>
          <p:cNvPr id="6307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85167695-429F-4055-97A4-EF3E063813A2}" type="slidenum">
              <a:rPr lang="fr-FR"/>
              <a:pPr/>
              <a:t>30</a:t>
            </a:fld>
            <a:endParaRPr lang="fr-FR"/>
          </a:p>
        </p:txBody>
      </p:sp>
      <p:sp>
        <p:nvSpPr>
          <p:cNvPr id="394243" name="Rectangle 2"/>
          <p:cNvSpPr>
            <a:spLocks noGrp="1" noRot="1" noChangeAspect="1" noChangeArrowheads="1" noTextEdit="1"/>
          </p:cNvSpPr>
          <p:nvPr>
            <p:ph type="sldImg"/>
          </p:nvPr>
        </p:nvSpPr>
        <p:spPr>
          <a:xfrm>
            <a:off x="136525" y="766763"/>
            <a:ext cx="6826250" cy="3840162"/>
          </a:xfrm>
          <a:ln/>
        </p:spPr>
      </p:sp>
      <p:sp>
        <p:nvSpPr>
          <p:cNvPr id="394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fld id="{B0C73B28-38C5-4202-830C-51DDFC70EF38}" type="slidenum">
              <a:rPr lang="fr-FR"/>
              <a:pPr/>
              <a:t>270</a:t>
            </a:fld>
            <a:endParaRPr lang="fr-FR"/>
          </a:p>
        </p:txBody>
      </p:sp>
      <p:sp>
        <p:nvSpPr>
          <p:cNvPr id="631811" name="Rectangle 2"/>
          <p:cNvSpPr>
            <a:spLocks noGrp="1" noRot="1" noChangeAspect="1" noChangeArrowheads="1" noTextEdit="1"/>
          </p:cNvSpPr>
          <p:nvPr>
            <p:ph type="sldImg"/>
          </p:nvPr>
        </p:nvSpPr>
        <p:spPr>
          <a:xfrm>
            <a:off x="136525" y="766763"/>
            <a:ext cx="6826250" cy="3840162"/>
          </a:xfrm>
          <a:ln/>
        </p:spPr>
      </p:sp>
      <p:sp>
        <p:nvSpPr>
          <p:cNvPr id="6318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a:noFill/>
        </p:spPr>
        <p:txBody>
          <a:bodyPr/>
          <a:lstStyle/>
          <a:p>
            <a:fld id="{BFD489E9-60EF-42D9-9A57-DFFEA51A8951}" type="slidenum">
              <a:rPr lang="fr-FR"/>
              <a:pPr/>
              <a:t>271</a:t>
            </a:fld>
            <a:endParaRPr lang="fr-FR"/>
          </a:p>
        </p:txBody>
      </p:sp>
      <p:sp>
        <p:nvSpPr>
          <p:cNvPr id="632835" name="Rectangle 2"/>
          <p:cNvSpPr>
            <a:spLocks noGrp="1" noRot="1" noChangeAspect="1" noChangeArrowheads="1" noTextEdit="1"/>
          </p:cNvSpPr>
          <p:nvPr>
            <p:ph type="sldImg"/>
          </p:nvPr>
        </p:nvSpPr>
        <p:spPr>
          <a:xfrm>
            <a:off x="136525" y="766763"/>
            <a:ext cx="6826250" cy="3840162"/>
          </a:xfrm>
          <a:ln/>
        </p:spPr>
      </p:sp>
      <p:sp>
        <p:nvSpPr>
          <p:cNvPr id="6328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p:spPr>
        <p:txBody>
          <a:bodyPr/>
          <a:lstStyle/>
          <a:p>
            <a:fld id="{505A9095-3BE0-442B-B779-5AB05D163D56}" type="slidenum">
              <a:rPr lang="fr-FR"/>
              <a:pPr/>
              <a:t>272</a:t>
            </a:fld>
            <a:endParaRPr lang="fr-FR"/>
          </a:p>
        </p:txBody>
      </p:sp>
      <p:sp>
        <p:nvSpPr>
          <p:cNvPr id="633859" name="Rectangle 2"/>
          <p:cNvSpPr>
            <a:spLocks noGrp="1" noRot="1" noChangeAspect="1" noChangeArrowheads="1" noTextEdit="1"/>
          </p:cNvSpPr>
          <p:nvPr>
            <p:ph type="sldImg"/>
          </p:nvPr>
        </p:nvSpPr>
        <p:spPr>
          <a:xfrm>
            <a:off x="136525" y="766763"/>
            <a:ext cx="6826250" cy="3840162"/>
          </a:xfrm>
          <a:ln/>
        </p:spPr>
      </p:sp>
      <p:sp>
        <p:nvSpPr>
          <p:cNvPr id="6338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E7C52604-F01F-456D-8467-1FB559D8A258}" type="slidenum">
              <a:rPr lang="fr-FR"/>
              <a:pPr/>
              <a:t>273</a:t>
            </a:fld>
            <a:endParaRPr lang="fr-FR"/>
          </a:p>
        </p:txBody>
      </p:sp>
      <p:sp>
        <p:nvSpPr>
          <p:cNvPr id="634883" name="Rectangle 2"/>
          <p:cNvSpPr>
            <a:spLocks noGrp="1" noRot="1" noChangeAspect="1" noChangeArrowheads="1" noTextEdit="1"/>
          </p:cNvSpPr>
          <p:nvPr>
            <p:ph type="sldImg"/>
          </p:nvPr>
        </p:nvSpPr>
        <p:spPr>
          <a:xfrm>
            <a:off x="136525" y="766763"/>
            <a:ext cx="6826250" cy="3840162"/>
          </a:xfrm>
          <a:ln/>
        </p:spPr>
      </p:sp>
      <p:sp>
        <p:nvSpPr>
          <p:cNvPr id="6348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p:spPr>
        <p:txBody>
          <a:bodyPr/>
          <a:lstStyle/>
          <a:p>
            <a:fld id="{1372296F-AFD3-462E-957C-71489F7BC234}" type="slidenum">
              <a:rPr lang="fr-FR"/>
              <a:pPr/>
              <a:t>274</a:t>
            </a:fld>
            <a:endParaRPr lang="fr-FR"/>
          </a:p>
        </p:txBody>
      </p:sp>
      <p:sp>
        <p:nvSpPr>
          <p:cNvPr id="635907" name="Rectangle 2"/>
          <p:cNvSpPr>
            <a:spLocks noGrp="1" noRot="1" noChangeAspect="1" noChangeArrowheads="1" noTextEdit="1"/>
          </p:cNvSpPr>
          <p:nvPr>
            <p:ph type="sldImg"/>
          </p:nvPr>
        </p:nvSpPr>
        <p:spPr>
          <a:xfrm>
            <a:off x="136525" y="766763"/>
            <a:ext cx="6826250" cy="3840162"/>
          </a:xfrm>
          <a:ln/>
        </p:spPr>
      </p:sp>
      <p:sp>
        <p:nvSpPr>
          <p:cNvPr id="6359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p:spPr>
        <p:txBody>
          <a:bodyPr/>
          <a:lstStyle/>
          <a:p>
            <a:fld id="{4457D176-D34F-4CD6-9239-5A2F2B1CE476}" type="slidenum">
              <a:rPr lang="fr-FR"/>
              <a:pPr/>
              <a:t>275</a:t>
            </a:fld>
            <a:endParaRPr lang="fr-FR"/>
          </a:p>
        </p:txBody>
      </p:sp>
      <p:sp>
        <p:nvSpPr>
          <p:cNvPr id="636931" name="Rectangle 2"/>
          <p:cNvSpPr>
            <a:spLocks noGrp="1" noRot="1" noChangeAspect="1" noChangeArrowheads="1" noTextEdit="1"/>
          </p:cNvSpPr>
          <p:nvPr>
            <p:ph type="sldImg"/>
          </p:nvPr>
        </p:nvSpPr>
        <p:spPr>
          <a:xfrm>
            <a:off x="136525" y="766763"/>
            <a:ext cx="6826250" cy="3840162"/>
          </a:xfrm>
          <a:ln/>
        </p:spPr>
      </p:sp>
      <p:sp>
        <p:nvSpPr>
          <p:cNvPr id="6369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p:spPr>
        <p:txBody>
          <a:bodyPr/>
          <a:lstStyle/>
          <a:p>
            <a:fld id="{619BA9C9-F4A5-4419-945E-84CCD0991E19}" type="slidenum">
              <a:rPr lang="fr-FR"/>
              <a:pPr/>
              <a:t>276</a:t>
            </a:fld>
            <a:endParaRPr lang="fr-FR"/>
          </a:p>
        </p:txBody>
      </p:sp>
      <p:sp>
        <p:nvSpPr>
          <p:cNvPr id="637955" name="Rectangle 2"/>
          <p:cNvSpPr>
            <a:spLocks noGrp="1" noRot="1" noChangeAspect="1" noChangeArrowheads="1" noTextEdit="1"/>
          </p:cNvSpPr>
          <p:nvPr>
            <p:ph type="sldImg"/>
          </p:nvPr>
        </p:nvSpPr>
        <p:spPr>
          <a:xfrm>
            <a:off x="136525" y="766763"/>
            <a:ext cx="6826250" cy="3840162"/>
          </a:xfrm>
          <a:ln/>
        </p:spPr>
      </p:sp>
      <p:sp>
        <p:nvSpPr>
          <p:cNvPr id="637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C44258C6-AAFA-4DF9-B972-25DC974CDDC3}" type="slidenum">
              <a:rPr lang="fr-FR"/>
              <a:pPr/>
              <a:t>277</a:t>
            </a:fld>
            <a:endParaRPr lang="fr-FR"/>
          </a:p>
        </p:txBody>
      </p:sp>
      <p:sp>
        <p:nvSpPr>
          <p:cNvPr id="638979" name="Rectangle 2"/>
          <p:cNvSpPr>
            <a:spLocks noGrp="1" noRot="1" noChangeAspect="1" noChangeArrowheads="1" noTextEdit="1"/>
          </p:cNvSpPr>
          <p:nvPr>
            <p:ph type="sldImg"/>
          </p:nvPr>
        </p:nvSpPr>
        <p:spPr>
          <a:xfrm>
            <a:off x="136525" y="766763"/>
            <a:ext cx="6826250" cy="3840162"/>
          </a:xfrm>
          <a:ln/>
        </p:spPr>
      </p:sp>
      <p:sp>
        <p:nvSpPr>
          <p:cNvPr id="6389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fld id="{87F09DD0-3A81-4AA4-AAE8-88C666AAB87E}" type="slidenum">
              <a:rPr lang="fr-FR"/>
              <a:pPr/>
              <a:t>278</a:t>
            </a:fld>
            <a:endParaRPr lang="fr-FR"/>
          </a:p>
        </p:txBody>
      </p:sp>
      <p:sp>
        <p:nvSpPr>
          <p:cNvPr id="640003" name="Rectangle 2"/>
          <p:cNvSpPr>
            <a:spLocks noGrp="1" noRot="1" noChangeAspect="1" noChangeArrowheads="1" noTextEdit="1"/>
          </p:cNvSpPr>
          <p:nvPr>
            <p:ph type="sldImg"/>
          </p:nvPr>
        </p:nvSpPr>
        <p:spPr>
          <a:xfrm>
            <a:off x="136525" y="766763"/>
            <a:ext cx="6826250" cy="3840162"/>
          </a:xfrm>
          <a:ln/>
        </p:spPr>
      </p:sp>
      <p:sp>
        <p:nvSpPr>
          <p:cNvPr id="6400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p:spPr>
        <p:txBody>
          <a:bodyPr/>
          <a:lstStyle/>
          <a:p>
            <a:fld id="{0DF69D1B-2547-4BF2-943E-5E83D2682F9D}" type="slidenum">
              <a:rPr lang="fr-FR"/>
              <a:pPr/>
              <a:t>279</a:t>
            </a:fld>
            <a:endParaRPr lang="fr-FR"/>
          </a:p>
        </p:txBody>
      </p:sp>
      <p:sp>
        <p:nvSpPr>
          <p:cNvPr id="641027" name="Rectangle 2"/>
          <p:cNvSpPr>
            <a:spLocks noGrp="1" noRot="1" noChangeAspect="1" noChangeArrowheads="1" noTextEdit="1"/>
          </p:cNvSpPr>
          <p:nvPr>
            <p:ph type="sldImg"/>
          </p:nvPr>
        </p:nvSpPr>
        <p:spPr>
          <a:xfrm>
            <a:off x="136525" y="766763"/>
            <a:ext cx="6826250" cy="3840162"/>
          </a:xfrm>
          <a:ln/>
        </p:spPr>
      </p:sp>
      <p:sp>
        <p:nvSpPr>
          <p:cNvPr id="6410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A8FC01A1-F95B-4A7B-8ABA-42011B237F54}" type="slidenum">
              <a:rPr lang="fr-FR"/>
              <a:pPr/>
              <a:t>31</a:t>
            </a:fld>
            <a:endParaRPr lang="fr-FR"/>
          </a:p>
        </p:txBody>
      </p:sp>
      <p:sp>
        <p:nvSpPr>
          <p:cNvPr id="395267" name="Rectangle 2"/>
          <p:cNvSpPr>
            <a:spLocks noGrp="1" noRot="1" noChangeAspect="1" noChangeArrowheads="1" noTextEdit="1"/>
          </p:cNvSpPr>
          <p:nvPr>
            <p:ph type="sldImg"/>
          </p:nvPr>
        </p:nvSpPr>
        <p:spPr>
          <a:xfrm>
            <a:off x="136525" y="766763"/>
            <a:ext cx="6826250" cy="3840162"/>
          </a:xfrm>
          <a:ln/>
        </p:spPr>
      </p:sp>
      <p:sp>
        <p:nvSpPr>
          <p:cNvPr id="3952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5FDE90B6-7BA7-4C9B-9B8D-5E02E183688C}" type="slidenum">
              <a:rPr lang="fr-FR"/>
              <a:pPr/>
              <a:t>280</a:t>
            </a:fld>
            <a:endParaRPr lang="fr-FR"/>
          </a:p>
        </p:txBody>
      </p:sp>
      <p:sp>
        <p:nvSpPr>
          <p:cNvPr id="642051" name="Rectangle 2"/>
          <p:cNvSpPr>
            <a:spLocks noGrp="1" noRot="1" noChangeAspect="1" noChangeArrowheads="1" noTextEdit="1"/>
          </p:cNvSpPr>
          <p:nvPr>
            <p:ph type="sldImg"/>
          </p:nvPr>
        </p:nvSpPr>
        <p:spPr>
          <a:xfrm>
            <a:off x="136525" y="766763"/>
            <a:ext cx="6826250" cy="3840162"/>
          </a:xfrm>
          <a:ln/>
        </p:spPr>
      </p:sp>
      <p:sp>
        <p:nvSpPr>
          <p:cNvPr id="642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fld id="{DC874308-C61F-4139-802D-2E7A6C3D6D00}" type="slidenum">
              <a:rPr lang="fr-FR"/>
              <a:pPr/>
              <a:t>281</a:t>
            </a:fld>
            <a:endParaRPr lang="fr-FR"/>
          </a:p>
        </p:txBody>
      </p:sp>
      <p:sp>
        <p:nvSpPr>
          <p:cNvPr id="643075" name="Rectangle 2"/>
          <p:cNvSpPr>
            <a:spLocks noGrp="1" noRot="1" noChangeAspect="1" noChangeArrowheads="1" noTextEdit="1"/>
          </p:cNvSpPr>
          <p:nvPr>
            <p:ph type="sldImg"/>
          </p:nvPr>
        </p:nvSpPr>
        <p:spPr>
          <a:xfrm>
            <a:off x="136525" y="766763"/>
            <a:ext cx="6826250" cy="3840162"/>
          </a:xfrm>
          <a:ln/>
        </p:spPr>
      </p:sp>
      <p:sp>
        <p:nvSpPr>
          <p:cNvPr id="6430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a:noFill/>
        </p:spPr>
        <p:txBody>
          <a:bodyPr/>
          <a:lstStyle/>
          <a:p>
            <a:fld id="{DC49F4EF-DCCA-4D20-B9EE-91113F15239A}" type="slidenum">
              <a:rPr lang="fr-FR"/>
              <a:pPr/>
              <a:t>282</a:t>
            </a:fld>
            <a:endParaRPr lang="fr-FR"/>
          </a:p>
        </p:txBody>
      </p:sp>
      <p:sp>
        <p:nvSpPr>
          <p:cNvPr id="644099" name="Rectangle 2"/>
          <p:cNvSpPr>
            <a:spLocks noGrp="1" noRot="1" noChangeAspect="1" noChangeArrowheads="1" noTextEdit="1"/>
          </p:cNvSpPr>
          <p:nvPr>
            <p:ph type="sldImg"/>
          </p:nvPr>
        </p:nvSpPr>
        <p:spPr>
          <a:xfrm>
            <a:off x="136525" y="766763"/>
            <a:ext cx="6826250" cy="3840162"/>
          </a:xfrm>
          <a:ln/>
        </p:spPr>
      </p:sp>
      <p:sp>
        <p:nvSpPr>
          <p:cNvPr id="6441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1542630C-EE6C-41B0-BE5B-A0F510C3FED4}" type="slidenum">
              <a:rPr lang="fr-FR"/>
              <a:pPr/>
              <a:t>283</a:t>
            </a:fld>
            <a:endParaRPr lang="fr-FR"/>
          </a:p>
        </p:txBody>
      </p:sp>
      <p:sp>
        <p:nvSpPr>
          <p:cNvPr id="645123" name="Rectangle 2"/>
          <p:cNvSpPr>
            <a:spLocks noGrp="1" noRot="1" noChangeAspect="1" noChangeArrowheads="1" noTextEdit="1"/>
          </p:cNvSpPr>
          <p:nvPr>
            <p:ph type="sldImg"/>
          </p:nvPr>
        </p:nvSpPr>
        <p:spPr>
          <a:xfrm>
            <a:off x="136525" y="766763"/>
            <a:ext cx="6826250" cy="3840162"/>
          </a:xfrm>
          <a:ln/>
        </p:spPr>
      </p:sp>
      <p:sp>
        <p:nvSpPr>
          <p:cNvPr id="6451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p:spPr>
        <p:txBody>
          <a:bodyPr/>
          <a:lstStyle/>
          <a:p>
            <a:fld id="{178A73B7-39D0-42A4-B91C-7F1CA7A241CB}" type="slidenum">
              <a:rPr lang="fr-FR"/>
              <a:pPr/>
              <a:t>284</a:t>
            </a:fld>
            <a:endParaRPr lang="fr-FR"/>
          </a:p>
        </p:txBody>
      </p:sp>
      <p:sp>
        <p:nvSpPr>
          <p:cNvPr id="646147" name="Rectangle 2"/>
          <p:cNvSpPr>
            <a:spLocks noGrp="1" noRot="1" noChangeAspect="1" noChangeArrowheads="1" noTextEdit="1"/>
          </p:cNvSpPr>
          <p:nvPr>
            <p:ph type="sldImg"/>
          </p:nvPr>
        </p:nvSpPr>
        <p:spPr>
          <a:xfrm>
            <a:off x="136525" y="766763"/>
            <a:ext cx="6826250" cy="3840162"/>
          </a:xfrm>
          <a:ln/>
        </p:spPr>
      </p:sp>
      <p:sp>
        <p:nvSpPr>
          <p:cNvPr id="6461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1D653BD0-D335-4599-A625-D3C4D802A308}" type="slidenum">
              <a:rPr lang="fr-FR"/>
              <a:pPr/>
              <a:t>285</a:t>
            </a:fld>
            <a:endParaRPr lang="fr-FR"/>
          </a:p>
        </p:txBody>
      </p:sp>
      <p:sp>
        <p:nvSpPr>
          <p:cNvPr id="647171" name="Rectangle 2"/>
          <p:cNvSpPr>
            <a:spLocks noGrp="1" noRot="1" noChangeAspect="1" noChangeArrowheads="1" noTextEdit="1"/>
          </p:cNvSpPr>
          <p:nvPr>
            <p:ph type="sldImg"/>
          </p:nvPr>
        </p:nvSpPr>
        <p:spPr>
          <a:xfrm>
            <a:off x="136525" y="766763"/>
            <a:ext cx="6826250" cy="3840162"/>
          </a:xfrm>
          <a:ln/>
        </p:spPr>
      </p:sp>
      <p:sp>
        <p:nvSpPr>
          <p:cNvPr id="6471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p:spPr>
        <p:txBody>
          <a:bodyPr/>
          <a:lstStyle/>
          <a:p>
            <a:fld id="{8D0F7640-2C72-4403-9A74-2055070EE96A}" type="slidenum">
              <a:rPr lang="fr-FR"/>
              <a:pPr/>
              <a:t>286</a:t>
            </a:fld>
            <a:endParaRPr lang="fr-FR"/>
          </a:p>
        </p:txBody>
      </p:sp>
      <p:sp>
        <p:nvSpPr>
          <p:cNvPr id="648195" name="Rectangle 2"/>
          <p:cNvSpPr>
            <a:spLocks noGrp="1" noRot="1" noChangeAspect="1" noChangeArrowheads="1" noTextEdit="1"/>
          </p:cNvSpPr>
          <p:nvPr>
            <p:ph type="sldImg"/>
          </p:nvPr>
        </p:nvSpPr>
        <p:spPr>
          <a:xfrm>
            <a:off x="136525" y="766763"/>
            <a:ext cx="6826250" cy="3840162"/>
          </a:xfrm>
          <a:ln/>
        </p:spPr>
      </p:sp>
      <p:sp>
        <p:nvSpPr>
          <p:cNvPr id="6481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p:spPr>
        <p:txBody>
          <a:bodyPr/>
          <a:lstStyle/>
          <a:p>
            <a:fld id="{523CCF15-96E1-4691-93BB-21894E7CC822}" type="slidenum">
              <a:rPr lang="fr-FR"/>
              <a:pPr/>
              <a:t>287</a:t>
            </a:fld>
            <a:endParaRPr lang="fr-FR"/>
          </a:p>
        </p:txBody>
      </p:sp>
      <p:sp>
        <p:nvSpPr>
          <p:cNvPr id="649219" name="Rectangle 2"/>
          <p:cNvSpPr>
            <a:spLocks noGrp="1" noRot="1" noChangeAspect="1" noChangeArrowheads="1" noTextEdit="1"/>
          </p:cNvSpPr>
          <p:nvPr>
            <p:ph type="sldImg"/>
          </p:nvPr>
        </p:nvSpPr>
        <p:spPr>
          <a:xfrm>
            <a:off x="136525" y="766763"/>
            <a:ext cx="6826250" cy="3840162"/>
          </a:xfrm>
          <a:ln/>
        </p:spPr>
      </p:sp>
      <p:sp>
        <p:nvSpPr>
          <p:cNvPr id="6492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p:spPr>
        <p:txBody>
          <a:bodyPr/>
          <a:lstStyle/>
          <a:p>
            <a:fld id="{B0372BBE-A53A-474D-A376-8D537878F42E}" type="slidenum">
              <a:rPr lang="fr-FR"/>
              <a:pPr/>
              <a:t>288</a:t>
            </a:fld>
            <a:endParaRPr lang="fr-FR"/>
          </a:p>
        </p:txBody>
      </p:sp>
      <p:sp>
        <p:nvSpPr>
          <p:cNvPr id="650243" name="Rectangle 2"/>
          <p:cNvSpPr>
            <a:spLocks noGrp="1" noRot="1" noChangeAspect="1" noChangeArrowheads="1" noTextEdit="1"/>
          </p:cNvSpPr>
          <p:nvPr>
            <p:ph type="sldImg"/>
          </p:nvPr>
        </p:nvSpPr>
        <p:spPr>
          <a:xfrm>
            <a:off x="136525" y="766763"/>
            <a:ext cx="6826250" cy="3840162"/>
          </a:xfrm>
          <a:ln/>
        </p:spPr>
      </p:sp>
      <p:sp>
        <p:nvSpPr>
          <p:cNvPr id="650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p>
            <a:fld id="{944B1006-7357-41C8-A79A-4B57CCA0E6B3}" type="slidenum">
              <a:rPr lang="fr-FR"/>
              <a:pPr/>
              <a:t>289</a:t>
            </a:fld>
            <a:endParaRPr lang="fr-FR"/>
          </a:p>
        </p:txBody>
      </p:sp>
      <p:sp>
        <p:nvSpPr>
          <p:cNvPr id="651267" name="Rectangle 2"/>
          <p:cNvSpPr>
            <a:spLocks noGrp="1" noRot="1" noChangeAspect="1" noChangeArrowheads="1" noTextEdit="1"/>
          </p:cNvSpPr>
          <p:nvPr>
            <p:ph type="sldImg"/>
          </p:nvPr>
        </p:nvSpPr>
        <p:spPr>
          <a:xfrm>
            <a:off x="138113" y="768350"/>
            <a:ext cx="6823075" cy="3838575"/>
          </a:xfrm>
          <a:ln/>
        </p:spPr>
      </p:sp>
      <p:sp>
        <p:nvSpPr>
          <p:cNvPr id="651268"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6EBFC74F-4334-4EE5-B496-196DA958CA13}" type="slidenum">
              <a:rPr lang="fr-FR"/>
              <a:pPr/>
              <a:t>33</a:t>
            </a:fld>
            <a:endParaRPr lang="fr-FR"/>
          </a:p>
        </p:txBody>
      </p:sp>
      <p:sp>
        <p:nvSpPr>
          <p:cNvPr id="396291" name="Rectangle 2"/>
          <p:cNvSpPr>
            <a:spLocks noGrp="1" noRot="1" noChangeAspect="1" noChangeArrowheads="1" noTextEdit="1"/>
          </p:cNvSpPr>
          <p:nvPr>
            <p:ph type="sldImg"/>
          </p:nvPr>
        </p:nvSpPr>
        <p:spPr>
          <a:xfrm>
            <a:off x="136525" y="766763"/>
            <a:ext cx="6826250" cy="3840162"/>
          </a:xfrm>
          <a:ln/>
        </p:spPr>
      </p:sp>
      <p:sp>
        <p:nvSpPr>
          <p:cNvPr id="3962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p>
            <a:fld id="{7950DC6A-A823-473E-8CEA-1E90016A740A}" type="slidenum">
              <a:rPr lang="fr-FR"/>
              <a:pPr/>
              <a:t>290</a:t>
            </a:fld>
            <a:endParaRPr lang="fr-FR"/>
          </a:p>
        </p:txBody>
      </p:sp>
      <p:sp>
        <p:nvSpPr>
          <p:cNvPr id="652291" name="Rectangle 2"/>
          <p:cNvSpPr>
            <a:spLocks noGrp="1" noRot="1" noChangeAspect="1" noChangeArrowheads="1" noTextEdit="1"/>
          </p:cNvSpPr>
          <p:nvPr>
            <p:ph type="sldImg"/>
          </p:nvPr>
        </p:nvSpPr>
        <p:spPr>
          <a:xfrm>
            <a:off x="136525" y="766763"/>
            <a:ext cx="6826250" cy="3840162"/>
          </a:xfrm>
          <a:ln/>
        </p:spPr>
      </p:sp>
      <p:sp>
        <p:nvSpPr>
          <p:cNvPr id="6522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9F8BB789-22C8-4FFC-AC5F-CE1C91AA360F}" type="slidenum">
              <a:rPr lang="fr-FR"/>
              <a:pPr/>
              <a:t>291</a:t>
            </a:fld>
            <a:endParaRPr lang="fr-FR"/>
          </a:p>
        </p:txBody>
      </p:sp>
      <p:sp>
        <p:nvSpPr>
          <p:cNvPr id="653315" name="Rectangle 2"/>
          <p:cNvSpPr>
            <a:spLocks noGrp="1" noRot="1" noChangeAspect="1" noChangeArrowheads="1" noTextEdit="1"/>
          </p:cNvSpPr>
          <p:nvPr>
            <p:ph type="sldImg"/>
          </p:nvPr>
        </p:nvSpPr>
        <p:spPr>
          <a:xfrm>
            <a:off x="138113" y="768350"/>
            <a:ext cx="6823075" cy="3838575"/>
          </a:xfrm>
          <a:ln/>
        </p:spPr>
      </p:sp>
      <p:sp>
        <p:nvSpPr>
          <p:cNvPr id="653316"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p>
            <a:fld id="{A5F82A43-F884-43DD-8AFA-ABD1BCAF4919}" type="slidenum">
              <a:rPr lang="fr-FR"/>
              <a:pPr/>
              <a:t>292</a:t>
            </a:fld>
            <a:endParaRPr lang="fr-FR"/>
          </a:p>
        </p:txBody>
      </p:sp>
      <p:sp>
        <p:nvSpPr>
          <p:cNvPr id="654339" name="Rectangle 2"/>
          <p:cNvSpPr>
            <a:spLocks noGrp="1" noRot="1" noChangeAspect="1" noChangeArrowheads="1" noTextEdit="1"/>
          </p:cNvSpPr>
          <p:nvPr>
            <p:ph type="sldImg"/>
          </p:nvPr>
        </p:nvSpPr>
        <p:spPr>
          <a:xfrm>
            <a:off x="138113" y="768350"/>
            <a:ext cx="6823075" cy="3838575"/>
          </a:xfrm>
          <a:ln/>
        </p:spPr>
      </p:sp>
      <p:sp>
        <p:nvSpPr>
          <p:cNvPr id="65434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C65D898B-76E6-48D6-AEC4-0492F792CFAA}" type="slidenum">
              <a:rPr lang="fr-FR"/>
              <a:pPr/>
              <a:t>293</a:t>
            </a:fld>
            <a:endParaRPr lang="fr-FR"/>
          </a:p>
        </p:txBody>
      </p:sp>
      <p:sp>
        <p:nvSpPr>
          <p:cNvPr id="655363" name="Rectangle 2"/>
          <p:cNvSpPr>
            <a:spLocks noGrp="1" noRot="1" noChangeAspect="1" noChangeArrowheads="1" noTextEdit="1"/>
          </p:cNvSpPr>
          <p:nvPr>
            <p:ph type="sldImg"/>
          </p:nvPr>
        </p:nvSpPr>
        <p:spPr>
          <a:xfrm>
            <a:off x="138113" y="768350"/>
            <a:ext cx="6823075" cy="3838575"/>
          </a:xfrm>
          <a:ln/>
        </p:spPr>
      </p:sp>
      <p:sp>
        <p:nvSpPr>
          <p:cNvPr id="655364"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p>
            <a:fld id="{F0E6A01F-2AFB-42F1-9947-2E2307209484}" type="slidenum">
              <a:rPr lang="fr-FR"/>
              <a:pPr/>
              <a:t>294</a:t>
            </a:fld>
            <a:endParaRPr lang="fr-FR"/>
          </a:p>
        </p:txBody>
      </p:sp>
      <p:sp>
        <p:nvSpPr>
          <p:cNvPr id="656387" name="Rectangle 2"/>
          <p:cNvSpPr>
            <a:spLocks noGrp="1" noRot="1" noChangeAspect="1" noChangeArrowheads="1" noTextEdit="1"/>
          </p:cNvSpPr>
          <p:nvPr>
            <p:ph type="sldImg"/>
          </p:nvPr>
        </p:nvSpPr>
        <p:spPr>
          <a:xfrm>
            <a:off x="138113" y="768350"/>
            <a:ext cx="6823075" cy="3838575"/>
          </a:xfrm>
          <a:ln/>
        </p:spPr>
      </p:sp>
      <p:sp>
        <p:nvSpPr>
          <p:cNvPr id="656388"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0E19D958-C9AD-4A08-9083-E603A85D28C3}" type="slidenum">
              <a:rPr lang="fr-FR"/>
              <a:pPr/>
              <a:t>295</a:t>
            </a:fld>
            <a:endParaRPr lang="fr-FR"/>
          </a:p>
        </p:txBody>
      </p:sp>
      <p:sp>
        <p:nvSpPr>
          <p:cNvPr id="657411" name="Rectangle 2"/>
          <p:cNvSpPr>
            <a:spLocks noGrp="1" noRot="1" noChangeAspect="1" noChangeArrowheads="1" noTextEdit="1"/>
          </p:cNvSpPr>
          <p:nvPr>
            <p:ph type="sldImg"/>
          </p:nvPr>
        </p:nvSpPr>
        <p:spPr>
          <a:xfrm>
            <a:off x="138113" y="768350"/>
            <a:ext cx="6823075" cy="3838575"/>
          </a:xfrm>
          <a:ln/>
        </p:spPr>
      </p:sp>
      <p:sp>
        <p:nvSpPr>
          <p:cNvPr id="657412"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p>
            <a:fld id="{73D2D186-9532-4D2D-AB4B-92F4F91069CB}" type="slidenum">
              <a:rPr lang="fr-FR"/>
              <a:pPr/>
              <a:t>296</a:t>
            </a:fld>
            <a:endParaRPr lang="fr-FR"/>
          </a:p>
        </p:txBody>
      </p:sp>
      <p:sp>
        <p:nvSpPr>
          <p:cNvPr id="658435" name="Rectangle 2"/>
          <p:cNvSpPr>
            <a:spLocks noGrp="1" noRot="1" noChangeAspect="1" noChangeArrowheads="1" noTextEdit="1"/>
          </p:cNvSpPr>
          <p:nvPr>
            <p:ph type="sldImg"/>
          </p:nvPr>
        </p:nvSpPr>
        <p:spPr>
          <a:xfrm>
            <a:off x="138113" y="768350"/>
            <a:ext cx="6823075" cy="3838575"/>
          </a:xfrm>
          <a:ln/>
        </p:spPr>
      </p:sp>
      <p:sp>
        <p:nvSpPr>
          <p:cNvPr id="658436"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D8BF79ED-06D6-4744-884B-7D437044CD52}" type="slidenum">
              <a:rPr lang="fr-FR"/>
              <a:pPr/>
              <a:t>297</a:t>
            </a:fld>
            <a:endParaRPr lang="fr-FR"/>
          </a:p>
        </p:txBody>
      </p:sp>
      <p:sp>
        <p:nvSpPr>
          <p:cNvPr id="659459" name="Rectangle 2"/>
          <p:cNvSpPr>
            <a:spLocks noGrp="1" noRot="1" noChangeAspect="1" noChangeArrowheads="1" noTextEdit="1"/>
          </p:cNvSpPr>
          <p:nvPr>
            <p:ph type="sldImg"/>
          </p:nvPr>
        </p:nvSpPr>
        <p:spPr>
          <a:xfrm>
            <a:off x="138113" y="768350"/>
            <a:ext cx="6823075" cy="3838575"/>
          </a:xfrm>
          <a:ln/>
        </p:spPr>
      </p:sp>
      <p:sp>
        <p:nvSpPr>
          <p:cNvPr id="65946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p:spPr>
        <p:txBody>
          <a:bodyPr/>
          <a:lstStyle/>
          <a:p>
            <a:fld id="{2E8C2607-E03A-4AA9-8241-186D56BD9943}" type="slidenum">
              <a:rPr lang="fr-FR"/>
              <a:pPr/>
              <a:t>298</a:t>
            </a:fld>
            <a:endParaRPr lang="fr-FR"/>
          </a:p>
        </p:txBody>
      </p:sp>
      <p:sp>
        <p:nvSpPr>
          <p:cNvPr id="664579" name="Rectangle 2"/>
          <p:cNvSpPr>
            <a:spLocks noGrp="1" noRot="1" noChangeAspect="1" noChangeArrowheads="1" noTextEdit="1"/>
          </p:cNvSpPr>
          <p:nvPr>
            <p:ph type="sldImg"/>
          </p:nvPr>
        </p:nvSpPr>
        <p:spPr>
          <a:xfrm>
            <a:off x="138113" y="768350"/>
            <a:ext cx="6823075" cy="3838575"/>
          </a:xfrm>
          <a:ln/>
        </p:spPr>
      </p:sp>
      <p:sp>
        <p:nvSpPr>
          <p:cNvPr id="66458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FF00830A-EB1D-4B3D-B773-29C87EDF09CA}" type="slidenum">
              <a:rPr lang="fr-FR"/>
              <a:pPr/>
              <a:t>299</a:t>
            </a:fld>
            <a:endParaRPr lang="fr-FR"/>
          </a:p>
        </p:txBody>
      </p:sp>
      <p:sp>
        <p:nvSpPr>
          <p:cNvPr id="665603" name="Rectangle 2"/>
          <p:cNvSpPr>
            <a:spLocks noGrp="1" noRot="1" noChangeAspect="1" noChangeArrowheads="1" noTextEdit="1"/>
          </p:cNvSpPr>
          <p:nvPr>
            <p:ph type="sldImg"/>
          </p:nvPr>
        </p:nvSpPr>
        <p:spPr>
          <a:xfrm>
            <a:off x="138113" y="768350"/>
            <a:ext cx="6823075" cy="3838575"/>
          </a:xfrm>
          <a:ln/>
        </p:spPr>
      </p:sp>
      <p:sp>
        <p:nvSpPr>
          <p:cNvPr id="665604"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95E044F0-8FD2-4CCF-8C7B-728C2AF1CFB7}" type="slidenum">
              <a:rPr lang="fr-FR"/>
              <a:pPr/>
              <a:t>34</a:t>
            </a:fld>
            <a:endParaRPr lang="fr-FR"/>
          </a:p>
        </p:txBody>
      </p:sp>
      <p:sp>
        <p:nvSpPr>
          <p:cNvPr id="397315" name="Rectangle 2"/>
          <p:cNvSpPr>
            <a:spLocks noGrp="1" noRot="1" noChangeAspect="1" noChangeArrowheads="1" noTextEdit="1"/>
          </p:cNvSpPr>
          <p:nvPr>
            <p:ph type="sldImg"/>
          </p:nvPr>
        </p:nvSpPr>
        <p:spPr>
          <a:xfrm>
            <a:off x="136525" y="766763"/>
            <a:ext cx="6826250" cy="3840162"/>
          </a:xfrm>
          <a:ln/>
        </p:spPr>
      </p:sp>
      <p:sp>
        <p:nvSpPr>
          <p:cNvPr id="3973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p>
            <a:fld id="{10166519-B1D8-484A-AD10-14422A2A91F3}" type="slidenum">
              <a:rPr lang="fr-FR"/>
              <a:pPr/>
              <a:t>300</a:t>
            </a:fld>
            <a:endParaRPr lang="fr-FR"/>
          </a:p>
        </p:txBody>
      </p:sp>
      <p:sp>
        <p:nvSpPr>
          <p:cNvPr id="666627" name="Rectangle 2"/>
          <p:cNvSpPr>
            <a:spLocks noGrp="1" noRot="1" noChangeAspect="1" noChangeArrowheads="1" noTextEdit="1"/>
          </p:cNvSpPr>
          <p:nvPr>
            <p:ph type="sldImg"/>
          </p:nvPr>
        </p:nvSpPr>
        <p:spPr>
          <a:xfrm>
            <a:off x="138113" y="768350"/>
            <a:ext cx="6823075" cy="3838575"/>
          </a:xfrm>
          <a:ln/>
        </p:spPr>
      </p:sp>
      <p:sp>
        <p:nvSpPr>
          <p:cNvPr id="666628"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p:cNvSpPr>
            <a:spLocks noGrp="1" noChangeArrowheads="1"/>
          </p:cNvSpPr>
          <p:nvPr>
            <p:ph type="sldNum" sz="quarter" idx="5"/>
          </p:nvPr>
        </p:nvSpPr>
        <p:spPr>
          <a:noFill/>
        </p:spPr>
        <p:txBody>
          <a:bodyPr/>
          <a:lstStyle/>
          <a:p>
            <a:fld id="{384A74CA-B29C-485F-8676-2F836852C9F4}" type="slidenum">
              <a:rPr lang="fr-FR"/>
              <a:pPr/>
              <a:t>301</a:t>
            </a:fld>
            <a:endParaRPr lang="fr-FR"/>
          </a:p>
        </p:txBody>
      </p:sp>
      <p:sp>
        <p:nvSpPr>
          <p:cNvPr id="667651" name="Rectangle 2"/>
          <p:cNvSpPr>
            <a:spLocks noGrp="1" noRot="1" noChangeAspect="1" noChangeArrowheads="1" noTextEdit="1"/>
          </p:cNvSpPr>
          <p:nvPr>
            <p:ph type="sldImg"/>
          </p:nvPr>
        </p:nvSpPr>
        <p:spPr>
          <a:xfrm>
            <a:off x="136525" y="766763"/>
            <a:ext cx="6826250" cy="3840162"/>
          </a:xfrm>
          <a:ln/>
        </p:spPr>
      </p:sp>
      <p:sp>
        <p:nvSpPr>
          <p:cNvPr id="6676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p:spPr>
        <p:txBody>
          <a:bodyPr/>
          <a:lstStyle/>
          <a:p>
            <a:fld id="{4E9A1463-30BB-440D-9285-56B7CDAF7B30}" type="slidenum">
              <a:rPr lang="fr-FR"/>
              <a:pPr/>
              <a:t>302</a:t>
            </a:fld>
            <a:endParaRPr lang="fr-FR"/>
          </a:p>
        </p:txBody>
      </p:sp>
      <p:sp>
        <p:nvSpPr>
          <p:cNvPr id="668675" name="Rectangle 2"/>
          <p:cNvSpPr>
            <a:spLocks noGrp="1" noRot="1" noChangeAspect="1" noChangeArrowheads="1" noTextEdit="1"/>
          </p:cNvSpPr>
          <p:nvPr>
            <p:ph type="sldImg"/>
          </p:nvPr>
        </p:nvSpPr>
        <p:spPr>
          <a:xfrm>
            <a:off x="138113" y="768350"/>
            <a:ext cx="6823075" cy="3838575"/>
          </a:xfrm>
          <a:ln/>
        </p:spPr>
      </p:sp>
      <p:sp>
        <p:nvSpPr>
          <p:cNvPr id="668676"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p:spPr>
        <p:txBody>
          <a:bodyPr/>
          <a:lstStyle/>
          <a:p>
            <a:fld id="{8D07A9F8-2864-4B81-9C38-59B8E4853918}" type="slidenum">
              <a:rPr lang="fr-FR"/>
              <a:pPr/>
              <a:t>303</a:t>
            </a:fld>
            <a:endParaRPr lang="fr-FR"/>
          </a:p>
        </p:txBody>
      </p:sp>
      <p:sp>
        <p:nvSpPr>
          <p:cNvPr id="669699" name="Rectangle 2"/>
          <p:cNvSpPr>
            <a:spLocks noGrp="1" noRot="1" noChangeAspect="1" noChangeArrowheads="1" noTextEdit="1"/>
          </p:cNvSpPr>
          <p:nvPr>
            <p:ph type="sldImg"/>
          </p:nvPr>
        </p:nvSpPr>
        <p:spPr>
          <a:xfrm>
            <a:off x="138113" y="768350"/>
            <a:ext cx="6823075" cy="3838575"/>
          </a:xfrm>
          <a:ln/>
        </p:spPr>
      </p:sp>
      <p:sp>
        <p:nvSpPr>
          <p:cNvPr id="66970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D9BC2F2D-A0F0-4D83-A07C-44788B2BC66A}" type="slidenum">
              <a:rPr lang="fr-FR"/>
              <a:pPr/>
              <a:t>304</a:t>
            </a:fld>
            <a:endParaRPr lang="fr-FR"/>
          </a:p>
        </p:txBody>
      </p:sp>
      <p:sp>
        <p:nvSpPr>
          <p:cNvPr id="670723" name="Rectangle 2"/>
          <p:cNvSpPr>
            <a:spLocks noGrp="1" noRot="1" noChangeAspect="1" noChangeArrowheads="1" noTextEdit="1"/>
          </p:cNvSpPr>
          <p:nvPr>
            <p:ph type="sldImg"/>
          </p:nvPr>
        </p:nvSpPr>
        <p:spPr>
          <a:xfrm>
            <a:off x="138113" y="768350"/>
            <a:ext cx="6823075" cy="3838575"/>
          </a:xfrm>
          <a:ln/>
        </p:spPr>
      </p:sp>
      <p:sp>
        <p:nvSpPr>
          <p:cNvPr id="670724"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p:spPr>
        <p:txBody>
          <a:bodyPr/>
          <a:lstStyle/>
          <a:p>
            <a:fld id="{25D31161-FB37-4937-B678-CEE2EE5123AF}" type="slidenum">
              <a:rPr lang="fr-FR"/>
              <a:pPr/>
              <a:t>305</a:t>
            </a:fld>
            <a:endParaRPr lang="fr-FR"/>
          </a:p>
        </p:txBody>
      </p:sp>
      <p:sp>
        <p:nvSpPr>
          <p:cNvPr id="671747" name="Rectangle 2"/>
          <p:cNvSpPr>
            <a:spLocks noGrp="1" noRot="1" noChangeAspect="1" noChangeArrowheads="1" noTextEdit="1"/>
          </p:cNvSpPr>
          <p:nvPr>
            <p:ph type="sldImg"/>
          </p:nvPr>
        </p:nvSpPr>
        <p:spPr>
          <a:xfrm>
            <a:off x="138113" y="768350"/>
            <a:ext cx="6823075" cy="3838575"/>
          </a:xfrm>
          <a:ln/>
        </p:spPr>
      </p:sp>
      <p:sp>
        <p:nvSpPr>
          <p:cNvPr id="671748"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fld id="{A7A59BA0-0879-4AEF-AE00-DC5E418C00A2}" type="slidenum">
              <a:rPr lang="fr-FR"/>
              <a:pPr/>
              <a:t>306</a:t>
            </a:fld>
            <a:endParaRPr lang="fr-FR"/>
          </a:p>
        </p:txBody>
      </p:sp>
      <p:sp>
        <p:nvSpPr>
          <p:cNvPr id="672771" name="Rectangle 2"/>
          <p:cNvSpPr>
            <a:spLocks noGrp="1" noRot="1" noChangeAspect="1" noChangeArrowheads="1" noTextEdit="1"/>
          </p:cNvSpPr>
          <p:nvPr>
            <p:ph type="sldImg"/>
          </p:nvPr>
        </p:nvSpPr>
        <p:spPr>
          <a:xfrm>
            <a:off x="136525" y="766763"/>
            <a:ext cx="6826250" cy="3840162"/>
          </a:xfrm>
          <a:ln/>
        </p:spPr>
      </p:sp>
      <p:sp>
        <p:nvSpPr>
          <p:cNvPr id="672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p>
            <a:fld id="{1365A258-DD03-416D-BF11-02D1D0F6050E}" type="slidenum">
              <a:rPr lang="fr-FR"/>
              <a:pPr/>
              <a:t>307</a:t>
            </a:fld>
            <a:endParaRPr lang="fr-FR"/>
          </a:p>
        </p:txBody>
      </p:sp>
      <p:sp>
        <p:nvSpPr>
          <p:cNvPr id="673795" name="Rectangle 2"/>
          <p:cNvSpPr>
            <a:spLocks noGrp="1" noRot="1" noChangeAspect="1" noChangeArrowheads="1" noTextEdit="1"/>
          </p:cNvSpPr>
          <p:nvPr>
            <p:ph type="sldImg"/>
          </p:nvPr>
        </p:nvSpPr>
        <p:spPr>
          <a:xfrm>
            <a:off x="138113" y="768350"/>
            <a:ext cx="6823075" cy="3838575"/>
          </a:xfrm>
          <a:ln/>
        </p:spPr>
      </p:sp>
      <p:sp>
        <p:nvSpPr>
          <p:cNvPr id="673796"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p:spPr>
        <p:txBody>
          <a:bodyPr/>
          <a:lstStyle/>
          <a:p>
            <a:fld id="{41E68805-C031-497A-B32F-3B5DCE1B69FD}" type="slidenum">
              <a:rPr lang="fr-FR"/>
              <a:pPr/>
              <a:t>308</a:t>
            </a:fld>
            <a:endParaRPr lang="fr-FR"/>
          </a:p>
        </p:txBody>
      </p:sp>
      <p:sp>
        <p:nvSpPr>
          <p:cNvPr id="674819" name="Rectangle 2"/>
          <p:cNvSpPr>
            <a:spLocks noGrp="1" noRot="1" noChangeAspect="1" noChangeArrowheads="1" noTextEdit="1"/>
          </p:cNvSpPr>
          <p:nvPr>
            <p:ph type="sldImg"/>
          </p:nvPr>
        </p:nvSpPr>
        <p:spPr>
          <a:xfrm>
            <a:off x="138113" y="768350"/>
            <a:ext cx="6823075" cy="3838575"/>
          </a:xfrm>
          <a:ln/>
        </p:spPr>
      </p:sp>
      <p:sp>
        <p:nvSpPr>
          <p:cNvPr id="67482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a:noFill/>
        </p:spPr>
        <p:txBody>
          <a:bodyPr/>
          <a:lstStyle/>
          <a:p>
            <a:fld id="{A26CD2A8-1C06-40E4-9B49-CB87D917C11C}" type="slidenum">
              <a:rPr lang="fr-FR"/>
              <a:pPr/>
              <a:t>309</a:t>
            </a:fld>
            <a:endParaRPr lang="fr-FR"/>
          </a:p>
        </p:txBody>
      </p:sp>
      <p:sp>
        <p:nvSpPr>
          <p:cNvPr id="675843" name="Rectangle 2"/>
          <p:cNvSpPr>
            <a:spLocks noGrp="1" noRot="1" noChangeAspect="1" noChangeArrowheads="1" noTextEdit="1"/>
          </p:cNvSpPr>
          <p:nvPr>
            <p:ph type="sldImg"/>
          </p:nvPr>
        </p:nvSpPr>
        <p:spPr>
          <a:xfrm>
            <a:off x="138113" y="768350"/>
            <a:ext cx="6823075" cy="3838575"/>
          </a:xfrm>
          <a:ln/>
        </p:spPr>
      </p:sp>
      <p:sp>
        <p:nvSpPr>
          <p:cNvPr id="675844"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F72FE7B0-796C-4C24-B6AF-000584104113}" type="slidenum">
              <a:rPr lang="fr-FR"/>
              <a:pPr/>
              <a:t>35</a:t>
            </a:fld>
            <a:endParaRPr lang="fr-FR"/>
          </a:p>
        </p:txBody>
      </p:sp>
      <p:sp>
        <p:nvSpPr>
          <p:cNvPr id="398339" name="Rectangle 2"/>
          <p:cNvSpPr>
            <a:spLocks noGrp="1" noRot="1" noChangeAspect="1" noChangeArrowheads="1" noTextEdit="1"/>
          </p:cNvSpPr>
          <p:nvPr>
            <p:ph type="sldImg"/>
          </p:nvPr>
        </p:nvSpPr>
        <p:spPr>
          <a:xfrm>
            <a:off x="136525" y="766763"/>
            <a:ext cx="6826250" cy="3840162"/>
          </a:xfrm>
          <a:ln/>
        </p:spPr>
      </p:sp>
      <p:sp>
        <p:nvSpPr>
          <p:cNvPr id="3983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p:spPr>
        <p:txBody>
          <a:bodyPr/>
          <a:lstStyle/>
          <a:p>
            <a:fld id="{6CD80A95-595F-4D45-B4E9-4321C0CFF0CC}" type="slidenum">
              <a:rPr lang="fr-FR"/>
              <a:pPr/>
              <a:t>310</a:t>
            </a:fld>
            <a:endParaRPr lang="fr-FR"/>
          </a:p>
        </p:txBody>
      </p:sp>
      <p:sp>
        <p:nvSpPr>
          <p:cNvPr id="676867" name="Rectangle 2"/>
          <p:cNvSpPr>
            <a:spLocks noGrp="1" noRot="1" noChangeAspect="1" noChangeArrowheads="1" noTextEdit="1"/>
          </p:cNvSpPr>
          <p:nvPr>
            <p:ph type="sldImg"/>
          </p:nvPr>
        </p:nvSpPr>
        <p:spPr>
          <a:xfrm>
            <a:off x="138113" y="768350"/>
            <a:ext cx="6823075" cy="3838575"/>
          </a:xfrm>
          <a:ln/>
        </p:spPr>
      </p:sp>
      <p:sp>
        <p:nvSpPr>
          <p:cNvPr id="676868"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a:noFill/>
        </p:spPr>
        <p:txBody>
          <a:bodyPr/>
          <a:lstStyle/>
          <a:p>
            <a:fld id="{0E543568-3B48-4442-8C33-389AA4F8744D}" type="slidenum">
              <a:rPr lang="fr-FR"/>
              <a:pPr/>
              <a:t>311</a:t>
            </a:fld>
            <a:endParaRPr lang="fr-FR"/>
          </a:p>
        </p:txBody>
      </p:sp>
      <p:sp>
        <p:nvSpPr>
          <p:cNvPr id="677891" name="Rectangle 2"/>
          <p:cNvSpPr>
            <a:spLocks noGrp="1" noRot="1" noChangeAspect="1" noChangeArrowheads="1" noTextEdit="1"/>
          </p:cNvSpPr>
          <p:nvPr>
            <p:ph type="sldImg"/>
          </p:nvPr>
        </p:nvSpPr>
        <p:spPr>
          <a:xfrm>
            <a:off x="138113" y="768350"/>
            <a:ext cx="6823075" cy="3838575"/>
          </a:xfrm>
          <a:ln/>
        </p:spPr>
      </p:sp>
      <p:sp>
        <p:nvSpPr>
          <p:cNvPr id="677892"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a:noFill/>
        </p:spPr>
        <p:txBody>
          <a:bodyPr/>
          <a:lstStyle/>
          <a:p>
            <a:fld id="{EA2C8B8B-910C-41D5-83EA-2FE67C56BBC2}" type="slidenum">
              <a:rPr lang="fr-FR"/>
              <a:pPr/>
              <a:t>312</a:t>
            </a:fld>
            <a:endParaRPr lang="fr-FR"/>
          </a:p>
        </p:txBody>
      </p:sp>
      <p:sp>
        <p:nvSpPr>
          <p:cNvPr id="678915" name="Rectangle 2"/>
          <p:cNvSpPr>
            <a:spLocks noGrp="1" noRot="1" noChangeAspect="1" noChangeArrowheads="1" noTextEdit="1"/>
          </p:cNvSpPr>
          <p:nvPr>
            <p:ph type="sldImg"/>
          </p:nvPr>
        </p:nvSpPr>
        <p:spPr>
          <a:xfrm>
            <a:off x="138113" y="768350"/>
            <a:ext cx="6823075" cy="3838575"/>
          </a:xfrm>
          <a:ln/>
        </p:spPr>
      </p:sp>
      <p:sp>
        <p:nvSpPr>
          <p:cNvPr id="678916"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noFill/>
        </p:spPr>
        <p:txBody>
          <a:bodyPr/>
          <a:lstStyle/>
          <a:p>
            <a:fld id="{5C122D6F-0BFA-4524-8AA4-289960B1287C}" type="slidenum">
              <a:rPr lang="fr-FR"/>
              <a:pPr/>
              <a:t>313</a:t>
            </a:fld>
            <a:endParaRPr lang="fr-FR"/>
          </a:p>
        </p:txBody>
      </p:sp>
      <p:sp>
        <p:nvSpPr>
          <p:cNvPr id="679939" name="Rectangle 2"/>
          <p:cNvSpPr>
            <a:spLocks noGrp="1" noRot="1" noChangeAspect="1" noChangeArrowheads="1" noTextEdit="1"/>
          </p:cNvSpPr>
          <p:nvPr>
            <p:ph type="sldImg"/>
          </p:nvPr>
        </p:nvSpPr>
        <p:spPr>
          <a:xfrm>
            <a:off x="138113" y="768350"/>
            <a:ext cx="6823075" cy="3838575"/>
          </a:xfrm>
          <a:ln/>
        </p:spPr>
      </p:sp>
      <p:sp>
        <p:nvSpPr>
          <p:cNvPr id="67994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a:noFill/>
        </p:spPr>
        <p:txBody>
          <a:bodyPr/>
          <a:lstStyle/>
          <a:p>
            <a:fld id="{37CDDA58-DC50-4777-BEE1-86C2E5D2AB60}" type="slidenum">
              <a:rPr lang="fr-FR"/>
              <a:pPr/>
              <a:t>314</a:t>
            </a:fld>
            <a:endParaRPr lang="fr-FR"/>
          </a:p>
        </p:txBody>
      </p:sp>
      <p:sp>
        <p:nvSpPr>
          <p:cNvPr id="680963" name="Rectangle 2"/>
          <p:cNvSpPr>
            <a:spLocks noGrp="1" noRot="1" noChangeAspect="1" noChangeArrowheads="1" noTextEdit="1"/>
          </p:cNvSpPr>
          <p:nvPr>
            <p:ph type="sldImg"/>
          </p:nvPr>
        </p:nvSpPr>
        <p:spPr>
          <a:xfrm>
            <a:off x="138113" y="768350"/>
            <a:ext cx="6823075" cy="3838575"/>
          </a:xfrm>
          <a:ln/>
        </p:spPr>
      </p:sp>
      <p:sp>
        <p:nvSpPr>
          <p:cNvPr id="680964"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p:spPr>
        <p:txBody>
          <a:bodyPr/>
          <a:lstStyle/>
          <a:p>
            <a:fld id="{36DD3F65-8480-4436-BBB1-42BBDD779DEC}" type="slidenum">
              <a:rPr lang="fr-FR"/>
              <a:pPr/>
              <a:t>315</a:t>
            </a:fld>
            <a:endParaRPr lang="fr-FR"/>
          </a:p>
        </p:txBody>
      </p:sp>
      <p:sp>
        <p:nvSpPr>
          <p:cNvPr id="681987" name="Rectangle 2"/>
          <p:cNvSpPr>
            <a:spLocks noGrp="1" noRot="1" noChangeAspect="1" noChangeArrowheads="1" noTextEdit="1"/>
          </p:cNvSpPr>
          <p:nvPr>
            <p:ph type="sldImg"/>
          </p:nvPr>
        </p:nvSpPr>
        <p:spPr>
          <a:xfrm>
            <a:off x="138113" y="768350"/>
            <a:ext cx="6823075" cy="3838575"/>
          </a:xfrm>
          <a:ln/>
        </p:spPr>
      </p:sp>
      <p:sp>
        <p:nvSpPr>
          <p:cNvPr id="681988"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p:spPr>
        <p:txBody>
          <a:bodyPr/>
          <a:lstStyle/>
          <a:p>
            <a:fld id="{F3D3ABC1-9FED-4A68-A459-570F08F5F3CF}" type="slidenum">
              <a:rPr lang="fr-FR"/>
              <a:pPr/>
              <a:t>316</a:t>
            </a:fld>
            <a:endParaRPr lang="fr-FR"/>
          </a:p>
        </p:txBody>
      </p:sp>
      <p:sp>
        <p:nvSpPr>
          <p:cNvPr id="683011" name="Rectangle 2"/>
          <p:cNvSpPr>
            <a:spLocks noGrp="1" noRot="1" noChangeAspect="1" noChangeArrowheads="1" noTextEdit="1"/>
          </p:cNvSpPr>
          <p:nvPr>
            <p:ph type="sldImg"/>
          </p:nvPr>
        </p:nvSpPr>
        <p:spPr>
          <a:xfrm>
            <a:off x="136525" y="766763"/>
            <a:ext cx="6826250" cy="3840162"/>
          </a:xfrm>
          <a:ln/>
        </p:spPr>
      </p:sp>
      <p:sp>
        <p:nvSpPr>
          <p:cNvPr id="68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p:cNvSpPr>
            <a:spLocks noGrp="1" noChangeArrowheads="1"/>
          </p:cNvSpPr>
          <p:nvPr>
            <p:ph type="sldNum" sz="quarter" idx="5"/>
          </p:nvPr>
        </p:nvSpPr>
        <p:spPr>
          <a:noFill/>
        </p:spPr>
        <p:txBody>
          <a:bodyPr/>
          <a:lstStyle/>
          <a:p>
            <a:fld id="{5AA28FA2-470E-4F57-BCC7-34957365B99E}" type="slidenum">
              <a:rPr lang="fr-FR"/>
              <a:pPr/>
              <a:t>317</a:t>
            </a:fld>
            <a:endParaRPr lang="fr-FR"/>
          </a:p>
        </p:txBody>
      </p:sp>
      <p:sp>
        <p:nvSpPr>
          <p:cNvPr id="687107" name="Rectangle 2"/>
          <p:cNvSpPr>
            <a:spLocks noGrp="1" noRot="1" noChangeAspect="1" noChangeArrowheads="1" noTextEdit="1"/>
          </p:cNvSpPr>
          <p:nvPr>
            <p:ph type="sldImg"/>
          </p:nvPr>
        </p:nvSpPr>
        <p:spPr>
          <a:xfrm>
            <a:off x="136525" y="766763"/>
            <a:ext cx="6826250" cy="3840162"/>
          </a:xfrm>
          <a:ln/>
        </p:spPr>
      </p:sp>
      <p:sp>
        <p:nvSpPr>
          <p:cNvPr id="687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p:cNvSpPr>
            <a:spLocks noGrp="1" noChangeArrowheads="1"/>
          </p:cNvSpPr>
          <p:nvPr>
            <p:ph type="sldNum" sz="quarter" idx="5"/>
          </p:nvPr>
        </p:nvSpPr>
        <p:spPr>
          <a:noFill/>
        </p:spPr>
        <p:txBody>
          <a:bodyPr/>
          <a:lstStyle/>
          <a:p>
            <a:fld id="{24E3EA2E-12AA-4A41-8514-6FBF4ECD56B6}" type="slidenum">
              <a:rPr lang="fr-FR"/>
              <a:pPr/>
              <a:t>318</a:t>
            </a:fld>
            <a:endParaRPr lang="fr-FR"/>
          </a:p>
        </p:txBody>
      </p:sp>
      <p:sp>
        <p:nvSpPr>
          <p:cNvPr id="684035" name="Rectangle 2"/>
          <p:cNvSpPr>
            <a:spLocks noGrp="1" noRot="1" noChangeAspect="1" noChangeArrowheads="1" noTextEdit="1"/>
          </p:cNvSpPr>
          <p:nvPr>
            <p:ph type="sldImg"/>
          </p:nvPr>
        </p:nvSpPr>
        <p:spPr>
          <a:xfrm>
            <a:off x="136525" y="766763"/>
            <a:ext cx="6826250" cy="3840162"/>
          </a:xfrm>
          <a:ln/>
        </p:spPr>
      </p:sp>
      <p:sp>
        <p:nvSpPr>
          <p:cNvPr id="684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p:cNvSpPr>
            <a:spLocks noGrp="1" noChangeArrowheads="1"/>
          </p:cNvSpPr>
          <p:nvPr>
            <p:ph type="sldNum" sz="quarter" idx="5"/>
          </p:nvPr>
        </p:nvSpPr>
        <p:spPr>
          <a:noFill/>
        </p:spPr>
        <p:txBody>
          <a:bodyPr/>
          <a:lstStyle/>
          <a:p>
            <a:fld id="{4C77FEF6-4830-4332-BB47-B997BBE5E4B9}" type="slidenum">
              <a:rPr lang="fr-FR"/>
              <a:pPr/>
              <a:t>319</a:t>
            </a:fld>
            <a:endParaRPr lang="fr-FR"/>
          </a:p>
        </p:txBody>
      </p:sp>
      <p:sp>
        <p:nvSpPr>
          <p:cNvPr id="685059" name="Rectangle 2"/>
          <p:cNvSpPr>
            <a:spLocks noGrp="1" noRot="1" noChangeAspect="1" noChangeArrowheads="1" noTextEdit="1"/>
          </p:cNvSpPr>
          <p:nvPr>
            <p:ph type="sldImg"/>
          </p:nvPr>
        </p:nvSpPr>
        <p:spPr>
          <a:xfrm>
            <a:off x="138113" y="768350"/>
            <a:ext cx="6823075" cy="3838575"/>
          </a:xfrm>
          <a:ln/>
        </p:spPr>
      </p:sp>
      <p:sp>
        <p:nvSpPr>
          <p:cNvPr id="685060"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F0AE05D4-0C9C-48AC-B577-DC7A46C9CC80}" type="slidenum">
              <a:rPr lang="fr-FR"/>
              <a:pPr/>
              <a:t>37</a:t>
            </a:fld>
            <a:endParaRPr lang="fr-FR"/>
          </a:p>
        </p:txBody>
      </p:sp>
      <p:sp>
        <p:nvSpPr>
          <p:cNvPr id="401411" name="Rectangle 2"/>
          <p:cNvSpPr>
            <a:spLocks noGrp="1" noRot="1" noChangeAspect="1" noChangeArrowheads="1" noTextEdit="1"/>
          </p:cNvSpPr>
          <p:nvPr>
            <p:ph type="sldImg"/>
          </p:nvPr>
        </p:nvSpPr>
        <p:spPr>
          <a:xfrm>
            <a:off x="136525" y="766763"/>
            <a:ext cx="6826250" cy="3840162"/>
          </a:xfrm>
          <a:ln/>
        </p:spPr>
      </p:sp>
      <p:sp>
        <p:nvSpPr>
          <p:cNvPr id="4014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a:spLocks noGrp="1" noChangeArrowheads="1"/>
          </p:cNvSpPr>
          <p:nvPr>
            <p:ph type="sldNum" sz="quarter" idx="5"/>
          </p:nvPr>
        </p:nvSpPr>
        <p:spPr>
          <a:noFill/>
        </p:spPr>
        <p:txBody>
          <a:bodyPr/>
          <a:lstStyle/>
          <a:p>
            <a:fld id="{555432CE-8D17-4551-95F9-3E292DF66C5C}" type="slidenum">
              <a:rPr lang="fr-FR"/>
              <a:pPr/>
              <a:t>320</a:t>
            </a:fld>
            <a:endParaRPr lang="fr-FR"/>
          </a:p>
        </p:txBody>
      </p:sp>
      <p:sp>
        <p:nvSpPr>
          <p:cNvPr id="686083" name="Rectangle 2"/>
          <p:cNvSpPr>
            <a:spLocks noGrp="1" noRot="1" noChangeAspect="1" noChangeArrowheads="1" noTextEdit="1"/>
          </p:cNvSpPr>
          <p:nvPr>
            <p:ph type="sldImg"/>
          </p:nvPr>
        </p:nvSpPr>
        <p:spPr>
          <a:xfrm>
            <a:off x="136525" y="766763"/>
            <a:ext cx="6826250" cy="3840162"/>
          </a:xfrm>
          <a:ln/>
        </p:spPr>
      </p:sp>
      <p:sp>
        <p:nvSpPr>
          <p:cNvPr id="686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p:cNvSpPr>
            <a:spLocks noGrp="1" noChangeArrowheads="1"/>
          </p:cNvSpPr>
          <p:nvPr>
            <p:ph type="sldNum" sz="quarter" idx="5"/>
          </p:nvPr>
        </p:nvSpPr>
        <p:spPr>
          <a:noFill/>
        </p:spPr>
        <p:txBody>
          <a:bodyPr/>
          <a:lstStyle/>
          <a:p>
            <a:fld id="{C47CB0E3-C529-4B6C-864F-6D2350693FAE}" type="slidenum">
              <a:rPr lang="fr-FR"/>
              <a:pPr/>
              <a:t>321</a:t>
            </a:fld>
            <a:endParaRPr lang="fr-FR"/>
          </a:p>
        </p:txBody>
      </p:sp>
      <p:sp>
        <p:nvSpPr>
          <p:cNvPr id="688131" name="Rectangle 2"/>
          <p:cNvSpPr>
            <a:spLocks noGrp="1" noRot="1" noChangeAspect="1" noChangeArrowheads="1" noTextEdit="1"/>
          </p:cNvSpPr>
          <p:nvPr>
            <p:ph type="sldImg"/>
          </p:nvPr>
        </p:nvSpPr>
        <p:spPr>
          <a:xfrm>
            <a:off x="138113" y="768350"/>
            <a:ext cx="6823075" cy="3838575"/>
          </a:xfrm>
          <a:ln/>
        </p:spPr>
      </p:sp>
      <p:sp>
        <p:nvSpPr>
          <p:cNvPr id="688132" name="Rectangle 3"/>
          <p:cNvSpPr>
            <a:spLocks noGrp="1" noChangeArrowheads="1"/>
          </p:cNvSpPr>
          <p:nvPr>
            <p:ph type="body" idx="1"/>
          </p:nvPr>
        </p:nvSpPr>
        <p:spPr>
          <a:xfrm>
            <a:off x="946151" y="4860925"/>
            <a:ext cx="5207000" cy="4605338"/>
          </a:xfrm>
          <a:noFill/>
          <a:ln/>
        </p:spPr>
        <p:txBody>
          <a:bodyPr/>
          <a:lstStyle/>
          <a:p>
            <a:pPr eaLnBrk="1" hangingPunct="1"/>
            <a:endParaRPr lang="fr-F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a:noFill/>
        </p:spPr>
        <p:txBody>
          <a:bodyPr/>
          <a:lstStyle/>
          <a:p>
            <a:fld id="{763110AE-370B-4FA3-9C16-539ED0735043}" type="slidenum">
              <a:rPr lang="fr-FR"/>
              <a:pPr/>
              <a:t>322</a:t>
            </a:fld>
            <a:endParaRPr lang="fr-FR"/>
          </a:p>
        </p:txBody>
      </p:sp>
      <p:sp>
        <p:nvSpPr>
          <p:cNvPr id="689155" name="Rectangle 2"/>
          <p:cNvSpPr>
            <a:spLocks noGrp="1" noRot="1" noChangeAspect="1" noChangeArrowheads="1" noTextEdit="1"/>
          </p:cNvSpPr>
          <p:nvPr>
            <p:ph type="sldImg"/>
          </p:nvPr>
        </p:nvSpPr>
        <p:spPr>
          <a:xfrm>
            <a:off x="136525" y="766763"/>
            <a:ext cx="6826250" cy="3840162"/>
          </a:xfrm>
          <a:ln/>
        </p:spPr>
      </p:sp>
      <p:sp>
        <p:nvSpPr>
          <p:cNvPr id="689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p:cNvSpPr>
            <a:spLocks noGrp="1" noChangeArrowheads="1"/>
          </p:cNvSpPr>
          <p:nvPr>
            <p:ph type="sldNum" sz="quarter" idx="5"/>
          </p:nvPr>
        </p:nvSpPr>
        <p:spPr>
          <a:noFill/>
        </p:spPr>
        <p:txBody>
          <a:bodyPr/>
          <a:lstStyle/>
          <a:p>
            <a:fld id="{233804BF-F809-4465-B87B-365DCEB9DBF7}" type="slidenum">
              <a:rPr lang="fr-FR"/>
              <a:pPr/>
              <a:t>323</a:t>
            </a:fld>
            <a:endParaRPr lang="fr-FR"/>
          </a:p>
        </p:txBody>
      </p:sp>
      <p:sp>
        <p:nvSpPr>
          <p:cNvPr id="691203" name="Rectangle 2"/>
          <p:cNvSpPr>
            <a:spLocks noGrp="1" noRot="1" noChangeAspect="1" noChangeArrowheads="1" noTextEdit="1"/>
          </p:cNvSpPr>
          <p:nvPr>
            <p:ph type="sldImg"/>
          </p:nvPr>
        </p:nvSpPr>
        <p:spPr>
          <a:xfrm>
            <a:off x="136525" y="766763"/>
            <a:ext cx="6826250" cy="3840162"/>
          </a:xfrm>
          <a:ln/>
        </p:spPr>
      </p:sp>
      <p:sp>
        <p:nvSpPr>
          <p:cNvPr id="69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E8447E2F-781F-4901-9207-E0DD9FB503F9}" type="slidenum">
              <a:rPr lang="fr-FR"/>
              <a:pPr/>
              <a:t>4</a:t>
            </a:fld>
            <a:endParaRPr lang="fr-FR"/>
          </a:p>
        </p:txBody>
      </p:sp>
      <p:sp>
        <p:nvSpPr>
          <p:cNvPr id="351235" name="Rectangle 2"/>
          <p:cNvSpPr>
            <a:spLocks noGrp="1" noRot="1" noChangeAspect="1" noChangeArrowheads="1" noTextEdit="1"/>
          </p:cNvSpPr>
          <p:nvPr>
            <p:ph type="sldImg"/>
          </p:nvPr>
        </p:nvSpPr>
        <p:spPr>
          <a:xfrm>
            <a:off x="136525" y="766763"/>
            <a:ext cx="6826250" cy="3840162"/>
          </a:xfrm>
          <a:ln/>
        </p:spPr>
      </p:sp>
      <p:sp>
        <p:nvSpPr>
          <p:cNvPr id="3512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A1415271-D8D3-4F9D-BB3D-45EA719202E7}" type="slidenum">
              <a:rPr lang="fr-FR"/>
              <a:pPr/>
              <a:t>38</a:t>
            </a:fld>
            <a:endParaRPr lang="fr-FR"/>
          </a:p>
        </p:txBody>
      </p:sp>
      <p:sp>
        <p:nvSpPr>
          <p:cNvPr id="402435" name="Rectangle 2"/>
          <p:cNvSpPr>
            <a:spLocks noGrp="1" noRot="1" noChangeAspect="1" noChangeArrowheads="1" noTextEdit="1"/>
          </p:cNvSpPr>
          <p:nvPr>
            <p:ph type="sldImg"/>
          </p:nvPr>
        </p:nvSpPr>
        <p:spPr>
          <a:xfrm>
            <a:off x="136525" y="766763"/>
            <a:ext cx="6826250" cy="3840162"/>
          </a:xfrm>
          <a:ln/>
        </p:spPr>
      </p:sp>
      <p:sp>
        <p:nvSpPr>
          <p:cNvPr id="4024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6A3397FE-A0D1-42CC-82EF-1557AE89346E}" type="slidenum">
              <a:rPr lang="fr-FR"/>
              <a:pPr/>
              <a:t>39</a:t>
            </a:fld>
            <a:endParaRPr lang="fr-FR"/>
          </a:p>
        </p:txBody>
      </p:sp>
      <p:sp>
        <p:nvSpPr>
          <p:cNvPr id="404483" name="Rectangle 2"/>
          <p:cNvSpPr>
            <a:spLocks noGrp="1" noRot="1" noChangeAspect="1" noChangeArrowheads="1" noTextEdit="1"/>
          </p:cNvSpPr>
          <p:nvPr>
            <p:ph type="sldImg"/>
          </p:nvPr>
        </p:nvSpPr>
        <p:spPr>
          <a:xfrm>
            <a:off x="136525" y="766763"/>
            <a:ext cx="6826250" cy="3840162"/>
          </a:xfrm>
          <a:ln/>
        </p:spPr>
      </p:sp>
      <p:sp>
        <p:nvSpPr>
          <p:cNvPr id="4044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CFCD598A-05F3-4487-8E66-6BED8330DA25}" type="slidenum">
              <a:rPr lang="fr-FR"/>
              <a:pPr/>
              <a:t>40</a:t>
            </a:fld>
            <a:endParaRPr lang="fr-FR"/>
          </a:p>
        </p:txBody>
      </p:sp>
      <p:sp>
        <p:nvSpPr>
          <p:cNvPr id="405507" name="Rectangle 2"/>
          <p:cNvSpPr>
            <a:spLocks noGrp="1" noRot="1" noChangeAspect="1" noChangeArrowheads="1" noTextEdit="1"/>
          </p:cNvSpPr>
          <p:nvPr>
            <p:ph type="sldImg"/>
          </p:nvPr>
        </p:nvSpPr>
        <p:spPr>
          <a:xfrm>
            <a:off x="136525" y="766763"/>
            <a:ext cx="6826250" cy="3840162"/>
          </a:xfrm>
          <a:ln/>
        </p:spPr>
      </p:sp>
      <p:sp>
        <p:nvSpPr>
          <p:cNvPr id="40550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2C36A26E-8FCE-46C7-9EDE-2A47E1AAA76D}" type="slidenum">
              <a:rPr lang="fr-FR"/>
              <a:pPr/>
              <a:t>42</a:t>
            </a:fld>
            <a:endParaRPr lang="fr-FR"/>
          </a:p>
        </p:txBody>
      </p:sp>
      <p:sp>
        <p:nvSpPr>
          <p:cNvPr id="406531" name="Rectangle 2"/>
          <p:cNvSpPr>
            <a:spLocks noGrp="1" noRot="1" noChangeAspect="1" noChangeArrowheads="1" noTextEdit="1"/>
          </p:cNvSpPr>
          <p:nvPr>
            <p:ph type="sldImg"/>
          </p:nvPr>
        </p:nvSpPr>
        <p:spPr>
          <a:xfrm>
            <a:off x="136525" y="766763"/>
            <a:ext cx="6826250" cy="3840162"/>
          </a:xfrm>
          <a:ln/>
        </p:spPr>
      </p:sp>
      <p:sp>
        <p:nvSpPr>
          <p:cNvPr id="4065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5C70C0F2-0A73-4E78-93AD-35E6E5B30111}" type="slidenum">
              <a:rPr lang="fr-FR"/>
              <a:pPr/>
              <a:t>43</a:t>
            </a:fld>
            <a:endParaRPr lang="fr-FR"/>
          </a:p>
        </p:txBody>
      </p:sp>
      <p:sp>
        <p:nvSpPr>
          <p:cNvPr id="407555" name="Rectangle 2"/>
          <p:cNvSpPr>
            <a:spLocks noGrp="1" noRot="1" noChangeAspect="1" noChangeArrowheads="1" noTextEdit="1"/>
          </p:cNvSpPr>
          <p:nvPr>
            <p:ph type="sldImg"/>
          </p:nvPr>
        </p:nvSpPr>
        <p:spPr>
          <a:xfrm>
            <a:off x="136525" y="766763"/>
            <a:ext cx="6826250" cy="3840162"/>
          </a:xfrm>
          <a:ln/>
        </p:spPr>
      </p:sp>
      <p:sp>
        <p:nvSpPr>
          <p:cNvPr id="4075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3C6B1C26-92A4-4C57-AF7E-605A37F0017F}" type="slidenum">
              <a:rPr lang="fr-FR"/>
              <a:pPr/>
              <a:t>45</a:t>
            </a:fld>
            <a:endParaRPr lang="fr-FR"/>
          </a:p>
        </p:txBody>
      </p:sp>
      <p:sp>
        <p:nvSpPr>
          <p:cNvPr id="416771" name="Rectangle 2"/>
          <p:cNvSpPr>
            <a:spLocks noGrp="1" noRot="1" noChangeAspect="1" noChangeArrowheads="1" noTextEdit="1"/>
          </p:cNvSpPr>
          <p:nvPr>
            <p:ph type="sldImg"/>
          </p:nvPr>
        </p:nvSpPr>
        <p:spPr>
          <a:xfrm>
            <a:off x="136525" y="766763"/>
            <a:ext cx="6826250" cy="3840162"/>
          </a:xfrm>
          <a:ln/>
        </p:spPr>
      </p:sp>
      <p:sp>
        <p:nvSpPr>
          <p:cNvPr id="416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2E77BD14-A465-42E2-89FE-548524A6429D}" type="slidenum">
              <a:rPr lang="fr-FR"/>
              <a:pPr/>
              <a:t>46</a:t>
            </a:fld>
            <a:endParaRPr lang="fr-FR"/>
          </a:p>
        </p:txBody>
      </p:sp>
      <p:sp>
        <p:nvSpPr>
          <p:cNvPr id="417795" name="Rectangle 2"/>
          <p:cNvSpPr>
            <a:spLocks noGrp="1" noRot="1" noChangeAspect="1" noChangeArrowheads="1" noTextEdit="1"/>
          </p:cNvSpPr>
          <p:nvPr>
            <p:ph type="sldImg"/>
          </p:nvPr>
        </p:nvSpPr>
        <p:spPr>
          <a:xfrm>
            <a:off x="136525" y="766763"/>
            <a:ext cx="6826250" cy="3840162"/>
          </a:xfrm>
          <a:ln/>
        </p:spPr>
      </p:sp>
      <p:sp>
        <p:nvSpPr>
          <p:cNvPr id="4177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729F3D6-1F12-40CD-B2BF-5B87205D45B4}" type="slidenum">
              <a:rPr lang="fr-FR"/>
              <a:pPr/>
              <a:t>48</a:t>
            </a:fld>
            <a:endParaRPr lang="fr-FR"/>
          </a:p>
        </p:txBody>
      </p:sp>
      <p:sp>
        <p:nvSpPr>
          <p:cNvPr id="418819" name="Rectangle 2"/>
          <p:cNvSpPr>
            <a:spLocks noGrp="1" noRot="1" noChangeAspect="1" noChangeArrowheads="1" noTextEdit="1"/>
          </p:cNvSpPr>
          <p:nvPr>
            <p:ph type="sldImg"/>
          </p:nvPr>
        </p:nvSpPr>
        <p:spPr>
          <a:xfrm>
            <a:off x="136525" y="766763"/>
            <a:ext cx="6826250" cy="3840162"/>
          </a:xfrm>
          <a:ln/>
        </p:spPr>
      </p:sp>
      <p:sp>
        <p:nvSpPr>
          <p:cNvPr id="418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0BE2-7C96-0F0E-628A-58864C4A2BC4}"/>
            </a:ext>
          </a:extLst>
        </p:cNvPr>
        <p:cNvGrpSpPr/>
        <p:nvPr/>
      </p:nvGrpSpPr>
      <p:grpSpPr>
        <a:xfrm>
          <a:off x="0" y="0"/>
          <a:ext cx="0" cy="0"/>
          <a:chOff x="0" y="0"/>
          <a:chExt cx="0" cy="0"/>
        </a:xfrm>
      </p:grpSpPr>
      <p:sp>
        <p:nvSpPr>
          <p:cNvPr id="423938" name="Rectangle 7">
            <a:extLst>
              <a:ext uri="{FF2B5EF4-FFF2-40B4-BE49-F238E27FC236}">
                <a16:creationId xmlns:a16="http://schemas.microsoft.com/office/drawing/2014/main" id="{4EAB4CDC-0661-7EB7-7B10-D3AB683C300D}"/>
              </a:ext>
            </a:extLst>
          </p:cNvPr>
          <p:cNvSpPr>
            <a:spLocks noGrp="1" noChangeArrowheads="1"/>
          </p:cNvSpPr>
          <p:nvPr>
            <p:ph type="sldNum" sz="quarter" idx="5"/>
          </p:nvPr>
        </p:nvSpPr>
        <p:spPr>
          <a:noFill/>
        </p:spPr>
        <p:txBody>
          <a:bodyPr/>
          <a:lstStyle/>
          <a:p>
            <a:fld id="{E15C7276-7F16-4F63-8EDD-2976D927D705}" type="slidenum">
              <a:rPr lang="fr-FR"/>
              <a:pPr/>
              <a:t>49</a:t>
            </a:fld>
            <a:endParaRPr lang="fr-FR"/>
          </a:p>
        </p:txBody>
      </p:sp>
      <p:sp>
        <p:nvSpPr>
          <p:cNvPr id="423939" name="Rectangle 2">
            <a:extLst>
              <a:ext uri="{FF2B5EF4-FFF2-40B4-BE49-F238E27FC236}">
                <a16:creationId xmlns:a16="http://schemas.microsoft.com/office/drawing/2014/main" id="{92F5EADA-A5CF-524D-F2FF-A29DE9D3517C}"/>
              </a:ext>
            </a:extLst>
          </p:cNvPr>
          <p:cNvSpPr>
            <a:spLocks noGrp="1" noRot="1" noChangeAspect="1" noChangeArrowheads="1" noTextEdit="1"/>
          </p:cNvSpPr>
          <p:nvPr>
            <p:ph type="sldImg"/>
          </p:nvPr>
        </p:nvSpPr>
        <p:spPr>
          <a:xfrm>
            <a:off x="136525" y="766763"/>
            <a:ext cx="6826250" cy="3840162"/>
          </a:xfrm>
          <a:ln/>
        </p:spPr>
      </p:sp>
      <p:sp>
        <p:nvSpPr>
          <p:cNvPr id="423940" name="Rectangle 3">
            <a:extLst>
              <a:ext uri="{FF2B5EF4-FFF2-40B4-BE49-F238E27FC236}">
                <a16:creationId xmlns:a16="http://schemas.microsoft.com/office/drawing/2014/main" id="{5F724F5B-3576-B52B-ADBE-7F90C09BA397}"/>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141780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EA05-BDB4-FD48-6185-619C8EBE222C}"/>
            </a:ext>
          </a:extLst>
        </p:cNvPr>
        <p:cNvGrpSpPr/>
        <p:nvPr/>
      </p:nvGrpSpPr>
      <p:grpSpPr>
        <a:xfrm>
          <a:off x="0" y="0"/>
          <a:ext cx="0" cy="0"/>
          <a:chOff x="0" y="0"/>
          <a:chExt cx="0" cy="0"/>
        </a:xfrm>
      </p:grpSpPr>
      <p:sp>
        <p:nvSpPr>
          <p:cNvPr id="424962" name="Rectangle 7">
            <a:extLst>
              <a:ext uri="{FF2B5EF4-FFF2-40B4-BE49-F238E27FC236}">
                <a16:creationId xmlns:a16="http://schemas.microsoft.com/office/drawing/2014/main" id="{571FEFD6-6E4F-9CEA-4A60-B5EFA07C057A}"/>
              </a:ext>
            </a:extLst>
          </p:cNvPr>
          <p:cNvSpPr>
            <a:spLocks noGrp="1" noChangeArrowheads="1"/>
          </p:cNvSpPr>
          <p:nvPr>
            <p:ph type="sldNum" sz="quarter" idx="5"/>
          </p:nvPr>
        </p:nvSpPr>
        <p:spPr>
          <a:noFill/>
        </p:spPr>
        <p:txBody>
          <a:bodyPr/>
          <a:lstStyle/>
          <a:p>
            <a:fld id="{D6B1A5CF-BBBA-44B4-B37B-5AF464E4F838}" type="slidenum">
              <a:rPr lang="fr-FR"/>
              <a:pPr/>
              <a:t>50</a:t>
            </a:fld>
            <a:endParaRPr lang="fr-FR"/>
          </a:p>
        </p:txBody>
      </p:sp>
      <p:sp>
        <p:nvSpPr>
          <p:cNvPr id="424963" name="Rectangle 2">
            <a:extLst>
              <a:ext uri="{FF2B5EF4-FFF2-40B4-BE49-F238E27FC236}">
                <a16:creationId xmlns:a16="http://schemas.microsoft.com/office/drawing/2014/main" id="{2DA352E5-9804-6DE9-5E9F-C093675696DD}"/>
              </a:ext>
            </a:extLst>
          </p:cNvPr>
          <p:cNvSpPr>
            <a:spLocks noGrp="1" noRot="1" noChangeAspect="1" noChangeArrowheads="1" noTextEdit="1"/>
          </p:cNvSpPr>
          <p:nvPr>
            <p:ph type="sldImg"/>
          </p:nvPr>
        </p:nvSpPr>
        <p:spPr>
          <a:xfrm>
            <a:off x="136525" y="766763"/>
            <a:ext cx="6826250" cy="3840162"/>
          </a:xfrm>
          <a:ln/>
        </p:spPr>
      </p:sp>
      <p:sp>
        <p:nvSpPr>
          <p:cNvPr id="424964" name="Rectangle 3">
            <a:extLst>
              <a:ext uri="{FF2B5EF4-FFF2-40B4-BE49-F238E27FC236}">
                <a16:creationId xmlns:a16="http://schemas.microsoft.com/office/drawing/2014/main" id="{FA91E69F-51EB-7991-3C3A-75FC1BDC44E3}"/>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7476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A618F8B6-0BAC-4F0B-81B8-FEA0B85639C0}" type="slidenum">
              <a:rPr lang="fr-FR"/>
              <a:pPr/>
              <a:t>5</a:t>
            </a:fld>
            <a:endParaRPr lang="fr-FR"/>
          </a:p>
        </p:txBody>
      </p:sp>
      <p:sp>
        <p:nvSpPr>
          <p:cNvPr id="374787" name="Rectangle 2"/>
          <p:cNvSpPr>
            <a:spLocks noGrp="1" noRot="1" noChangeAspect="1" noChangeArrowheads="1" noTextEdit="1"/>
          </p:cNvSpPr>
          <p:nvPr>
            <p:ph type="sldImg"/>
          </p:nvPr>
        </p:nvSpPr>
        <p:spPr>
          <a:xfrm>
            <a:off x="136525" y="766763"/>
            <a:ext cx="6826250" cy="3840162"/>
          </a:xfrm>
          <a:ln/>
        </p:spPr>
      </p:sp>
      <p:sp>
        <p:nvSpPr>
          <p:cNvPr id="3747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576D7674-D92C-48A9-B3CE-AF70CD596299}" type="slidenum">
              <a:rPr lang="fr-FR"/>
              <a:pPr/>
              <a:t>51</a:t>
            </a:fld>
            <a:endParaRPr lang="fr-FR"/>
          </a:p>
        </p:txBody>
      </p:sp>
      <p:sp>
        <p:nvSpPr>
          <p:cNvPr id="421891" name="Rectangle 2"/>
          <p:cNvSpPr>
            <a:spLocks noGrp="1" noRot="1" noChangeAspect="1" noChangeArrowheads="1" noTextEdit="1"/>
          </p:cNvSpPr>
          <p:nvPr>
            <p:ph type="sldImg"/>
          </p:nvPr>
        </p:nvSpPr>
        <p:spPr>
          <a:xfrm>
            <a:off x="136525" y="766763"/>
            <a:ext cx="6826250" cy="3840162"/>
          </a:xfrm>
          <a:ln/>
        </p:spPr>
      </p:sp>
      <p:sp>
        <p:nvSpPr>
          <p:cNvPr id="421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9AD5D820-F190-4148-BB70-5F1DE57C3C72}" type="slidenum">
              <a:rPr lang="fr-FR"/>
              <a:pPr/>
              <a:t>52</a:t>
            </a:fld>
            <a:endParaRPr lang="fr-FR"/>
          </a:p>
        </p:txBody>
      </p:sp>
      <p:sp>
        <p:nvSpPr>
          <p:cNvPr id="422915" name="Rectangle 2"/>
          <p:cNvSpPr>
            <a:spLocks noGrp="1" noRot="1" noChangeAspect="1" noChangeArrowheads="1" noTextEdit="1"/>
          </p:cNvSpPr>
          <p:nvPr>
            <p:ph type="sldImg"/>
          </p:nvPr>
        </p:nvSpPr>
        <p:spPr>
          <a:xfrm>
            <a:off x="136525" y="766763"/>
            <a:ext cx="6826250" cy="3840162"/>
          </a:xfrm>
          <a:ln/>
        </p:spPr>
      </p:sp>
      <p:sp>
        <p:nvSpPr>
          <p:cNvPr id="422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E15C7276-7F16-4F63-8EDD-2976D927D705}" type="slidenum">
              <a:rPr lang="fr-FR"/>
              <a:pPr/>
              <a:t>53</a:t>
            </a:fld>
            <a:endParaRPr lang="fr-FR"/>
          </a:p>
        </p:txBody>
      </p:sp>
      <p:sp>
        <p:nvSpPr>
          <p:cNvPr id="423939" name="Rectangle 2"/>
          <p:cNvSpPr>
            <a:spLocks noGrp="1" noRot="1" noChangeAspect="1" noChangeArrowheads="1" noTextEdit="1"/>
          </p:cNvSpPr>
          <p:nvPr>
            <p:ph type="sldImg"/>
          </p:nvPr>
        </p:nvSpPr>
        <p:spPr>
          <a:xfrm>
            <a:off x="136525" y="766763"/>
            <a:ext cx="6826250" cy="3840162"/>
          </a:xfrm>
          <a:ln/>
        </p:spPr>
      </p:sp>
      <p:sp>
        <p:nvSpPr>
          <p:cNvPr id="423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D6B1A5CF-BBBA-44B4-B37B-5AF464E4F838}" type="slidenum">
              <a:rPr lang="fr-FR"/>
              <a:pPr/>
              <a:t>54</a:t>
            </a:fld>
            <a:endParaRPr lang="fr-FR"/>
          </a:p>
        </p:txBody>
      </p:sp>
      <p:sp>
        <p:nvSpPr>
          <p:cNvPr id="424963" name="Rectangle 2"/>
          <p:cNvSpPr>
            <a:spLocks noGrp="1" noRot="1" noChangeAspect="1" noChangeArrowheads="1" noTextEdit="1"/>
          </p:cNvSpPr>
          <p:nvPr>
            <p:ph type="sldImg"/>
          </p:nvPr>
        </p:nvSpPr>
        <p:spPr>
          <a:xfrm>
            <a:off x="136525" y="766763"/>
            <a:ext cx="6826250" cy="3840162"/>
          </a:xfrm>
          <a:ln/>
        </p:spPr>
      </p:sp>
      <p:sp>
        <p:nvSpPr>
          <p:cNvPr id="4249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B64E30F7-A47D-496B-A679-CA743602A6A6}" type="slidenum">
              <a:rPr lang="fr-FR"/>
              <a:pPr/>
              <a:t>55</a:t>
            </a:fld>
            <a:endParaRPr lang="fr-FR"/>
          </a:p>
        </p:txBody>
      </p:sp>
      <p:sp>
        <p:nvSpPr>
          <p:cNvPr id="425987" name="Rectangle 2"/>
          <p:cNvSpPr>
            <a:spLocks noGrp="1" noRot="1" noChangeAspect="1" noChangeArrowheads="1" noTextEdit="1"/>
          </p:cNvSpPr>
          <p:nvPr>
            <p:ph type="sldImg"/>
          </p:nvPr>
        </p:nvSpPr>
        <p:spPr>
          <a:xfrm>
            <a:off x="136525" y="766763"/>
            <a:ext cx="6826250" cy="3840162"/>
          </a:xfrm>
          <a:ln/>
        </p:spPr>
      </p:sp>
      <p:sp>
        <p:nvSpPr>
          <p:cNvPr id="425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95EF956A-84F8-4DCC-9BA1-C0E34DF51EFD}" type="slidenum">
              <a:rPr lang="fr-FR"/>
              <a:pPr/>
              <a:t>56</a:t>
            </a:fld>
            <a:endParaRPr lang="fr-FR"/>
          </a:p>
        </p:txBody>
      </p:sp>
      <p:sp>
        <p:nvSpPr>
          <p:cNvPr id="427011" name="Rectangle 2"/>
          <p:cNvSpPr>
            <a:spLocks noGrp="1" noRot="1" noChangeAspect="1" noChangeArrowheads="1" noTextEdit="1"/>
          </p:cNvSpPr>
          <p:nvPr>
            <p:ph type="sldImg"/>
          </p:nvPr>
        </p:nvSpPr>
        <p:spPr>
          <a:xfrm>
            <a:off x="136525" y="766763"/>
            <a:ext cx="6826250" cy="3840162"/>
          </a:xfrm>
          <a:ln/>
        </p:spPr>
      </p:sp>
      <p:sp>
        <p:nvSpPr>
          <p:cNvPr id="427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A1D3D144-3C16-4513-BE23-A96D0857DC4C}" type="slidenum">
              <a:rPr lang="fr-FR"/>
              <a:pPr/>
              <a:t>57</a:t>
            </a:fld>
            <a:endParaRPr lang="fr-FR"/>
          </a:p>
        </p:txBody>
      </p:sp>
      <p:sp>
        <p:nvSpPr>
          <p:cNvPr id="428035" name="Rectangle 2"/>
          <p:cNvSpPr>
            <a:spLocks noGrp="1" noRot="1" noChangeAspect="1" noChangeArrowheads="1" noTextEdit="1"/>
          </p:cNvSpPr>
          <p:nvPr>
            <p:ph type="sldImg"/>
          </p:nvPr>
        </p:nvSpPr>
        <p:spPr>
          <a:xfrm>
            <a:off x="136525" y="766763"/>
            <a:ext cx="6826250" cy="3840162"/>
          </a:xfrm>
          <a:ln/>
        </p:spPr>
      </p:sp>
      <p:sp>
        <p:nvSpPr>
          <p:cNvPr id="428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89D3F456-E746-4640-80BF-EA4A801DBA59}" type="slidenum">
              <a:rPr lang="fr-FR"/>
              <a:pPr/>
              <a:t>58</a:t>
            </a:fld>
            <a:endParaRPr lang="fr-FR"/>
          </a:p>
        </p:txBody>
      </p:sp>
      <p:sp>
        <p:nvSpPr>
          <p:cNvPr id="429059" name="Rectangle 2"/>
          <p:cNvSpPr>
            <a:spLocks noGrp="1" noRot="1" noChangeAspect="1" noChangeArrowheads="1" noTextEdit="1"/>
          </p:cNvSpPr>
          <p:nvPr>
            <p:ph type="sldImg"/>
          </p:nvPr>
        </p:nvSpPr>
        <p:spPr>
          <a:xfrm>
            <a:off x="136525" y="766763"/>
            <a:ext cx="6826250" cy="3840162"/>
          </a:xfrm>
          <a:ln/>
        </p:spPr>
      </p:sp>
      <p:sp>
        <p:nvSpPr>
          <p:cNvPr id="4290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70D6E7C7-0FB3-4474-99E0-A904B5FA868E}" type="slidenum">
              <a:rPr lang="fr-FR"/>
              <a:pPr/>
              <a:t>59</a:t>
            </a:fld>
            <a:endParaRPr lang="fr-FR"/>
          </a:p>
        </p:txBody>
      </p:sp>
      <p:sp>
        <p:nvSpPr>
          <p:cNvPr id="430083" name="Rectangle 2"/>
          <p:cNvSpPr>
            <a:spLocks noGrp="1" noRot="1" noChangeAspect="1" noChangeArrowheads="1" noTextEdit="1"/>
          </p:cNvSpPr>
          <p:nvPr>
            <p:ph type="sldImg"/>
          </p:nvPr>
        </p:nvSpPr>
        <p:spPr>
          <a:xfrm>
            <a:off x="136525" y="766763"/>
            <a:ext cx="6826250" cy="3840162"/>
          </a:xfrm>
          <a:ln/>
        </p:spPr>
      </p:sp>
      <p:sp>
        <p:nvSpPr>
          <p:cNvPr id="430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40FDDDC1-8CBE-4EBB-964C-BF1A73C1B523}" type="slidenum">
              <a:rPr lang="fr-FR"/>
              <a:pPr/>
              <a:t>60</a:t>
            </a:fld>
            <a:endParaRPr lang="fr-FR"/>
          </a:p>
        </p:txBody>
      </p:sp>
      <p:sp>
        <p:nvSpPr>
          <p:cNvPr id="431107" name="Rectangle 2"/>
          <p:cNvSpPr>
            <a:spLocks noGrp="1" noRot="1" noChangeAspect="1" noChangeArrowheads="1" noTextEdit="1"/>
          </p:cNvSpPr>
          <p:nvPr>
            <p:ph type="sldImg"/>
          </p:nvPr>
        </p:nvSpPr>
        <p:spPr>
          <a:xfrm>
            <a:off x="136525" y="766763"/>
            <a:ext cx="6826250" cy="3840162"/>
          </a:xfrm>
          <a:ln/>
        </p:spPr>
      </p:sp>
      <p:sp>
        <p:nvSpPr>
          <p:cNvPr id="431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6FCC3793-779D-4999-A438-289F061AF728}" type="slidenum">
              <a:rPr lang="fr-FR"/>
              <a:pPr/>
              <a:t>6</a:t>
            </a:fld>
            <a:endParaRPr lang="fr-FR"/>
          </a:p>
        </p:txBody>
      </p:sp>
      <p:sp>
        <p:nvSpPr>
          <p:cNvPr id="375811" name="Rectangle 2"/>
          <p:cNvSpPr>
            <a:spLocks noGrp="1" noRot="1" noChangeAspect="1" noChangeArrowheads="1" noTextEdit="1"/>
          </p:cNvSpPr>
          <p:nvPr>
            <p:ph type="sldImg"/>
          </p:nvPr>
        </p:nvSpPr>
        <p:spPr>
          <a:xfrm>
            <a:off x="136525" y="766763"/>
            <a:ext cx="6826250" cy="3840162"/>
          </a:xfrm>
          <a:ln/>
        </p:spPr>
      </p:sp>
      <p:sp>
        <p:nvSpPr>
          <p:cNvPr id="3758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2CE765E3-35C5-42DE-908B-4ADB01B9A8CB}" type="slidenum">
              <a:rPr lang="fr-FR"/>
              <a:pPr/>
              <a:t>61</a:t>
            </a:fld>
            <a:endParaRPr lang="fr-FR"/>
          </a:p>
        </p:txBody>
      </p:sp>
      <p:sp>
        <p:nvSpPr>
          <p:cNvPr id="432131" name="Rectangle 2"/>
          <p:cNvSpPr>
            <a:spLocks noGrp="1" noRot="1" noChangeAspect="1" noChangeArrowheads="1" noTextEdit="1"/>
          </p:cNvSpPr>
          <p:nvPr>
            <p:ph type="sldImg"/>
          </p:nvPr>
        </p:nvSpPr>
        <p:spPr>
          <a:xfrm>
            <a:off x="136525" y="766763"/>
            <a:ext cx="6826250" cy="3840162"/>
          </a:xfrm>
          <a:ln/>
        </p:spPr>
      </p:sp>
      <p:sp>
        <p:nvSpPr>
          <p:cNvPr id="432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9C2373D7-FFF4-4A81-8423-FEB80AF217E8}" type="slidenum">
              <a:rPr lang="fr-FR"/>
              <a:pPr/>
              <a:t>62</a:t>
            </a:fld>
            <a:endParaRPr lang="fr-FR"/>
          </a:p>
        </p:txBody>
      </p:sp>
      <p:sp>
        <p:nvSpPr>
          <p:cNvPr id="433155" name="Rectangle 2"/>
          <p:cNvSpPr>
            <a:spLocks noGrp="1" noRot="1" noChangeAspect="1" noChangeArrowheads="1" noTextEdit="1"/>
          </p:cNvSpPr>
          <p:nvPr>
            <p:ph type="sldImg"/>
          </p:nvPr>
        </p:nvSpPr>
        <p:spPr>
          <a:xfrm>
            <a:off x="136525" y="766763"/>
            <a:ext cx="6826250" cy="3840162"/>
          </a:xfrm>
          <a:ln/>
        </p:spPr>
      </p:sp>
      <p:sp>
        <p:nvSpPr>
          <p:cNvPr id="433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81370A04-F97A-47EF-9456-257447F658F1}" type="slidenum">
              <a:rPr lang="fr-FR"/>
              <a:pPr/>
              <a:t>67</a:t>
            </a:fld>
            <a:endParaRPr lang="fr-FR"/>
          </a:p>
        </p:txBody>
      </p:sp>
      <p:sp>
        <p:nvSpPr>
          <p:cNvPr id="438275" name="Rectangle 2"/>
          <p:cNvSpPr>
            <a:spLocks noGrp="1" noRot="1" noChangeAspect="1" noChangeArrowheads="1" noTextEdit="1"/>
          </p:cNvSpPr>
          <p:nvPr>
            <p:ph type="sldImg"/>
          </p:nvPr>
        </p:nvSpPr>
        <p:spPr>
          <a:xfrm>
            <a:off x="136525" y="766763"/>
            <a:ext cx="6826250" cy="3840162"/>
          </a:xfrm>
          <a:ln/>
        </p:spPr>
      </p:sp>
      <p:sp>
        <p:nvSpPr>
          <p:cNvPr id="4382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C801F203-82DD-433F-AEB9-428DDC1DDFA9}" type="slidenum">
              <a:rPr lang="fr-FR"/>
              <a:pPr/>
              <a:t>71</a:t>
            </a:fld>
            <a:endParaRPr lang="fr-FR"/>
          </a:p>
        </p:txBody>
      </p:sp>
      <p:sp>
        <p:nvSpPr>
          <p:cNvPr id="441347" name="Rectangle 2"/>
          <p:cNvSpPr>
            <a:spLocks noGrp="1" noRot="1" noChangeAspect="1" noChangeArrowheads="1" noTextEdit="1"/>
          </p:cNvSpPr>
          <p:nvPr>
            <p:ph type="sldImg"/>
          </p:nvPr>
        </p:nvSpPr>
        <p:spPr>
          <a:xfrm>
            <a:off x="136525" y="766763"/>
            <a:ext cx="6826250" cy="3840162"/>
          </a:xfrm>
          <a:ln/>
        </p:spPr>
      </p:sp>
      <p:sp>
        <p:nvSpPr>
          <p:cNvPr id="4413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65A3F11C-4BB6-4BDA-8B4E-8E182EE32893}" type="slidenum">
              <a:rPr lang="fr-FR"/>
              <a:pPr/>
              <a:t>72</a:t>
            </a:fld>
            <a:endParaRPr lang="fr-FR"/>
          </a:p>
        </p:txBody>
      </p:sp>
      <p:sp>
        <p:nvSpPr>
          <p:cNvPr id="442371" name="Rectangle 2"/>
          <p:cNvSpPr>
            <a:spLocks noGrp="1" noRot="1" noChangeAspect="1" noChangeArrowheads="1" noTextEdit="1"/>
          </p:cNvSpPr>
          <p:nvPr>
            <p:ph type="sldImg"/>
          </p:nvPr>
        </p:nvSpPr>
        <p:spPr>
          <a:xfrm>
            <a:off x="136525" y="766763"/>
            <a:ext cx="6826250" cy="3840162"/>
          </a:xfrm>
          <a:ln/>
        </p:spPr>
      </p:sp>
      <p:sp>
        <p:nvSpPr>
          <p:cNvPr id="4423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4D58ABE9-0346-4FCE-A56A-5E503F07F27E}" type="slidenum">
              <a:rPr lang="fr-FR"/>
              <a:pPr/>
              <a:t>73</a:t>
            </a:fld>
            <a:endParaRPr lang="fr-FR"/>
          </a:p>
        </p:txBody>
      </p:sp>
      <p:sp>
        <p:nvSpPr>
          <p:cNvPr id="443395" name="Rectangle 2"/>
          <p:cNvSpPr>
            <a:spLocks noGrp="1" noRot="1" noChangeAspect="1" noChangeArrowheads="1" noTextEdit="1"/>
          </p:cNvSpPr>
          <p:nvPr>
            <p:ph type="sldImg"/>
          </p:nvPr>
        </p:nvSpPr>
        <p:spPr>
          <a:xfrm>
            <a:off x="136525" y="766763"/>
            <a:ext cx="6826250" cy="3840162"/>
          </a:xfrm>
          <a:ln/>
        </p:spPr>
      </p:sp>
      <p:sp>
        <p:nvSpPr>
          <p:cNvPr id="4433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89AEABCC-BFCC-4D61-9621-DDC00F5750A9}" type="slidenum">
              <a:rPr lang="fr-FR"/>
              <a:pPr/>
              <a:t>74</a:t>
            </a:fld>
            <a:endParaRPr lang="fr-FR"/>
          </a:p>
        </p:txBody>
      </p:sp>
      <p:sp>
        <p:nvSpPr>
          <p:cNvPr id="444419" name="Rectangle 2"/>
          <p:cNvSpPr>
            <a:spLocks noGrp="1" noRot="1" noChangeAspect="1" noChangeArrowheads="1" noTextEdit="1"/>
          </p:cNvSpPr>
          <p:nvPr>
            <p:ph type="sldImg"/>
          </p:nvPr>
        </p:nvSpPr>
        <p:spPr>
          <a:xfrm>
            <a:off x="136525" y="766763"/>
            <a:ext cx="6826250" cy="3840162"/>
          </a:xfrm>
          <a:ln/>
        </p:spPr>
      </p:sp>
      <p:sp>
        <p:nvSpPr>
          <p:cNvPr id="4444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ACDDEE39-FF09-4382-BBB8-780C9A4F3EAC}" type="slidenum">
              <a:rPr lang="fr-FR"/>
              <a:pPr/>
              <a:t>75</a:t>
            </a:fld>
            <a:endParaRPr lang="fr-FR"/>
          </a:p>
        </p:txBody>
      </p:sp>
      <p:sp>
        <p:nvSpPr>
          <p:cNvPr id="445443" name="Rectangle 2"/>
          <p:cNvSpPr>
            <a:spLocks noGrp="1" noRot="1" noChangeAspect="1" noChangeArrowheads="1" noTextEdit="1"/>
          </p:cNvSpPr>
          <p:nvPr>
            <p:ph type="sldImg"/>
          </p:nvPr>
        </p:nvSpPr>
        <p:spPr>
          <a:xfrm>
            <a:off x="136525" y="766763"/>
            <a:ext cx="6826250" cy="3840162"/>
          </a:xfrm>
          <a:ln/>
        </p:spPr>
      </p:sp>
      <p:sp>
        <p:nvSpPr>
          <p:cNvPr id="4454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C38A136F-E609-4654-ABC2-EF1F0261EC2F}" type="slidenum">
              <a:rPr lang="fr-FR"/>
              <a:pPr/>
              <a:t>76</a:t>
            </a:fld>
            <a:endParaRPr lang="fr-FR"/>
          </a:p>
        </p:txBody>
      </p:sp>
      <p:sp>
        <p:nvSpPr>
          <p:cNvPr id="446467" name="Rectangle 2"/>
          <p:cNvSpPr>
            <a:spLocks noGrp="1" noRot="1" noChangeAspect="1" noChangeArrowheads="1" noTextEdit="1"/>
          </p:cNvSpPr>
          <p:nvPr>
            <p:ph type="sldImg"/>
          </p:nvPr>
        </p:nvSpPr>
        <p:spPr>
          <a:xfrm>
            <a:off x="136525" y="766763"/>
            <a:ext cx="6826250" cy="3840162"/>
          </a:xfrm>
          <a:ln/>
        </p:spPr>
      </p:sp>
      <p:sp>
        <p:nvSpPr>
          <p:cNvPr id="4464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6ADC4A9E-96D4-4273-83C7-B192E3673B61}" type="slidenum">
              <a:rPr lang="fr-FR"/>
              <a:pPr/>
              <a:t>77</a:t>
            </a:fld>
            <a:endParaRPr lang="fr-FR"/>
          </a:p>
        </p:txBody>
      </p:sp>
      <p:sp>
        <p:nvSpPr>
          <p:cNvPr id="447491" name="Rectangle 2"/>
          <p:cNvSpPr>
            <a:spLocks noGrp="1" noRot="1" noChangeAspect="1" noChangeArrowheads="1" noTextEdit="1"/>
          </p:cNvSpPr>
          <p:nvPr>
            <p:ph type="sldImg"/>
          </p:nvPr>
        </p:nvSpPr>
        <p:spPr>
          <a:xfrm>
            <a:off x="136525" y="766763"/>
            <a:ext cx="6826250" cy="3840162"/>
          </a:xfrm>
          <a:ln/>
        </p:spPr>
      </p:sp>
      <p:sp>
        <p:nvSpPr>
          <p:cNvPr id="4474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8F970A2-1219-4EE9-AE22-9F02A18F5E5F}" type="slidenum">
              <a:rPr lang="fr-FR"/>
              <a:pPr/>
              <a:t>7</a:t>
            </a:fld>
            <a:endParaRPr lang="fr-FR"/>
          </a:p>
        </p:txBody>
      </p:sp>
      <p:sp>
        <p:nvSpPr>
          <p:cNvPr id="376835" name="Rectangle 2"/>
          <p:cNvSpPr>
            <a:spLocks noGrp="1" noRot="1" noChangeAspect="1" noChangeArrowheads="1" noTextEdit="1"/>
          </p:cNvSpPr>
          <p:nvPr>
            <p:ph type="sldImg"/>
          </p:nvPr>
        </p:nvSpPr>
        <p:spPr>
          <a:xfrm>
            <a:off x="136525" y="766763"/>
            <a:ext cx="6826250" cy="3840162"/>
          </a:xfrm>
          <a:ln/>
        </p:spPr>
      </p:sp>
      <p:sp>
        <p:nvSpPr>
          <p:cNvPr id="3768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F43C64FC-C87A-42FE-8392-804D38A9CD2C}" type="slidenum">
              <a:rPr lang="fr-FR"/>
              <a:pPr/>
              <a:t>78</a:t>
            </a:fld>
            <a:endParaRPr lang="fr-FR"/>
          </a:p>
        </p:txBody>
      </p:sp>
      <p:sp>
        <p:nvSpPr>
          <p:cNvPr id="448515" name="Rectangle 2"/>
          <p:cNvSpPr>
            <a:spLocks noGrp="1" noRot="1" noChangeAspect="1" noChangeArrowheads="1" noTextEdit="1"/>
          </p:cNvSpPr>
          <p:nvPr>
            <p:ph type="sldImg"/>
          </p:nvPr>
        </p:nvSpPr>
        <p:spPr>
          <a:xfrm>
            <a:off x="136525" y="766763"/>
            <a:ext cx="6826250" cy="3840162"/>
          </a:xfrm>
          <a:ln/>
        </p:spPr>
      </p:sp>
      <p:sp>
        <p:nvSpPr>
          <p:cNvPr id="4485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CDFCE198-01B3-49EC-AB12-39BF703D2187}" type="slidenum">
              <a:rPr lang="fr-FR"/>
              <a:pPr/>
              <a:t>79</a:t>
            </a:fld>
            <a:endParaRPr lang="fr-FR"/>
          </a:p>
        </p:txBody>
      </p:sp>
      <p:sp>
        <p:nvSpPr>
          <p:cNvPr id="449539" name="Rectangle 2"/>
          <p:cNvSpPr>
            <a:spLocks noGrp="1" noRot="1" noChangeAspect="1" noChangeArrowheads="1" noTextEdit="1"/>
          </p:cNvSpPr>
          <p:nvPr>
            <p:ph type="sldImg"/>
          </p:nvPr>
        </p:nvSpPr>
        <p:spPr>
          <a:xfrm>
            <a:off x="136525" y="766763"/>
            <a:ext cx="6826250" cy="3840162"/>
          </a:xfrm>
          <a:ln/>
        </p:spPr>
      </p:sp>
      <p:sp>
        <p:nvSpPr>
          <p:cNvPr id="4495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CEC8D051-4E56-47DE-8D70-E7D80A5DA40E}" type="slidenum">
              <a:rPr lang="fr-FR"/>
              <a:pPr/>
              <a:t>82</a:t>
            </a:fld>
            <a:endParaRPr lang="fr-FR"/>
          </a:p>
        </p:txBody>
      </p:sp>
      <p:sp>
        <p:nvSpPr>
          <p:cNvPr id="453635" name="Rectangle 2"/>
          <p:cNvSpPr>
            <a:spLocks noGrp="1" noRot="1" noChangeAspect="1" noChangeArrowheads="1" noTextEdit="1"/>
          </p:cNvSpPr>
          <p:nvPr>
            <p:ph type="sldImg"/>
          </p:nvPr>
        </p:nvSpPr>
        <p:spPr>
          <a:xfrm>
            <a:off x="136525" y="766763"/>
            <a:ext cx="6826250" cy="3840162"/>
          </a:xfrm>
          <a:ln/>
        </p:spPr>
      </p:sp>
      <p:sp>
        <p:nvSpPr>
          <p:cNvPr id="4536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BFC46BB2-B50B-4C72-8E51-1732A6BC13C1}" type="slidenum">
              <a:rPr lang="fr-FR"/>
              <a:pPr/>
              <a:t>83</a:t>
            </a:fld>
            <a:endParaRPr lang="fr-FR"/>
          </a:p>
        </p:txBody>
      </p:sp>
      <p:sp>
        <p:nvSpPr>
          <p:cNvPr id="454659" name="Rectangle 2"/>
          <p:cNvSpPr>
            <a:spLocks noGrp="1" noRot="1" noChangeAspect="1" noChangeArrowheads="1" noTextEdit="1"/>
          </p:cNvSpPr>
          <p:nvPr>
            <p:ph type="sldImg"/>
          </p:nvPr>
        </p:nvSpPr>
        <p:spPr>
          <a:xfrm>
            <a:off x="136525" y="766763"/>
            <a:ext cx="6826250" cy="3840162"/>
          </a:xfrm>
          <a:ln/>
        </p:spPr>
      </p:sp>
      <p:sp>
        <p:nvSpPr>
          <p:cNvPr id="4546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32324862-72F9-41A0-9329-A16E0CC4A5FF}" type="slidenum">
              <a:rPr lang="fr-FR"/>
              <a:pPr/>
              <a:t>84</a:t>
            </a:fld>
            <a:endParaRPr lang="fr-FR"/>
          </a:p>
        </p:txBody>
      </p:sp>
      <p:sp>
        <p:nvSpPr>
          <p:cNvPr id="455683" name="Rectangle 2"/>
          <p:cNvSpPr>
            <a:spLocks noGrp="1" noRot="1" noChangeAspect="1" noChangeArrowheads="1" noTextEdit="1"/>
          </p:cNvSpPr>
          <p:nvPr>
            <p:ph type="sldImg"/>
          </p:nvPr>
        </p:nvSpPr>
        <p:spPr>
          <a:xfrm>
            <a:off x="136525" y="766763"/>
            <a:ext cx="6826250" cy="3840162"/>
          </a:xfrm>
          <a:ln/>
        </p:spPr>
      </p:sp>
      <p:sp>
        <p:nvSpPr>
          <p:cNvPr id="4556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305E5E19-DAE4-4F4D-BB21-346122F94CBB}" type="slidenum">
              <a:rPr lang="fr-FR"/>
              <a:pPr/>
              <a:t>85</a:t>
            </a:fld>
            <a:endParaRPr lang="fr-FR"/>
          </a:p>
        </p:txBody>
      </p:sp>
      <p:sp>
        <p:nvSpPr>
          <p:cNvPr id="456707" name="Rectangle 2"/>
          <p:cNvSpPr>
            <a:spLocks noGrp="1" noRot="1" noChangeAspect="1" noChangeArrowheads="1" noTextEdit="1"/>
          </p:cNvSpPr>
          <p:nvPr>
            <p:ph type="sldImg"/>
          </p:nvPr>
        </p:nvSpPr>
        <p:spPr>
          <a:xfrm>
            <a:off x="136525" y="766763"/>
            <a:ext cx="6826250" cy="3840162"/>
          </a:xfrm>
          <a:ln/>
        </p:spPr>
      </p:sp>
      <p:sp>
        <p:nvSpPr>
          <p:cNvPr id="45670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305E5E19-DAE4-4F4D-BB21-346122F94CBB}" type="slidenum">
              <a:rPr lang="fr-FR"/>
              <a:pPr/>
              <a:t>86</a:t>
            </a:fld>
            <a:endParaRPr lang="fr-FR"/>
          </a:p>
        </p:txBody>
      </p:sp>
      <p:sp>
        <p:nvSpPr>
          <p:cNvPr id="456707" name="Rectangle 2"/>
          <p:cNvSpPr>
            <a:spLocks noGrp="1" noRot="1" noChangeAspect="1" noChangeArrowheads="1" noTextEdit="1"/>
          </p:cNvSpPr>
          <p:nvPr>
            <p:ph type="sldImg"/>
          </p:nvPr>
        </p:nvSpPr>
        <p:spPr>
          <a:xfrm>
            <a:off x="136525" y="766763"/>
            <a:ext cx="6826250" cy="3840162"/>
          </a:xfrm>
          <a:ln/>
        </p:spPr>
      </p:sp>
      <p:sp>
        <p:nvSpPr>
          <p:cNvPr id="45670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F2E34987-7DA0-4B41-AF85-15679E76A9F0}" type="slidenum">
              <a:rPr lang="fr-FR"/>
              <a:pPr/>
              <a:t>87</a:t>
            </a:fld>
            <a:endParaRPr lang="fr-FR"/>
          </a:p>
        </p:txBody>
      </p:sp>
      <p:sp>
        <p:nvSpPr>
          <p:cNvPr id="457731" name="Rectangle 2"/>
          <p:cNvSpPr>
            <a:spLocks noGrp="1" noRot="1" noChangeAspect="1" noChangeArrowheads="1" noTextEdit="1"/>
          </p:cNvSpPr>
          <p:nvPr>
            <p:ph type="sldImg"/>
          </p:nvPr>
        </p:nvSpPr>
        <p:spPr>
          <a:xfrm>
            <a:off x="136525" y="766763"/>
            <a:ext cx="6826250" cy="3840162"/>
          </a:xfrm>
          <a:ln/>
        </p:spPr>
      </p:sp>
      <p:sp>
        <p:nvSpPr>
          <p:cNvPr id="4577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7BA5BE9A-6890-460B-BCFE-C8792E054412}" type="slidenum">
              <a:rPr lang="fr-FR"/>
              <a:pPr/>
              <a:t>88</a:t>
            </a:fld>
            <a:endParaRPr lang="fr-FR"/>
          </a:p>
        </p:txBody>
      </p:sp>
      <p:sp>
        <p:nvSpPr>
          <p:cNvPr id="458755" name="Rectangle 2"/>
          <p:cNvSpPr>
            <a:spLocks noGrp="1" noRot="1" noChangeAspect="1" noChangeArrowheads="1" noTextEdit="1"/>
          </p:cNvSpPr>
          <p:nvPr>
            <p:ph type="sldImg"/>
          </p:nvPr>
        </p:nvSpPr>
        <p:spPr>
          <a:xfrm>
            <a:off x="136525" y="766763"/>
            <a:ext cx="6826250" cy="3840162"/>
          </a:xfrm>
          <a:ln/>
        </p:spPr>
      </p:sp>
      <p:sp>
        <p:nvSpPr>
          <p:cNvPr id="4587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09CF1056-4D6B-4722-B650-7A56DFC470B8}" type="slidenum">
              <a:rPr lang="fr-FR"/>
              <a:pPr/>
              <a:t>90</a:t>
            </a:fld>
            <a:endParaRPr lang="fr-FR"/>
          </a:p>
        </p:txBody>
      </p:sp>
      <p:sp>
        <p:nvSpPr>
          <p:cNvPr id="459779" name="Rectangle 2"/>
          <p:cNvSpPr>
            <a:spLocks noGrp="1" noRot="1" noChangeAspect="1" noChangeArrowheads="1" noTextEdit="1"/>
          </p:cNvSpPr>
          <p:nvPr>
            <p:ph type="sldImg"/>
          </p:nvPr>
        </p:nvSpPr>
        <p:spPr>
          <a:xfrm>
            <a:off x="136525" y="766763"/>
            <a:ext cx="6826250" cy="3840162"/>
          </a:xfrm>
          <a:ln/>
        </p:spPr>
      </p:sp>
      <p:sp>
        <p:nvSpPr>
          <p:cNvPr id="4597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74C3A461-9E5E-4319-90B3-44A1E226A6CE}" type="slidenum">
              <a:rPr lang="fr-FR"/>
              <a:pPr/>
              <a:t>8</a:t>
            </a:fld>
            <a:endParaRPr lang="fr-FR"/>
          </a:p>
        </p:txBody>
      </p:sp>
      <p:sp>
        <p:nvSpPr>
          <p:cNvPr id="377859" name="Rectangle 2"/>
          <p:cNvSpPr>
            <a:spLocks noGrp="1" noRot="1" noChangeAspect="1" noChangeArrowheads="1" noTextEdit="1"/>
          </p:cNvSpPr>
          <p:nvPr>
            <p:ph type="sldImg"/>
          </p:nvPr>
        </p:nvSpPr>
        <p:spPr>
          <a:xfrm>
            <a:off x="136525" y="766763"/>
            <a:ext cx="6826250" cy="3840162"/>
          </a:xfrm>
          <a:ln/>
        </p:spPr>
      </p:sp>
      <p:sp>
        <p:nvSpPr>
          <p:cNvPr id="3778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0911E885-331C-4AC0-AA16-14747B222D20}" type="slidenum">
              <a:rPr lang="fr-FR"/>
              <a:pPr/>
              <a:t>92</a:t>
            </a:fld>
            <a:endParaRPr lang="fr-FR"/>
          </a:p>
        </p:txBody>
      </p:sp>
      <p:sp>
        <p:nvSpPr>
          <p:cNvPr id="460803" name="Rectangle 2"/>
          <p:cNvSpPr>
            <a:spLocks noGrp="1" noRot="1" noChangeAspect="1" noChangeArrowheads="1" noTextEdit="1"/>
          </p:cNvSpPr>
          <p:nvPr>
            <p:ph type="sldImg"/>
          </p:nvPr>
        </p:nvSpPr>
        <p:spPr>
          <a:xfrm>
            <a:off x="136525" y="766763"/>
            <a:ext cx="6826250" cy="3840162"/>
          </a:xfrm>
          <a:ln/>
        </p:spPr>
      </p:sp>
      <p:sp>
        <p:nvSpPr>
          <p:cNvPr id="4608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17AB4AD4-0DC6-465B-ABDE-37F0A0333B80}" type="slidenum">
              <a:rPr lang="fr-FR"/>
              <a:pPr/>
              <a:t>94</a:t>
            </a:fld>
            <a:endParaRPr lang="fr-FR"/>
          </a:p>
        </p:txBody>
      </p:sp>
      <p:sp>
        <p:nvSpPr>
          <p:cNvPr id="461827" name="Rectangle 2"/>
          <p:cNvSpPr>
            <a:spLocks noGrp="1" noRot="1" noChangeAspect="1" noChangeArrowheads="1" noTextEdit="1"/>
          </p:cNvSpPr>
          <p:nvPr>
            <p:ph type="sldImg"/>
          </p:nvPr>
        </p:nvSpPr>
        <p:spPr>
          <a:xfrm>
            <a:off x="136525" y="766763"/>
            <a:ext cx="6826250" cy="3840162"/>
          </a:xfrm>
          <a:ln/>
        </p:spPr>
      </p:sp>
      <p:sp>
        <p:nvSpPr>
          <p:cNvPr id="4618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BDF31545-0747-47A4-98BF-D6D4E98106CB}" type="slidenum">
              <a:rPr lang="fr-FR"/>
              <a:pPr/>
              <a:t>95</a:t>
            </a:fld>
            <a:endParaRPr lang="fr-FR"/>
          </a:p>
        </p:txBody>
      </p:sp>
      <p:sp>
        <p:nvSpPr>
          <p:cNvPr id="462851" name="Rectangle 2"/>
          <p:cNvSpPr>
            <a:spLocks noGrp="1" noRot="1" noChangeAspect="1" noChangeArrowheads="1" noTextEdit="1"/>
          </p:cNvSpPr>
          <p:nvPr>
            <p:ph type="sldImg"/>
          </p:nvPr>
        </p:nvSpPr>
        <p:spPr>
          <a:xfrm>
            <a:off x="136525" y="766763"/>
            <a:ext cx="6826250" cy="3840162"/>
          </a:xfrm>
          <a:ln/>
        </p:spPr>
      </p:sp>
      <p:sp>
        <p:nvSpPr>
          <p:cNvPr id="4628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BDF31545-0747-47A4-98BF-D6D4E98106CB}" type="slidenum">
              <a:rPr lang="fr-FR"/>
              <a:pPr/>
              <a:t>97</a:t>
            </a:fld>
            <a:endParaRPr lang="fr-FR"/>
          </a:p>
        </p:txBody>
      </p:sp>
      <p:sp>
        <p:nvSpPr>
          <p:cNvPr id="462851" name="Rectangle 2"/>
          <p:cNvSpPr>
            <a:spLocks noGrp="1" noRot="1" noChangeAspect="1" noChangeArrowheads="1" noTextEdit="1"/>
          </p:cNvSpPr>
          <p:nvPr>
            <p:ph type="sldImg"/>
          </p:nvPr>
        </p:nvSpPr>
        <p:spPr>
          <a:xfrm>
            <a:off x="136525" y="766763"/>
            <a:ext cx="6826250" cy="3840162"/>
          </a:xfrm>
          <a:ln/>
        </p:spPr>
      </p:sp>
      <p:sp>
        <p:nvSpPr>
          <p:cNvPr id="4628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186B2978-ECF6-4D2B-8F50-089A525A95C2}" type="slidenum">
              <a:rPr lang="fr-FR"/>
              <a:pPr/>
              <a:t>98</a:t>
            </a:fld>
            <a:endParaRPr lang="fr-FR"/>
          </a:p>
        </p:txBody>
      </p:sp>
      <p:sp>
        <p:nvSpPr>
          <p:cNvPr id="463875" name="Rectangle 2"/>
          <p:cNvSpPr>
            <a:spLocks noGrp="1" noRot="1" noChangeAspect="1" noChangeArrowheads="1" noTextEdit="1"/>
          </p:cNvSpPr>
          <p:nvPr>
            <p:ph type="sldImg"/>
          </p:nvPr>
        </p:nvSpPr>
        <p:spPr>
          <a:xfrm>
            <a:off x="136525" y="766763"/>
            <a:ext cx="6826250" cy="3840162"/>
          </a:xfrm>
          <a:ln/>
        </p:spPr>
      </p:sp>
      <p:sp>
        <p:nvSpPr>
          <p:cNvPr id="4638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EC4B8396-DC61-4A02-9C8D-1A77A5967460}" type="slidenum">
              <a:rPr lang="fr-FR"/>
              <a:pPr/>
              <a:t>99</a:t>
            </a:fld>
            <a:endParaRPr lang="fr-FR"/>
          </a:p>
        </p:txBody>
      </p:sp>
      <p:sp>
        <p:nvSpPr>
          <p:cNvPr id="464899" name="Rectangle 2"/>
          <p:cNvSpPr>
            <a:spLocks noGrp="1" noRot="1" noChangeAspect="1" noChangeArrowheads="1" noTextEdit="1"/>
          </p:cNvSpPr>
          <p:nvPr>
            <p:ph type="sldImg"/>
          </p:nvPr>
        </p:nvSpPr>
        <p:spPr>
          <a:xfrm>
            <a:off x="136525" y="766763"/>
            <a:ext cx="6826250" cy="3840162"/>
          </a:xfrm>
          <a:ln/>
        </p:spPr>
      </p:sp>
      <p:sp>
        <p:nvSpPr>
          <p:cNvPr id="4649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D1EF3AC4-CDE6-47D3-A2A0-EEAC15285B62}" type="slidenum">
              <a:rPr lang="fr-FR"/>
              <a:pPr/>
              <a:t>100</a:t>
            </a:fld>
            <a:endParaRPr lang="fr-FR"/>
          </a:p>
        </p:txBody>
      </p:sp>
      <p:sp>
        <p:nvSpPr>
          <p:cNvPr id="465923" name="Rectangle 2"/>
          <p:cNvSpPr>
            <a:spLocks noGrp="1" noRot="1" noChangeAspect="1" noChangeArrowheads="1" noTextEdit="1"/>
          </p:cNvSpPr>
          <p:nvPr>
            <p:ph type="sldImg"/>
          </p:nvPr>
        </p:nvSpPr>
        <p:spPr>
          <a:xfrm>
            <a:off x="136525" y="766763"/>
            <a:ext cx="6826250" cy="3840162"/>
          </a:xfrm>
          <a:ln/>
        </p:spPr>
      </p:sp>
      <p:sp>
        <p:nvSpPr>
          <p:cNvPr id="4659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888EFC85-A0CB-4AD9-B80B-67AAB4459562}" type="slidenum">
              <a:rPr lang="fr-FR"/>
              <a:pPr/>
              <a:t>101</a:t>
            </a:fld>
            <a:endParaRPr lang="fr-FR"/>
          </a:p>
        </p:txBody>
      </p:sp>
      <p:sp>
        <p:nvSpPr>
          <p:cNvPr id="466947" name="Rectangle 2"/>
          <p:cNvSpPr>
            <a:spLocks noGrp="1" noRot="1" noChangeAspect="1" noChangeArrowheads="1" noTextEdit="1"/>
          </p:cNvSpPr>
          <p:nvPr>
            <p:ph type="sldImg"/>
          </p:nvPr>
        </p:nvSpPr>
        <p:spPr>
          <a:xfrm>
            <a:off x="136525" y="766763"/>
            <a:ext cx="6826250" cy="3840162"/>
          </a:xfrm>
          <a:ln/>
        </p:spPr>
      </p:sp>
      <p:sp>
        <p:nvSpPr>
          <p:cNvPr id="4669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D29E3437-21F5-4DD9-A766-235FB5645092}" type="slidenum">
              <a:rPr lang="fr-FR"/>
              <a:pPr/>
              <a:t>102</a:t>
            </a:fld>
            <a:endParaRPr lang="fr-FR"/>
          </a:p>
        </p:txBody>
      </p:sp>
      <p:sp>
        <p:nvSpPr>
          <p:cNvPr id="467971" name="Rectangle 2"/>
          <p:cNvSpPr>
            <a:spLocks noGrp="1" noRot="1" noChangeAspect="1" noChangeArrowheads="1" noTextEdit="1"/>
          </p:cNvSpPr>
          <p:nvPr>
            <p:ph type="sldImg"/>
          </p:nvPr>
        </p:nvSpPr>
        <p:spPr>
          <a:xfrm>
            <a:off x="136525" y="766763"/>
            <a:ext cx="6826250" cy="3840162"/>
          </a:xfrm>
          <a:ln/>
        </p:spPr>
      </p:sp>
      <p:sp>
        <p:nvSpPr>
          <p:cNvPr id="4679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515747C4-9070-4BF8-B524-F2AEAAB6F80D}" type="slidenum">
              <a:rPr lang="fr-FR"/>
              <a:pPr/>
              <a:t>103</a:t>
            </a:fld>
            <a:endParaRPr lang="fr-FR"/>
          </a:p>
        </p:txBody>
      </p:sp>
      <p:sp>
        <p:nvSpPr>
          <p:cNvPr id="468995" name="Rectangle 2"/>
          <p:cNvSpPr>
            <a:spLocks noGrp="1" noRot="1" noChangeAspect="1" noChangeArrowheads="1" noTextEdit="1"/>
          </p:cNvSpPr>
          <p:nvPr>
            <p:ph type="sldImg"/>
          </p:nvPr>
        </p:nvSpPr>
        <p:spPr>
          <a:xfrm>
            <a:off x="136525" y="766763"/>
            <a:ext cx="6826250" cy="3840162"/>
          </a:xfrm>
          <a:ln/>
        </p:spPr>
      </p:sp>
      <p:sp>
        <p:nvSpPr>
          <p:cNvPr id="4689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DFD6E67D-BAF2-4E04-9084-6F78584717EF}" type="slidenum">
              <a:rPr lang="fr-FR"/>
              <a:pPr/>
              <a:t>9</a:t>
            </a:fld>
            <a:endParaRPr lang="fr-FR"/>
          </a:p>
        </p:txBody>
      </p:sp>
      <p:sp>
        <p:nvSpPr>
          <p:cNvPr id="378883" name="Rectangle 2"/>
          <p:cNvSpPr>
            <a:spLocks noGrp="1" noRot="1" noChangeAspect="1" noChangeArrowheads="1" noTextEdit="1"/>
          </p:cNvSpPr>
          <p:nvPr>
            <p:ph type="sldImg"/>
          </p:nvPr>
        </p:nvSpPr>
        <p:spPr>
          <a:xfrm>
            <a:off x="136525" y="766763"/>
            <a:ext cx="6826250" cy="3840162"/>
          </a:xfrm>
          <a:ln/>
        </p:spPr>
      </p:sp>
      <p:sp>
        <p:nvSpPr>
          <p:cNvPr id="3788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96BDF79-23D8-4698-8187-FAAC44D1C3A5}" type="slidenum">
              <a:rPr lang="fr-FR"/>
              <a:pPr/>
              <a:t>104</a:t>
            </a:fld>
            <a:endParaRPr lang="fr-FR"/>
          </a:p>
        </p:txBody>
      </p:sp>
      <p:sp>
        <p:nvSpPr>
          <p:cNvPr id="470019" name="Rectangle 2"/>
          <p:cNvSpPr>
            <a:spLocks noGrp="1" noRot="1" noChangeAspect="1" noChangeArrowheads="1" noTextEdit="1"/>
          </p:cNvSpPr>
          <p:nvPr>
            <p:ph type="sldImg"/>
          </p:nvPr>
        </p:nvSpPr>
        <p:spPr>
          <a:xfrm>
            <a:off x="136525" y="766763"/>
            <a:ext cx="6826250" cy="3840162"/>
          </a:xfrm>
          <a:ln/>
        </p:spPr>
      </p:sp>
      <p:sp>
        <p:nvSpPr>
          <p:cNvPr id="4700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8158352D-EBD5-4E9C-85E3-C6FE46090DF2}" type="slidenum">
              <a:rPr lang="fr-FR"/>
              <a:pPr/>
              <a:t>105</a:t>
            </a:fld>
            <a:endParaRPr lang="fr-FR"/>
          </a:p>
        </p:txBody>
      </p:sp>
      <p:sp>
        <p:nvSpPr>
          <p:cNvPr id="471043" name="Rectangle 2"/>
          <p:cNvSpPr>
            <a:spLocks noGrp="1" noRot="1" noChangeAspect="1" noChangeArrowheads="1" noTextEdit="1"/>
          </p:cNvSpPr>
          <p:nvPr>
            <p:ph type="sldImg"/>
          </p:nvPr>
        </p:nvSpPr>
        <p:spPr>
          <a:xfrm>
            <a:off x="136525" y="766763"/>
            <a:ext cx="6826250" cy="3840162"/>
          </a:xfrm>
          <a:ln/>
        </p:spPr>
      </p:sp>
      <p:sp>
        <p:nvSpPr>
          <p:cNvPr id="4710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1B67777C-D0B4-46CB-8543-9CBA8434C5C0}" type="slidenum">
              <a:rPr lang="fr-FR"/>
              <a:pPr/>
              <a:t>106</a:t>
            </a:fld>
            <a:endParaRPr lang="fr-FR"/>
          </a:p>
        </p:txBody>
      </p:sp>
      <p:sp>
        <p:nvSpPr>
          <p:cNvPr id="472067" name="Rectangle 2"/>
          <p:cNvSpPr>
            <a:spLocks noGrp="1" noRot="1" noChangeAspect="1" noChangeArrowheads="1" noTextEdit="1"/>
          </p:cNvSpPr>
          <p:nvPr>
            <p:ph type="sldImg"/>
          </p:nvPr>
        </p:nvSpPr>
        <p:spPr>
          <a:xfrm>
            <a:off x="136525" y="766763"/>
            <a:ext cx="6826250" cy="3840162"/>
          </a:xfrm>
          <a:ln/>
        </p:spPr>
      </p:sp>
      <p:sp>
        <p:nvSpPr>
          <p:cNvPr id="4720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3755FC4F-D4D6-4C0C-BF01-620CB22A74DC}" type="slidenum">
              <a:rPr lang="fr-FR"/>
              <a:pPr/>
              <a:t>107</a:t>
            </a:fld>
            <a:endParaRPr lang="fr-FR"/>
          </a:p>
        </p:txBody>
      </p:sp>
      <p:sp>
        <p:nvSpPr>
          <p:cNvPr id="473091" name="Rectangle 2"/>
          <p:cNvSpPr>
            <a:spLocks noGrp="1" noRot="1" noChangeAspect="1" noChangeArrowheads="1" noTextEdit="1"/>
          </p:cNvSpPr>
          <p:nvPr>
            <p:ph type="sldImg"/>
          </p:nvPr>
        </p:nvSpPr>
        <p:spPr>
          <a:xfrm>
            <a:off x="136525" y="766763"/>
            <a:ext cx="6826250" cy="3840162"/>
          </a:xfrm>
          <a:ln/>
        </p:spPr>
      </p:sp>
      <p:sp>
        <p:nvSpPr>
          <p:cNvPr id="4730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8026461E-DCD6-469D-A925-4924A81C6146}" type="slidenum">
              <a:rPr lang="fr-FR"/>
              <a:pPr/>
              <a:t>108</a:t>
            </a:fld>
            <a:endParaRPr lang="fr-FR"/>
          </a:p>
        </p:txBody>
      </p:sp>
      <p:sp>
        <p:nvSpPr>
          <p:cNvPr id="474115" name="Rectangle 2"/>
          <p:cNvSpPr>
            <a:spLocks noGrp="1" noRot="1" noChangeAspect="1" noChangeArrowheads="1" noTextEdit="1"/>
          </p:cNvSpPr>
          <p:nvPr>
            <p:ph type="sldImg"/>
          </p:nvPr>
        </p:nvSpPr>
        <p:spPr>
          <a:xfrm>
            <a:off x="136525" y="766763"/>
            <a:ext cx="6826250" cy="3840162"/>
          </a:xfrm>
          <a:ln/>
        </p:spPr>
      </p:sp>
      <p:sp>
        <p:nvSpPr>
          <p:cNvPr id="4741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E8FC3C2C-3D67-49F8-A358-97CEC376D255}" type="slidenum">
              <a:rPr lang="fr-FR"/>
              <a:pPr/>
              <a:t>109</a:t>
            </a:fld>
            <a:endParaRPr lang="fr-FR"/>
          </a:p>
        </p:txBody>
      </p:sp>
      <p:sp>
        <p:nvSpPr>
          <p:cNvPr id="475139" name="Rectangle 2"/>
          <p:cNvSpPr>
            <a:spLocks noGrp="1" noRot="1" noChangeAspect="1" noChangeArrowheads="1" noTextEdit="1"/>
          </p:cNvSpPr>
          <p:nvPr>
            <p:ph type="sldImg"/>
          </p:nvPr>
        </p:nvSpPr>
        <p:spPr>
          <a:xfrm>
            <a:off x="136525" y="766763"/>
            <a:ext cx="6826250" cy="3840162"/>
          </a:xfrm>
          <a:ln/>
        </p:spPr>
      </p:sp>
      <p:sp>
        <p:nvSpPr>
          <p:cNvPr id="4751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36992115-764A-4B40-945B-AC7D5262D128}" type="slidenum">
              <a:rPr lang="fr-FR"/>
              <a:pPr/>
              <a:t>110</a:t>
            </a:fld>
            <a:endParaRPr lang="fr-FR"/>
          </a:p>
        </p:txBody>
      </p:sp>
      <p:sp>
        <p:nvSpPr>
          <p:cNvPr id="476163" name="Rectangle 2"/>
          <p:cNvSpPr>
            <a:spLocks noGrp="1" noRot="1" noChangeAspect="1" noChangeArrowheads="1" noTextEdit="1"/>
          </p:cNvSpPr>
          <p:nvPr>
            <p:ph type="sldImg"/>
          </p:nvPr>
        </p:nvSpPr>
        <p:spPr>
          <a:xfrm>
            <a:off x="136525" y="766763"/>
            <a:ext cx="6826250" cy="3840162"/>
          </a:xfrm>
          <a:ln/>
        </p:spPr>
      </p:sp>
      <p:sp>
        <p:nvSpPr>
          <p:cNvPr id="4761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FD0C370F-4182-4B87-9B58-729E8278A7E1}" type="slidenum">
              <a:rPr lang="fr-FR"/>
              <a:pPr/>
              <a:t>112</a:t>
            </a:fld>
            <a:endParaRPr lang="fr-FR"/>
          </a:p>
        </p:txBody>
      </p:sp>
      <p:sp>
        <p:nvSpPr>
          <p:cNvPr id="477187" name="Rectangle 2"/>
          <p:cNvSpPr>
            <a:spLocks noGrp="1" noRot="1" noChangeAspect="1" noChangeArrowheads="1" noTextEdit="1"/>
          </p:cNvSpPr>
          <p:nvPr>
            <p:ph type="sldImg"/>
          </p:nvPr>
        </p:nvSpPr>
        <p:spPr>
          <a:xfrm>
            <a:off x="136525" y="766763"/>
            <a:ext cx="6826250" cy="3840162"/>
          </a:xfrm>
          <a:ln/>
        </p:spPr>
      </p:sp>
      <p:sp>
        <p:nvSpPr>
          <p:cNvPr id="4771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1A919884-FDE4-4606-9F02-BB0C9BC54E65}" type="slidenum">
              <a:rPr lang="fr-FR"/>
              <a:pPr/>
              <a:t>113</a:t>
            </a:fld>
            <a:endParaRPr lang="fr-FR"/>
          </a:p>
        </p:txBody>
      </p:sp>
      <p:sp>
        <p:nvSpPr>
          <p:cNvPr id="478211" name="Rectangle 2"/>
          <p:cNvSpPr>
            <a:spLocks noGrp="1" noRot="1" noChangeAspect="1" noChangeArrowheads="1" noTextEdit="1"/>
          </p:cNvSpPr>
          <p:nvPr>
            <p:ph type="sldImg"/>
          </p:nvPr>
        </p:nvSpPr>
        <p:spPr>
          <a:xfrm>
            <a:off x="136525" y="766763"/>
            <a:ext cx="6826250" cy="3840162"/>
          </a:xfrm>
          <a:ln/>
        </p:spPr>
      </p:sp>
      <p:sp>
        <p:nvSpPr>
          <p:cNvPr id="4782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F462F75A-A25F-4125-A23A-2933E04432BB}" type="slidenum">
              <a:rPr lang="fr-FR"/>
              <a:pPr/>
              <a:t>114</a:t>
            </a:fld>
            <a:endParaRPr lang="fr-FR"/>
          </a:p>
        </p:txBody>
      </p:sp>
      <p:sp>
        <p:nvSpPr>
          <p:cNvPr id="479235" name="Rectangle 2"/>
          <p:cNvSpPr>
            <a:spLocks noGrp="1" noRot="1" noChangeAspect="1" noChangeArrowheads="1" noTextEdit="1"/>
          </p:cNvSpPr>
          <p:nvPr>
            <p:ph type="sldImg"/>
          </p:nvPr>
        </p:nvSpPr>
        <p:spPr>
          <a:xfrm>
            <a:off x="136525" y="766763"/>
            <a:ext cx="6826250" cy="3840162"/>
          </a:xfrm>
          <a:ln/>
        </p:spPr>
      </p:sp>
      <p:sp>
        <p:nvSpPr>
          <p:cNvPr id="4792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E74B0CEA-DA73-4375-AAC8-D77D1DE0C207}" type="slidenum">
              <a:rPr lang="fr-FR"/>
              <a:pPr/>
              <a:t>11</a:t>
            </a:fld>
            <a:endParaRPr lang="fr-FR"/>
          </a:p>
        </p:txBody>
      </p:sp>
      <p:sp>
        <p:nvSpPr>
          <p:cNvPr id="379907" name="Rectangle 2"/>
          <p:cNvSpPr>
            <a:spLocks noGrp="1" noRot="1" noChangeAspect="1" noChangeArrowheads="1" noTextEdit="1"/>
          </p:cNvSpPr>
          <p:nvPr>
            <p:ph type="sldImg"/>
          </p:nvPr>
        </p:nvSpPr>
        <p:spPr>
          <a:xfrm>
            <a:off x="136525" y="766763"/>
            <a:ext cx="6826250" cy="3840162"/>
          </a:xfrm>
          <a:ln/>
        </p:spPr>
      </p:sp>
      <p:sp>
        <p:nvSpPr>
          <p:cNvPr id="3799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EE9B2B96-9673-4606-B7A0-CB2E5CEEEAE3}" type="slidenum">
              <a:rPr lang="fr-FR"/>
              <a:pPr/>
              <a:t>115</a:t>
            </a:fld>
            <a:endParaRPr lang="fr-FR"/>
          </a:p>
        </p:txBody>
      </p:sp>
      <p:sp>
        <p:nvSpPr>
          <p:cNvPr id="480259" name="Rectangle 2"/>
          <p:cNvSpPr>
            <a:spLocks noGrp="1" noRot="1" noChangeAspect="1" noChangeArrowheads="1" noTextEdit="1"/>
          </p:cNvSpPr>
          <p:nvPr>
            <p:ph type="sldImg"/>
          </p:nvPr>
        </p:nvSpPr>
        <p:spPr>
          <a:xfrm>
            <a:off x="136525" y="766763"/>
            <a:ext cx="6826250" cy="3840162"/>
          </a:xfrm>
          <a:ln/>
        </p:spPr>
      </p:sp>
      <p:sp>
        <p:nvSpPr>
          <p:cNvPr id="4802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8D5150AD-FA31-48E9-A1C3-86EFE68957AA}" type="slidenum">
              <a:rPr lang="fr-FR"/>
              <a:pPr/>
              <a:t>116</a:t>
            </a:fld>
            <a:endParaRPr lang="fr-FR"/>
          </a:p>
        </p:txBody>
      </p:sp>
      <p:sp>
        <p:nvSpPr>
          <p:cNvPr id="481283" name="Rectangle 2"/>
          <p:cNvSpPr>
            <a:spLocks noGrp="1" noRot="1" noChangeAspect="1" noChangeArrowheads="1" noTextEdit="1"/>
          </p:cNvSpPr>
          <p:nvPr>
            <p:ph type="sldImg"/>
          </p:nvPr>
        </p:nvSpPr>
        <p:spPr>
          <a:xfrm>
            <a:off x="136525" y="766763"/>
            <a:ext cx="6826250" cy="3840162"/>
          </a:xfrm>
          <a:ln/>
        </p:spPr>
      </p:sp>
      <p:sp>
        <p:nvSpPr>
          <p:cNvPr id="4812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29EC0707-3352-4E1C-95A0-21CD911EE43C}" type="slidenum">
              <a:rPr lang="fr-FR"/>
              <a:pPr/>
              <a:t>117</a:t>
            </a:fld>
            <a:endParaRPr lang="fr-FR"/>
          </a:p>
        </p:txBody>
      </p:sp>
      <p:sp>
        <p:nvSpPr>
          <p:cNvPr id="482307" name="Rectangle 2"/>
          <p:cNvSpPr>
            <a:spLocks noGrp="1" noRot="1" noChangeAspect="1" noChangeArrowheads="1" noTextEdit="1"/>
          </p:cNvSpPr>
          <p:nvPr>
            <p:ph type="sldImg"/>
          </p:nvPr>
        </p:nvSpPr>
        <p:spPr>
          <a:xfrm>
            <a:off x="136525" y="766763"/>
            <a:ext cx="6826250" cy="3840162"/>
          </a:xfrm>
          <a:ln/>
        </p:spPr>
      </p:sp>
      <p:sp>
        <p:nvSpPr>
          <p:cNvPr id="4823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47B198A5-1696-4675-945F-75A7043E9291}" type="slidenum">
              <a:rPr lang="fr-FR"/>
              <a:pPr/>
              <a:t>118</a:t>
            </a:fld>
            <a:endParaRPr lang="fr-FR"/>
          </a:p>
        </p:txBody>
      </p:sp>
      <p:sp>
        <p:nvSpPr>
          <p:cNvPr id="483331" name="Rectangle 2"/>
          <p:cNvSpPr>
            <a:spLocks noGrp="1" noRot="1" noChangeAspect="1" noChangeArrowheads="1" noTextEdit="1"/>
          </p:cNvSpPr>
          <p:nvPr>
            <p:ph type="sldImg"/>
          </p:nvPr>
        </p:nvSpPr>
        <p:spPr>
          <a:xfrm>
            <a:off x="136525" y="766763"/>
            <a:ext cx="6826250" cy="3840162"/>
          </a:xfrm>
          <a:ln/>
        </p:spPr>
      </p:sp>
      <p:sp>
        <p:nvSpPr>
          <p:cNvPr id="4833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1EE1CE53-54A8-4D9C-886C-0187273E4B91}" type="slidenum">
              <a:rPr lang="fr-FR"/>
              <a:pPr/>
              <a:t>119</a:t>
            </a:fld>
            <a:endParaRPr lang="fr-FR"/>
          </a:p>
        </p:txBody>
      </p:sp>
      <p:sp>
        <p:nvSpPr>
          <p:cNvPr id="484355" name="Rectangle 2"/>
          <p:cNvSpPr>
            <a:spLocks noGrp="1" noRot="1" noChangeAspect="1" noChangeArrowheads="1" noTextEdit="1"/>
          </p:cNvSpPr>
          <p:nvPr>
            <p:ph type="sldImg"/>
          </p:nvPr>
        </p:nvSpPr>
        <p:spPr>
          <a:xfrm>
            <a:off x="136525" y="766763"/>
            <a:ext cx="6826250" cy="3840162"/>
          </a:xfrm>
          <a:ln/>
        </p:spPr>
      </p:sp>
      <p:sp>
        <p:nvSpPr>
          <p:cNvPr id="4843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4E5BBF06-D802-4169-9A5D-3549C037B28F}" type="slidenum">
              <a:rPr lang="fr-FR"/>
              <a:pPr/>
              <a:t>120</a:t>
            </a:fld>
            <a:endParaRPr lang="fr-FR"/>
          </a:p>
        </p:txBody>
      </p:sp>
      <p:sp>
        <p:nvSpPr>
          <p:cNvPr id="485379" name="Rectangle 2"/>
          <p:cNvSpPr>
            <a:spLocks noGrp="1" noRot="1" noChangeAspect="1" noChangeArrowheads="1" noTextEdit="1"/>
          </p:cNvSpPr>
          <p:nvPr>
            <p:ph type="sldImg"/>
          </p:nvPr>
        </p:nvSpPr>
        <p:spPr>
          <a:xfrm>
            <a:off x="136525" y="766763"/>
            <a:ext cx="6826250" cy="3840162"/>
          </a:xfrm>
          <a:ln/>
        </p:spPr>
      </p:sp>
      <p:sp>
        <p:nvSpPr>
          <p:cNvPr id="4853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6D0B4E3B-93C7-4565-B2DE-632079AE7F80}" type="slidenum">
              <a:rPr lang="fr-FR"/>
              <a:pPr/>
              <a:t>121</a:t>
            </a:fld>
            <a:endParaRPr lang="fr-FR"/>
          </a:p>
        </p:txBody>
      </p:sp>
      <p:sp>
        <p:nvSpPr>
          <p:cNvPr id="486403" name="Rectangle 2"/>
          <p:cNvSpPr>
            <a:spLocks noGrp="1" noRot="1" noChangeAspect="1" noChangeArrowheads="1" noTextEdit="1"/>
          </p:cNvSpPr>
          <p:nvPr>
            <p:ph type="sldImg"/>
          </p:nvPr>
        </p:nvSpPr>
        <p:spPr>
          <a:xfrm>
            <a:off x="136525" y="766763"/>
            <a:ext cx="6826250" cy="3840162"/>
          </a:xfrm>
          <a:ln/>
        </p:spPr>
      </p:sp>
      <p:sp>
        <p:nvSpPr>
          <p:cNvPr id="4864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4E114DC9-B36E-412C-AE2B-A83AB09E06C7}" type="slidenum">
              <a:rPr lang="fr-FR"/>
              <a:pPr/>
              <a:t>122</a:t>
            </a:fld>
            <a:endParaRPr lang="fr-FR"/>
          </a:p>
        </p:txBody>
      </p:sp>
      <p:sp>
        <p:nvSpPr>
          <p:cNvPr id="487427" name="Rectangle 2"/>
          <p:cNvSpPr>
            <a:spLocks noGrp="1" noRot="1" noChangeAspect="1" noChangeArrowheads="1" noTextEdit="1"/>
          </p:cNvSpPr>
          <p:nvPr>
            <p:ph type="sldImg"/>
          </p:nvPr>
        </p:nvSpPr>
        <p:spPr>
          <a:xfrm>
            <a:off x="136525" y="766763"/>
            <a:ext cx="6826250" cy="3840162"/>
          </a:xfrm>
          <a:ln/>
        </p:spPr>
      </p:sp>
      <p:sp>
        <p:nvSpPr>
          <p:cNvPr id="4874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720452AB-E96D-476E-B0BE-888F0F4C4046}" type="slidenum">
              <a:rPr lang="fr-FR"/>
              <a:pPr/>
              <a:t>123</a:t>
            </a:fld>
            <a:endParaRPr lang="fr-FR"/>
          </a:p>
        </p:txBody>
      </p:sp>
      <p:sp>
        <p:nvSpPr>
          <p:cNvPr id="488451" name="Rectangle 2"/>
          <p:cNvSpPr>
            <a:spLocks noGrp="1" noRot="1" noChangeAspect="1" noChangeArrowheads="1" noTextEdit="1"/>
          </p:cNvSpPr>
          <p:nvPr>
            <p:ph type="sldImg"/>
          </p:nvPr>
        </p:nvSpPr>
        <p:spPr>
          <a:xfrm>
            <a:off x="136525" y="766763"/>
            <a:ext cx="6826250" cy="3840162"/>
          </a:xfrm>
          <a:ln/>
        </p:spPr>
      </p:sp>
      <p:sp>
        <p:nvSpPr>
          <p:cNvPr id="4884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11BB6338-AF09-46E6-B5DD-D19769F130A2}" type="slidenum">
              <a:rPr lang="fr-FR"/>
              <a:pPr/>
              <a:t>124</a:t>
            </a:fld>
            <a:endParaRPr lang="fr-FR"/>
          </a:p>
        </p:txBody>
      </p:sp>
      <p:sp>
        <p:nvSpPr>
          <p:cNvPr id="489475" name="Rectangle 2"/>
          <p:cNvSpPr>
            <a:spLocks noGrp="1" noRot="1" noChangeAspect="1" noChangeArrowheads="1" noTextEdit="1"/>
          </p:cNvSpPr>
          <p:nvPr>
            <p:ph type="sldImg"/>
          </p:nvPr>
        </p:nvSpPr>
        <p:spPr>
          <a:xfrm>
            <a:off x="136525" y="766763"/>
            <a:ext cx="6826250" cy="3840162"/>
          </a:xfrm>
          <a:ln/>
        </p:spPr>
      </p:sp>
      <p:sp>
        <p:nvSpPr>
          <p:cNvPr id="4894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43ACCAD-3565-471D-A82C-8F0627F4B6DA}"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2798E07-9918-42D8-BADC-288229A1398B}"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77473C4-C7A3-4B0E-A3AC-311A31AA7FE3}"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fr-FR"/>
              <a:t>Modifiez le style du titre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C0D327EB-6532-4891-A600-7155699865D6}" type="slidenum">
              <a:rPr lang="fr-FR" altLang="en-US" smtClean="0"/>
              <a:pPr>
                <a:defRPr/>
              </a:pPr>
              <a:t>‹N°›</a:t>
            </a:fld>
            <a:endParaRPr lang="fr-FR" alt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D0B8C051-838A-46DA-80D5-CFAB2D49E208}" type="slidenum">
              <a:rPr lang="fr-FR" altLang="en-US" smtClean="0"/>
              <a:pPr>
                <a:defRPr/>
              </a:pPr>
              <a:t>‹N°›</a:t>
            </a:fld>
            <a:endParaRPr lang="fr-F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fr-FR"/>
              <a:t>Modifiez le style du titre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4CF7E39A-1483-4221-8AF0-E847D8025803}" type="slidenum">
              <a:rPr lang="fr-FR" altLang="en-US" smtClean="0"/>
              <a:pPr>
                <a:defRPr/>
              </a:pPr>
              <a:t>‹N°›</a:t>
            </a:fld>
            <a:endParaRPr lang="fr-FR" alt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endParaRPr lang="fr-FR" altLang="en-US"/>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07628437-D0D9-409A-ACE3-A9BFF5D153B5}" type="slidenum">
              <a:rPr lang="fr-FR" altLang="en-US" smtClean="0"/>
              <a:pPr>
                <a:defRPr/>
              </a:pPr>
              <a:t>‹N°›</a:t>
            </a:fld>
            <a:endParaRPr lang="fr-FR"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endParaRPr lang="fr-FR" altLang="en-US"/>
          </a:p>
        </p:txBody>
      </p:sp>
      <p:sp>
        <p:nvSpPr>
          <p:cNvPr id="8" name="Footer Placeholder 7"/>
          <p:cNvSpPr>
            <a:spLocks noGrp="1"/>
          </p:cNvSpPr>
          <p:nvPr>
            <p:ph type="ftr" sz="quarter" idx="11"/>
          </p:nvPr>
        </p:nvSpPr>
        <p:spPr/>
        <p:txBody>
          <a:bodyPr/>
          <a:lstStyle/>
          <a:p>
            <a:pPr>
              <a:defRPr/>
            </a:pPr>
            <a:endParaRPr lang="fr-FR" altLang="en-US"/>
          </a:p>
        </p:txBody>
      </p:sp>
      <p:sp>
        <p:nvSpPr>
          <p:cNvPr id="9" name="Slide Number Placeholder 8"/>
          <p:cNvSpPr>
            <a:spLocks noGrp="1"/>
          </p:cNvSpPr>
          <p:nvPr>
            <p:ph type="sldNum" sz="quarter" idx="12"/>
          </p:nvPr>
        </p:nvSpPr>
        <p:spPr/>
        <p:txBody>
          <a:bodyPr/>
          <a:lstStyle/>
          <a:p>
            <a:pPr>
              <a:defRPr/>
            </a:pPr>
            <a:fld id="{32148230-A245-41E2-B5B1-B9E36247F78E}" type="slidenum">
              <a:rPr lang="fr-FR" altLang="en-US" smtClean="0"/>
              <a:pPr>
                <a:defRPr/>
              </a:pPr>
              <a:t>‹N°›</a:t>
            </a:fld>
            <a:endParaRPr lang="fr-FR" alt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pPr>
              <a:defRPr/>
            </a:pPr>
            <a:endParaRPr lang="fr-FR" altLang="en-US"/>
          </a:p>
        </p:txBody>
      </p:sp>
      <p:sp>
        <p:nvSpPr>
          <p:cNvPr id="4" name="Footer Placeholder 3"/>
          <p:cNvSpPr>
            <a:spLocks noGrp="1"/>
          </p:cNvSpPr>
          <p:nvPr>
            <p:ph type="ftr" sz="quarter" idx="11"/>
          </p:nvPr>
        </p:nvSpPr>
        <p:spPr/>
        <p:txBody>
          <a:bodyPr/>
          <a:lstStyle/>
          <a:p>
            <a:pPr>
              <a:defRPr/>
            </a:pPr>
            <a:endParaRPr lang="fr-FR" altLang="en-US"/>
          </a:p>
        </p:txBody>
      </p:sp>
      <p:sp>
        <p:nvSpPr>
          <p:cNvPr id="5" name="Slide Number Placeholder 4"/>
          <p:cNvSpPr>
            <a:spLocks noGrp="1"/>
          </p:cNvSpPr>
          <p:nvPr>
            <p:ph type="sldNum" sz="quarter" idx="12"/>
          </p:nvPr>
        </p:nvSpPr>
        <p:spPr/>
        <p:txBody>
          <a:bodyPr/>
          <a:lstStyle/>
          <a:p>
            <a:pPr>
              <a:defRPr/>
            </a:pPr>
            <a:fld id="{00C3EE1C-AEF9-4157-B25E-A6A06F117245}" type="slidenum">
              <a:rPr lang="fr-FR" altLang="en-US" smtClean="0"/>
              <a:pPr>
                <a:defRPr/>
              </a:pPr>
              <a:t>‹N°›</a:t>
            </a:fld>
            <a:endParaRPr lang="fr-FR"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fr-FR" altLang="en-US"/>
          </a:p>
        </p:txBody>
      </p:sp>
      <p:sp>
        <p:nvSpPr>
          <p:cNvPr id="3" name="Footer Placeholder 2"/>
          <p:cNvSpPr>
            <a:spLocks noGrp="1"/>
          </p:cNvSpPr>
          <p:nvPr>
            <p:ph type="ftr" sz="quarter" idx="11"/>
          </p:nvPr>
        </p:nvSpPr>
        <p:spPr/>
        <p:txBody>
          <a:bodyPr/>
          <a:lstStyle/>
          <a:p>
            <a:pPr>
              <a:defRPr/>
            </a:pPr>
            <a:endParaRPr lang="fr-FR" altLang="en-US"/>
          </a:p>
        </p:txBody>
      </p:sp>
      <p:sp>
        <p:nvSpPr>
          <p:cNvPr id="4" name="Slide Number Placeholder 3"/>
          <p:cNvSpPr>
            <a:spLocks noGrp="1"/>
          </p:cNvSpPr>
          <p:nvPr>
            <p:ph type="sldNum" sz="quarter" idx="12"/>
          </p:nvPr>
        </p:nvSpPr>
        <p:spPr/>
        <p:txBody>
          <a:bodyPr/>
          <a:lstStyle/>
          <a:p>
            <a:pPr>
              <a:defRPr/>
            </a:pPr>
            <a:fld id="{D256C261-1891-40AD-BCA1-312E0B15BA59}" type="slidenum">
              <a:rPr lang="fr-FR" altLang="en-US" smtClean="0"/>
              <a:pPr>
                <a:defRPr/>
              </a:pPr>
              <a:t>‹N°›</a:t>
            </a:fld>
            <a:endParaRPr lang="fr-FR"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pPr>
              <a:defRPr/>
            </a:pPr>
            <a:endParaRPr lang="fr-FR" altLang="en-US"/>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7730F80C-AFD4-483E-9DDB-C7BE2A6A8CD2}" type="slidenum">
              <a:rPr lang="fr-FR" altLang="en-US" smtClean="0"/>
              <a:pPr>
                <a:defRPr/>
              </a:pPr>
              <a:t>‹N°›</a:t>
            </a:fld>
            <a:endParaRPr lang="fr-FR" alt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5C05A4B-67A8-4871-8276-59CF66F080E1}"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pPr>
              <a:defRPr/>
            </a:pPr>
            <a:endParaRPr lang="fr-FR" altLang="en-US"/>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34A9AFFD-7845-4E4C-B425-024668B7E177}" type="slidenum">
              <a:rPr lang="fr-FR" altLang="en-US" smtClean="0"/>
              <a:pPr>
                <a:defRPr/>
              </a:pPr>
              <a:t>‹N°›</a:t>
            </a:fld>
            <a:endParaRPr lang="fr-FR"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808C7FC5-CA95-42D9-9D20-E4F086A34591}" type="slidenum">
              <a:rPr lang="fr-FR" altLang="en-US" smtClean="0"/>
              <a:pPr>
                <a:defRPr/>
              </a:pPr>
              <a:t>‹N°›</a:t>
            </a:fld>
            <a:endParaRPr lang="fr-FR"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fr-FR"/>
              <a:t>Modifiez le style du titre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2EC38538-3F1D-4C34-B398-A3D4F69AE9AB}" type="slidenum">
              <a:rPr lang="fr-FR" altLang="en-US" smtClean="0"/>
              <a:pPr>
                <a:defRPr/>
              </a:pPr>
              <a:t>‹N°›</a:t>
            </a:fld>
            <a:endParaRPr lang="fr-FR"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e l'image de la bibliothèque 2"/>
          <p:cNvSpPr>
            <a:spLocks noGrp="1"/>
          </p:cNvSpPr>
          <p:nvPr>
            <p:ph type="clipArt" sz="half" idx="1"/>
          </p:nvPr>
        </p:nvSpPr>
        <p:spPr>
          <a:xfrm>
            <a:off x="609600" y="1719263"/>
            <a:ext cx="5384800" cy="4411662"/>
          </a:xfrm>
        </p:spPr>
        <p:txBody>
          <a:bodyPr/>
          <a:lstStyle/>
          <a:p>
            <a:pPr lvl="0"/>
            <a:endParaRPr lang="fr-FR" noProof="0"/>
          </a:p>
        </p:txBody>
      </p:sp>
      <p:sp>
        <p:nvSpPr>
          <p:cNvPr id="4" name="Espace réservé du texte 3"/>
          <p:cNvSpPr>
            <a:spLocks noGrp="1"/>
          </p:cNvSpPr>
          <p:nvPr>
            <p:ph type="body" sz="half" idx="2"/>
          </p:nvPr>
        </p:nvSpPr>
        <p:spPr>
          <a:xfrm>
            <a:off x="6197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7"/>
          <p:cNvSpPr>
            <a:spLocks noGrp="1" noChangeArrowheads="1"/>
          </p:cNvSpPr>
          <p:nvPr>
            <p:ph type="sldNum" sz="quarter" idx="12"/>
          </p:nvPr>
        </p:nvSpPr>
        <p:spPr>
          <a:ln/>
        </p:spPr>
        <p:txBody>
          <a:bodyPr/>
          <a:lstStyle>
            <a:lvl1pPr>
              <a:defRPr/>
            </a:lvl1pPr>
          </a:lstStyle>
          <a:p>
            <a:pPr>
              <a:defRPr/>
            </a:pPr>
            <a:fld id="{AB14EDD8-118B-4DDA-90AA-E50A2BC14030}" type="slidenum">
              <a:rPr lang="fr-FR" altLang="en-US"/>
              <a:pPr>
                <a:defRPr/>
              </a:pPr>
              <a:t>‹N°›</a:t>
            </a:fld>
            <a:endParaRPr lang="fr-FR"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7"/>
          <p:cNvSpPr>
            <a:spLocks noGrp="1" noChangeArrowheads="1"/>
          </p:cNvSpPr>
          <p:nvPr>
            <p:ph type="sldNum" sz="quarter" idx="12"/>
          </p:nvPr>
        </p:nvSpPr>
        <p:spPr>
          <a:ln/>
        </p:spPr>
        <p:txBody>
          <a:bodyPr/>
          <a:lstStyle>
            <a:lvl1pPr>
              <a:defRPr/>
            </a:lvl1pPr>
          </a:lstStyle>
          <a:p>
            <a:pPr>
              <a:defRPr/>
            </a:pPr>
            <a:fld id="{945EA58D-04BE-4D62-BFD0-717F5AB79C3D}" type="slidenum">
              <a:rPr lang="fr-FR" altLang="en-US"/>
              <a:pPr>
                <a:defRPr/>
              </a:pPr>
              <a:t>‹N°›</a:t>
            </a:fld>
            <a:endParaRPr lang="fr-FR"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6197600" y="1719263"/>
            <a:ext cx="5384800" cy="4411662"/>
          </a:xfrm>
        </p:spPr>
        <p:txBody>
          <a:bodyPr/>
          <a:lstStyle/>
          <a:p>
            <a:pPr lvl="0"/>
            <a:endParaRPr lang="fr-FR" noProof="0"/>
          </a:p>
        </p:txBody>
      </p:sp>
      <p:sp>
        <p:nvSpPr>
          <p:cNvPr id="5"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7"/>
          <p:cNvSpPr>
            <a:spLocks noGrp="1" noChangeArrowheads="1"/>
          </p:cNvSpPr>
          <p:nvPr>
            <p:ph type="sldNum" sz="quarter" idx="12"/>
          </p:nvPr>
        </p:nvSpPr>
        <p:spPr>
          <a:ln/>
        </p:spPr>
        <p:txBody>
          <a:bodyPr/>
          <a:lstStyle>
            <a:lvl1pPr>
              <a:defRPr/>
            </a:lvl1pPr>
          </a:lstStyle>
          <a:p>
            <a:pPr>
              <a:defRPr/>
            </a:pPr>
            <a:fld id="{A3BD1CF2-E3F4-4372-9743-2AC4ABD61A48}" type="slidenum">
              <a:rPr lang="fr-FR" altLang="en-US"/>
              <a:pPr>
                <a:defRPr/>
              </a:pPr>
              <a:t>‹N°›</a:t>
            </a:fld>
            <a:endParaRPr lang="fr-F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3D89544-E5B8-4194-888F-A2582E4E057B}"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E9793B9-EF20-403E-B231-23D3E509C9F1}"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54D70D36-F28D-48A5-8433-F15862E4E29F}"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A5B32F8-DD5B-40CC-AD5A-47EEB6DC7A3D}"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8A4A030E-7F8E-4498-A0D1-CB4A70CF5E02}"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681D739-157C-4697-AD5A-30359C24135B}"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4873625-68AB-43AA-996C-552DFA5A6C72}"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904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fr-F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fr-F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F9DCDCE-94F0-4B63-AAA3-B7C49839D4D4}"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fr-FR" alt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fr-FR" alt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4B64BEAE-281B-47C7-94F7-106C4B6496F2}" type="slidenum">
              <a:rPr lang="fr-FR" altLang="en-US" smtClean="0"/>
              <a:pPr>
                <a:defRPr/>
              </a:pPr>
              <a:t>‹N°›</a:t>
            </a:fld>
            <a:endParaRPr lang="fr-FR" alt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oleObject" Target="../embeddings/oleObject89.bin"/><Relationship Id="rId7" Type="http://schemas.openxmlformats.org/officeDocument/2006/relationships/oleObject" Target="../embeddings/oleObject91.bin"/><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55.wmf"/><Relationship Id="rId5" Type="http://schemas.openxmlformats.org/officeDocument/2006/relationships/oleObject" Target="../embeddings/oleObject90.bin"/><Relationship Id="rId10" Type="http://schemas.openxmlformats.org/officeDocument/2006/relationships/image" Target="../media/image161.wmf"/><Relationship Id="rId4" Type="http://schemas.openxmlformats.org/officeDocument/2006/relationships/image" Target="../media/image159.wmf"/><Relationship Id="rId9" Type="http://schemas.openxmlformats.org/officeDocument/2006/relationships/oleObject" Target="../embeddings/oleObject92.bin"/></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155.w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163.wmf"/><Relationship Id="rId5" Type="http://schemas.openxmlformats.org/officeDocument/2006/relationships/oleObject" Target="../embeddings/oleObject95.bin"/><Relationship Id="rId4" Type="http://schemas.openxmlformats.org/officeDocument/2006/relationships/image" Target="../media/image162.wmf"/></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165.wmf"/><Relationship Id="rId5" Type="http://schemas.openxmlformats.org/officeDocument/2006/relationships/oleObject" Target="../embeddings/oleObject97.bin"/><Relationship Id="rId10" Type="http://schemas.openxmlformats.org/officeDocument/2006/relationships/image" Target="../media/image167.wmf"/><Relationship Id="rId4" Type="http://schemas.openxmlformats.org/officeDocument/2006/relationships/image" Target="../media/image164.wmf"/><Relationship Id="rId9" Type="http://schemas.openxmlformats.org/officeDocument/2006/relationships/oleObject" Target="../embeddings/oleObject99.bin"/></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168.w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170.wmf"/><Relationship Id="rId5" Type="http://schemas.openxmlformats.org/officeDocument/2006/relationships/oleObject" Target="../embeddings/oleObject102.bin"/><Relationship Id="rId4" Type="http://schemas.openxmlformats.org/officeDocument/2006/relationships/image" Target="../media/image169.wmf"/></Relationships>
</file>

<file path=ppt/slides/_rels/slide107.x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oleObject" Target="../embeddings/oleObject103.bin"/><Relationship Id="rId7" Type="http://schemas.openxmlformats.org/officeDocument/2006/relationships/oleObject" Target="../embeddings/oleObject105.bin"/><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172.wmf"/><Relationship Id="rId5" Type="http://schemas.openxmlformats.org/officeDocument/2006/relationships/oleObject" Target="../embeddings/oleObject104.bin"/><Relationship Id="rId10" Type="http://schemas.openxmlformats.org/officeDocument/2006/relationships/image" Target="../media/image174.wmf"/><Relationship Id="rId4" Type="http://schemas.openxmlformats.org/officeDocument/2006/relationships/image" Target="../media/image171.wmf"/><Relationship Id="rId9" Type="http://schemas.openxmlformats.org/officeDocument/2006/relationships/oleObject" Target="../embeddings/oleObject106.bin"/></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75.wmf"/></Relationships>
</file>

<file path=ppt/slides/_rels/slide109.xml.rels><?xml version="1.0" encoding="UTF-8" standalone="yes"?>
<Relationships xmlns="http://schemas.openxmlformats.org/package/2006/relationships"><Relationship Id="rId8" Type="http://schemas.openxmlformats.org/officeDocument/2006/relationships/oleObject" Target="../embeddings/oleObject111.bin"/><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71.wmf"/><Relationship Id="rId11" Type="http://schemas.openxmlformats.org/officeDocument/2006/relationships/image" Target="../media/image178.wmf"/><Relationship Id="rId5" Type="http://schemas.openxmlformats.org/officeDocument/2006/relationships/oleObject" Target="../embeddings/oleObject109.bin"/><Relationship Id="rId10" Type="http://schemas.openxmlformats.org/officeDocument/2006/relationships/oleObject" Target="../embeddings/oleObject112.bin"/><Relationship Id="rId4" Type="http://schemas.openxmlformats.org/officeDocument/2006/relationships/image" Target="../media/image176.wmf"/><Relationship Id="rId9" Type="http://schemas.openxmlformats.org/officeDocument/2006/relationships/image" Target="../media/image177.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180.wmf"/><Relationship Id="rId5" Type="http://schemas.openxmlformats.org/officeDocument/2006/relationships/oleObject" Target="../embeddings/oleObject114.bin"/><Relationship Id="rId4" Type="http://schemas.openxmlformats.org/officeDocument/2006/relationships/image" Target="../media/image179.wmf"/></Relationships>
</file>

<file path=ppt/slides/_rels/slide111.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gif"/><Relationship Id="rId1" Type="http://schemas.openxmlformats.org/officeDocument/2006/relationships/slideLayout" Target="../slideLayouts/slideLayout13.xml"/><Relationship Id="rId5" Type="http://schemas.openxmlformats.org/officeDocument/2006/relationships/hyperlink" Target="https://fr.wikipedia.org/" TargetMode="External"/><Relationship Id="rId4" Type="http://schemas.openxmlformats.org/officeDocument/2006/relationships/image" Target="../media/image183.gif"/></Relationships>
</file>

<file path=ppt/slides/_rels/slide112.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6.wmf"/><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oleObject" Target="../embeddings/oleObject116.bin"/><Relationship Id="rId5" Type="http://schemas.openxmlformats.org/officeDocument/2006/relationships/image" Target="../media/image185.wmf"/><Relationship Id="rId4" Type="http://schemas.openxmlformats.org/officeDocument/2006/relationships/oleObject" Target="../embeddings/oleObject115.bin"/></Relationships>
</file>

<file path=ppt/slides/_rels/slide113.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4.jpeg"/><Relationship Id="rId7" Type="http://schemas.openxmlformats.org/officeDocument/2006/relationships/image" Target="../media/image189.jpe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188.jpeg"/><Relationship Id="rId5" Type="http://schemas.openxmlformats.org/officeDocument/2006/relationships/image" Target="../media/image187.wmf"/><Relationship Id="rId10" Type="http://schemas.openxmlformats.org/officeDocument/2006/relationships/image" Target="../media/image191.wmf"/><Relationship Id="rId4" Type="http://schemas.openxmlformats.org/officeDocument/2006/relationships/oleObject" Target="../embeddings/oleObject117.bin"/><Relationship Id="rId9" Type="http://schemas.openxmlformats.org/officeDocument/2006/relationships/oleObject" Target="../embeddings/oleObject118.bin"/></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93.wmf"/><Relationship Id="rId5" Type="http://schemas.openxmlformats.org/officeDocument/2006/relationships/oleObject" Target="../embeddings/oleObject120.bin"/><Relationship Id="rId4" Type="http://schemas.openxmlformats.org/officeDocument/2006/relationships/image" Target="../media/image192.wmf"/></Relationships>
</file>

<file path=ppt/slides/_rels/slide115.x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oleObject" Target="../embeddings/oleObject121.bin"/><Relationship Id="rId7" Type="http://schemas.openxmlformats.org/officeDocument/2006/relationships/oleObject" Target="../embeddings/oleObject123.bin"/><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195.wmf"/><Relationship Id="rId5" Type="http://schemas.openxmlformats.org/officeDocument/2006/relationships/oleObject" Target="../embeddings/oleObject122.bin"/><Relationship Id="rId10" Type="http://schemas.openxmlformats.org/officeDocument/2006/relationships/image" Target="../media/image197.wmf"/><Relationship Id="rId4" Type="http://schemas.openxmlformats.org/officeDocument/2006/relationships/image" Target="../media/image194.wmf"/><Relationship Id="rId9" Type="http://schemas.openxmlformats.org/officeDocument/2006/relationships/oleObject" Target="../embeddings/oleObject124.bin"/></Relationships>
</file>

<file path=ppt/slides/_rels/slide116.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0.wmf"/><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oleObject" Target="../embeddings/oleObject126.bin"/><Relationship Id="rId5" Type="http://schemas.openxmlformats.org/officeDocument/2006/relationships/image" Target="../media/image199.wmf"/><Relationship Id="rId4" Type="http://schemas.openxmlformats.org/officeDocument/2006/relationships/oleObject" Target="../embeddings/oleObject125.bin"/></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oleObject" Target="../embeddings/oleObject127.bin"/><Relationship Id="rId7" Type="http://schemas.openxmlformats.org/officeDocument/2006/relationships/oleObject" Target="../embeddings/oleObject129.bin"/><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image" Target="../media/image202.wmf"/><Relationship Id="rId5" Type="http://schemas.openxmlformats.org/officeDocument/2006/relationships/oleObject" Target="../embeddings/oleObject128.bin"/><Relationship Id="rId4" Type="http://schemas.openxmlformats.org/officeDocument/2006/relationships/image" Target="../media/image201.wmf"/></Relationships>
</file>

<file path=ppt/slides/_rels/slide119.xml.rels><?xml version="1.0" encoding="UTF-8" standalone="yes"?>
<Relationships xmlns="http://schemas.openxmlformats.org/package/2006/relationships"><Relationship Id="rId8" Type="http://schemas.openxmlformats.org/officeDocument/2006/relationships/image" Target="../media/image205.wmf"/><Relationship Id="rId3" Type="http://schemas.openxmlformats.org/officeDocument/2006/relationships/oleObject" Target="../embeddings/oleObject130.bin"/><Relationship Id="rId7" Type="http://schemas.openxmlformats.org/officeDocument/2006/relationships/oleObject" Target="../embeddings/oleObject132.bin"/><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204.wmf"/><Relationship Id="rId5" Type="http://schemas.openxmlformats.org/officeDocument/2006/relationships/oleObject" Target="../embeddings/oleObject131.bin"/><Relationship Id="rId10" Type="http://schemas.openxmlformats.org/officeDocument/2006/relationships/image" Target="../media/image206.wmf"/><Relationship Id="rId4" Type="http://schemas.openxmlformats.org/officeDocument/2006/relationships/image" Target="../media/image203.wmf"/><Relationship Id="rId9" Type="http://schemas.openxmlformats.org/officeDocument/2006/relationships/oleObject" Target="../embeddings/oleObject133.bin"/></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8" Type="http://schemas.openxmlformats.org/officeDocument/2006/relationships/image" Target="../media/image208.wmf"/><Relationship Id="rId13" Type="http://schemas.openxmlformats.org/officeDocument/2006/relationships/oleObject" Target="../embeddings/oleObject139.bin"/><Relationship Id="rId3" Type="http://schemas.openxmlformats.org/officeDocument/2006/relationships/oleObject" Target="../embeddings/oleObject134.bin"/><Relationship Id="rId7" Type="http://schemas.openxmlformats.org/officeDocument/2006/relationships/oleObject" Target="../embeddings/oleObject136.bin"/><Relationship Id="rId12" Type="http://schemas.openxmlformats.org/officeDocument/2006/relationships/image" Target="../media/image210.wmf"/><Relationship Id="rId2" Type="http://schemas.openxmlformats.org/officeDocument/2006/relationships/notesSlide" Target="../notesSlides/notesSlide97.xml"/><Relationship Id="rId16" Type="http://schemas.openxmlformats.org/officeDocument/2006/relationships/image" Target="../media/image212.wmf"/><Relationship Id="rId1" Type="http://schemas.openxmlformats.org/officeDocument/2006/relationships/slideLayout" Target="../slideLayouts/slideLayout13.xml"/><Relationship Id="rId6" Type="http://schemas.openxmlformats.org/officeDocument/2006/relationships/image" Target="../media/image207.wmf"/><Relationship Id="rId11" Type="http://schemas.openxmlformats.org/officeDocument/2006/relationships/oleObject" Target="../embeddings/oleObject138.bin"/><Relationship Id="rId5" Type="http://schemas.openxmlformats.org/officeDocument/2006/relationships/oleObject" Target="../embeddings/oleObject135.bin"/><Relationship Id="rId15" Type="http://schemas.openxmlformats.org/officeDocument/2006/relationships/oleObject" Target="../embeddings/oleObject140.bin"/><Relationship Id="rId10" Type="http://schemas.openxmlformats.org/officeDocument/2006/relationships/image" Target="../media/image209.wmf"/><Relationship Id="rId4" Type="http://schemas.openxmlformats.org/officeDocument/2006/relationships/image" Target="../media/image201.wmf"/><Relationship Id="rId9" Type="http://schemas.openxmlformats.org/officeDocument/2006/relationships/oleObject" Target="../embeddings/oleObject137.bin"/><Relationship Id="rId14" Type="http://schemas.openxmlformats.org/officeDocument/2006/relationships/image" Target="../media/image211.w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image" Target="../media/image214.wmf"/><Relationship Id="rId5" Type="http://schemas.openxmlformats.org/officeDocument/2006/relationships/oleObject" Target="../embeddings/oleObject142.bin"/><Relationship Id="rId4" Type="http://schemas.openxmlformats.org/officeDocument/2006/relationships/image" Target="../media/image213.wmf"/></Relationships>
</file>

<file path=ppt/slides/_rels/slide124.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143.bin"/><Relationship Id="rId7" Type="http://schemas.openxmlformats.org/officeDocument/2006/relationships/oleObject" Target="../embeddings/oleObject145.bin"/><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image" Target="../media/image215.wmf"/><Relationship Id="rId5" Type="http://schemas.openxmlformats.org/officeDocument/2006/relationships/oleObject" Target="../embeddings/oleObject144.bin"/><Relationship Id="rId4" Type="http://schemas.openxmlformats.org/officeDocument/2006/relationships/image" Target="../media/image209.w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217.wmf"/><Relationship Id="rId5" Type="http://schemas.openxmlformats.org/officeDocument/2006/relationships/oleObject" Target="../embeddings/oleObject147.bin"/><Relationship Id="rId4" Type="http://schemas.openxmlformats.org/officeDocument/2006/relationships/image" Target="../media/image209.wmf"/></Relationships>
</file>

<file path=ppt/slides/_rels/slide126.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oleObject" Target="../embeddings/oleObject148.bin"/><Relationship Id="rId7" Type="http://schemas.openxmlformats.org/officeDocument/2006/relationships/oleObject" Target="../embeddings/oleObject150.bin"/><Relationship Id="rId12" Type="http://schemas.openxmlformats.org/officeDocument/2006/relationships/image" Target="../media/image221.wmf"/><Relationship Id="rId2" Type="http://schemas.openxmlformats.org/officeDocument/2006/relationships/notesSlide" Target="../notesSlides/notesSlide101.xml"/><Relationship Id="rId1" Type="http://schemas.openxmlformats.org/officeDocument/2006/relationships/slideLayout" Target="../slideLayouts/slideLayout13.xml"/><Relationship Id="rId6" Type="http://schemas.openxmlformats.org/officeDocument/2006/relationships/image" Target="../media/image155.wmf"/><Relationship Id="rId11" Type="http://schemas.openxmlformats.org/officeDocument/2006/relationships/oleObject" Target="../embeddings/oleObject152.bin"/><Relationship Id="rId5" Type="http://schemas.openxmlformats.org/officeDocument/2006/relationships/oleObject" Target="../embeddings/oleObject149.bin"/><Relationship Id="rId10" Type="http://schemas.openxmlformats.org/officeDocument/2006/relationships/image" Target="../media/image220.wmf"/><Relationship Id="rId4" Type="http://schemas.openxmlformats.org/officeDocument/2006/relationships/image" Target="../media/image218.wmf"/><Relationship Id="rId9" Type="http://schemas.openxmlformats.org/officeDocument/2006/relationships/oleObject" Target="../embeddings/oleObject151.bin"/></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221.w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notesSlide" Target="../notesSlides/notesSlide103.xml"/><Relationship Id="rId1" Type="http://schemas.openxmlformats.org/officeDocument/2006/relationships/slideLayout" Target="../slideLayouts/slideLayout13.xml"/><Relationship Id="rId5" Type="http://schemas.openxmlformats.org/officeDocument/2006/relationships/image" Target="../media/image223.png"/><Relationship Id="rId4" Type="http://schemas.openxmlformats.org/officeDocument/2006/relationships/image" Target="../media/image222.wmf"/></Relationships>
</file>

<file path=ppt/slides/_rels/slide129.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6.wmf"/><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oleObject" Target="../embeddings/oleObject156.bin"/><Relationship Id="rId5" Type="http://schemas.openxmlformats.org/officeDocument/2006/relationships/image" Target="../media/image225.wmf"/><Relationship Id="rId4" Type="http://schemas.openxmlformats.org/officeDocument/2006/relationships/oleObject" Target="../embeddings/oleObject155.bin"/></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oleObject" Target="../embeddings/oleObject157.bin"/><Relationship Id="rId7" Type="http://schemas.openxmlformats.org/officeDocument/2006/relationships/oleObject" Target="../embeddings/oleObject159.bin"/><Relationship Id="rId2" Type="http://schemas.openxmlformats.org/officeDocument/2006/relationships/notesSlide" Target="../notesSlides/notesSlide105.xml"/><Relationship Id="rId1" Type="http://schemas.openxmlformats.org/officeDocument/2006/relationships/slideLayout" Target="../slideLayouts/slideLayout13.xml"/><Relationship Id="rId6" Type="http://schemas.openxmlformats.org/officeDocument/2006/relationships/image" Target="../media/image228.wmf"/><Relationship Id="rId5" Type="http://schemas.openxmlformats.org/officeDocument/2006/relationships/oleObject" Target="../embeddings/oleObject158.bin"/><Relationship Id="rId10" Type="http://schemas.openxmlformats.org/officeDocument/2006/relationships/image" Target="../media/image230.wmf"/><Relationship Id="rId4" Type="http://schemas.openxmlformats.org/officeDocument/2006/relationships/image" Target="../media/image227.wmf"/><Relationship Id="rId9" Type="http://schemas.openxmlformats.org/officeDocument/2006/relationships/oleObject" Target="../embeddings/oleObject160.bin"/></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231.w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notesSlide" Target="../notesSlides/notesSlide107.xml"/><Relationship Id="rId1" Type="http://schemas.openxmlformats.org/officeDocument/2006/relationships/slideLayout" Target="../slideLayouts/slideLayout13.xml"/><Relationship Id="rId6" Type="http://schemas.openxmlformats.org/officeDocument/2006/relationships/image" Target="../media/image234.png"/><Relationship Id="rId5" Type="http://schemas.openxmlformats.org/officeDocument/2006/relationships/image" Target="../media/image233.jpeg"/><Relationship Id="rId4" Type="http://schemas.openxmlformats.org/officeDocument/2006/relationships/image" Target="../media/image232.wmf"/></Relationships>
</file>

<file path=ppt/slides/_rels/slide13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08.xml"/><Relationship Id="rId1" Type="http://schemas.openxmlformats.org/officeDocument/2006/relationships/slideLayout" Target="../slideLayouts/slideLayout13.xml"/><Relationship Id="rId5" Type="http://schemas.openxmlformats.org/officeDocument/2006/relationships/image" Target="../media/image236.wmf"/><Relationship Id="rId4" Type="http://schemas.openxmlformats.org/officeDocument/2006/relationships/oleObject" Target="../embeddings/oleObject163.bin"/></Relationships>
</file>

<file path=ppt/slides/_rels/slide13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11.xml"/><Relationship Id="rId1" Type="http://schemas.openxmlformats.org/officeDocument/2006/relationships/slideLayout" Target="../slideLayouts/slideLayout13.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13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14.xml"/><Relationship Id="rId1" Type="http://schemas.openxmlformats.org/officeDocument/2006/relationships/slideLayout" Target="../slideLayouts/slideLayout13.xml"/><Relationship Id="rId5" Type="http://schemas.openxmlformats.org/officeDocument/2006/relationships/hyperlink" Target="http://www.optique-ingenieur.org/fr/cours/OPI_fr_M05_C02/co/Contenu.html" TargetMode="External"/><Relationship Id="rId4" Type="http://schemas.openxmlformats.org/officeDocument/2006/relationships/image" Target="../media/image244.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6.xml"/><Relationship Id="rId1" Type="http://schemas.openxmlformats.org/officeDocument/2006/relationships/slideLayout" Target="../slideLayouts/slideLayout13.xml"/><Relationship Id="rId6" Type="http://schemas.openxmlformats.org/officeDocument/2006/relationships/image" Target="../media/image246.wmf"/><Relationship Id="rId5" Type="http://schemas.openxmlformats.org/officeDocument/2006/relationships/oleObject" Target="../embeddings/oleObject164.bin"/><Relationship Id="rId4" Type="http://schemas.openxmlformats.org/officeDocument/2006/relationships/image" Target="../media/image245.png"/></Relationships>
</file>

<file path=ppt/slides/_rels/slide143.xml.rels><?xml version="1.0" encoding="UTF-8" standalone="yes"?>
<Relationships xmlns="http://schemas.openxmlformats.org/package/2006/relationships"><Relationship Id="rId8" Type="http://schemas.openxmlformats.org/officeDocument/2006/relationships/image" Target="../media/image249.wmf"/><Relationship Id="rId3" Type="http://schemas.openxmlformats.org/officeDocument/2006/relationships/oleObject" Target="../embeddings/oleObject165.bin"/><Relationship Id="rId7" Type="http://schemas.openxmlformats.org/officeDocument/2006/relationships/oleObject" Target="../embeddings/oleObject167.bin"/><Relationship Id="rId2" Type="http://schemas.openxmlformats.org/officeDocument/2006/relationships/notesSlide" Target="../notesSlides/notesSlide117.xml"/><Relationship Id="rId1" Type="http://schemas.openxmlformats.org/officeDocument/2006/relationships/slideLayout" Target="../slideLayouts/slideLayout13.xml"/><Relationship Id="rId6" Type="http://schemas.openxmlformats.org/officeDocument/2006/relationships/image" Target="../media/image248.wmf"/><Relationship Id="rId5" Type="http://schemas.openxmlformats.org/officeDocument/2006/relationships/oleObject" Target="../embeddings/oleObject166.bin"/><Relationship Id="rId4" Type="http://schemas.openxmlformats.org/officeDocument/2006/relationships/image" Target="../media/image247.wmf"/></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notesSlide" Target="../notesSlides/notesSlide118.xml"/><Relationship Id="rId1" Type="http://schemas.openxmlformats.org/officeDocument/2006/relationships/slideLayout" Target="../slideLayouts/slideLayout13.xml"/><Relationship Id="rId6" Type="http://schemas.openxmlformats.org/officeDocument/2006/relationships/image" Target="../media/image251.wmf"/><Relationship Id="rId5" Type="http://schemas.openxmlformats.org/officeDocument/2006/relationships/oleObject" Target="../embeddings/oleObject169.bin"/><Relationship Id="rId4" Type="http://schemas.openxmlformats.org/officeDocument/2006/relationships/image" Target="../media/image250.wmf"/></Relationships>
</file>

<file path=ppt/slides/_rels/slide145.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oleObject" Target="../embeddings/oleObject170.bin"/><Relationship Id="rId7" Type="http://schemas.openxmlformats.org/officeDocument/2006/relationships/oleObject" Target="../embeddings/oleObject172.bin"/><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openxmlformats.org/officeDocument/2006/relationships/image" Target="../media/image253.wmf"/><Relationship Id="rId5" Type="http://schemas.openxmlformats.org/officeDocument/2006/relationships/oleObject" Target="../embeddings/oleObject171.bin"/><Relationship Id="rId10" Type="http://schemas.openxmlformats.org/officeDocument/2006/relationships/image" Target="../media/image255.wmf"/><Relationship Id="rId4" Type="http://schemas.openxmlformats.org/officeDocument/2006/relationships/image" Target="../media/image252.wmf"/><Relationship Id="rId9" Type="http://schemas.openxmlformats.org/officeDocument/2006/relationships/oleObject" Target="../embeddings/oleObject173.bin"/></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notesSlide" Target="../notesSlides/notesSlide120.xml"/><Relationship Id="rId1" Type="http://schemas.openxmlformats.org/officeDocument/2006/relationships/slideLayout" Target="../slideLayouts/slideLayout13.xml"/><Relationship Id="rId6" Type="http://schemas.openxmlformats.org/officeDocument/2006/relationships/image" Target="../media/image257.wmf"/><Relationship Id="rId5" Type="http://schemas.openxmlformats.org/officeDocument/2006/relationships/oleObject" Target="../embeddings/oleObject175.bin"/><Relationship Id="rId4" Type="http://schemas.openxmlformats.org/officeDocument/2006/relationships/image" Target="../media/image256.wmf"/></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notesSlide" Target="../notesSlides/notesSlide121.xml"/><Relationship Id="rId1" Type="http://schemas.openxmlformats.org/officeDocument/2006/relationships/slideLayout" Target="../slideLayouts/slideLayout13.xml"/><Relationship Id="rId6" Type="http://schemas.openxmlformats.org/officeDocument/2006/relationships/image" Target="../media/image259.wmf"/><Relationship Id="rId5" Type="http://schemas.openxmlformats.org/officeDocument/2006/relationships/oleObject" Target="../embeddings/oleObject177.bin"/><Relationship Id="rId4" Type="http://schemas.openxmlformats.org/officeDocument/2006/relationships/image" Target="../media/image258.wmf"/></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notesSlide" Target="../notesSlides/notesSlide122.xml"/><Relationship Id="rId1" Type="http://schemas.openxmlformats.org/officeDocument/2006/relationships/slideLayout" Target="../slideLayouts/slideLayout13.xml"/><Relationship Id="rId4" Type="http://schemas.openxmlformats.org/officeDocument/2006/relationships/image" Target="../media/image260.wmf"/></Relationships>
</file>

<file path=ppt/slides/_rels/slide14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23.xml"/><Relationship Id="rId1" Type="http://schemas.openxmlformats.org/officeDocument/2006/relationships/slideLayout" Target="../slideLayouts/slideLayout13.xml"/><Relationship Id="rId4" Type="http://schemas.openxmlformats.org/officeDocument/2006/relationships/image" Target="../media/image26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245.png"/></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264.wmf"/></Relationships>
</file>

<file path=ppt/slides/_rels/slide152.xml.rels><?xml version="1.0" encoding="UTF-8" standalone="yes"?>
<Relationships xmlns="http://schemas.openxmlformats.org/package/2006/relationships"><Relationship Id="rId8" Type="http://schemas.openxmlformats.org/officeDocument/2006/relationships/image" Target="../media/image267.wmf"/><Relationship Id="rId3" Type="http://schemas.openxmlformats.org/officeDocument/2006/relationships/oleObject" Target="../embeddings/oleObject180.bin"/><Relationship Id="rId7" Type="http://schemas.openxmlformats.org/officeDocument/2006/relationships/oleObject" Target="../embeddings/oleObject182.bin"/><Relationship Id="rId2" Type="http://schemas.openxmlformats.org/officeDocument/2006/relationships/notesSlide" Target="../notesSlides/notesSlide126.xml"/><Relationship Id="rId1" Type="http://schemas.openxmlformats.org/officeDocument/2006/relationships/slideLayout" Target="../slideLayouts/slideLayout13.xml"/><Relationship Id="rId6" Type="http://schemas.openxmlformats.org/officeDocument/2006/relationships/image" Target="../media/image266.wmf"/><Relationship Id="rId5" Type="http://schemas.openxmlformats.org/officeDocument/2006/relationships/oleObject" Target="../embeddings/oleObject181.bin"/><Relationship Id="rId4" Type="http://schemas.openxmlformats.org/officeDocument/2006/relationships/image" Target="../media/image265.wmf"/></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notesSlide" Target="../notesSlides/notesSlide127.xml"/><Relationship Id="rId1" Type="http://schemas.openxmlformats.org/officeDocument/2006/relationships/slideLayout" Target="../slideLayouts/slideLayout13.xml"/><Relationship Id="rId4" Type="http://schemas.openxmlformats.org/officeDocument/2006/relationships/image" Target="../media/image268.wmf"/></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openxmlformats.org/officeDocument/2006/relationships/image" Target="../media/image270.wmf"/><Relationship Id="rId5" Type="http://schemas.openxmlformats.org/officeDocument/2006/relationships/oleObject" Target="../embeddings/oleObject185.bin"/><Relationship Id="rId4" Type="http://schemas.openxmlformats.org/officeDocument/2006/relationships/image" Target="../media/image269.wmf"/></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186.bin"/><Relationship Id="rId7" Type="http://schemas.openxmlformats.org/officeDocument/2006/relationships/image" Target="../media/image273.wmf"/><Relationship Id="rId2" Type="http://schemas.openxmlformats.org/officeDocument/2006/relationships/notesSlide" Target="../notesSlides/notesSlide129.xml"/><Relationship Id="rId1" Type="http://schemas.openxmlformats.org/officeDocument/2006/relationships/slideLayout" Target="../slideLayouts/slideLayout24.xml"/><Relationship Id="rId6" Type="http://schemas.openxmlformats.org/officeDocument/2006/relationships/oleObject" Target="../embeddings/oleObject187.bin"/><Relationship Id="rId5" Type="http://schemas.openxmlformats.org/officeDocument/2006/relationships/image" Target="../media/image272.png"/><Relationship Id="rId4" Type="http://schemas.openxmlformats.org/officeDocument/2006/relationships/image" Target="../media/image271.wmf"/></Relationships>
</file>

<file path=ppt/slides/_rels/slide156.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oleObject" Target="../embeddings/oleObject188.bin"/><Relationship Id="rId7" Type="http://schemas.openxmlformats.org/officeDocument/2006/relationships/image" Target="../media/image276.wmf"/><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oleObject" Target="../embeddings/oleObject189.bin"/><Relationship Id="rId5" Type="http://schemas.openxmlformats.org/officeDocument/2006/relationships/image" Target="../media/image275.jpeg"/><Relationship Id="rId10" Type="http://schemas.openxmlformats.org/officeDocument/2006/relationships/image" Target="../media/image278.wmf"/><Relationship Id="rId4" Type="http://schemas.openxmlformats.org/officeDocument/2006/relationships/image" Target="../media/image274.wmf"/><Relationship Id="rId9" Type="http://schemas.openxmlformats.org/officeDocument/2006/relationships/oleObject" Target="../embeddings/oleObject190.bin"/></Relationships>
</file>

<file path=ppt/slides/_rels/slide15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31.xml"/><Relationship Id="rId1" Type="http://schemas.openxmlformats.org/officeDocument/2006/relationships/slideLayout" Target="../slideLayouts/slideLayout13.xml"/><Relationship Id="rId6" Type="http://schemas.openxmlformats.org/officeDocument/2006/relationships/image" Target="../media/image280.wmf"/><Relationship Id="rId5" Type="http://schemas.openxmlformats.org/officeDocument/2006/relationships/oleObject" Target="../embeddings/oleObject191.bin"/><Relationship Id="rId4" Type="http://schemas.openxmlformats.org/officeDocument/2006/relationships/image" Target="../media/image275.jpeg"/></Relationships>
</file>

<file path=ppt/slides/_rels/slide15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openxmlformats.org/officeDocument/2006/relationships/image" Target="../media/image283.wmf"/><Relationship Id="rId5" Type="http://schemas.openxmlformats.org/officeDocument/2006/relationships/oleObject" Target="../embeddings/oleObject192.bin"/><Relationship Id="rId4" Type="http://schemas.openxmlformats.org/officeDocument/2006/relationships/image" Target="../media/image282.png"/></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image" Target="../media/image284.emf"/><Relationship Id="rId1" Type="http://schemas.openxmlformats.org/officeDocument/2006/relationships/slideLayout" Target="../slideLayouts/slideLayout17.xml"/><Relationship Id="rId4" Type="http://schemas.openxmlformats.org/officeDocument/2006/relationships/image" Target="../media/image285.wmf"/></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286.wmf"/><Relationship Id="rId2" Type="http://schemas.openxmlformats.org/officeDocument/2006/relationships/oleObject" Target="../embeddings/oleObject194.bin"/><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8" Type="http://schemas.openxmlformats.org/officeDocument/2006/relationships/image" Target="../media/image288.wmf"/><Relationship Id="rId13" Type="http://schemas.openxmlformats.org/officeDocument/2006/relationships/oleObject" Target="../embeddings/oleObject200.bin"/><Relationship Id="rId18" Type="http://schemas.openxmlformats.org/officeDocument/2006/relationships/image" Target="../media/image293.wmf"/><Relationship Id="rId3" Type="http://schemas.openxmlformats.org/officeDocument/2006/relationships/oleObject" Target="../embeddings/oleObject195.bin"/><Relationship Id="rId7" Type="http://schemas.openxmlformats.org/officeDocument/2006/relationships/oleObject" Target="../embeddings/oleObject197.bin"/><Relationship Id="rId12" Type="http://schemas.openxmlformats.org/officeDocument/2006/relationships/image" Target="../media/image290.wmf"/><Relationship Id="rId17" Type="http://schemas.openxmlformats.org/officeDocument/2006/relationships/oleObject" Target="../embeddings/oleObject202.bin"/><Relationship Id="rId2" Type="http://schemas.openxmlformats.org/officeDocument/2006/relationships/notesSlide" Target="../notesSlides/notesSlide133.xml"/><Relationship Id="rId16" Type="http://schemas.openxmlformats.org/officeDocument/2006/relationships/image" Target="../media/image292.wmf"/><Relationship Id="rId20" Type="http://schemas.openxmlformats.org/officeDocument/2006/relationships/image" Target="../media/image294.wmf"/><Relationship Id="rId1" Type="http://schemas.openxmlformats.org/officeDocument/2006/relationships/slideLayout" Target="../slideLayouts/slideLayout13.xml"/><Relationship Id="rId6" Type="http://schemas.openxmlformats.org/officeDocument/2006/relationships/image" Target="../media/image287.wmf"/><Relationship Id="rId11" Type="http://schemas.openxmlformats.org/officeDocument/2006/relationships/oleObject" Target="../embeddings/oleObject199.bin"/><Relationship Id="rId5" Type="http://schemas.openxmlformats.org/officeDocument/2006/relationships/oleObject" Target="../embeddings/oleObject196.bin"/><Relationship Id="rId15" Type="http://schemas.openxmlformats.org/officeDocument/2006/relationships/oleObject" Target="../embeddings/oleObject201.bin"/><Relationship Id="rId10" Type="http://schemas.openxmlformats.org/officeDocument/2006/relationships/image" Target="../media/image289.wmf"/><Relationship Id="rId19" Type="http://schemas.openxmlformats.org/officeDocument/2006/relationships/oleObject" Target="../embeddings/oleObject203.bin"/><Relationship Id="rId4" Type="http://schemas.openxmlformats.org/officeDocument/2006/relationships/image" Target="../media/image155.wmf"/><Relationship Id="rId9" Type="http://schemas.openxmlformats.org/officeDocument/2006/relationships/oleObject" Target="../embeddings/oleObject198.bin"/><Relationship Id="rId14" Type="http://schemas.openxmlformats.org/officeDocument/2006/relationships/image" Target="../media/image291.wmf"/></Relationships>
</file>

<file path=ppt/slides/_rels/slide162.xml.rels><?xml version="1.0" encoding="UTF-8" standalone="yes"?>
<Relationships xmlns="http://schemas.openxmlformats.org/package/2006/relationships"><Relationship Id="rId8" Type="http://schemas.openxmlformats.org/officeDocument/2006/relationships/image" Target="../media/image297.wmf"/><Relationship Id="rId3" Type="http://schemas.openxmlformats.org/officeDocument/2006/relationships/oleObject" Target="../embeddings/oleObject204.bin"/><Relationship Id="rId7" Type="http://schemas.openxmlformats.org/officeDocument/2006/relationships/oleObject" Target="../embeddings/oleObject206.bin"/><Relationship Id="rId12" Type="http://schemas.openxmlformats.org/officeDocument/2006/relationships/image" Target="../media/image299.wmf"/><Relationship Id="rId2" Type="http://schemas.openxmlformats.org/officeDocument/2006/relationships/notesSlide" Target="../notesSlides/notesSlide134.xml"/><Relationship Id="rId1" Type="http://schemas.openxmlformats.org/officeDocument/2006/relationships/slideLayout" Target="../slideLayouts/slideLayout13.xml"/><Relationship Id="rId6" Type="http://schemas.openxmlformats.org/officeDocument/2006/relationships/image" Target="../media/image296.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298.wmf"/><Relationship Id="rId4" Type="http://schemas.openxmlformats.org/officeDocument/2006/relationships/image" Target="../media/image295.wmf"/><Relationship Id="rId9" Type="http://schemas.openxmlformats.org/officeDocument/2006/relationships/oleObject" Target="../embeddings/oleObject207.bin"/></Relationships>
</file>

<file path=ppt/slides/_rels/slide163.xml.rels><?xml version="1.0" encoding="UTF-8" standalone="yes"?>
<Relationships xmlns="http://schemas.openxmlformats.org/package/2006/relationships"><Relationship Id="rId8" Type="http://schemas.openxmlformats.org/officeDocument/2006/relationships/oleObject" Target="../embeddings/oleObject210.bin"/><Relationship Id="rId3" Type="http://schemas.openxmlformats.org/officeDocument/2006/relationships/slideLayout" Target="../slideLayouts/slideLayout13.xml"/><Relationship Id="rId7" Type="http://schemas.openxmlformats.org/officeDocument/2006/relationships/image" Target="../media/image301.w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oleObject" Target="../embeddings/oleObject209.bin"/><Relationship Id="rId11" Type="http://schemas.openxmlformats.org/officeDocument/2006/relationships/image" Target="../media/image304.png"/><Relationship Id="rId5" Type="http://schemas.openxmlformats.org/officeDocument/2006/relationships/image" Target="../media/image300.png"/><Relationship Id="rId10" Type="http://schemas.openxmlformats.org/officeDocument/2006/relationships/image" Target="../media/image303.png"/><Relationship Id="rId4" Type="http://schemas.openxmlformats.org/officeDocument/2006/relationships/notesSlide" Target="../notesSlides/notesSlide135.xml"/><Relationship Id="rId9" Type="http://schemas.openxmlformats.org/officeDocument/2006/relationships/image" Target="../media/image302.wmf"/></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05.wmf"/><Relationship Id="rId5" Type="http://schemas.openxmlformats.org/officeDocument/2006/relationships/oleObject" Target="../embeddings/oleObject211.bin"/><Relationship Id="rId4" Type="http://schemas.openxmlformats.org/officeDocument/2006/relationships/notesSlide" Target="../notesSlides/notesSlide136.xml"/></Relationships>
</file>

<file path=ppt/slides/_rels/slide165.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slideLayout" Target="../slideLayouts/slideLayout13.xml"/><Relationship Id="rId7" Type="http://schemas.openxmlformats.org/officeDocument/2006/relationships/image" Target="../media/image308.wm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oleObject" Target="../embeddings/oleObject212.bin"/><Relationship Id="rId11" Type="http://schemas.openxmlformats.org/officeDocument/2006/relationships/image" Target="../media/image306.png"/><Relationship Id="rId5" Type="http://schemas.openxmlformats.org/officeDocument/2006/relationships/image" Target="../media/image307.png"/><Relationship Id="rId10" Type="http://schemas.openxmlformats.org/officeDocument/2006/relationships/image" Target="../media/image310.wmf"/><Relationship Id="rId4" Type="http://schemas.openxmlformats.org/officeDocument/2006/relationships/notesSlide" Target="../notesSlides/notesSlide137.xml"/><Relationship Id="rId9" Type="http://schemas.openxmlformats.org/officeDocument/2006/relationships/oleObject" Target="../embeddings/oleObject213.bin"/></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06.png"/><Relationship Id="rId4" Type="http://schemas.openxmlformats.org/officeDocument/2006/relationships/notesSlide" Target="../notesSlides/notesSlide138.xml"/></Relationships>
</file>

<file path=ppt/slides/_rels/slide167.xml.rels><?xml version="1.0" encoding="UTF-8" standalone="yes"?>
<Relationships xmlns="http://schemas.openxmlformats.org/package/2006/relationships"><Relationship Id="rId8" Type="http://schemas.openxmlformats.org/officeDocument/2006/relationships/image" Target="../media/image312.gif"/><Relationship Id="rId3" Type="http://schemas.openxmlformats.org/officeDocument/2006/relationships/slideLayout" Target="../slideLayouts/slideLayout13.xml"/><Relationship Id="rId7" Type="http://schemas.openxmlformats.org/officeDocument/2006/relationships/image" Target="../media/image311.wmf"/><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oleObject" Target="../embeddings/oleObject214.bin"/><Relationship Id="rId5" Type="http://schemas.openxmlformats.org/officeDocument/2006/relationships/image" Target="../media/image224.png"/><Relationship Id="rId4" Type="http://schemas.openxmlformats.org/officeDocument/2006/relationships/notesSlide" Target="../notesSlides/notesSlide139.xml"/><Relationship Id="rId9" Type="http://schemas.openxmlformats.org/officeDocument/2006/relationships/image" Target="../media/image306.png"/></Relationships>
</file>

<file path=ppt/slides/_rels/slide168.xml.rels><?xml version="1.0" encoding="UTF-8" standalone="yes"?>
<Relationships xmlns="http://schemas.openxmlformats.org/package/2006/relationships"><Relationship Id="rId8" Type="http://schemas.openxmlformats.org/officeDocument/2006/relationships/oleObject" Target="../embeddings/oleObject216.bin"/><Relationship Id="rId3" Type="http://schemas.openxmlformats.org/officeDocument/2006/relationships/slideLayout" Target="../slideLayouts/slideLayout13.xml"/><Relationship Id="rId7" Type="http://schemas.openxmlformats.org/officeDocument/2006/relationships/image" Target="../media/image314.wmf"/><Relationship Id="rId12" Type="http://schemas.openxmlformats.org/officeDocument/2006/relationships/image" Target="../media/image306.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oleObject" Target="../embeddings/oleObject215.bin"/><Relationship Id="rId11" Type="http://schemas.openxmlformats.org/officeDocument/2006/relationships/image" Target="../media/image316.wmf"/><Relationship Id="rId5" Type="http://schemas.openxmlformats.org/officeDocument/2006/relationships/image" Target="../media/image313.png"/><Relationship Id="rId10" Type="http://schemas.openxmlformats.org/officeDocument/2006/relationships/oleObject" Target="../embeddings/oleObject217.bin"/><Relationship Id="rId4" Type="http://schemas.openxmlformats.org/officeDocument/2006/relationships/notesSlide" Target="../notesSlides/notesSlide140.xml"/><Relationship Id="rId9" Type="http://schemas.openxmlformats.org/officeDocument/2006/relationships/image" Target="../media/image315.wmf"/></Relationships>
</file>

<file path=ppt/slides/_rels/slide169.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slideLayout" Target="../slideLayouts/slideLayout13.xml"/><Relationship Id="rId7" Type="http://schemas.openxmlformats.org/officeDocument/2006/relationships/image" Target="../media/image318.wmf"/><Relationship Id="rId12" Type="http://schemas.openxmlformats.org/officeDocument/2006/relationships/image" Target="../media/image30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oleObject" Target="../embeddings/oleObject218.bin"/><Relationship Id="rId11" Type="http://schemas.openxmlformats.org/officeDocument/2006/relationships/image" Target="../media/image315.wmf"/><Relationship Id="rId5" Type="http://schemas.openxmlformats.org/officeDocument/2006/relationships/image" Target="../media/image317.png"/><Relationship Id="rId10" Type="http://schemas.openxmlformats.org/officeDocument/2006/relationships/oleObject" Target="../embeddings/oleObject220.bin"/><Relationship Id="rId4" Type="http://schemas.openxmlformats.org/officeDocument/2006/relationships/notesSlide" Target="../notesSlides/notesSlide141.xml"/><Relationship Id="rId9" Type="http://schemas.openxmlformats.org/officeDocument/2006/relationships/image" Target="../media/image319.wmf"/></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8" Type="http://schemas.openxmlformats.org/officeDocument/2006/relationships/image" Target="../media/image321.wmf"/><Relationship Id="rId13" Type="http://schemas.openxmlformats.org/officeDocument/2006/relationships/image" Target="../media/image304.png"/><Relationship Id="rId3" Type="http://schemas.openxmlformats.org/officeDocument/2006/relationships/slideLayout" Target="../slideLayouts/slideLayout13.xml"/><Relationship Id="rId7" Type="http://schemas.openxmlformats.org/officeDocument/2006/relationships/oleObject" Target="../embeddings/oleObject222.bin"/><Relationship Id="rId12" Type="http://schemas.openxmlformats.org/officeDocument/2006/relationships/image" Target="../media/image323.wm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20.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322.wmf"/><Relationship Id="rId4" Type="http://schemas.openxmlformats.org/officeDocument/2006/relationships/notesSlide" Target="../notesSlides/notesSlide142.xml"/><Relationship Id="rId9" Type="http://schemas.openxmlformats.org/officeDocument/2006/relationships/oleObject" Target="../embeddings/oleObject223.bin"/></Relationships>
</file>

<file path=ppt/slides/_rels/slide171.xml.rels><?xml version="1.0" encoding="UTF-8" standalone="yes"?>
<Relationships xmlns="http://schemas.openxmlformats.org/package/2006/relationships"><Relationship Id="rId8" Type="http://schemas.openxmlformats.org/officeDocument/2006/relationships/oleObject" Target="../embeddings/oleObject226.bin"/><Relationship Id="rId3" Type="http://schemas.openxmlformats.org/officeDocument/2006/relationships/slideLayout" Target="../slideLayouts/slideLayout13.xml"/><Relationship Id="rId7" Type="http://schemas.openxmlformats.org/officeDocument/2006/relationships/image" Target="../media/image325.wmf"/><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oleObject" Target="../embeddings/oleObject225.bin"/><Relationship Id="rId5" Type="http://schemas.openxmlformats.org/officeDocument/2006/relationships/image" Target="../media/image324.png"/><Relationship Id="rId10" Type="http://schemas.openxmlformats.org/officeDocument/2006/relationships/image" Target="../media/image327.png"/><Relationship Id="rId4" Type="http://schemas.openxmlformats.org/officeDocument/2006/relationships/notesSlide" Target="../notesSlides/notesSlide143.xml"/><Relationship Id="rId9" Type="http://schemas.openxmlformats.org/officeDocument/2006/relationships/image" Target="../media/image326.wmf"/></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7.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notesSlide" Target="../notesSlides/notesSlide144.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7.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notesSlide" Target="../notesSlides/notesSlide145.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27.png"/><Relationship Id="rId4" Type="http://schemas.openxmlformats.org/officeDocument/2006/relationships/notesSlide" Target="../notesSlides/notesSlide146.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27.png"/><Relationship Id="rId4" Type="http://schemas.openxmlformats.org/officeDocument/2006/relationships/notesSlide" Target="../notesSlides/notesSlide147.xml"/></Relationships>
</file>

<file path=ppt/slides/_rels/slide176.x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slideLayout" Target="../slideLayouts/slideLayout13.xml"/><Relationship Id="rId7" Type="http://schemas.openxmlformats.org/officeDocument/2006/relationships/oleObject" Target="../embeddings/oleObject228.bin"/><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32.wmf"/><Relationship Id="rId5" Type="http://schemas.openxmlformats.org/officeDocument/2006/relationships/oleObject" Target="../embeddings/oleObject227.bin"/><Relationship Id="rId4" Type="http://schemas.openxmlformats.org/officeDocument/2006/relationships/notesSlide" Target="../notesSlides/notesSlide148.xml"/><Relationship Id="rId9" Type="http://schemas.openxmlformats.org/officeDocument/2006/relationships/image" Target="../media/image327.png"/></Relationships>
</file>

<file path=ppt/slides/_rels/slide177.xml.rels><?xml version="1.0" encoding="UTF-8" standalone="yes"?>
<Relationships xmlns="http://schemas.openxmlformats.org/package/2006/relationships"><Relationship Id="rId8" Type="http://schemas.openxmlformats.org/officeDocument/2006/relationships/oleObject" Target="../embeddings/oleObject230.bin"/><Relationship Id="rId3" Type="http://schemas.openxmlformats.org/officeDocument/2006/relationships/slideLayout" Target="../slideLayouts/slideLayout13.xml"/><Relationship Id="rId7" Type="http://schemas.openxmlformats.org/officeDocument/2006/relationships/image" Target="../media/image335.wmf"/><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oleObject" Target="../embeddings/oleObject229.bin"/><Relationship Id="rId5" Type="http://schemas.openxmlformats.org/officeDocument/2006/relationships/image" Target="../media/image334.png"/><Relationship Id="rId10" Type="http://schemas.openxmlformats.org/officeDocument/2006/relationships/image" Target="../media/image327.png"/><Relationship Id="rId4" Type="http://schemas.openxmlformats.org/officeDocument/2006/relationships/notesSlide" Target="../notesSlides/notesSlide149.xml"/><Relationship Id="rId9" Type="http://schemas.openxmlformats.org/officeDocument/2006/relationships/image" Target="../media/image336.wmf"/></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27.png"/><Relationship Id="rId4" Type="http://schemas.openxmlformats.org/officeDocument/2006/relationships/notesSlide" Target="../notesSlides/notesSlide150.xml"/></Relationships>
</file>

<file path=ppt/slides/_rels/slide179.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slideLayout" Target="../slideLayouts/slideLayout13.xml"/><Relationship Id="rId7" Type="http://schemas.openxmlformats.org/officeDocument/2006/relationships/image" Target="../media/image338.wmf"/><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oleObject" Target="../embeddings/oleObject231.bin"/><Relationship Id="rId5" Type="http://schemas.openxmlformats.org/officeDocument/2006/relationships/image" Target="../media/image337.png"/><Relationship Id="rId4" Type="http://schemas.openxmlformats.org/officeDocument/2006/relationships/notesSlide" Target="../notesSlides/notesSlide151.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180.xml.rels><?xml version="1.0" encoding="UTF-8" standalone="yes"?>
<Relationships xmlns="http://schemas.openxmlformats.org/package/2006/relationships"><Relationship Id="rId8" Type="http://schemas.openxmlformats.org/officeDocument/2006/relationships/image" Target="../media/image340.wmf"/><Relationship Id="rId3" Type="http://schemas.openxmlformats.org/officeDocument/2006/relationships/slideLayout" Target="../slideLayouts/slideLayout13.xml"/><Relationship Id="rId7" Type="http://schemas.openxmlformats.org/officeDocument/2006/relationships/oleObject" Target="../embeddings/oleObject233.bin"/><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39.wmf"/><Relationship Id="rId5" Type="http://schemas.openxmlformats.org/officeDocument/2006/relationships/oleObject" Target="../embeddings/oleObject232.bin"/><Relationship Id="rId10" Type="http://schemas.openxmlformats.org/officeDocument/2006/relationships/image" Target="../media/image327.png"/><Relationship Id="rId4" Type="http://schemas.openxmlformats.org/officeDocument/2006/relationships/notesSlide" Target="../notesSlides/notesSlide152.xml"/><Relationship Id="rId9" Type="http://schemas.openxmlformats.org/officeDocument/2006/relationships/image" Target="../media/image337.png"/></Relationships>
</file>

<file path=ppt/slides/_rels/slide181.xml.rels><?xml version="1.0" encoding="UTF-8" standalone="yes"?>
<Relationships xmlns="http://schemas.openxmlformats.org/package/2006/relationships"><Relationship Id="rId8" Type="http://schemas.openxmlformats.org/officeDocument/2006/relationships/oleObject" Target="../embeddings/oleObject235.bin"/><Relationship Id="rId3" Type="http://schemas.openxmlformats.org/officeDocument/2006/relationships/slideLayout" Target="../slideLayouts/slideLayout13.xml"/><Relationship Id="rId7" Type="http://schemas.openxmlformats.org/officeDocument/2006/relationships/image" Target="../media/image341.wmf"/><Relationship Id="rId12" Type="http://schemas.openxmlformats.org/officeDocument/2006/relationships/image" Target="../media/image327.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oleObject" Target="../embeddings/oleObject234.bin"/><Relationship Id="rId11" Type="http://schemas.openxmlformats.org/officeDocument/2006/relationships/image" Target="../media/image343.wmf"/><Relationship Id="rId5" Type="http://schemas.openxmlformats.org/officeDocument/2006/relationships/image" Target="../media/image337.png"/><Relationship Id="rId10" Type="http://schemas.openxmlformats.org/officeDocument/2006/relationships/oleObject" Target="../embeddings/oleObject236.bin"/><Relationship Id="rId4" Type="http://schemas.openxmlformats.org/officeDocument/2006/relationships/notesSlide" Target="../notesSlides/notesSlide153.xml"/><Relationship Id="rId9" Type="http://schemas.openxmlformats.org/officeDocument/2006/relationships/image" Target="../media/image342.wmf"/></Relationships>
</file>

<file path=ppt/slides/_rels/slide182.xml.rels><?xml version="1.0" encoding="UTF-8" standalone="yes"?>
<Relationships xmlns="http://schemas.openxmlformats.org/package/2006/relationships"><Relationship Id="rId8" Type="http://schemas.openxmlformats.org/officeDocument/2006/relationships/oleObject" Target="../embeddings/oleObject238.bin"/><Relationship Id="rId3" Type="http://schemas.openxmlformats.org/officeDocument/2006/relationships/slideLayout" Target="../slideLayouts/slideLayout13.xml"/><Relationship Id="rId7" Type="http://schemas.openxmlformats.org/officeDocument/2006/relationships/image" Target="../media/image344.wmf"/><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oleObject" Target="../embeddings/oleObject237.bin"/><Relationship Id="rId5" Type="http://schemas.openxmlformats.org/officeDocument/2006/relationships/image" Target="../media/image337.png"/><Relationship Id="rId10" Type="http://schemas.openxmlformats.org/officeDocument/2006/relationships/image" Target="../media/image327.png"/><Relationship Id="rId4" Type="http://schemas.openxmlformats.org/officeDocument/2006/relationships/notesSlide" Target="../notesSlides/notesSlide154.xml"/><Relationship Id="rId9" Type="http://schemas.openxmlformats.org/officeDocument/2006/relationships/image" Target="../media/image345.wmf"/></Relationships>
</file>

<file path=ppt/slides/_rels/slide183.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13.xml"/><Relationship Id="rId7" Type="http://schemas.openxmlformats.org/officeDocument/2006/relationships/oleObject" Target="../embeddings/oleObject240.bin"/><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46.wmf"/><Relationship Id="rId11" Type="http://schemas.openxmlformats.org/officeDocument/2006/relationships/image" Target="../media/image327.png"/><Relationship Id="rId5" Type="http://schemas.openxmlformats.org/officeDocument/2006/relationships/oleObject" Target="../embeddings/oleObject239.bin"/><Relationship Id="rId10" Type="http://schemas.openxmlformats.org/officeDocument/2006/relationships/image" Target="../media/image348.wmf"/><Relationship Id="rId4" Type="http://schemas.openxmlformats.org/officeDocument/2006/relationships/notesSlide" Target="../notesSlides/notesSlide155.xml"/><Relationship Id="rId9" Type="http://schemas.openxmlformats.org/officeDocument/2006/relationships/oleObject" Target="../embeddings/oleObject241.bin"/></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27.png"/><Relationship Id="rId4" Type="http://schemas.openxmlformats.org/officeDocument/2006/relationships/notesSlide" Target="../notesSlides/notesSlide156.xml"/></Relationships>
</file>

<file path=ppt/slides/_rels/slide185.xml.rels><?xml version="1.0" encoding="UTF-8" standalone="yes"?>
<Relationships xmlns="http://schemas.openxmlformats.org/package/2006/relationships"><Relationship Id="rId8" Type="http://schemas.openxmlformats.org/officeDocument/2006/relationships/image" Target="../media/image350.wmf"/><Relationship Id="rId3" Type="http://schemas.openxmlformats.org/officeDocument/2006/relationships/slideLayout" Target="../slideLayouts/slideLayout13.xml"/><Relationship Id="rId7" Type="http://schemas.openxmlformats.org/officeDocument/2006/relationships/oleObject" Target="../embeddings/oleObject243.bin"/><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49.wmf"/><Relationship Id="rId5" Type="http://schemas.openxmlformats.org/officeDocument/2006/relationships/oleObject" Target="../embeddings/oleObject242.bin"/><Relationship Id="rId4" Type="http://schemas.openxmlformats.org/officeDocument/2006/relationships/notesSlide" Target="../notesSlides/notesSlide157.xml"/><Relationship Id="rId9" Type="http://schemas.openxmlformats.org/officeDocument/2006/relationships/image" Target="../media/image306.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51.png"/></Relationships>
</file>

<file path=ppt/slides/_rels/slide187.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slideLayout" Target="../slideLayouts/slideLayout13.xml"/><Relationship Id="rId7" Type="http://schemas.openxmlformats.org/officeDocument/2006/relationships/image" Target="../media/image350.wmf"/><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oleObject" Target="../embeddings/oleObject244.bin"/><Relationship Id="rId5" Type="http://schemas.openxmlformats.org/officeDocument/2006/relationships/image" Target="../media/image337.png"/><Relationship Id="rId4" Type="http://schemas.openxmlformats.org/officeDocument/2006/relationships/notesSlide" Target="../notesSlides/notesSlide158.xml"/></Relationships>
</file>

<file path=ppt/slides/_rels/slide188.xml.rels><?xml version="1.0" encoding="UTF-8" standalone="yes"?>
<Relationships xmlns="http://schemas.openxmlformats.org/package/2006/relationships"><Relationship Id="rId8" Type="http://schemas.openxmlformats.org/officeDocument/2006/relationships/oleObject" Target="../embeddings/oleObject246.bin"/><Relationship Id="rId13" Type="http://schemas.openxmlformats.org/officeDocument/2006/relationships/image" Target="../media/image355.wmf"/><Relationship Id="rId3" Type="http://schemas.openxmlformats.org/officeDocument/2006/relationships/slideLayout" Target="../slideLayouts/slideLayout13.xml"/><Relationship Id="rId7" Type="http://schemas.openxmlformats.org/officeDocument/2006/relationships/image" Target="../media/image352.wmf"/><Relationship Id="rId12" Type="http://schemas.openxmlformats.org/officeDocument/2006/relationships/oleObject" Target="../embeddings/oleObject248.bin"/><Relationship Id="rId2" Type="http://schemas.openxmlformats.org/officeDocument/2006/relationships/audio" Target="../media/media27.wav"/><Relationship Id="rId16" Type="http://schemas.openxmlformats.org/officeDocument/2006/relationships/image" Target="../media/image351.png"/><Relationship Id="rId1" Type="http://schemas.microsoft.com/office/2007/relationships/media" Target="../media/media27.wav"/><Relationship Id="rId6" Type="http://schemas.openxmlformats.org/officeDocument/2006/relationships/oleObject" Target="../embeddings/oleObject245.bin"/><Relationship Id="rId11" Type="http://schemas.openxmlformats.org/officeDocument/2006/relationships/image" Target="../media/image354.wmf"/><Relationship Id="rId5" Type="http://schemas.openxmlformats.org/officeDocument/2006/relationships/image" Target="../media/image337.png"/><Relationship Id="rId15" Type="http://schemas.openxmlformats.org/officeDocument/2006/relationships/image" Target="../media/image356.wmf"/><Relationship Id="rId10" Type="http://schemas.openxmlformats.org/officeDocument/2006/relationships/oleObject" Target="../embeddings/oleObject247.bin"/><Relationship Id="rId4" Type="http://schemas.openxmlformats.org/officeDocument/2006/relationships/notesSlide" Target="../notesSlides/notesSlide159.xml"/><Relationship Id="rId9" Type="http://schemas.openxmlformats.org/officeDocument/2006/relationships/image" Target="../media/image353.wmf"/><Relationship Id="rId14" Type="http://schemas.openxmlformats.org/officeDocument/2006/relationships/oleObject" Target="../embeddings/oleObject249.bin"/></Relationships>
</file>

<file path=ppt/slides/_rels/slide189.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slideLayout" Target="../slideLayouts/slideLayout13.xml"/><Relationship Id="rId7" Type="http://schemas.openxmlformats.org/officeDocument/2006/relationships/image" Target="../media/image357.wmf"/><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oleObject" Target="../embeddings/oleObject250.bin"/><Relationship Id="rId5" Type="http://schemas.openxmlformats.org/officeDocument/2006/relationships/image" Target="../media/image337.png"/><Relationship Id="rId4" Type="http://schemas.openxmlformats.org/officeDocument/2006/relationships/notesSlide" Target="../notesSlides/notesSlide16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slideLayout" Target="../slideLayouts/slideLayout13.xml"/><Relationship Id="rId7" Type="http://schemas.openxmlformats.org/officeDocument/2006/relationships/image" Target="../media/image359.jpe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58.jpeg"/><Relationship Id="rId5" Type="http://schemas.openxmlformats.org/officeDocument/2006/relationships/image" Target="../media/image337.png"/><Relationship Id="rId4" Type="http://schemas.openxmlformats.org/officeDocument/2006/relationships/notesSlide" Target="../notesSlides/notesSlide161.xml"/></Relationships>
</file>

<file path=ppt/slides/_rels/slide191.xml.rels><?xml version="1.0" encoding="UTF-8" standalone="yes"?>
<Relationships xmlns="http://schemas.openxmlformats.org/package/2006/relationships"><Relationship Id="rId8" Type="http://schemas.openxmlformats.org/officeDocument/2006/relationships/image" Target="../media/image361.wmf"/><Relationship Id="rId13" Type="http://schemas.openxmlformats.org/officeDocument/2006/relationships/image" Target="../media/image363.wmf"/><Relationship Id="rId3" Type="http://schemas.openxmlformats.org/officeDocument/2006/relationships/slideLayout" Target="../slideLayouts/slideLayout13.xml"/><Relationship Id="rId7" Type="http://schemas.openxmlformats.org/officeDocument/2006/relationships/oleObject" Target="../embeddings/oleObject252.bin"/><Relationship Id="rId12" Type="http://schemas.openxmlformats.org/officeDocument/2006/relationships/oleObject" Target="../embeddings/oleObject254.bin"/><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60.wmf"/><Relationship Id="rId11" Type="http://schemas.openxmlformats.org/officeDocument/2006/relationships/image" Target="../media/image337.png"/><Relationship Id="rId5" Type="http://schemas.openxmlformats.org/officeDocument/2006/relationships/oleObject" Target="../embeddings/oleObject251.bin"/><Relationship Id="rId10" Type="http://schemas.openxmlformats.org/officeDocument/2006/relationships/image" Target="../media/image362.wmf"/><Relationship Id="rId4" Type="http://schemas.openxmlformats.org/officeDocument/2006/relationships/notesSlide" Target="../notesSlides/notesSlide162.xml"/><Relationship Id="rId9" Type="http://schemas.openxmlformats.org/officeDocument/2006/relationships/oleObject" Target="../embeddings/oleObject253.bin"/><Relationship Id="rId14" Type="http://schemas.openxmlformats.org/officeDocument/2006/relationships/image" Target="../media/image306.png"/></Relationships>
</file>

<file path=ppt/slides/_rels/slide192.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slideLayout" Target="../slideLayouts/slideLayout17.xml"/><Relationship Id="rId7" Type="http://schemas.openxmlformats.org/officeDocument/2006/relationships/image" Target="../media/image366.jpe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notesSlide" Target="../notesSlides/notesSlide163.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27.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67.wmf"/><Relationship Id="rId5" Type="http://schemas.openxmlformats.org/officeDocument/2006/relationships/oleObject" Target="../embeddings/oleObject255.bin"/><Relationship Id="rId4" Type="http://schemas.openxmlformats.org/officeDocument/2006/relationships/notesSlide" Target="../notesSlides/notesSlide164.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27.png"/><Relationship Id="rId5" Type="http://schemas.openxmlformats.org/officeDocument/2006/relationships/image" Target="../media/image368.png"/><Relationship Id="rId4" Type="http://schemas.openxmlformats.org/officeDocument/2006/relationships/notesSlide" Target="../notesSlides/notesSlide165.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51.png"/><Relationship Id="rId5" Type="http://schemas.openxmlformats.org/officeDocument/2006/relationships/image" Target="../media/image369.png"/><Relationship Id="rId4" Type="http://schemas.openxmlformats.org/officeDocument/2006/relationships/notesSlide" Target="../notesSlides/notesSlide166.xml"/></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06.png"/><Relationship Id="rId4" Type="http://schemas.openxmlformats.org/officeDocument/2006/relationships/notesSlide" Target="../notesSlides/notesSlide167.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51.png"/><Relationship Id="rId4" Type="http://schemas.openxmlformats.org/officeDocument/2006/relationships/notesSlide" Target="../notesSlides/notesSlide168.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06.png"/><Relationship Id="rId4" Type="http://schemas.openxmlformats.org/officeDocument/2006/relationships/notesSlide" Target="../notesSlides/notesSlide169.xml"/></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06.png"/><Relationship Id="rId4" Type="http://schemas.openxmlformats.org/officeDocument/2006/relationships/notesSlide" Target="../notesSlides/notesSlide170.xml"/></Relationships>
</file>

<file path=ppt/slides/_rels/slide2.xml.rels><?xml version="1.0" encoding="UTF-8" standalone="yes"?>
<Relationships xmlns="http://schemas.openxmlformats.org/package/2006/relationships"><Relationship Id="rId2" Type="http://schemas.openxmlformats.org/officeDocument/2006/relationships/hyperlink" Target="https://users.polytech.unice.fr/~lorenz/"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371.wmf"/><Relationship Id="rId3" Type="http://schemas.openxmlformats.org/officeDocument/2006/relationships/slideLayout" Target="../slideLayouts/slideLayout13.xml"/><Relationship Id="rId7" Type="http://schemas.openxmlformats.org/officeDocument/2006/relationships/oleObject" Target="../embeddings/oleObject257.bin"/><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70.wmf"/><Relationship Id="rId5" Type="http://schemas.openxmlformats.org/officeDocument/2006/relationships/oleObject" Target="../embeddings/oleObject256.bin"/><Relationship Id="rId4" Type="http://schemas.openxmlformats.org/officeDocument/2006/relationships/notesSlide" Target="../notesSlides/notesSlide171.xml"/><Relationship Id="rId9" Type="http://schemas.openxmlformats.org/officeDocument/2006/relationships/image" Target="../media/image306.png"/></Relationships>
</file>

<file path=ppt/slides/_rels/slide201.xml.rels><?xml version="1.0" encoding="UTF-8" standalone="yes"?>
<Relationships xmlns="http://schemas.openxmlformats.org/package/2006/relationships"><Relationship Id="rId8" Type="http://schemas.openxmlformats.org/officeDocument/2006/relationships/image" Target="../media/image373.wmf"/><Relationship Id="rId3" Type="http://schemas.openxmlformats.org/officeDocument/2006/relationships/slideLayout" Target="../slideLayouts/slideLayout13.xml"/><Relationship Id="rId7" Type="http://schemas.openxmlformats.org/officeDocument/2006/relationships/oleObject" Target="../embeddings/oleObject259.bin"/><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372.wmf"/><Relationship Id="rId5" Type="http://schemas.openxmlformats.org/officeDocument/2006/relationships/oleObject" Target="../embeddings/oleObject258.bin"/><Relationship Id="rId4" Type="http://schemas.openxmlformats.org/officeDocument/2006/relationships/notesSlide" Target="../notesSlides/notesSlide172.xml"/><Relationship Id="rId9" Type="http://schemas.openxmlformats.org/officeDocument/2006/relationships/image" Target="../media/image306.png"/></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374.png"/></Relationships>
</file>

<file path=ppt/slides/_rels/slide203.xml.rels><?xml version="1.0" encoding="UTF-8" standalone="yes"?>
<Relationships xmlns="http://schemas.openxmlformats.org/package/2006/relationships"><Relationship Id="rId8" Type="http://schemas.openxmlformats.org/officeDocument/2006/relationships/image" Target="../media/image376.wmf"/><Relationship Id="rId3" Type="http://schemas.openxmlformats.org/officeDocument/2006/relationships/slideLayout" Target="../slideLayouts/slideLayout17.xml"/><Relationship Id="rId7" Type="http://schemas.openxmlformats.org/officeDocument/2006/relationships/oleObject" Target="../embeddings/oleObject261.bin"/><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75.wmf"/><Relationship Id="rId5" Type="http://schemas.openxmlformats.org/officeDocument/2006/relationships/oleObject" Target="../embeddings/oleObject260.bin"/><Relationship Id="rId4" Type="http://schemas.openxmlformats.org/officeDocument/2006/relationships/notesSlide" Target="../notesSlides/notesSlide173.xml"/><Relationship Id="rId9" Type="http://schemas.openxmlformats.org/officeDocument/2006/relationships/image" Target="../media/image351.png"/></Relationships>
</file>

<file path=ppt/slides/_rels/slide204.xml.rels><?xml version="1.0" encoding="UTF-8" standalone="yes"?>
<Relationships xmlns="http://schemas.openxmlformats.org/package/2006/relationships"><Relationship Id="rId8" Type="http://schemas.openxmlformats.org/officeDocument/2006/relationships/image" Target="../media/image376.wmf"/><Relationship Id="rId3" Type="http://schemas.openxmlformats.org/officeDocument/2006/relationships/slideLayout" Target="../slideLayouts/slideLayout17.xml"/><Relationship Id="rId7" Type="http://schemas.openxmlformats.org/officeDocument/2006/relationships/oleObject" Target="../embeddings/oleObject263.bin"/><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377.wmf"/><Relationship Id="rId5" Type="http://schemas.openxmlformats.org/officeDocument/2006/relationships/oleObject" Target="../embeddings/oleObject262.bin"/><Relationship Id="rId4" Type="http://schemas.openxmlformats.org/officeDocument/2006/relationships/notesSlide" Target="../notesSlides/notesSlide174.xml"/><Relationship Id="rId9" Type="http://schemas.openxmlformats.org/officeDocument/2006/relationships/image" Target="../media/image306.png"/></Relationships>
</file>

<file path=ppt/slides/_rels/slide205.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13.xml"/><Relationship Id="rId7" Type="http://schemas.openxmlformats.org/officeDocument/2006/relationships/oleObject" Target="../embeddings/oleObject265.bin"/><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376.wmf"/><Relationship Id="rId5" Type="http://schemas.openxmlformats.org/officeDocument/2006/relationships/oleObject" Target="../embeddings/oleObject264.bin"/><Relationship Id="rId4" Type="http://schemas.openxmlformats.org/officeDocument/2006/relationships/notesSlide" Target="../notesSlides/notesSlide175.xml"/><Relationship Id="rId9" Type="http://schemas.openxmlformats.org/officeDocument/2006/relationships/image" Target="../media/image306.png"/></Relationships>
</file>

<file path=ppt/slides/_rels/slide206.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13.xml"/><Relationship Id="rId7" Type="http://schemas.openxmlformats.org/officeDocument/2006/relationships/oleObject" Target="../embeddings/oleObject267.bin"/><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76.wmf"/><Relationship Id="rId11" Type="http://schemas.openxmlformats.org/officeDocument/2006/relationships/image" Target="../media/image306.png"/><Relationship Id="rId5" Type="http://schemas.openxmlformats.org/officeDocument/2006/relationships/oleObject" Target="../embeddings/oleObject266.bin"/><Relationship Id="rId10" Type="http://schemas.openxmlformats.org/officeDocument/2006/relationships/image" Target="../media/image379.wmf"/><Relationship Id="rId4" Type="http://schemas.openxmlformats.org/officeDocument/2006/relationships/notesSlide" Target="../notesSlides/notesSlide176.xml"/><Relationship Id="rId9" Type="http://schemas.openxmlformats.org/officeDocument/2006/relationships/oleObject" Target="../embeddings/oleObject268.bin"/></Relationships>
</file>

<file path=ppt/slides/_rels/slide207.xml.rels><?xml version="1.0" encoding="UTF-8" standalone="yes"?>
<Relationships xmlns="http://schemas.openxmlformats.org/package/2006/relationships"><Relationship Id="rId8" Type="http://schemas.openxmlformats.org/officeDocument/2006/relationships/oleObject" Target="../embeddings/oleObject269.bin"/><Relationship Id="rId3" Type="http://schemas.openxmlformats.org/officeDocument/2006/relationships/slideLayout" Target="../slideLayouts/slideLayout13.xml"/><Relationship Id="rId7" Type="http://schemas.openxmlformats.org/officeDocument/2006/relationships/image" Target="../media/image382.png"/><Relationship Id="rId12" Type="http://schemas.openxmlformats.org/officeDocument/2006/relationships/image" Target="../media/image306.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381.png"/><Relationship Id="rId11" Type="http://schemas.openxmlformats.org/officeDocument/2006/relationships/image" Target="../media/image384.wmf"/><Relationship Id="rId5" Type="http://schemas.openxmlformats.org/officeDocument/2006/relationships/image" Target="../media/image380.png"/><Relationship Id="rId10" Type="http://schemas.openxmlformats.org/officeDocument/2006/relationships/oleObject" Target="../embeddings/oleObject270.bin"/><Relationship Id="rId4" Type="http://schemas.openxmlformats.org/officeDocument/2006/relationships/notesSlide" Target="../notesSlides/notesSlide177.xml"/><Relationship Id="rId9" Type="http://schemas.openxmlformats.org/officeDocument/2006/relationships/image" Target="../media/image383.wmf"/></Relationships>
</file>

<file path=ppt/slides/_rels/slide208.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slideLayout" Target="../slideLayouts/slideLayout17.xml"/><Relationship Id="rId7" Type="http://schemas.openxmlformats.org/officeDocument/2006/relationships/image" Target="../media/image387.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386.png"/><Relationship Id="rId5" Type="http://schemas.openxmlformats.org/officeDocument/2006/relationships/image" Target="../media/image385.png"/><Relationship Id="rId10" Type="http://schemas.openxmlformats.org/officeDocument/2006/relationships/image" Target="../media/image306.png"/><Relationship Id="rId4" Type="http://schemas.openxmlformats.org/officeDocument/2006/relationships/notesSlide" Target="../notesSlides/notesSlide178.xml"/><Relationship Id="rId9" Type="http://schemas.openxmlformats.org/officeDocument/2006/relationships/image" Target="../media/image389.png"/></Relationships>
</file>

<file path=ppt/slides/_rels/slide209.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slideLayout" Target="../slideLayouts/slideLayout17.xml"/><Relationship Id="rId7" Type="http://schemas.openxmlformats.org/officeDocument/2006/relationships/image" Target="../media/image387.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386.png"/><Relationship Id="rId5" Type="http://schemas.openxmlformats.org/officeDocument/2006/relationships/image" Target="../media/image390.jpeg"/><Relationship Id="rId10" Type="http://schemas.openxmlformats.org/officeDocument/2006/relationships/image" Target="../media/image306.png"/><Relationship Id="rId4" Type="http://schemas.openxmlformats.org/officeDocument/2006/relationships/notesSlide" Target="../notesSlides/notesSlide179.xml"/><Relationship Id="rId9" Type="http://schemas.openxmlformats.org/officeDocument/2006/relationships/image" Target="../media/image38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slideLayout" Target="../slideLayouts/slideLayout24.xml"/><Relationship Id="rId7" Type="http://schemas.openxmlformats.org/officeDocument/2006/relationships/image" Target="../media/image393.png"/><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392.png"/><Relationship Id="rId5" Type="http://schemas.openxmlformats.org/officeDocument/2006/relationships/image" Target="../media/image391.jpeg"/><Relationship Id="rId4" Type="http://schemas.openxmlformats.org/officeDocument/2006/relationships/notesSlide" Target="../notesSlides/notesSlide180.xml"/></Relationships>
</file>

<file path=ppt/slides/_rels/slide2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351.png"/><Relationship Id="rId5" Type="http://schemas.openxmlformats.org/officeDocument/2006/relationships/image" Target="../media/image394.jpeg"/><Relationship Id="rId4" Type="http://schemas.openxmlformats.org/officeDocument/2006/relationships/notesSlide" Target="../notesSlides/notesSlide181.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06.png"/><Relationship Id="rId4" Type="http://schemas.openxmlformats.org/officeDocument/2006/relationships/notesSlide" Target="../notesSlides/notesSlide182.xml"/></Relationships>
</file>

<file path=ppt/slides/_rels/slide2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74.png"/><Relationship Id="rId4" Type="http://schemas.openxmlformats.org/officeDocument/2006/relationships/notesSlide" Target="../notesSlides/notesSlide183.xml"/></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95.png"/><Relationship Id="rId4" Type="http://schemas.openxmlformats.org/officeDocument/2006/relationships/notesSlide" Target="../notesSlides/notesSlide184.xml"/></Relationships>
</file>

<file path=ppt/slides/_rels/slide215.xml.rels><?xml version="1.0" encoding="UTF-8" standalone="yes"?>
<Relationships xmlns="http://schemas.openxmlformats.org/package/2006/relationships"><Relationship Id="rId8" Type="http://schemas.openxmlformats.org/officeDocument/2006/relationships/image" Target="../media/image397.wmf"/><Relationship Id="rId3" Type="http://schemas.openxmlformats.org/officeDocument/2006/relationships/slideLayout" Target="../slideLayouts/slideLayout13.xml"/><Relationship Id="rId7" Type="http://schemas.openxmlformats.org/officeDocument/2006/relationships/oleObject" Target="../embeddings/oleObject272.bin"/><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396.wmf"/><Relationship Id="rId5" Type="http://schemas.openxmlformats.org/officeDocument/2006/relationships/oleObject" Target="../embeddings/oleObject271.bin"/><Relationship Id="rId4" Type="http://schemas.openxmlformats.org/officeDocument/2006/relationships/notesSlide" Target="../notesSlides/notesSlide185.xml"/><Relationship Id="rId9" Type="http://schemas.openxmlformats.org/officeDocument/2006/relationships/image" Target="../media/image374.png"/></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374.png"/><Relationship Id="rId5" Type="http://schemas.openxmlformats.org/officeDocument/2006/relationships/image" Target="../media/image398.jpeg"/><Relationship Id="rId4" Type="http://schemas.openxmlformats.org/officeDocument/2006/relationships/notesSlide" Target="../notesSlides/notesSlide186.xml"/></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74.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399.wmf"/><Relationship Id="rId5" Type="http://schemas.openxmlformats.org/officeDocument/2006/relationships/oleObject" Target="../embeddings/oleObject273.bin"/><Relationship Id="rId4" Type="http://schemas.openxmlformats.org/officeDocument/2006/relationships/notesSlide" Target="../notesSlides/notesSlide187.xml"/></Relationships>
</file>

<file path=ppt/slides/_rels/slide2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6.png"/><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400.wmf"/><Relationship Id="rId5" Type="http://schemas.openxmlformats.org/officeDocument/2006/relationships/oleObject" Target="../embeddings/oleObject274.bin"/><Relationship Id="rId4" Type="http://schemas.openxmlformats.org/officeDocument/2006/relationships/notesSlide" Target="../notesSlides/notesSlide188.xml"/></Relationships>
</file>

<file path=ppt/slides/_rels/slide2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74.png"/><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401.wmf"/><Relationship Id="rId5" Type="http://schemas.openxmlformats.org/officeDocument/2006/relationships/oleObject" Target="../embeddings/oleObject275.bin"/><Relationship Id="rId4" Type="http://schemas.openxmlformats.org/officeDocument/2006/relationships/notesSlide" Target="../notesSlides/notesSlide1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slideLayout" Target="../slideLayouts/slideLayout13.xml"/><Relationship Id="rId7" Type="http://schemas.openxmlformats.org/officeDocument/2006/relationships/oleObject" Target="../embeddings/oleObject276.bin"/><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403.jpeg"/><Relationship Id="rId5" Type="http://schemas.openxmlformats.org/officeDocument/2006/relationships/image" Target="../media/image402.jpeg"/><Relationship Id="rId4" Type="http://schemas.openxmlformats.org/officeDocument/2006/relationships/notesSlide" Target="../notesSlides/notesSlide190.xml"/><Relationship Id="rId9" Type="http://schemas.openxmlformats.org/officeDocument/2006/relationships/image" Target="../media/image374.png"/></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374.png"/><Relationship Id="rId5" Type="http://schemas.openxmlformats.org/officeDocument/2006/relationships/image" Target="../media/image405.png"/><Relationship Id="rId4" Type="http://schemas.openxmlformats.org/officeDocument/2006/relationships/notesSlide" Target="../notesSlides/notesSlide191.xml"/></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374.png"/><Relationship Id="rId5" Type="http://schemas.openxmlformats.org/officeDocument/2006/relationships/image" Target="../media/image406.png"/><Relationship Id="rId4" Type="http://schemas.openxmlformats.org/officeDocument/2006/relationships/notesSlide" Target="../notesSlides/notesSlide192.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374.png"/><Relationship Id="rId5" Type="http://schemas.openxmlformats.org/officeDocument/2006/relationships/image" Target="../media/image407.png"/><Relationship Id="rId4" Type="http://schemas.openxmlformats.org/officeDocument/2006/relationships/notesSlide" Target="../notesSlides/notesSlide193.xml"/></Relationships>
</file>

<file path=ppt/slides/_rels/slide224.xml.rels><?xml version="1.0" encoding="UTF-8" standalone="yes"?>
<Relationships xmlns="http://schemas.openxmlformats.org/package/2006/relationships"><Relationship Id="rId8" Type="http://schemas.openxmlformats.org/officeDocument/2006/relationships/image" Target="../media/image409.wmf"/><Relationship Id="rId3" Type="http://schemas.openxmlformats.org/officeDocument/2006/relationships/slideLayout" Target="../slideLayouts/slideLayout13.xml"/><Relationship Id="rId7" Type="http://schemas.openxmlformats.org/officeDocument/2006/relationships/oleObject" Target="../embeddings/oleObject278.bin"/><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image" Target="../media/image408.wmf"/><Relationship Id="rId11" Type="http://schemas.openxmlformats.org/officeDocument/2006/relationships/image" Target="../media/image374.png"/><Relationship Id="rId5" Type="http://schemas.openxmlformats.org/officeDocument/2006/relationships/oleObject" Target="../embeddings/oleObject277.bin"/><Relationship Id="rId10" Type="http://schemas.openxmlformats.org/officeDocument/2006/relationships/image" Target="../media/image410.wmf"/><Relationship Id="rId4" Type="http://schemas.openxmlformats.org/officeDocument/2006/relationships/notesSlide" Target="../notesSlides/notesSlide194.xml"/><Relationship Id="rId9" Type="http://schemas.openxmlformats.org/officeDocument/2006/relationships/oleObject" Target="../embeddings/oleObject279.bin"/></Relationships>
</file>

<file path=ppt/slides/_rels/slide225.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slideLayout" Target="../slideLayouts/slideLayout13.xml"/><Relationship Id="rId7" Type="http://schemas.openxmlformats.org/officeDocument/2006/relationships/oleObject" Target="../embeddings/oleObject281.bin"/><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image" Target="../media/image411.wmf"/><Relationship Id="rId5" Type="http://schemas.openxmlformats.org/officeDocument/2006/relationships/oleObject" Target="../embeddings/oleObject280.bin"/><Relationship Id="rId4" Type="http://schemas.openxmlformats.org/officeDocument/2006/relationships/notesSlide" Target="../notesSlides/notesSlide195.xml"/><Relationship Id="rId9" Type="http://schemas.openxmlformats.org/officeDocument/2006/relationships/image" Target="../media/image306.png"/></Relationships>
</file>

<file path=ppt/slides/_rels/slide226.xml.rels><?xml version="1.0" encoding="UTF-8" standalone="yes"?>
<Relationships xmlns="http://schemas.openxmlformats.org/package/2006/relationships"><Relationship Id="rId8" Type="http://schemas.openxmlformats.org/officeDocument/2006/relationships/image" Target="../media/image414.wmf"/><Relationship Id="rId3" Type="http://schemas.openxmlformats.org/officeDocument/2006/relationships/slideLayout" Target="../slideLayouts/slideLayout24.xml"/><Relationship Id="rId7" Type="http://schemas.openxmlformats.org/officeDocument/2006/relationships/oleObject" Target="../embeddings/oleObject283.bin"/><Relationship Id="rId2" Type="http://schemas.openxmlformats.org/officeDocument/2006/relationships/audio" Target="../media/media64.wav"/><Relationship Id="rId1" Type="http://schemas.microsoft.com/office/2007/relationships/media" Target="../media/media64.wav"/><Relationship Id="rId6" Type="http://schemas.openxmlformats.org/officeDocument/2006/relationships/image" Target="../media/image413.wmf"/><Relationship Id="rId5" Type="http://schemas.openxmlformats.org/officeDocument/2006/relationships/oleObject" Target="../embeddings/oleObject282.bin"/><Relationship Id="rId10" Type="http://schemas.openxmlformats.org/officeDocument/2006/relationships/image" Target="../media/image351.png"/><Relationship Id="rId4" Type="http://schemas.openxmlformats.org/officeDocument/2006/relationships/notesSlide" Target="../notesSlides/notesSlide196.xml"/><Relationship Id="rId9" Type="http://schemas.openxmlformats.org/officeDocument/2006/relationships/image" Target="../media/image415.jpeg"/></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351.png"/><Relationship Id="rId4" Type="http://schemas.openxmlformats.org/officeDocument/2006/relationships/notesSlide" Target="../notesSlides/notesSlide197.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6.wav"/><Relationship Id="rId1" Type="http://schemas.microsoft.com/office/2007/relationships/media" Target="../media/media66.wav"/><Relationship Id="rId5" Type="http://schemas.openxmlformats.org/officeDocument/2006/relationships/image" Target="../media/image351.png"/><Relationship Id="rId4" Type="http://schemas.openxmlformats.org/officeDocument/2006/relationships/notesSlide" Target="../notesSlides/notesSlide198.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374.png"/><Relationship Id="rId5" Type="http://schemas.openxmlformats.org/officeDocument/2006/relationships/image" Target="../media/image416.jpeg"/><Relationship Id="rId4" Type="http://schemas.openxmlformats.org/officeDocument/2006/relationships/notesSlide" Target="../notesSlides/notesSlide19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8.wav"/><Relationship Id="rId1" Type="http://schemas.microsoft.com/office/2007/relationships/media" Target="../media/media68.wav"/><Relationship Id="rId5" Type="http://schemas.openxmlformats.org/officeDocument/2006/relationships/image" Target="../media/image374.png"/><Relationship Id="rId4" Type="http://schemas.openxmlformats.org/officeDocument/2006/relationships/notesSlide" Target="../notesSlides/notesSlide200.xml"/></Relationships>
</file>

<file path=ppt/slides/_rels/slide231.xml.rels><?xml version="1.0" encoding="UTF-8" standalone="yes"?>
<Relationships xmlns="http://schemas.openxmlformats.org/package/2006/relationships"><Relationship Id="rId8" Type="http://schemas.openxmlformats.org/officeDocument/2006/relationships/image" Target="../media/image418.wmf"/><Relationship Id="rId13" Type="http://schemas.openxmlformats.org/officeDocument/2006/relationships/oleObject" Target="../embeddings/oleObject288.bin"/><Relationship Id="rId3" Type="http://schemas.openxmlformats.org/officeDocument/2006/relationships/slideLayout" Target="../slideLayouts/slideLayout13.xml"/><Relationship Id="rId7" Type="http://schemas.openxmlformats.org/officeDocument/2006/relationships/oleObject" Target="../embeddings/oleObject285.bin"/><Relationship Id="rId12" Type="http://schemas.openxmlformats.org/officeDocument/2006/relationships/image" Target="../media/image420.wmf"/><Relationship Id="rId2" Type="http://schemas.openxmlformats.org/officeDocument/2006/relationships/audio" Target="../media/media69.wav"/><Relationship Id="rId1" Type="http://schemas.microsoft.com/office/2007/relationships/media" Target="../media/media69.wav"/><Relationship Id="rId6" Type="http://schemas.openxmlformats.org/officeDocument/2006/relationships/image" Target="../media/image417.wmf"/><Relationship Id="rId11" Type="http://schemas.openxmlformats.org/officeDocument/2006/relationships/oleObject" Target="../embeddings/oleObject287.bin"/><Relationship Id="rId5" Type="http://schemas.openxmlformats.org/officeDocument/2006/relationships/oleObject" Target="../embeddings/oleObject284.bin"/><Relationship Id="rId15" Type="http://schemas.openxmlformats.org/officeDocument/2006/relationships/image" Target="../media/image374.png"/><Relationship Id="rId10" Type="http://schemas.openxmlformats.org/officeDocument/2006/relationships/image" Target="../media/image419.wmf"/><Relationship Id="rId4" Type="http://schemas.openxmlformats.org/officeDocument/2006/relationships/notesSlide" Target="../notesSlides/notesSlide201.xml"/><Relationship Id="rId9" Type="http://schemas.openxmlformats.org/officeDocument/2006/relationships/oleObject" Target="../embeddings/oleObject286.bin"/><Relationship Id="rId14" Type="http://schemas.openxmlformats.org/officeDocument/2006/relationships/image" Target="../media/image421.wmf"/></Relationships>
</file>

<file path=ppt/slides/_rels/slide2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74.png"/><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422.wmf"/><Relationship Id="rId5" Type="http://schemas.openxmlformats.org/officeDocument/2006/relationships/oleObject" Target="../embeddings/oleObject289.bin"/><Relationship Id="rId4" Type="http://schemas.openxmlformats.org/officeDocument/2006/relationships/notesSlide" Target="../notesSlides/notesSlide202.xml"/></Relationships>
</file>

<file path=ppt/slides/_rels/slide2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1.wav"/><Relationship Id="rId1" Type="http://schemas.microsoft.com/office/2007/relationships/media" Target="../media/media71.wav"/><Relationship Id="rId5" Type="http://schemas.openxmlformats.org/officeDocument/2006/relationships/image" Target="../media/image351.png"/><Relationship Id="rId4" Type="http://schemas.openxmlformats.org/officeDocument/2006/relationships/notesSlide" Target="../notesSlides/notesSlide203.xml"/></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51.png"/><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424.jpeg"/><Relationship Id="rId5" Type="http://schemas.openxmlformats.org/officeDocument/2006/relationships/image" Target="../media/image423.jpeg"/><Relationship Id="rId4" Type="http://schemas.openxmlformats.org/officeDocument/2006/relationships/notesSlide" Target="../notesSlides/notesSlide204.xml"/></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351.png"/><Relationship Id="rId5" Type="http://schemas.openxmlformats.org/officeDocument/2006/relationships/image" Target="../media/image425.jpeg"/><Relationship Id="rId4" Type="http://schemas.openxmlformats.org/officeDocument/2006/relationships/notesSlide" Target="../notesSlides/notesSlide205.xml"/></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51.png"/><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425.jpeg"/><Relationship Id="rId5" Type="http://schemas.openxmlformats.org/officeDocument/2006/relationships/image" Target="../media/image426.jpeg"/><Relationship Id="rId4" Type="http://schemas.openxmlformats.org/officeDocument/2006/relationships/notesSlide" Target="../notesSlides/notesSlide206.xml"/></Relationships>
</file>

<file path=ppt/slides/_rels/slide237.xml.rels><?xml version="1.0" encoding="UTF-8" standalone="yes"?>
<Relationships xmlns="http://schemas.openxmlformats.org/package/2006/relationships"><Relationship Id="rId8" Type="http://schemas.openxmlformats.org/officeDocument/2006/relationships/oleObject" Target="../embeddings/oleObject291.bin"/><Relationship Id="rId3" Type="http://schemas.openxmlformats.org/officeDocument/2006/relationships/slideLayout" Target="../slideLayouts/slideLayout25.xml"/><Relationship Id="rId7" Type="http://schemas.openxmlformats.org/officeDocument/2006/relationships/image" Target="../media/image428.wmf"/><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oleObject" Target="../embeddings/oleObject290.bin"/><Relationship Id="rId5" Type="http://schemas.openxmlformats.org/officeDocument/2006/relationships/image" Target="../media/image427.png"/><Relationship Id="rId10" Type="http://schemas.openxmlformats.org/officeDocument/2006/relationships/image" Target="../media/image374.png"/><Relationship Id="rId4" Type="http://schemas.openxmlformats.org/officeDocument/2006/relationships/notesSlide" Target="../notesSlides/notesSlide207.xml"/><Relationship Id="rId9" Type="http://schemas.openxmlformats.org/officeDocument/2006/relationships/image" Target="../media/image429.wmf"/></Relationships>
</file>

<file path=ppt/slides/_rels/slide238.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17.xml"/><Relationship Id="rId7" Type="http://schemas.openxmlformats.org/officeDocument/2006/relationships/oleObject" Target="../embeddings/oleObject292.bin"/><Relationship Id="rId2" Type="http://schemas.openxmlformats.org/officeDocument/2006/relationships/audio" Target="../media/media76.wav"/><Relationship Id="rId1" Type="http://schemas.microsoft.com/office/2007/relationships/media" Target="../media/media76.wav"/><Relationship Id="rId6" Type="http://schemas.openxmlformats.org/officeDocument/2006/relationships/image" Target="../media/image431.jpeg"/><Relationship Id="rId5" Type="http://schemas.openxmlformats.org/officeDocument/2006/relationships/image" Target="../media/image430.jpeg"/><Relationship Id="rId4" Type="http://schemas.openxmlformats.org/officeDocument/2006/relationships/notesSlide" Target="../notesSlides/notesSlide208.xml"/><Relationship Id="rId9" Type="http://schemas.openxmlformats.org/officeDocument/2006/relationships/image" Target="../media/image351.png"/></Relationships>
</file>

<file path=ppt/slides/_rels/slide2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7.wav"/><Relationship Id="rId1" Type="http://schemas.microsoft.com/office/2007/relationships/media" Target="../media/media77.wav"/><Relationship Id="rId6" Type="http://schemas.openxmlformats.org/officeDocument/2006/relationships/image" Target="../media/image351.png"/><Relationship Id="rId5" Type="http://schemas.openxmlformats.org/officeDocument/2006/relationships/image" Target="../media/image433.png"/><Relationship Id="rId4" Type="http://schemas.openxmlformats.org/officeDocument/2006/relationships/notesSlide" Target="../notesSlides/notesSlide20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351.png"/><Relationship Id="rId5" Type="http://schemas.openxmlformats.org/officeDocument/2006/relationships/image" Target="../media/image434.png"/><Relationship Id="rId4" Type="http://schemas.openxmlformats.org/officeDocument/2006/relationships/notesSlide" Target="../notesSlides/notesSlide210.xml"/></Relationships>
</file>

<file path=ppt/slides/_rels/slide241.xml.rels><?xml version="1.0" encoding="UTF-8" standalone="yes"?>
<Relationships xmlns="http://schemas.openxmlformats.org/package/2006/relationships"><Relationship Id="rId8" Type="http://schemas.openxmlformats.org/officeDocument/2006/relationships/image" Target="../media/image436.wmf"/><Relationship Id="rId3" Type="http://schemas.openxmlformats.org/officeDocument/2006/relationships/slideLayout" Target="../slideLayouts/slideLayout13.xml"/><Relationship Id="rId7" Type="http://schemas.openxmlformats.org/officeDocument/2006/relationships/oleObject" Target="../embeddings/oleObject294.bin"/><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435.wmf"/><Relationship Id="rId5" Type="http://schemas.openxmlformats.org/officeDocument/2006/relationships/oleObject" Target="../embeddings/oleObject293.bin"/><Relationship Id="rId4" Type="http://schemas.openxmlformats.org/officeDocument/2006/relationships/notesSlide" Target="../notesSlides/notesSlide211.xml"/><Relationship Id="rId9" Type="http://schemas.openxmlformats.org/officeDocument/2006/relationships/image" Target="../media/image351.png"/></Relationships>
</file>

<file path=ppt/slides/_rels/slide242.xml.rels><?xml version="1.0" encoding="UTF-8" standalone="yes"?>
<Relationships xmlns="http://schemas.openxmlformats.org/package/2006/relationships"><Relationship Id="rId8" Type="http://schemas.openxmlformats.org/officeDocument/2006/relationships/image" Target="../media/image438.wmf"/><Relationship Id="rId3" Type="http://schemas.openxmlformats.org/officeDocument/2006/relationships/slideLayout" Target="../slideLayouts/slideLayout13.xml"/><Relationship Id="rId7" Type="http://schemas.openxmlformats.org/officeDocument/2006/relationships/oleObject" Target="../embeddings/oleObject296.bin"/><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437.wmf"/><Relationship Id="rId5" Type="http://schemas.openxmlformats.org/officeDocument/2006/relationships/oleObject" Target="../embeddings/oleObject295.bin"/><Relationship Id="rId4" Type="http://schemas.openxmlformats.org/officeDocument/2006/relationships/notesSlide" Target="../notesSlides/notesSlide212.xml"/><Relationship Id="rId9" Type="http://schemas.openxmlformats.org/officeDocument/2006/relationships/image" Target="../media/image351.png"/></Relationships>
</file>

<file path=ppt/slides/_rels/slide243.xml.rels><?xml version="1.0" encoding="UTF-8" standalone="yes"?>
<Relationships xmlns="http://schemas.openxmlformats.org/package/2006/relationships"><Relationship Id="rId8" Type="http://schemas.openxmlformats.org/officeDocument/2006/relationships/image" Target="../media/image440.wmf"/><Relationship Id="rId3" Type="http://schemas.openxmlformats.org/officeDocument/2006/relationships/slideLayout" Target="../slideLayouts/slideLayout13.xml"/><Relationship Id="rId7" Type="http://schemas.openxmlformats.org/officeDocument/2006/relationships/oleObject" Target="../embeddings/oleObject298.bin"/><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439.wmf"/><Relationship Id="rId5" Type="http://schemas.openxmlformats.org/officeDocument/2006/relationships/oleObject" Target="../embeddings/oleObject297.bin"/><Relationship Id="rId4" Type="http://schemas.openxmlformats.org/officeDocument/2006/relationships/notesSlide" Target="../notesSlides/notesSlide213.xml"/><Relationship Id="rId9" Type="http://schemas.openxmlformats.org/officeDocument/2006/relationships/image" Target="../media/image351.png"/></Relationships>
</file>

<file path=ppt/slides/_rels/slide244.xml.rels><?xml version="1.0" encoding="UTF-8" standalone="yes"?>
<Relationships xmlns="http://schemas.openxmlformats.org/package/2006/relationships"><Relationship Id="rId8" Type="http://schemas.openxmlformats.org/officeDocument/2006/relationships/image" Target="../media/image442.wmf"/><Relationship Id="rId3" Type="http://schemas.openxmlformats.org/officeDocument/2006/relationships/slideLayout" Target="../slideLayouts/slideLayout13.xml"/><Relationship Id="rId7" Type="http://schemas.openxmlformats.org/officeDocument/2006/relationships/oleObject" Target="../embeddings/oleObject300.bin"/><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441.wmf"/><Relationship Id="rId5" Type="http://schemas.openxmlformats.org/officeDocument/2006/relationships/oleObject" Target="../embeddings/oleObject299.bin"/><Relationship Id="rId4" Type="http://schemas.openxmlformats.org/officeDocument/2006/relationships/notesSlide" Target="../notesSlides/notesSlide214.xml"/><Relationship Id="rId9" Type="http://schemas.openxmlformats.org/officeDocument/2006/relationships/image" Target="../media/image351.png"/></Relationships>
</file>

<file path=ppt/slides/_rels/slide245.xml.rels><?xml version="1.0" encoding="UTF-8" standalone="yes"?>
<Relationships xmlns="http://schemas.openxmlformats.org/package/2006/relationships"><Relationship Id="rId8" Type="http://schemas.openxmlformats.org/officeDocument/2006/relationships/image" Target="../media/image444.wmf"/><Relationship Id="rId3" Type="http://schemas.openxmlformats.org/officeDocument/2006/relationships/slideLayout" Target="../slideLayouts/slideLayout13.xml"/><Relationship Id="rId7" Type="http://schemas.openxmlformats.org/officeDocument/2006/relationships/oleObject" Target="../embeddings/oleObject302.bin"/><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443.wmf"/><Relationship Id="rId11" Type="http://schemas.openxmlformats.org/officeDocument/2006/relationships/image" Target="../media/image351.png"/><Relationship Id="rId5" Type="http://schemas.openxmlformats.org/officeDocument/2006/relationships/oleObject" Target="../embeddings/oleObject301.bin"/><Relationship Id="rId10" Type="http://schemas.openxmlformats.org/officeDocument/2006/relationships/image" Target="../media/image445.wmf"/><Relationship Id="rId4" Type="http://schemas.openxmlformats.org/officeDocument/2006/relationships/notesSlide" Target="../notesSlides/notesSlide215.xml"/><Relationship Id="rId9" Type="http://schemas.openxmlformats.org/officeDocument/2006/relationships/oleObject" Target="../embeddings/oleObject303.bin"/></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4.wav"/><Relationship Id="rId1" Type="http://schemas.microsoft.com/office/2007/relationships/media" Target="../media/media84.wav"/><Relationship Id="rId5" Type="http://schemas.openxmlformats.org/officeDocument/2006/relationships/image" Target="../media/image351.png"/><Relationship Id="rId4" Type="http://schemas.openxmlformats.org/officeDocument/2006/relationships/notesSlide" Target="../notesSlides/notesSlide216.xml"/></Relationships>
</file>

<file path=ppt/slides/_rels/slide247.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slideLayout" Target="../slideLayouts/slideLayout25.xml"/><Relationship Id="rId7" Type="http://schemas.openxmlformats.org/officeDocument/2006/relationships/image" Target="../media/image448.png"/><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media/image447.png"/><Relationship Id="rId5" Type="http://schemas.openxmlformats.org/officeDocument/2006/relationships/image" Target="../media/image446.emf"/><Relationship Id="rId4" Type="http://schemas.openxmlformats.org/officeDocument/2006/relationships/notesSlide" Target="../notesSlides/notesSlide217.xml"/></Relationships>
</file>

<file path=ppt/slides/_rels/slide248.xml.rels><?xml version="1.0" encoding="UTF-8" standalone="yes"?>
<Relationships xmlns="http://schemas.openxmlformats.org/package/2006/relationships"><Relationship Id="rId8" Type="http://schemas.openxmlformats.org/officeDocument/2006/relationships/image" Target="../media/image450.wmf"/><Relationship Id="rId3" Type="http://schemas.openxmlformats.org/officeDocument/2006/relationships/slideLayout" Target="../slideLayouts/slideLayout13.xml"/><Relationship Id="rId7" Type="http://schemas.openxmlformats.org/officeDocument/2006/relationships/oleObject" Target="../embeddings/oleObject305.bin"/><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449.wmf"/><Relationship Id="rId5" Type="http://schemas.openxmlformats.org/officeDocument/2006/relationships/oleObject" Target="../embeddings/oleObject304.bin"/><Relationship Id="rId4" Type="http://schemas.openxmlformats.org/officeDocument/2006/relationships/notesSlide" Target="../notesSlides/notesSlide218.xml"/><Relationship Id="rId9" Type="http://schemas.openxmlformats.org/officeDocument/2006/relationships/image" Target="../media/image351.png"/></Relationships>
</file>

<file path=ppt/slides/_rels/slide249.xml.rels><?xml version="1.0" encoding="UTF-8" standalone="yes"?>
<Relationships xmlns="http://schemas.openxmlformats.org/package/2006/relationships"><Relationship Id="rId8" Type="http://schemas.openxmlformats.org/officeDocument/2006/relationships/image" Target="../media/image452.wmf"/><Relationship Id="rId13" Type="http://schemas.openxmlformats.org/officeDocument/2006/relationships/oleObject" Target="../embeddings/oleObject310.bin"/><Relationship Id="rId3" Type="http://schemas.openxmlformats.org/officeDocument/2006/relationships/slideLayout" Target="../slideLayouts/slideLayout13.xml"/><Relationship Id="rId7" Type="http://schemas.openxmlformats.org/officeDocument/2006/relationships/oleObject" Target="../embeddings/oleObject307.bin"/><Relationship Id="rId12" Type="http://schemas.openxmlformats.org/officeDocument/2006/relationships/image" Target="../media/image454.wmf"/><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image" Target="../media/image451.wmf"/><Relationship Id="rId11" Type="http://schemas.openxmlformats.org/officeDocument/2006/relationships/oleObject" Target="../embeddings/oleObject309.bin"/><Relationship Id="rId5" Type="http://schemas.openxmlformats.org/officeDocument/2006/relationships/oleObject" Target="../embeddings/oleObject306.bin"/><Relationship Id="rId15" Type="http://schemas.openxmlformats.org/officeDocument/2006/relationships/image" Target="../media/image351.png"/><Relationship Id="rId10" Type="http://schemas.openxmlformats.org/officeDocument/2006/relationships/image" Target="../media/image453.wmf"/><Relationship Id="rId4" Type="http://schemas.openxmlformats.org/officeDocument/2006/relationships/notesSlide" Target="../notesSlides/notesSlide219.xml"/><Relationship Id="rId9" Type="http://schemas.openxmlformats.org/officeDocument/2006/relationships/oleObject" Target="../embeddings/oleObject308.bin"/><Relationship Id="rId14" Type="http://schemas.openxmlformats.org/officeDocument/2006/relationships/image" Target="../media/image455.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74.png"/><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image" Target="../media/image456.wmf"/><Relationship Id="rId5" Type="http://schemas.openxmlformats.org/officeDocument/2006/relationships/oleObject" Target="../embeddings/oleObject311.bin"/><Relationship Id="rId4" Type="http://schemas.openxmlformats.org/officeDocument/2006/relationships/notesSlide" Target="../notesSlides/notesSlide220.xml"/></Relationships>
</file>

<file path=ppt/slides/_rels/slide251.xml.rels><?xml version="1.0" encoding="UTF-8" standalone="yes"?>
<Relationships xmlns="http://schemas.openxmlformats.org/package/2006/relationships"><Relationship Id="rId8" Type="http://schemas.openxmlformats.org/officeDocument/2006/relationships/image" Target="../media/image458.wmf"/><Relationship Id="rId3" Type="http://schemas.openxmlformats.org/officeDocument/2006/relationships/slideLayout" Target="../slideLayouts/slideLayout15.xml"/><Relationship Id="rId7" Type="http://schemas.openxmlformats.org/officeDocument/2006/relationships/oleObject" Target="../embeddings/oleObject313.bin"/><Relationship Id="rId2" Type="http://schemas.openxmlformats.org/officeDocument/2006/relationships/audio" Target="../media/media89.wav"/><Relationship Id="rId1" Type="http://schemas.microsoft.com/office/2007/relationships/media" Target="../media/media89.wav"/><Relationship Id="rId6" Type="http://schemas.openxmlformats.org/officeDocument/2006/relationships/image" Target="../media/image457.wmf"/><Relationship Id="rId5" Type="http://schemas.openxmlformats.org/officeDocument/2006/relationships/oleObject" Target="../embeddings/oleObject312.bin"/><Relationship Id="rId4" Type="http://schemas.openxmlformats.org/officeDocument/2006/relationships/notesSlide" Target="../notesSlides/notesSlide221.xml"/><Relationship Id="rId9" Type="http://schemas.openxmlformats.org/officeDocument/2006/relationships/image" Target="../media/image351.png"/></Relationships>
</file>

<file path=ppt/slides/_rels/slide25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51.png"/><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image" Target="../media/image460.jpeg"/><Relationship Id="rId5" Type="http://schemas.openxmlformats.org/officeDocument/2006/relationships/image" Target="../media/image459.jpeg"/><Relationship Id="rId4" Type="http://schemas.openxmlformats.org/officeDocument/2006/relationships/notesSlide" Target="../notesSlides/notesSlide222.xml"/></Relationships>
</file>

<file path=ppt/slides/_rels/slide2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351.png"/><Relationship Id="rId5" Type="http://schemas.openxmlformats.org/officeDocument/2006/relationships/image" Target="../media/image461.jpeg"/><Relationship Id="rId4" Type="http://schemas.openxmlformats.org/officeDocument/2006/relationships/notesSlide" Target="../notesSlides/notesSlide223.xml"/></Relationships>
</file>

<file path=ppt/slides/_rels/slide25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2.wav"/><Relationship Id="rId1" Type="http://schemas.microsoft.com/office/2007/relationships/media" Target="../media/media92.wav"/><Relationship Id="rId6" Type="http://schemas.openxmlformats.org/officeDocument/2006/relationships/image" Target="../media/image351.png"/><Relationship Id="rId5" Type="http://schemas.openxmlformats.org/officeDocument/2006/relationships/image" Target="../media/image462.jpeg"/><Relationship Id="rId4" Type="http://schemas.openxmlformats.org/officeDocument/2006/relationships/notesSlide" Target="../notesSlides/notesSlide224.xml"/></Relationships>
</file>

<file path=ppt/slides/_rels/slide255.xml.rels><?xml version="1.0" encoding="UTF-8" standalone="yes"?>
<Relationships xmlns="http://schemas.openxmlformats.org/package/2006/relationships"><Relationship Id="rId8" Type="http://schemas.openxmlformats.org/officeDocument/2006/relationships/image" Target="../media/image464.wmf"/><Relationship Id="rId13" Type="http://schemas.openxmlformats.org/officeDocument/2006/relationships/image" Target="../media/image351.png"/><Relationship Id="rId3" Type="http://schemas.openxmlformats.org/officeDocument/2006/relationships/slideLayout" Target="../slideLayouts/slideLayout24.xml"/><Relationship Id="rId7" Type="http://schemas.openxmlformats.org/officeDocument/2006/relationships/oleObject" Target="../embeddings/oleObject315.bin"/><Relationship Id="rId12" Type="http://schemas.openxmlformats.org/officeDocument/2006/relationships/image" Target="../media/image466.wmf"/><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463.wmf"/><Relationship Id="rId11" Type="http://schemas.openxmlformats.org/officeDocument/2006/relationships/oleObject" Target="../embeddings/oleObject317.bin"/><Relationship Id="rId5" Type="http://schemas.openxmlformats.org/officeDocument/2006/relationships/oleObject" Target="../embeddings/oleObject314.bin"/><Relationship Id="rId10" Type="http://schemas.openxmlformats.org/officeDocument/2006/relationships/image" Target="../media/image465.wmf"/><Relationship Id="rId4" Type="http://schemas.openxmlformats.org/officeDocument/2006/relationships/notesSlide" Target="../notesSlides/notesSlide225.xml"/><Relationship Id="rId9" Type="http://schemas.openxmlformats.org/officeDocument/2006/relationships/oleObject" Target="../embeddings/oleObject316.bin"/></Relationships>
</file>

<file path=ppt/slides/_rels/slide256.xml.rels><?xml version="1.0" encoding="UTF-8" standalone="yes"?>
<Relationships xmlns="http://schemas.openxmlformats.org/package/2006/relationships"><Relationship Id="rId8" Type="http://schemas.openxmlformats.org/officeDocument/2006/relationships/image" Target="../media/image468.wmf"/><Relationship Id="rId3" Type="http://schemas.openxmlformats.org/officeDocument/2006/relationships/slideLayout" Target="../slideLayouts/slideLayout13.xml"/><Relationship Id="rId7" Type="http://schemas.openxmlformats.org/officeDocument/2006/relationships/oleObject" Target="../embeddings/oleObject319.bin"/><Relationship Id="rId2" Type="http://schemas.openxmlformats.org/officeDocument/2006/relationships/audio" Target="../media/media94.wav"/><Relationship Id="rId1" Type="http://schemas.microsoft.com/office/2007/relationships/media" Target="../media/media94.wav"/><Relationship Id="rId6" Type="http://schemas.openxmlformats.org/officeDocument/2006/relationships/image" Target="../media/image467.wmf"/><Relationship Id="rId11" Type="http://schemas.openxmlformats.org/officeDocument/2006/relationships/image" Target="../media/image351.png"/><Relationship Id="rId5" Type="http://schemas.openxmlformats.org/officeDocument/2006/relationships/oleObject" Target="../embeddings/oleObject318.bin"/><Relationship Id="rId10" Type="http://schemas.openxmlformats.org/officeDocument/2006/relationships/image" Target="../media/image469.wmf"/><Relationship Id="rId4" Type="http://schemas.openxmlformats.org/officeDocument/2006/relationships/notesSlide" Target="../notesSlides/notesSlide226.xml"/><Relationship Id="rId9" Type="http://schemas.openxmlformats.org/officeDocument/2006/relationships/oleObject" Target="../embeddings/oleObject320.bin"/></Relationships>
</file>

<file path=ppt/slides/_rels/slide257.xml.rels><?xml version="1.0" encoding="UTF-8" standalone="yes"?>
<Relationships xmlns="http://schemas.openxmlformats.org/package/2006/relationships"><Relationship Id="rId3" Type="http://schemas.openxmlformats.org/officeDocument/2006/relationships/oleObject" Target="../embeddings/oleObject321.bin"/><Relationship Id="rId2" Type="http://schemas.openxmlformats.org/officeDocument/2006/relationships/notesSlide" Target="../notesSlides/notesSlide227.xml"/><Relationship Id="rId1" Type="http://schemas.openxmlformats.org/officeDocument/2006/relationships/slideLayout" Target="../slideLayouts/slideLayout13.xml"/><Relationship Id="rId6" Type="http://schemas.openxmlformats.org/officeDocument/2006/relationships/image" Target="../media/image471.wmf"/><Relationship Id="rId5" Type="http://schemas.openxmlformats.org/officeDocument/2006/relationships/oleObject" Target="../embeddings/oleObject322.bin"/><Relationship Id="rId4" Type="http://schemas.openxmlformats.org/officeDocument/2006/relationships/image" Target="../media/image470.wmf"/></Relationships>
</file>

<file path=ppt/slides/_rels/slide2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5.wav"/><Relationship Id="rId1" Type="http://schemas.microsoft.com/office/2007/relationships/media" Target="../media/media95.wav"/><Relationship Id="rId5" Type="http://schemas.openxmlformats.org/officeDocument/2006/relationships/image" Target="../media/image327.png"/><Relationship Id="rId4" Type="http://schemas.openxmlformats.org/officeDocument/2006/relationships/notesSlide" Target="../notesSlides/notesSlide228.xml"/></Relationships>
</file>

<file path=ppt/slides/_rels/slide2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6.wav"/><Relationship Id="rId1" Type="http://schemas.microsoft.com/office/2007/relationships/media" Target="../media/media96.wav"/><Relationship Id="rId5" Type="http://schemas.openxmlformats.org/officeDocument/2006/relationships/image" Target="../media/image472.png"/><Relationship Id="rId4" Type="http://schemas.openxmlformats.org/officeDocument/2006/relationships/notesSlide" Target="../notesSlides/notesSlide2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8" Type="http://schemas.openxmlformats.org/officeDocument/2006/relationships/image" Target="../media/image474.wmf"/><Relationship Id="rId3" Type="http://schemas.openxmlformats.org/officeDocument/2006/relationships/slideLayout" Target="../slideLayouts/slideLayout13.xml"/><Relationship Id="rId7" Type="http://schemas.openxmlformats.org/officeDocument/2006/relationships/oleObject" Target="../embeddings/oleObject324.bin"/><Relationship Id="rId2" Type="http://schemas.openxmlformats.org/officeDocument/2006/relationships/audio" Target="../media/media97.wav"/><Relationship Id="rId1" Type="http://schemas.microsoft.com/office/2007/relationships/media" Target="../media/media97.wav"/><Relationship Id="rId6" Type="http://schemas.openxmlformats.org/officeDocument/2006/relationships/image" Target="../media/image473.wmf"/><Relationship Id="rId11" Type="http://schemas.openxmlformats.org/officeDocument/2006/relationships/image" Target="../media/image306.png"/><Relationship Id="rId5" Type="http://schemas.openxmlformats.org/officeDocument/2006/relationships/oleObject" Target="../embeddings/oleObject323.bin"/><Relationship Id="rId10" Type="http://schemas.openxmlformats.org/officeDocument/2006/relationships/image" Target="../media/image475.wmf"/><Relationship Id="rId4" Type="http://schemas.openxmlformats.org/officeDocument/2006/relationships/notesSlide" Target="../notesSlides/notesSlide230.xml"/><Relationship Id="rId9" Type="http://schemas.openxmlformats.org/officeDocument/2006/relationships/oleObject" Target="../embeddings/oleObject325.bin"/></Relationships>
</file>

<file path=ppt/slides/_rels/slide261.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slideLayout" Target="../slideLayouts/slideLayout17.xml"/><Relationship Id="rId7" Type="http://schemas.openxmlformats.org/officeDocument/2006/relationships/image" Target="../media/image478.jpeg"/><Relationship Id="rId2" Type="http://schemas.openxmlformats.org/officeDocument/2006/relationships/audio" Target="../media/media98.wav"/><Relationship Id="rId1" Type="http://schemas.microsoft.com/office/2007/relationships/media" Target="../media/media98.wav"/><Relationship Id="rId6" Type="http://schemas.openxmlformats.org/officeDocument/2006/relationships/image" Target="../media/image477.jpeg"/><Relationship Id="rId5" Type="http://schemas.openxmlformats.org/officeDocument/2006/relationships/image" Target="../media/image476.jpeg"/><Relationship Id="rId4" Type="http://schemas.openxmlformats.org/officeDocument/2006/relationships/notesSlide" Target="../notesSlides/notesSlide231.xml"/></Relationships>
</file>

<file path=ppt/slides/_rels/slide262.xml.rels><?xml version="1.0" encoding="UTF-8" standalone="yes"?>
<Relationships xmlns="http://schemas.openxmlformats.org/package/2006/relationships"><Relationship Id="rId8" Type="http://schemas.openxmlformats.org/officeDocument/2006/relationships/image" Target="../media/image480.wmf"/><Relationship Id="rId13" Type="http://schemas.openxmlformats.org/officeDocument/2006/relationships/oleObject" Target="../embeddings/oleObject330.bin"/><Relationship Id="rId3" Type="http://schemas.openxmlformats.org/officeDocument/2006/relationships/slideLayout" Target="../slideLayouts/slideLayout13.xml"/><Relationship Id="rId7" Type="http://schemas.openxmlformats.org/officeDocument/2006/relationships/oleObject" Target="../embeddings/oleObject327.bin"/><Relationship Id="rId12" Type="http://schemas.openxmlformats.org/officeDocument/2006/relationships/image" Target="../media/image482.wmf"/><Relationship Id="rId17" Type="http://schemas.openxmlformats.org/officeDocument/2006/relationships/image" Target="../media/image484.wmf"/><Relationship Id="rId2" Type="http://schemas.openxmlformats.org/officeDocument/2006/relationships/audio" Target="../media/media99.wav"/><Relationship Id="rId16" Type="http://schemas.openxmlformats.org/officeDocument/2006/relationships/oleObject" Target="../embeddings/oleObject331.bin"/><Relationship Id="rId1" Type="http://schemas.microsoft.com/office/2007/relationships/media" Target="../media/media99.wav"/><Relationship Id="rId6" Type="http://schemas.openxmlformats.org/officeDocument/2006/relationships/image" Target="../media/image479.wmf"/><Relationship Id="rId11" Type="http://schemas.openxmlformats.org/officeDocument/2006/relationships/oleObject" Target="../embeddings/oleObject329.bin"/><Relationship Id="rId5" Type="http://schemas.openxmlformats.org/officeDocument/2006/relationships/oleObject" Target="../embeddings/oleObject326.bin"/><Relationship Id="rId15" Type="http://schemas.openxmlformats.org/officeDocument/2006/relationships/image" Target="../media/image327.png"/><Relationship Id="rId10" Type="http://schemas.openxmlformats.org/officeDocument/2006/relationships/image" Target="../media/image481.wmf"/><Relationship Id="rId4" Type="http://schemas.openxmlformats.org/officeDocument/2006/relationships/notesSlide" Target="../notesSlides/notesSlide232.xml"/><Relationship Id="rId9" Type="http://schemas.openxmlformats.org/officeDocument/2006/relationships/oleObject" Target="../embeddings/oleObject328.bin"/><Relationship Id="rId14" Type="http://schemas.openxmlformats.org/officeDocument/2006/relationships/image" Target="../media/image483.wmf"/></Relationships>
</file>

<file path=ppt/slides/_rels/slide263.xml.rels><?xml version="1.0" encoding="UTF-8" standalone="yes"?>
<Relationships xmlns="http://schemas.openxmlformats.org/package/2006/relationships"><Relationship Id="rId8" Type="http://schemas.openxmlformats.org/officeDocument/2006/relationships/image" Target="../media/image486.wmf"/><Relationship Id="rId13" Type="http://schemas.openxmlformats.org/officeDocument/2006/relationships/image" Target="../media/image472.png"/><Relationship Id="rId3" Type="http://schemas.openxmlformats.org/officeDocument/2006/relationships/slideLayout" Target="../slideLayouts/slideLayout13.xml"/><Relationship Id="rId7" Type="http://schemas.openxmlformats.org/officeDocument/2006/relationships/oleObject" Target="../embeddings/oleObject333.bin"/><Relationship Id="rId12" Type="http://schemas.openxmlformats.org/officeDocument/2006/relationships/image" Target="../media/image489.png"/><Relationship Id="rId2" Type="http://schemas.openxmlformats.org/officeDocument/2006/relationships/audio" Target="../media/media100.wav"/><Relationship Id="rId1" Type="http://schemas.microsoft.com/office/2007/relationships/media" Target="../media/media100.wav"/><Relationship Id="rId6" Type="http://schemas.openxmlformats.org/officeDocument/2006/relationships/image" Target="../media/image485.wmf"/><Relationship Id="rId11" Type="http://schemas.openxmlformats.org/officeDocument/2006/relationships/image" Target="../media/image488.png"/><Relationship Id="rId5" Type="http://schemas.openxmlformats.org/officeDocument/2006/relationships/oleObject" Target="../embeddings/oleObject332.bin"/><Relationship Id="rId10" Type="http://schemas.openxmlformats.org/officeDocument/2006/relationships/image" Target="../media/image487.wmf"/><Relationship Id="rId4" Type="http://schemas.openxmlformats.org/officeDocument/2006/relationships/notesSlide" Target="../notesSlides/notesSlide233.xml"/><Relationship Id="rId9" Type="http://schemas.openxmlformats.org/officeDocument/2006/relationships/oleObject" Target="../embeddings/oleObject334.bin"/></Relationships>
</file>

<file path=ppt/slides/_rels/slide264.xml.rels><?xml version="1.0" encoding="UTF-8" standalone="yes"?>
<Relationships xmlns="http://schemas.openxmlformats.org/package/2006/relationships"><Relationship Id="rId8" Type="http://schemas.openxmlformats.org/officeDocument/2006/relationships/image" Target="../media/image491.wmf"/><Relationship Id="rId13" Type="http://schemas.openxmlformats.org/officeDocument/2006/relationships/image" Target="../media/image472.png"/><Relationship Id="rId3" Type="http://schemas.openxmlformats.org/officeDocument/2006/relationships/slideLayout" Target="../slideLayouts/slideLayout13.xml"/><Relationship Id="rId7" Type="http://schemas.openxmlformats.org/officeDocument/2006/relationships/oleObject" Target="../embeddings/oleObject336.bin"/><Relationship Id="rId12" Type="http://schemas.openxmlformats.org/officeDocument/2006/relationships/image" Target="../media/image485.wmf"/><Relationship Id="rId2" Type="http://schemas.openxmlformats.org/officeDocument/2006/relationships/audio" Target="../media/media101.wav"/><Relationship Id="rId1" Type="http://schemas.microsoft.com/office/2007/relationships/media" Target="../media/media101.wav"/><Relationship Id="rId6" Type="http://schemas.openxmlformats.org/officeDocument/2006/relationships/image" Target="../media/image490.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492.wmf"/><Relationship Id="rId4" Type="http://schemas.openxmlformats.org/officeDocument/2006/relationships/notesSlide" Target="../notesSlides/notesSlide234.xml"/><Relationship Id="rId9" Type="http://schemas.openxmlformats.org/officeDocument/2006/relationships/oleObject" Target="../embeddings/oleObject337.bin"/></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2.wav"/><Relationship Id="rId1" Type="http://schemas.microsoft.com/office/2007/relationships/media" Target="../media/media102.wav"/><Relationship Id="rId6" Type="http://schemas.openxmlformats.org/officeDocument/2006/relationships/image" Target="../media/image472.png"/><Relationship Id="rId5" Type="http://schemas.openxmlformats.org/officeDocument/2006/relationships/image" Target="../media/image493.png"/><Relationship Id="rId4" Type="http://schemas.openxmlformats.org/officeDocument/2006/relationships/notesSlide" Target="../notesSlides/notesSlide235.xml"/></Relationships>
</file>

<file path=ppt/slides/_rels/slide26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3.wav"/><Relationship Id="rId1" Type="http://schemas.microsoft.com/office/2007/relationships/media" Target="../media/media103.wav"/><Relationship Id="rId6" Type="http://schemas.openxmlformats.org/officeDocument/2006/relationships/image" Target="../media/image472.png"/><Relationship Id="rId5" Type="http://schemas.openxmlformats.org/officeDocument/2006/relationships/image" Target="../media/image494.png"/><Relationship Id="rId4" Type="http://schemas.openxmlformats.org/officeDocument/2006/relationships/notesSlide" Target="../notesSlides/notesSlide236.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4.wav"/><Relationship Id="rId1" Type="http://schemas.microsoft.com/office/2007/relationships/media" Target="../media/media104.wav"/><Relationship Id="rId6" Type="http://schemas.openxmlformats.org/officeDocument/2006/relationships/image" Target="../media/image472.png"/><Relationship Id="rId5" Type="http://schemas.openxmlformats.org/officeDocument/2006/relationships/image" Target="../media/image495.png"/><Relationship Id="rId4" Type="http://schemas.openxmlformats.org/officeDocument/2006/relationships/notesSlide" Target="../notesSlides/notesSlide237.xml"/></Relationships>
</file>

<file path=ppt/slides/_rels/slide268.xml.rels><?xml version="1.0" encoding="UTF-8" standalone="yes"?>
<Relationships xmlns="http://schemas.openxmlformats.org/package/2006/relationships"><Relationship Id="rId8" Type="http://schemas.openxmlformats.org/officeDocument/2006/relationships/image" Target="../media/image497.wmf"/><Relationship Id="rId3" Type="http://schemas.openxmlformats.org/officeDocument/2006/relationships/slideLayout" Target="../slideLayouts/slideLayout13.xml"/><Relationship Id="rId7" Type="http://schemas.openxmlformats.org/officeDocument/2006/relationships/oleObject" Target="../embeddings/oleObject340.bin"/><Relationship Id="rId2" Type="http://schemas.openxmlformats.org/officeDocument/2006/relationships/audio" Target="../media/media105.wav"/><Relationship Id="rId1" Type="http://schemas.microsoft.com/office/2007/relationships/media" Target="../media/media105.wav"/><Relationship Id="rId6" Type="http://schemas.openxmlformats.org/officeDocument/2006/relationships/image" Target="../media/image496.wmf"/><Relationship Id="rId5" Type="http://schemas.openxmlformats.org/officeDocument/2006/relationships/oleObject" Target="../embeddings/oleObject339.bin"/><Relationship Id="rId4" Type="http://schemas.openxmlformats.org/officeDocument/2006/relationships/notesSlide" Target="../notesSlides/notesSlide238.xml"/><Relationship Id="rId9" Type="http://schemas.openxmlformats.org/officeDocument/2006/relationships/image" Target="../media/image472.png"/></Relationships>
</file>

<file path=ppt/slides/_rels/slide26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72.png"/><Relationship Id="rId2" Type="http://schemas.openxmlformats.org/officeDocument/2006/relationships/audio" Target="../media/media106.wav"/><Relationship Id="rId1" Type="http://schemas.microsoft.com/office/2007/relationships/media" Target="../media/media106.wav"/><Relationship Id="rId6" Type="http://schemas.openxmlformats.org/officeDocument/2006/relationships/image" Target="../media/image499.jpeg"/><Relationship Id="rId5" Type="http://schemas.openxmlformats.org/officeDocument/2006/relationships/image" Target="../media/image498.jpeg"/><Relationship Id="rId4" Type="http://schemas.openxmlformats.org/officeDocument/2006/relationships/notesSlide" Target="../notesSlides/notesSlide2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8" Type="http://schemas.openxmlformats.org/officeDocument/2006/relationships/image" Target="../media/image501.wmf"/><Relationship Id="rId3" Type="http://schemas.openxmlformats.org/officeDocument/2006/relationships/slideLayout" Target="../slideLayouts/slideLayout13.xml"/><Relationship Id="rId7" Type="http://schemas.openxmlformats.org/officeDocument/2006/relationships/oleObject" Target="../embeddings/oleObject342.bin"/><Relationship Id="rId2" Type="http://schemas.openxmlformats.org/officeDocument/2006/relationships/audio" Target="../media/media107.wav"/><Relationship Id="rId1" Type="http://schemas.microsoft.com/office/2007/relationships/media" Target="../media/media107.wav"/><Relationship Id="rId6" Type="http://schemas.openxmlformats.org/officeDocument/2006/relationships/image" Target="../media/image500.wmf"/><Relationship Id="rId11" Type="http://schemas.openxmlformats.org/officeDocument/2006/relationships/image" Target="../media/image503.png"/><Relationship Id="rId5" Type="http://schemas.openxmlformats.org/officeDocument/2006/relationships/oleObject" Target="../embeddings/oleObject341.bin"/><Relationship Id="rId10" Type="http://schemas.openxmlformats.org/officeDocument/2006/relationships/image" Target="../media/image502.wmf"/><Relationship Id="rId4" Type="http://schemas.openxmlformats.org/officeDocument/2006/relationships/notesSlide" Target="../notesSlides/notesSlide240.xml"/><Relationship Id="rId9" Type="http://schemas.openxmlformats.org/officeDocument/2006/relationships/oleObject" Target="../embeddings/oleObject343.bin"/></Relationships>
</file>

<file path=ppt/slides/_rels/slide271.xml.rels><?xml version="1.0" encoding="UTF-8" standalone="yes"?>
<Relationships xmlns="http://schemas.openxmlformats.org/package/2006/relationships"><Relationship Id="rId8" Type="http://schemas.openxmlformats.org/officeDocument/2006/relationships/image" Target="../media/image505.wmf"/><Relationship Id="rId3" Type="http://schemas.openxmlformats.org/officeDocument/2006/relationships/slideLayout" Target="../slideLayouts/slideLayout13.xml"/><Relationship Id="rId7" Type="http://schemas.openxmlformats.org/officeDocument/2006/relationships/oleObject" Target="../embeddings/oleObject345.bin"/><Relationship Id="rId2" Type="http://schemas.openxmlformats.org/officeDocument/2006/relationships/audio" Target="../media/media108.wav"/><Relationship Id="rId1" Type="http://schemas.microsoft.com/office/2007/relationships/media" Target="../media/media108.wav"/><Relationship Id="rId6" Type="http://schemas.openxmlformats.org/officeDocument/2006/relationships/image" Target="../media/image504.wmf"/><Relationship Id="rId11" Type="http://schemas.openxmlformats.org/officeDocument/2006/relationships/image" Target="../media/image351.png"/><Relationship Id="rId5" Type="http://schemas.openxmlformats.org/officeDocument/2006/relationships/oleObject" Target="../embeddings/oleObject344.bin"/><Relationship Id="rId10" Type="http://schemas.openxmlformats.org/officeDocument/2006/relationships/image" Target="../media/image506.wmf"/><Relationship Id="rId4" Type="http://schemas.openxmlformats.org/officeDocument/2006/relationships/notesSlide" Target="../notesSlides/notesSlide241.xml"/><Relationship Id="rId9" Type="http://schemas.openxmlformats.org/officeDocument/2006/relationships/oleObject" Target="../embeddings/oleObject346.bin"/></Relationships>
</file>

<file path=ppt/slides/_rels/slide2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9.wav"/><Relationship Id="rId1" Type="http://schemas.microsoft.com/office/2007/relationships/media" Target="../media/media109.wav"/><Relationship Id="rId5" Type="http://schemas.openxmlformats.org/officeDocument/2006/relationships/image" Target="../media/image507.png"/><Relationship Id="rId4" Type="http://schemas.openxmlformats.org/officeDocument/2006/relationships/notesSlide" Target="../notesSlides/notesSlide242.xml"/></Relationships>
</file>

<file path=ppt/slides/_rels/slide27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72.png"/><Relationship Id="rId2" Type="http://schemas.openxmlformats.org/officeDocument/2006/relationships/audio" Target="../media/media110.wav"/><Relationship Id="rId1" Type="http://schemas.microsoft.com/office/2007/relationships/media" Target="../media/media110.wav"/><Relationship Id="rId6" Type="http://schemas.openxmlformats.org/officeDocument/2006/relationships/image" Target="../media/image509.jpeg"/><Relationship Id="rId5" Type="http://schemas.openxmlformats.org/officeDocument/2006/relationships/image" Target="../media/image508.jpeg"/><Relationship Id="rId4" Type="http://schemas.openxmlformats.org/officeDocument/2006/relationships/notesSlide" Target="../notesSlides/notesSlide243.xml"/></Relationships>
</file>

<file path=ppt/slides/_rels/slide27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1.wav"/><Relationship Id="rId1" Type="http://schemas.microsoft.com/office/2007/relationships/media" Target="../media/media111.wav"/><Relationship Id="rId6" Type="http://schemas.openxmlformats.org/officeDocument/2006/relationships/image" Target="../media/image472.png"/><Relationship Id="rId5" Type="http://schemas.openxmlformats.org/officeDocument/2006/relationships/image" Target="../media/image510.jpeg"/><Relationship Id="rId4" Type="http://schemas.openxmlformats.org/officeDocument/2006/relationships/notesSlide" Target="../notesSlides/notesSlide244.xml"/></Relationships>
</file>

<file path=ppt/slides/_rels/slide27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2.wav"/><Relationship Id="rId1" Type="http://schemas.microsoft.com/office/2007/relationships/media" Target="../media/media112.wav"/><Relationship Id="rId5" Type="http://schemas.openxmlformats.org/officeDocument/2006/relationships/image" Target="../media/image503.png"/><Relationship Id="rId4" Type="http://schemas.openxmlformats.org/officeDocument/2006/relationships/notesSlide" Target="../notesSlides/notesSlide245.xml"/></Relationships>
</file>

<file path=ppt/slides/_rels/slide276.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246.xml"/><Relationship Id="rId1" Type="http://schemas.openxmlformats.org/officeDocument/2006/relationships/slideLayout" Target="../slideLayouts/slideLayout25.xml"/></Relationships>
</file>

<file path=ppt/slides/_rels/slide27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03.png"/><Relationship Id="rId2" Type="http://schemas.openxmlformats.org/officeDocument/2006/relationships/audio" Target="../media/media113.wav"/><Relationship Id="rId1" Type="http://schemas.microsoft.com/office/2007/relationships/media" Target="../media/media113.wav"/><Relationship Id="rId6" Type="http://schemas.openxmlformats.org/officeDocument/2006/relationships/image" Target="../media/image513.jpeg"/><Relationship Id="rId5" Type="http://schemas.openxmlformats.org/officeDocument/2006/relationships/image" Target="../media/image512.jpeg"/><Relationship Id="rId4" Type="http://schemas.openxmlformats.org/officeDocument/2006/relationships/notesSlide" Target="../notesSlides/notesSlide247.xml"/></Relationships>
</file>

<file path=ppt/slides/_rels/slide278.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slideLayout" Target="../slideLayouts/slideLayout13.xml"/><Relationship Id="rId7" Type="http://schemas.openxmlformats.org/officeDocument/2006/relationships/image" Target="../media/image515.png"/><Relationship Id="rId2" Type="http://schemas.openxmlformats.org/officeDocument/2006/relationships/audio" Target="../media/media114.wav"/><Relationship Id="rId1" Type="http://schemas.microsoft.com/office/2007/relationships/media" Target="../media/media114.wav"/><Relationship Id="rId6" Type="http://schemas.openxmlformats.org/officeDocument/2006/relationships/image" Target="../media/image514.wmf"/><Relationship Id="rId5" Type="http://schemas.openxmlformats.org/officeDocument/2006/relationships/oleObject" Target="../embeddings/oleObject347.bin"/><Relationship Id="rId4" Type="http://schemas.openxmlformats.org/officeDocument/2006/relationships/notesSlide" Target="../notesSlides/notesSlide248.xml"/></Relationships>
</file>

<file path=ppt/slides/_rels/slide279.xml.rels><?xml version="1.0" encoding="UTF-8" standalone="yes"?>
<Relationships xmlns="http://schemas.openxmlformats.org/package/2006/relationships"><Relationship Id="rId8" Type="http://schemas.openxmlformats.org/officeDocument/2006/relationships/image" Target="../media/image517.wmf"/><Relationship Id="rId3" Type="http://schemas.openxmlformats.org/officeDocument/2006/relationships/slideLayout" Target="../slideLayouts/slideLayout13.xml"/><Relationship Id="rId7" Type="http://schemas.openxmlformats.org/officeDocument/2006/relationships/oleObject" Target="../embeddings/oleObject349.bin"/><Relationship Id="rId2" Type="http://schemas.openxmlformats.org/officeDocument/2006/relationships/audio" Target="../media/media115.wav"/><Relationship Id="rId1" Type="http://schemas.microsoft.com/office/2007/relationships/media" Target="../media/media115.wav"/><Relationship Id="rId6" Type="http://schemas.openxmlformats.org/officeDocument/2006/relationships/image" Target="../media/image516.wmf"/><Relationship Id="rId5" Type="http://schemas.openxmlformats.org/officeDocument/2006/relationships/oleObject" Target="../embeddings/oleObject348.bin"/><Relationship Id="rId4" Type="http://schemas.openxmlformats.org/officeDocument/2006/relationships/notesSlide" Target="../notesSlides/notesSlide249.xml"/><Relationship Id="rId9" Type="http://schemas.openxmlformats.org/officeDocument/2006/relationships/image" Target="../media/image472.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80.xml.rels><?xml version="1.0" encoding="UTF-8" standalone="yes"?>
<Relationships xmlns="http://schemas.openxmlformats.org/package/2006/relationships"><Relationship Id="rId8" Type="http://schemas.openxmlformats.org/officeDocument/2006/relationships/image" Target="../media/image519.wmf"/><Relationship Id="rId3" Type="http://schemas.openxmlformats.org/officeDocument/2006/relationships/slideLayout" Target="../slideLayouts/slideLayout13.xml"/><Relationship Id="rId7" Type="http://schemas.openxmlformats.org/officeDocument/2006/relationships/oleObject" Target="../embeddings/oleObject351.bin"/><Relationship Id="rId2" Type="http://schemas.openxmlformats.org/officeDocument/2006/relationships/audio" Target="../media/media116.wav"/><Relationship Id="rId1" Type="http://schemas.microsoft.com/office/2007/relationships/media" Target="../media/media116.wav"/><Relationship Id="rId6" Type="http://schemas.openxmlformats.org/officeDocument/2006/relationships/image" Target="../media/image518.wmf"/><Relationship Id="rId5" Type="http://schemas.openxmlformats.org/officeDocument/2006/relationships/oleObject" Target="../embeddings/oleObject350.bin"/><Relationship Id="rId4" Type="http://schemas.openxmlformats.org/officeDocument/2006/relationships/notesSlide" Target="../notesSlides/notesSlide250.xml"/><Relationship Id="rId9" Type="http://schemas.openxmlformats.org/officeDocument/2006/relationships/image" Target="../media/image503.png"/></Relationships>
</file>

<file path=ppt/slides/_rels/slide281.xml.rels><?xml version="1.0" encoding="UTF-8" standalone="yes"?>
<Relationships xmlns="http://schemas.openxmlformats.org/package/2006/relationships"><Relationship Id="rId8" Type="http://schemas.openxmlformats.org/officeDocument/2006/relationships/oleObject" Target="../embeddings/oleObject353.bin"/><Relationship Id="rId3" Type="http://schemas.openxmlformats.org/officeDocument/2006/relationships/slideLayout" Target="../slideLayouts/slideLayout13.xml"/><Relationship Id="rId7" Type="http://schemas.openxmlformats.org/officeDocument/2006/relationships/image" Target="../media/image521.png"/><Relationship Id="rId12" Type="http://schemas.openxmlformats.org/officeDocument/2006/relationships/image" Target="../media/image472.png"/><Relationship Id="rId2" Type="http://schemas.openxmlformats.org/officeDocument/2006/relationships/audio" Target="../media/media117.wav"/><Relationship Id="rId1" Type="http://schemas.microsoft.com/office/2007/relationships/media" Target="../media/media117.wav"/><Relationship Id="rId6" Type="http://schemas.openxmlformats.org/officeDocument/2006/relationships/image" Target="../media/image520.wmf"/><Relationship Id="rId11" Type="http://schemas.openxmlformats.org/officeDocument/2006/relationships/image" Target="../media/image523.wmf"/><Relationship Id="rId5" Type="http://schemas.openxmlformats.org/officeDocument/2006/relationships/oleObject" Target="../embeddings/oleObject352.bin"/><Relationship Id="rId10" Type="http://schemas.openxmlformats.org/officeDocument/2006/relationships/oleObject" Target="../embeddings/oleObject354.bin"/><Relationship Id="rId4" Type="http://schemas.openxmlformats.org/officeDocument/2006/relationships/notesSlide" Target="../notesSlides/notesSlide251.xml"/><Relationship Id="rId9" Type="http://schemas.openxmlformats.org/officeDocument/2006/relationships/image" Target="../media/image522.wmf"/></Relationships>
</file>

<file path=ppt/slides/_rels/slide282.xml.rels><?xml version="1.0" encoding="UTF-8" standalone="yes"?>
<Relationships xmlns="http://schemas.openxmlformats.org/package/2006/relationships"><Relationship Id="rId8" Type="http://schemas.openxmlformats.org/officeDocument/2006/relationships/image" Target="../media/image525.wmf"/><Relationship Id="rId3" Type="http://schemas.openxmlformats.org/officeDocument/2006/relationships/slideLayout" Target="../slideLayouts/slideLayout13.xml"/><Relationship Id="rId7" Type="http://schemas.openxmlformats.org/officeDocument/2006/relationships/oleObject" Target="../embeddings/oleObject356.bin"/><Relationship Id="rId2" Type="http://schemas.openxmlformats.org/officeDocument/2006/relationships/audio" Target="../media/media118.wav"/><Relationship Id="rId1" Type="http://schemas.microsoft.com/office/2007/relationships/media" Target="../media/media118.wav"/><Relationship Id="rId6" Type="http://schemas.openxmlformats.org/officeDocument/2006/relationships/image" Target="../media/image524.wmf"/><Relationship Id="rId11" Type="http://schemas.openxmlformats.org/officeDocument/2006/relationships/image" Target="../media/image527.png"/><Relationship Id="rId5" Type="http://schemas.openxmlformats.org/officeDocument/2006/relationships/oleObject" Target="../embeddings/oleObject355.bin"/><Relationship Id="rId10" Type="http://schemas.openxmlformats.org/officeDocument/2006/relationships/image" Target="../media/image526.wmf"/><Relationship Id="rId4" Type="http://schemas.openxmlformats.org/officeDocument/2006/relationships/notesSlide" Target="../notesSlides/notesSlide252.xml"/><Relationship Id="rId9" Type="http://schemas.openxmlformats.org/officeDocument/2006/relationships/oleObject" Target="../embeddings/oleObject357.bin"/></Relationships>
</file>

<file path=ppt/slides/_rels/slide283.xml.rels><?xml version="1.0" encoding="UTF-8" standalone="yes"?>
<Relationships xmlns="http://schemas.openxmlformats.org/package/2006/relationships"><Relationship Id="rId8" Type="http://schemas.openxmlformats.org/officeDocument/2006/relationships/oleObject" Target="../embeddings/oleObject359.bin"/><Relationship Id="rId13" Type="http://schemas.openxmlformats.org/officeDocument/2006/relationships/image" Target="../media/image532.wmf"/><Relationship Id="rId3" Type="http://schemas.openxmlformats.org/officeDocument/2006/relationships/slideLayout" Target="../slideLayouts/slideLayout25.xml"/><Relationship Id="rId7" Type="http://schemas.openxmlformats.org/officeDocument/2006/relationships/image" Target="../media/image529.wmf"/><Relationship Id="rId12" Type="http://schemas.openxmlformats.org/officeDocument/2006/relationships/oleObject" Target="../embeddings/oleObject361.bin"/><Relationship Id="rId2" Type="http://schemas.openxmlformats.org/officeDocument/2006/relationships/audio" Target="../media/media119.wav"/><Relationship Id="rId16" Type="http://schemas.openxmlformats.org/officeDocument/2006/relationships/image" Target="../media/image534.png"/><Relationship Id="rId1" Type="http://schemas.microsoft.com/office/2007/relationships/media" Target="../media/media119.wav"/><Relationship Id="rId6" Type="http://schemas.openxmlformats.org/officeDocument/2006/relationships/oleObject" Target="../embeddings/oleObject358.bin"/><Relationship Id="rId11" Type="http://schemas.openxmlformats.org/officeDocument/2006/relationships/image" Target="../media/image531.wmf"/><Relationship Id="rId5" Type="http://schemas.openxmlformats.org/officeDocument/2006/relationships/image" Target="../media/image528.png"/><Relationship Id="rId15" Type="http://schemas.openxmlformats.org/officeDocument/2006/relationships/image" Target="../media/image533.wmf"/><Relationship Id="rId10" Type="http://schemas.openxmlformats.org/officeDocument/2006/relationships/oleObject" Target="../embeddings/oleObject360.bin"/><Relationship Id="rId4" Type="http://schemas.openxmlformats.org/officeDocument/2006/relationships/notesSlide" Target="../notesSlides/notesSlide253.xml"/><Relationship Id="rId9" Type="http://schemas.openxmlformats.org/officeDocument/2006/relationships/image" Target="../media/image530.wmf"/><Relationship Id="rId14" Type="http://schemas.openxmlformats.org/officeDocument/2006/relationships/oleObject" Target="../embeddings/oleObject362.bin"/></Relationships>
</file>

<file path=ppt/slides/_rels/slide284.xml.rels><?xml version="1.0" encoding="UTF-8" standalone="yes"?>
<Relationships xmlns="http://schemas.openxmlformats.org/package/2006/relationships"><Relationship Id="rId8" Type="http://schemas.openxmlformats.org/officeDocument/2006/relationships/image" Target="../media/image536.wmf"/><Relationship Id="rId3" Type="http://schemas.openxmlformats.org/officeDocument/2006/relationships/slideLayout" Target="../slideLayouts/slideLayout13.xml"/><Relationship Id="rId7" Type="http://schemas.openxmlformats.org/officeDocument/2006/relationships/oleObject" Target="../embeddings/oleObject364.bin"/><Relationship Id="rId2" Type="http://schemas.openxmlformats.org/officeDocument/2006/relationships/audio" Target="../media/media120.wav"/><Relationship Id="rId1" Type="http://schemas.microsoft.com/office/2007/relationships/media" Target="../media/media120.wav"/><Relationship Id="rId6" Type="http://schemas.openxmlformats.org/officeDocument/2006/relationships/image" Target="../media/image535.wmf"/><Relationship Id="rId5" Type="http://schemas.openxmlformats.org/officeDocument/2006/relationships/oleObject" Target="../embeddings/oleObject363.bin"/><Relationship Id="rId4" Type="http://schemas.openxmlformats.org/officeDocument/2006/relationships/notesSlide" Target="../notesSlides/notesSlide254.xml"/><Relationship Id="rId9" Type="http://schemas.openxmlformats.org/officeDocument/2006/relationships/image" Target="../media/image537.png"/></Relationships>
</file>

<file path=ppt/slides/_rels/slide285.xml.rels><?xml version="1.0" encoding="UTF-8" standalone="yes"?>
<Relationships xmlns="http://schemas.openxmlformats.org/package/2006/relationships"><Relationship Id="rId8" Type="http://schemas.openxmlformats.org/officeDocument/2006/relationships/image" Target="../media/image540.wmf"/><Relationship Id="rId3" Type="http://schemas.openxmlformats.org/officeDocument/2006/relationships/oleObject" Target="../embeddings/oleObject365.bin"/><Relationship Id="rId7" Type="http://schemas.openxmlformats.org/officeDocument/2006/relationships/oleObject" Target="../embeddings/oleObject367.bin"/><Relationship Id="rId2" Type="http://schemas.openxmlformats.org/officeDocument/2006/relationships/notesSlide" Target="../notesSlides/notesSlide255.xml"/><Relationship Id="rId1" Type="http://schemas.openxmlformats.org/officeDocument/2006/relationships/slideLayout" Target="../slideLayouts/slideLayout13.xml"/><Relationship Id="rId6" Type="http://schemas.openxmlformats.org/officeDocument/2006/relationships/image" Target="../media/image539.wmf"/><Relationship Id="rId5" Type="http://schemas.openxmlformats.org/officeDocument/2006/relationships/oleObject" Target="../embeddings/oleObject366.bin"/><Relationship Id="rId4" Type="http://schemas.openxmlformats.org/officeDocument/2006/relationships/image" Target="../media/image538.wmf"/></Relationships>
</file>

<file path=ppt/slides/_rels/slide286.xml.rels><?xml version="1.0" encoding="UTF-8" standalone="yes"?>
<Relationships xmlns="http://schemas.openxmlformats.org/package/2006/relationships"><Relationship Id="rId3" Type="http://schemas.openxmlformats.org/officeDocument/2006/relationships/oleObject" Target="../embeddings/oleObject368.bin"/><Relationship Id="rId2" Type="http://schemas.openxmlformats.org/officeDocument/2006/relationships/notesSlide" Target="../notesSlides/notesSlide256.xml"/><Relationship Id="rId1" Type="http://schemas.openxmlformats.org/officeDocument/2006/relationships/slideLayout" Target="../slideLayouts/slideLayout13.xml"/><Relationship Id="rId6" Type="http://schemas.openxmlformats.org/officeDocument/2006/relationships/image" Target="../media/image542.wmf"/><Relationship Id="rId5" Type="http://schemas.openxmlformats.org/officeDocument/2006/relationships/oleObject" Target="../embeddings/oleObject369.bin"/><Relationship Id="rId4" Type="http://schemas.openxmlformats.org/officeDocument/2006/relationships/image" Target="../media/image541.wmf"/></Relationships>
</file>

<file path=ppt/slides/_rels/slide287.xml.rels><?xml version="1.0" encoding="UTF-8" standalone="yes"?>
<Relationships xmlns="http://schemas.openxmlformats.org/package/2006/relationships"><Relationship Id="rId8" Type="http://schemas.openxmlformats.org/officeDocument/2006/relationships/image" Target="../media/image545.wmf"/><Relationship Id="rId13" Type="http://schemas.openxmlformats.org/officeDocument/2006/relationships/oleObject" Target="../embeddings/oleObject375.bin"/><Relationship Id="rId3" Type="http://schemas.openxmlformats.org/officeDocument/2006/relationships/oleObject" Target="../embeddings/oleObject370.bin"/><Relationship Id="rId7" Type="http://schemas.openxmlformats.org/officeDocument/2006/relationships/oleObject" Target="../embeddings/oleObject372.bin"/><Relationship Id="rId12" Type="http://schemas.openxmlformats.org/officeDocument/2006/relationships/image" Target="../media/image547.wmf"/><Relationship Id="rId2" Type="http://schemas.openxmlformats.org/officeDocument/2006/relationships/notesSlide" Target="../notesSlides/notesSlide257.xml"/><Relationship Id="rId1" Type="http://schemas.openxmlformats.org/officeDocument/2006/relationships/slideLayout" Target="../slideLayouts/slideLayout13.xml"/><Relationship Id="rId6" Type="http://schemas.openxmlformats.org/officeDocument/2006/relationships/image" Target="../media/image544.wmf"/><Relationship Id="rId11" Type="http://schemas.openxmlformats.org/officeDocument/2006/relationships/oleObject" Target="../embeddings/oleObject374.bin"/><Relationship Id="rId5" Type="http://schemas.openxmlformats.org/officeDocument/2006/relationships/oleObject" Target="../embeddings/oleObject371.bin"/><Relationship Id="rId10" Type="http://schemas.openxmlformats.org/officeDocument/2006/relationships/image" Target="../media/image546.wmf"/><Relationship Id="rId4" Type="http://schemas.openxmlformats.org/officeDocument/2006/relationships/image" Target="../media/image543.wmf"/><Relationship Id="rId9" Type="http://schemas.openxmlformats.org/officeDocument/2006/relationships/oleObject" Target="../embeddings/oleObject373.bin"/><Relationship Id="rId14" Type="http://schemas.openxmlformats.org/officeDocument/2006/relationships/image" Target="../media/image548.wmf"/></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90.xml.rels><?xml version="1.0" encoding="UTF-8" standalone="yes"?>
<Relationships xmlns="http://schemas.openxmlformats.org/package/2006/relationships"><Relationship Id="rId3" Type="http://schemas.openxmlformats.org/officeDocument/2006/relationships/image" Target="../media/image549.jpeg"/><Relationship Id="rId2" Type="http://schemas.openxmlformats.org/officeDocument/2006/relationships/notesSlide" Target="../notesSlides/notesSlide260.xml"/><Relationship Id="rId1" Type="http://schemas.openxmlformats.org/officeDocument/2006/relationships/slideLayout" Target="../slideLayouts/slideLayout17.xml"/><Relationship Id="rId5" Type="http://schemas.openxmlformats.org/officeDocument/2006/relationships/image" Target="../media/image551.png"/><Relationship Id="rId4" Type="http://schemas.openxmlformats.org/officeDocument/2006/relationships/image" Target="../media/image550.jpeg"/></Relationships>
</file>

<file path=ppt/slides/_rels/slide291.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notesSlide" Target="../notesSlides/notesSlide261.xml"/><Relationship Id="rId1" Type="http://schemas.openxmlformats.org/officeDocument/2006/relationships/slideLayout" Target="../slideLayouts/slideLayout17.xml"/></Relationships>
</file>

<file path=ppt/slides/_rels/slide29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oleObject" Target="../embeddings/oleObject381.bin"/><Relationship Id="rId3" Type="http://schemas.openxmlformats.org/officeDocument/2006/relationships/oleObject" Target="../embeddings/oleObject376.bin"/><Relationship Id="rId7" Type="http://schemas.openxmlformats.org/officeDocument/2006/relationships/oleObject" Target="../embeddings/oleObject378.bin"/><Relationship Id="rId12" Type="http://schemas.openxmlformats.org/officeDocument/2006/relationships/image" Target="../media/image556.wmf"/><Relationship Id="rId2" Type="http://schemas.openxmlformats.org/officeDocument/2006/relationships/notesSlide" Target="../notesSlides/notesSlide262.xml"/><Relationship Id="rId1" Type="http://schemas.openxmlformats.org/officeDocument/2006/relationships/slideLayout" Target="../slideLayouts/slideLayout17.xml"/><Relationship Id="rId6" Type="http://schemas.openxmlformats.org/officeDocument/2006/relationships/image" Target="../media/image554.wmf"/><Relationship Id="rId11" Type="http://schemas.openxmlformats.org/officeDocument/2006/relationships/oleObject" Target="../embeddings/oleObject380.bin"/><Relationship Id="rId5" Type="http://schemas.openxmlformats.org/officeDocument/2006/relationships/oleObject" Target="../embeddings/oleObject377.bin"/><Relationship Id="rId10" Type="http://schemas.openxmlformats.org/officeDocument/2006/relationships/image" Target="../media/image555.wmf"/><Relationship Id="rId4" Type="http://schemas.openxmlformats.org/officeDocument/2006/relationships/image" Target="../media/image553.wmf"/><Relationship Id="rId9" Type="http://schemas.openxmlformats.org/officeDocument/2006/relationships/oleObject" Target="../embeddings/oleObject379.bin"/><Relationship Id="rId14" Type="http://schemas.openxmlformats.org/officeDocument/2006/relationships/image" Target="../media/image557.wmf"/></Relationships>
</file>

<file path=ppt/slides/_rels/slide293.xml.rels><?xml version="1.0" encoding="UTF-8" standalone="yes"?>
<Relationships xmlns="http://schemas.openxmlformats.org/package/2006/relationships"><Relationship Id="rId8" Type="http://schemas.openxmlformats.org/officeDocument/2006/relationships/image" Target="../media/image560.wmf"/><Relationship Id="rId13" Type="http://schemas.openxmlformats.org/officeDocument/2006/relationships/image" Target="../media/image563.png"/><Relationship Id="rId3" Type="http://schemas.openxmlformats.org/officeDocument/2006/relationships/oleObject" Target="../embeddings/oleObject382.bin"/><Relationship Id="rId7" Type="http://schemas.openxmlformats.org/officeDocument/2006/relationships/oleObject" Target="../embeddings/oleObject384.bin"/><Relationship Id="rId12" Type="http://schemas.openxmlformats.org/officeDocument/2006/relationships/image" Target="../media/image562.wmf"/><Relationship Id="rId2" Type="http://schemas.openxmlformats.org/officeDocument/2006/relationships/notesSlide" Target="../notesSlides/notesSlide263.xml"/><Relationship Id="rId1" Type="http://schemas.openxmlformats.org/officeDocument/2006/relationships/slideLayout" Target="../slideLayouts/slideLayout25.xml"/><Relationship Id="rId6" Type="http://schemas.openxmlformats.org/officeDocument/2006/relationships/image" Target="../media/image559.wmf"/><Relationship Id="rId11" Type="http://schemas.openxmlformats.org/officeDocument/2006/relationships/oleObject" Target="../embeddings/oleObject386.bin"/><Relationship Id="rId5" Type="http://schemas.openxmlformats.org/officeDocument/2006/relationships/oleObject" Target="../embeddings/oleObject383.bin"/><Relationship Id="rId10" Type="http://schemas.openxmlformats.org/officeDocument/2006/relationships/image" Target="../media/image561.wmf"/><Relationship Id="rId4" Type="http://schemas.openxmlformats.org/officeDocument/2006/relationships/image" Target="../media/image558.wmf"/><Relationship Id="rId9" Type="http://schemas.openxmlformats.org/officeDocument/2006/relationships/oleObject" Target="../embeddings/oleObject385.bin"/></Relationships>
</file>

<file path=ppt/slides/_rels/slide294.xml.rels><?xml version="1.0" encoding="UTF-8" standalone="yes"?>
<Relationships xmlns="http://schemas.openxmlformats.org/package/2006/relationships"><Relationship Id="rId8" Type="http://schemas.openxmlformats.org/officeDocument/2006/relationships/image" Target="../media/image566.wmf"/><Relationship Id="rId3" Type="http://schemas.openxmlformats.org/officeDocument/2006/relationships/oleObject" Target="../embeddings/oleObject387.bin"/><Relationship Id="rId7" Type="http://schemas.openxmlformats.org/officeDocument/2006/relationships/oleObject" Target="../embeddings/oleObject389.bin"/><Relationship Id="rId2" Type="http://schemas.openxmlformats.org/officeDocument/2006/relationships/notesSlide" Target="../notesSlides/notesSlide264.xml"/><Relationship Id="rId1" Type="http://schemas.openxmlformats.org/officeDocument/2006/relationships/slideLayout" Target="../slideLayouts/slideLayout25.xml"/><Relationship Id="rId6" Type="http://schemas.openxmlformats.org/officeDocument/2006/relationships/image" Target="../media/image565.wmf"/><Relationship Id="rId11" Type="http://schemas.openxmlformats.org/officeDocument/2006/relationships/image" Target="../media/image563.png"/><Relationship Id="rId5" Type="http://schemas.openxmlformats.org/officeDocument/2006/relationships/oleObject" Target="../embeddings/oleObject388.bin"/><Relationship Id="rId10" Type="http://schemas.openxmlformats.org/officeDocument/2006/relationships/image" Target="../media/image567.wmf"/><Relationship Id="rId4" Type="http://schemas.openxmlformats.org/officeDocument/2006/relationships/image" Target="../media/image564.wmf"/><Relationship Id="rId9" Type="http://schemas.openxmlformats.org/officeDocument/2006/relationships/oleObject" Target="../embeddings/oleObject390.bin"/></Relationships>
</file>

<file path=ppt/slides/_rels/slide295.xml.rels><?xml version="1.0" encoding="UTF-8" standalone="yes"?>
<Relationships xmlns="http://schemas.openxmlformats.org/package/2006/relationships"><Relationship Id="rId8" Type="http://schemas.openxmlformats.org/officeDocument/2006/relationships/image" Target="../media/image570.wmf"/><Relationship Id="rId13" Type="http://schemas.openxmlformats.org/officeDocument/2006/relationships/oleObject" Target="../embeddings/oleObject396.bin"/><Relationship Id="rId3" Type="http://schemas.openxmlformats.org/officeDocument/2006/relationships/oleObject" Target="../embeddings/oleObject391.bin"/><Relationship Id="rId7" Type="http://schemas.openxmlformats.org/officeDocument/2006/relationships/oleObject" Target="../embeddings/oleObject393.bin"/><Relationship Id="rId12" Type="http://schemas.openxmlformats.org/officeDocument/2006/relationships/image" Target="../media/image572.wmf"/><Relationship Id="rId2" Type="http://schemas.openxmlformats.org/officeDocument/2006/relationships/notesSlide" Target="../notesSlides/notesSlide265.xml"/><Relationship Id="rId1" Type="http://schemas.openxmlformats.org/officeDocument/2006/relationships/slideLayout" Target="../slideLayouts/slideLayout25.xml"/><Relationship Id="rId6" Type="http://schemas.openxmlformats.org/officeDocument/2006/relationships/image" Target="../media/image569.wmf"/><Relationship Id="rId11" Type="http://schemas.openxmlformats.org/officeDocument/2006/relationships/oleObject" Target="../embeddings/oleObject395.bin"/><Relationship Id="rId5" Type="http://schemas.openxmlformats.org/officeDocument/2006/relationships/oleObject" Target="../embeddings/oleObject392.bin"/><Relationship Id="rId15" Type="http://schemas.openxmlformats.org/officeDocument/2006/relationships/image" Target="../media/image563.png"/><Relationship Id="rId10" Type="http://schemas.openxmlformats.org/officeDocument/2006/relationships/image" Target="../media/image571.wmf"/><Relationship Id="rId4" Type="http://schemas.openxmlformats.org/officeDocument/2006/relationships/image" Target="../media/image568.wmf"/><Relationship Id="rId9" Type="http://schemas.openxmlformats.org/officeDocument/2006/relationships/oleObject" Target="../embeddings/oleObject394.bin"/><Relationship Id="rId14" Type="http://schemas.openxmlformats.org/officeDocument/2006/relationships/image" Target="../media/image573.wmf"/></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3" Type="http://schemas.openxmlformats.org/officeDocument/2006/relationships/oleObject" Target="../embeddings/oleObject397.bin"/><Relationship Id="rId2" Type="http://schemas.openxmlformats.org/officeDocument/2006/relationships/notesSlide" Target="../notesSlides/notesSlide268.xml"/><Relationship Id="rId1" Type="http://schemas.openxmlformats.org/officeDocument/2006/relationships/slideLayout" Target="../slideLayouts/slideLayout17.xml"/><Relationship Id="rId4" Type="http://schemas.openxmlformats.org/officeDocument/2006/relationships/image" Target="../media/image555.wmf"/></Relationships>
</file>

<file path=ppt/slides/_rels/slide299.xml.rels><?xml version="1.0" encoding="UTF-8" standalone="yes"?>
<Relationships xmlns="http://schemas.openxmlformats.org/package/2006/relationships"><Relationship Id="rId8" Type="http://schemas.openxmlformats.org/officeDocument/2006/relationships/image" Target="../media/image576.wmf"/><Relationship Id="rId13" Type="http://schemas.openxmlformats.org/officeDocument/2006/relationships/oleObject" Target="../embeddings/oleObject403.bin"/><Relationship Id="rId3" Type="http://schemas.openxmlformats.org/officeDocument/2006/relationships/oleObject" Target="../embeddings/oleObject398.bin"/><Relationship Id="rId7" Type="http://schemas.openxmlformats.org/officeDocument/2006/relationships/oleObject" Target="../embeddings/oleObject400.bin"/><Relationship Id="rId12" Type="http://schemas.openxmlformats.org/officeDocument/2006/relationships/image" Target="../media/image578.wmf"/><Relationship Id="rId2" Type="http://schemas.openxmlformats.org/officeDocument/2006/relationships/notesSlide" Target="../notesSlides/notesSlide269.xml"/><Relationship Id="rId1" Type="http://schemas.openxmlformats.org/officeDocument/2006/relationships/slideLayout" Target="../slideLayouts/slideLayout13.xml"/><Relationship Id="rId6" Type="http://schemas.openxmlformats.org/officeDocument/2006/relationships/image" Target="../media/image575.wmf"/><Relationship Id="rId11" Type="http://schemas.openxmlformats.org/officeDocument/2006/relationships/oleObject" Target="../embeddings/oleObject402.bin"/><Relationship Id="rId5" Type="http://schemas.openxmlformats.org/officeDocument/2006/relationships/oleObject" Target="../embeddings/oleObject399.bin"/><Relationship Id="rId10" Type="http://schemas.openxmlformats.org/officeDocument/2006/relationships/image" Target="../media/image577.wmf"/><Relationship Id="rId4" Type="http://schemas.openxmlformats.org/officeDocument/2006/relationships/image" Target="../media/image574.wmf"/><Relationship Id="rId9" Type="http://schemas.openxmlformats.org/officeDocument/2006/relationships/oleObject" Target="../embeddings/oleObject401.bin"/><Relationship Id="rId14" Type="http://schemas.openxmlformats.org/officeDocument/2006/relationships/image" Target="../media/image579.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wmf"/></Relationships>
</file>

<file path=ppt/slides/_rels/slide300.xml.rels><?xml version="1.0" encoding="UTF-8" standalone="yes"?>
<Relationships xmlns="http://schemas.openxmlformats.org/package/2006/relationships"><Relationship Id="rId3" Type="http://schemas.openxmlformats.org/officeDocument/2006/relationships/oleObject" Target="file:///C:\Documents%20and%20Settings\Lorenz\Mes%20documents\A_Polytech\ORIGIN\UNTITLED.ORG!Plot1" TargetMode="External"/><Relationship Id="rId2" Type="http://schemas.openxmlformats.org/officeDocument/2006/relationships/notesSlide" Target="../notesSlides/notesSlide270.xml"/><Relationship Id="rId1" Type="http://schemas.openxmlformats.org/officeDocument/2006/relationships/slideLayout" Target="../slideLayouts/slideLayout25.xml"/><Relationship Id="rId4" Type="http://schemas.openxmlformats.org/officeDocument/2006/relationships/image" Target="../media/image580.wmf"/></Relationships>
</file>

<file path=ppt/slides/_rels/slide301.xml.rels><?xml version="1.0" encoding="UTF-8" standalone="yes"?>
<Relationships xmlns="http://schemas.openxmlformats.org/package/2006/relationships"><Relationship Id="rId3" Type="http://schemas.openxmlformats.org/officeDocument/2006/relationships/image" Target="../media/image581.jpeg"/><Relationship Id="rId2" Type="http://schemas.openxmlformats.org/officeDocument/2006/relationships/notesSlide" Target="../notesSlides/notesSlide271.xml"/><Relationship Id="rId1" Type="http://schemas.openxmlformats.org/officeDocument/2006/relationships/slideLayout" Target="../slideLayouts/slideLayout17.xml"/><Relationship Id="rId4" Type="http://schemas.openxmlformats.org/officeDocument/2006/relationships/image" Target="../media/image582.jpeg"/></Relationships>
</file>

<file path=ppt/slides/_rels/slide302.xml.rels><?xml version="1.0" encoding="UTF-8" standalone="yes"?>
<Relationships xmlns="http://schemas.openxmlformats.org/package/2006/relationships"><Relationship Id="rId3" Type="http://schemas.openxmlformats.org/officeDocument/2006/relationships/oleObject" Target="../embeddings/oleObject404.bin"/><Relationship Id="rId7" Type="http://schemas.openxmlformats.org/officeDocument/2006/relationships/image" Target="../media/image585.png"/><Relationship Id="rId2" Type="http://schemas.openxmlformats.org/officeDocument/2006/relationships/notesSlide" Target="../notesSlides/notesSlide272.xml"/><Relationship Id="rId1" Type="http://schemas.openxmlformats.org/officeDocument/2006/relationships/slideLayout" Target="../slideLayouts/slideLayout25.xml"/><Relationship Id="rId6" Type="http://schemas.openxmlformats.org/officeDocument/2006/relationships/image" Target="../media/image584.wmf"/><Relationship Id="rId5" Type="http://schemas.openxmlformats.org/officeDocument/2006/relationships/oleObject" Target="../embeddings/oleObject405.bin"/><Relationship Id="rId4" Type="http://schemas.openxmlformats.org/officeDocument/2006/relationships/image" Target="../media/image583.wmf"/></Relationships>
</file>

<file path=ppt/slides/_rels/slide303.xml.rels><?xml version="1.0" encoding="UTF-8" standalone="yes"?>
<Relationships xmlns="http://schemas.openxmlformats.org/package/2006/relationships"><Relationship Id="rId8" Type="http://schemas.openxmlformats.org/officeDocument/2006/relationships/image" Target="../media/image588.wmf"/><Relationship Id="rId13" Type="http://schemas.openxmlformats.org/officeDocument/2006/relationships/oleObject" Target="../embeddings/oleObject411.bin"/><Relationship Id="rId18" Type="http://schemas.openxmlformats.org/officeDocument/2006/relationships/image" Target="../media/image593.wmf"/><Relationship Id="rId3" Type="http://schemas.openxmlformats.org/officeDocument/2006/relationships/oleObject" Target="../embeddings/oleObject406.bin"/><Relationship Id="rId7" Type="http://schemas.openxmlformats.org/officeDocument/2006/relationships/oleObject" Target="../embeddings/oleObject408.bin"/><Relationship Id="rId12" Type="http://schemas.openxmlformats.org/officeDocument/2006/relationships/image" Target="../media/image590.wmf"/><Relationship Id="rId17" Type="http://schemas.openxmlformats.org/officeDocument/2006/relationships/oleObject" Target="../embeddings/oleObject413.bin"/><Relationship Id="rId2" Type="http://schemas.openxmlformats.org/officeDocument/2006/relationships/notesSlide" Target="../notesSlides/notesSlide273.xml"/><Relationship Id="rId16" Type="http://schemas.openxmlformats.org/officeDocument/2006/relationships/image" Target="../media/image592.wmf"/><Relationship Id="rId1" Type="http://schemas.openxmlformats.org/officeDocument/2006/relationships/slideLayout" Target="../slideLayouts/slideLayout15.xml"/><Relationship Id="rId6" Type="http://schemas.openxmlformats.org/officeDocument/2006/relationships/image" Target="../media/image587.wmf"/><Relationship Id="rId11" Type="http://schemas.openxmlformats.org/officeDocument/2006/relationships/oleObject" Target="../embeddings/oleObject410.bin"/><Relationship Id="rId5" Type="http://schemas.openxmlformats.org/officeDocument/2006/relationships/oleObject" Target="../embeddings/oleObject407.bin"/><Relationship Id="rId15" Type="http://schemas.openxmlformats.org/officeDocument/2006/relationships/oleObject" Target="../embeddings/oleObject412.bin"/><Relationship Id="rId10" Type="http://schemas.openxmlformats.org/officeDocument/2006/relationships/image" Target="../media/image589.wmf"/><Relationship Id="rId4" Type="http://schemas.openxmlformats.org/officeDocument/2006/relationships/image" Target="../media/image586.wmf"/><Relationship Id="rId9" Type="http://schemas.openxmlformats.org/officeDocument/2006/relationships/oleObject" Target="../embeddings/oleObject409.bin"/><Relationship Id="rId14" Type="http://schemas.openxmlformats.org/officeDocument/2006/relationships/image" Target="../media/image591.wmf"/></Relationships>
</file>

<file path=ppt/slides/_rels/slide304.xml.rels><?xml version="1.0" encoding="UTF-8" standalone="yes"?>
<Relationships xmlns="http://schemas.openxmlformats.org/package/2006/relationships"><Relationship Id="rId8" Type="http://schemas.openxmlformats.org/officeDocument/2006/relationships/image" Target="../media/image596.wmf"/><Relationship Id="rId3" Type="http://schemas.openxmlformats.org/officeDocument/2006/relationships/oleObject" Target="../embeddings/oleObject414.bin"/><Relationship Id="rId7" Type="http://schemas.openxmlformats.org/officeDocument/2006/relationships/oleObject" Target="../embeddings/oleObject416.bin"/><Relationship Id="rId2" Type="http://schemas.openxmlformats.org/officeDocument/2006/relationships/notesSlide" Target="../notesSlides/notesSlide274.xml"/><Relationship Id="rId1" Type="http://schemas.openxmlformats.org/officeDocument/2006/relationships/slideLayout" Target="../slideLayouts/slideLayout13.xml"/><Relationship Id="rId6" Type="http://schemas.openxmlformats.org/officeDocument/2006/relationships/image" Target="../media/image595.wmf"/><Relationship Id="rId5" Type="http://schemas.openxmlformats.org/officeDocument/2006/relationships/oleObject" Target="../embeddings/oleObject415.bin"/><Relationship Id="rId10" Type="http://schemas.openxmlformats.org/officeDocument/2006/relationships/image" Target="../media/image597.wmf"/><Relationship Id="rId4" Type="http://schemas.openxmlformats.org/officeDocument/2006/relationships/image" Target="../media/image594.wmf"/><Relationship Id="rId9" Type="http://schemas.openxmlformats.org/officeDocument/2006/relationships/oleObject" Target="../embeddings/oleObject417.bin"/></Relationships>
</file>

<file path=ppt/slides/_rels/slide305.xml.rels><?xml version="1.0" encoding="UTF-8" standalone="yes"?>
<Relationships xmlns="http://schemas.openxmlformats.org/package/2006/relationships"><Relationship Id="rId8" Type="http://schemas.openxmlformats.org/officeDocument/2006/relationships/oleObject" Target="../embeddings/oleObject420.bin"/><Relationship Id="rId3" Type="http://schemas.openxmlformats.org/officeDocument/2006/relationships/image" Target="../media/image598.png"/><Relationship Id="rId7" Type="http://schemas.openxmlformats.org/officeDocument/2006/relationships/image" Target="../media/image600.wmf"/><Relationship Id="rId2" Type="http://schemas.openxmlformats.org/officeDocument/2006/relationships/notesSlide" Target="../notesSlides/notesSlide275.xml"/><Relationship Id="rId1" Type="http://schemas.openxmlformats.org/officeDocument/2006/relationships/slideLayout" Target="../slideLayouts/slideLayout25.xml"/><Relationship Id="rId6" Type="http://schemas.openxmlformats.org/officeDocument/2006/relationships/oleObject" Target="../embeddings/oleObject419.bin"/><Relationship Id="rId5" Type="http://schemas.openxmlformats.org/officeDocument/2006/relationships/image" Target="../media/image599.wmf"/><Relationship Id="rId4" Type="http://schemas.openxmlformats.org/officeDocument/2006/relationships/oleObject" Target="../embeddings/oleObject418.bin"/><Relationship Id="rId9" Type="http://schemas.openxmlformats.org/officeDocument/2006/relationships/image" Target="../media/image601.wmf"/></Relationships>
</file>

<file path=ppt/slides/_rels/slide306.xml.rels><?xml version="1.0" encoding="UTF-8" standalone="yes"?>
<Relationships xmlns="http://schemas.openxmlformats.org/package/2006/relationships"><Relationship Id="rId3" Type="http://schemas.openxmlformats.org/officeDocument/2006/relationships/image" Target="../media/image602.jpeg"/><Relationship Id="rId2" Type="http://schemas.openxmlformats.org/officeDocument/2006/relationships/notesSlide" Target="../notesSlides/notesSlide276.xml"/><Relationship Id="rId1" Type="http://schemas.openxmlformats.org/officeDocument/2006/relationships/slideLayout" Target="../slideLayouts/slideLayout17.xml"/><Relationship Id="rId4" Type="http://schemas.openxmlformats.org/officeDocument/2006/relationships/image" Target="../media/image603.jpeg"/></Relationships>
</file>

<file path=ppt/slides/_rels/slide307.xml.rels><?xml version="1.0" encoding="UTF-8" standalone="yes"?>
<Relationships xmlns="http://schemas.openxmlformats.org/package/2006/relationships"><Relationship Id="rId8" Type="http://schemas.openxmlformats.org/officeDocument/2006/relationships/image" Target="../media/image606.wmf"/><Relationship Id="rId3" Type="http://schemas.openxmlformats.org/officeDocument/2006/relationships/oleObject" Target="../embeddings/oleObject421.bin"/><Relationship Id="rId7" Type="http://schemas.openxmlformats.org/officeDocument/2006/relationships/oleObject" Target="../embeddings/oleObject423.bin"/><Relationship Id="rId2" Type="http://schemas.openxmlformats.org/officeDocument/2006/relationships/notesSlide" Target="../notesSlides/notesSlide277.xml"/><Relationship Id="rId1" Type="http://schemas.openxmlformats.org/officeDocument/2006/relationships/slideLayout" Target="../slideLayouts/slideLayout13.xml"/><Relationship Id="rId6" Type="http://schemas.openxmlformats.org/officeDocument/2006/relationships/image" Target="../media/image605.wmf"/><Relationship Id="rId5" Type="http://schemas.openxmlformats.org/officeDocument/2006/relationships/oleObject" Target="../embeddings/oleObject422.bin"/><Relationship Id="rId10" Type="http://schemas.openxmlformats.org/officeDocument/2006/relationships/image" Target="../media/image607.wmf"/><Relationship Id="rId4" Type="http://schemas.openxmlformats.org/officeDocument/2006/relationships/image" Target="../media/image604.wmf"/><Relationship Id="rId9" Type="http://schemas.openxmlformats.org/officeDocument/2006/relationships/oleObject" Target="../embeddings/oleObject424.bin"/></Relationships>
</file>

<file path=ppt/slides/_rels/slide308.xml.rels><?xml version="1.0" encoding="UTF-8" standalone="yes"?>
<Relationships xmlns="http://schemas.openxmlformats.org/package/2006/relationships"><Relationship Id="rId8" Type="http://schemas.openxmlformats.org/officeDocument/2006/relationships/image" Target="../media/image610.wmf"/><Relationship Id="rId3" Type="http://schemas.openxmlformats.org/officeDocument/2006/relationships/oleObject" Target="../embeddings/oleObject425.bin"/><Relationship Id="rId7" Type="http://schemas.openxmlformats.org/officeDocument/2006/relationships/oleObject" Target="../embeddings/oleObject427.bin"/><Relationship Id="rId2" Type="http://schemas.openxmlformats.org/officeDocument/2006/relationships/notesSlide" Target="../notesSlides/notesSlide278.xml"/><Relationship Id="rId1" Type="http://schemas.openxmlformats.org/officeDocument/2006/relationships/slideLayout" Target="../slideLayouts/slideLayout13.xml"/><Relationship Id="rId6" Type="http://schemas.openxmlformats.org/officeDocument/2006/relationships/image" Target="../media/image609.wmf"/><Relationship Id="rId5" Type="http://schemas.openxmlformats.org/officeDocument/2006/relationships/oleObject" Target="../embeddings/oleObject426.bin"/><Relationship Id="rId10" Type="http://schemas.openxmlformats.org/officeDocument/2006/relationships/image" Target="../media/image611.wmf"/><Relationship Id="rId4" Type="http://schemas.openxmlformats.org/officeDocument/2006/relationships/image" Target="../media/image608.wmf"/><Relationship Id="rId9" Type="http://schemas.openxmlformats.org/officeDocument/2006/relationships/oleObject" Target="../embeddings/oleObject428.bin"/></Relationships>
</file>

<file path=ppt/slides/_rels/slide309.xml.rels><?xml version="1.0" encoding="UTF-8" standalone="yes"?>
<Relationships xmlns="http://schemas.openxmlformats.org/package/2006/relationships"><Relationship Id="rId8" Type="http://schemas.openxmlformats.org/officeDocument/2006/relationships/image" Target="../media/image614.wmf"/><Relationship Id="rId3" Type="http://schemas.openxmlformats.org/officeDocument/2006/relationships/oleObject" Target="../embeddings/oleObject429.bin"/><Relationship Id="rId7" Type="http://schemas.openxmlformats.org/officeDocument/2006/relationships/oleObject" Target="../embeddings/oleObject431.bin"/><Relationship Id="rId2" Type="http://schemas.openxmlformats.org/officeDocument/2006/relationships/notesSlide" Target="../notesSlides/notesSlide279.xml"/><Relationship Id="rId1" Type="http://schemas.openxmlformats.org/officeDocument/2006/relationships/slideLayout" Target="../slideLayouts/slideLayout13.xml"/><Relationship Id="rId6" Type="http://schemas.openxmlformats.org/officeDocument/2006/relationships/image" Target="../media/image613.wmf"/><Relationship Id="rId5" Type="http://schemas.openxmlformats.org/officeDocument/2006/relationships/oleObject" Target="../embeddings/oleObject430.bin"/><Relationship Id="rId10" Type="http://schemas.openxmlformats.org/officeDocument/2006/relationships/image" Target="../media/image615.wmf"/><Relationship Id="rId4" Type="http://schemas.openxmlformats.org/officeDocument/2006/relationships/image" Target="../media/image612.wmf"/><Relationship Id="rId9" Type="http://schemas.openxmlformats.org/officeDocument/2006/relationships/oleObject" Target="../embeddings/oleObject432.bin"/></Relationships>
</file>

<file path=ppt/slides/_rels/slide31.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40.wmf"/><Relationship Id="rId2" Type="http://schemas.openxmlformats.org/officeDocument/2006/relationships/notesSlide" Target="../notesSlides/notesSlide25.xml"/><Relationship Id="rId16" Type="http://schemas.openxmlformats.org/officeDocument/2006/relationships/image" Target="../media/image42.wmf"/><Relationship Id="rId1" Type="http://schemas.openxmlformats.org/officeDocument/2006/relationships/slideLayout" Target="../slideLayouts/slideLayout23.xml"/><Relationship Id="rId6" Type="http://schemas.openxmlformats.org/officeDocument/2006/relationships/image" Target="../media/image37.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10" Type="http://schemas.openxmlformats.org/officeDocument/2006/relationships/image" Target="../media/image39.wmf"/><Relationship Id="rId4" Type="http://schemas.openxmlformats.org/officeDocument/2006/relationships/image" Target="../media/image36.wmf"/><Relationship Id="rId9" Type="http://schemas.openxmlformats.org/officeDocument/2006/relationships/oleObject" Target="../embeddings/oleObject6.bin"/><Relationship Id="rId14" Type="http://schemas.openxmlformats.org/officeDocument/2006/relationships/image" Target="../media/image41.wmf"/></Relationships>
</file>

<file path=ppt/slides/_rels/slide310.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notesSlide" Target="../notesSlides/notesSlide280.xml"/><Relationship Id="rId1" Type="http://schemas.openxmlformats.org/officeDocument/2006/relationships/slideLayout" Target="../slideLayouts/slideLayout25.xml"/><Relationship Id="rId5" Type="http://schemas.openxmlformats.org/officeDocument/2006/relationships/image" Target="../media/image617.wmf"/><Relationship Id="rId4" Type="http://schemas.openxmlformats.org/officeDocument/2006/relationships/oleObject" Target="../embeddings/oleObject433.bin"/></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8" Type="http://schemas.openxmlformats.org/officeDocument/2006/relationships/image" Target="../media/image620.wmf"/><Relationship Id="rId3" Type="http://schemas.openxmlformats.org/officeDocument/2006/relationships/oleObject" Target="../embeddings/oleObject434.bin"/><Relationship Id="rId7" Type="http://schemas.openxmlformats.org/officeDocument/2006/relationships/oleObject" Target="../embeddings/oleObject436.bin"/><Relationship Id="rId2" Type="http://schemas.openxmlformats.org/officeDocument/2006/relationships/notesSlide" Target="../notesSlides/notesSlide282.xml"/><Relationship Id="rId1" Type="http://schemas.openxmlformats.org/officeDocument/2006/relationships/slideLayout" Target="../slideLayouts/slideLayout17.xml"/><Relationship Id="rId6" Type="http://schemas.openxmlformats.org/officeDocument/2006/relationships/image" Target="../media/image619.wmf"/><Relationship Id="rId11" Type="http://schemas.openxmlformats.org/officeDocument/2006/relationships/image" Target="../media/image622.jpeg"/><Relationship Id="rId5" Type="http://schemas.openxmlformats.org/officeDocument/2006/relationships/oleObject" Target="../embeddings/oleObject435.bin"/><Relationship Id="rId10" Type="http://schemas.openxmlformats.org/officeDocument/2006/relationships/image" Target="../media/image621.wmf"/><Relationship Id="rId4" Type="http://schemas.openxmlformats.org/officeDocument/2006/relationships/image" Target="../media/image618.wmf"/><Relationship Id="rId9" Type="http://schemas.openxmlformats.org/officeDocument/2006/relationships/oleObject" Target="../embeddings/oleObject437.bin"/></Relationships>
</file>

<file path=ppt/slides/_rels/slide313.xml.rels><?xml version="1.0" encoding="UTF-8" standalone="yes"?>
<Relationships xmlns="http://schemas.openxmlformats.org/package/2006/relationships"><Relationship Id="rId8" Type="http://schemas.openxmlformats.org/officeDocument/2006/relationships/image" Target="../media/image625.wmf"/><Relationship Id="rId3" Type="http://schemas.openxmlformats.org/officeDocument/2006/relationships/oleObject" Target="../embeddings/oleObject438.bin"/><Relationship Id="rId7" Type="http://schemas.openxmlformats.org/officeDocument/2006/relationships/oleObject" Target="../embeddings/oleObject440.bin"/><Relationship Id="rId2" Type="http://schemas.openxmlformats.org/officeDocument/2006/relationships/notesSlide" Target="../notesSlides/notesSlide283.xml"/><Relationship Id="rId1" Type="http://schemas.openxmlformats.org/officeDocument/2006/relationships/slideLayout" Target="../slideLayouts/slideLayout25.xml"/><Relationship Id="rId6" Type="http://schemas.openxmlformats.org/officeDocument/2006/relationships/image" Target="../media/image624.wmf"/><Relationship Id="rId5" Type="http://schemas.openxmlformats.org/officeDocument/2006/relationships/oleObject" Target="../embeddings/oleObject439.bin"/><Relationship Id="rId4" Type="http://schemas.openxmlformats.org/officeDocument/2006/relationships/image" Target="../media/image623.wmf"/><Relationship Id="rId9" Type="http://schemas.openxmlformats.org/officeDocument/2006/relationships/image" Target="../media/image626.jpeg"/></Relationships>
</file>

<file path=ppt/slides/_rels/slide314.xml.rels><?xml version="1.0" encoding="UTF-8" standalone="yes"?>
<Relationships xmlns="http://schemas.openxmlformats.org/package/2006/relationships"><Relationship Id="rId8" Type="http://schemas.openxmlformats.org/officeDocument/2006/relationships/image" Target="../media/image629.wmf"/><Relationship Id="rId3" Type="http://schemas.openxmlformats.org/officeDocument/2006/relationships/oleObject" Target="../embeddings/oleObject441.bin"/><Relationship Id="rId7" Type="http://schemas.openxmlformats.org/officeDocument/2006/relationships/oleObject" Target="../embeddings/oleObject443.bin"/><Relationship Id="rId2" Type="http://schemas.openxmlformats.org/officeDocument/2006/relationships/notesSlide" Target="../notesSlides/notesSlide284.xml"/><Relationship Id="rId1" Type="http://schemas.openxmlformats.org/officeDocument/2006/relationships/slideLayout" Target="../slideLayouts/slideLayout25.xml"/><Relationship Id="rId6" Type="http://schemas.openxmlformats.org/officeDocument/2006/relationships/image" Target="../media/image628.wmf"/><Relationship Id="rId5" Type="http://schemas.openxmlformats.org/officeDocument/2006/relationships/oleObject" Target="../embeddings/oleObject442.bin"/><Relationship Id="rId10" Type="http://schemas.openxmlformats.org/officeDocument/2006/relationships/image" Target="../media/image630.wmf"/><Relationship Id="rId4" Type="http://schemas.openxmlformats.org/officeDocument/2006/relationships/image" Target="../media/image627.wmf"/><Relationship Id="rId9" Type="http://schemas.openxmlformats.org/officeDocument/2006/relationships/oleObject" Target="../embeddings/oleObject444.bin"/></Relationships>
</file>

<file path=ppt/slides/_rels/slide315.xml.rels><?xml version="1.0" encoding="UTF-8" standalone="yes"?>
<Relationships xmlns="http://schemas.openxmlformats.org/package/2006/relationships"><Relationship Id="rId8" Type="http://schemas.openxmlformats.org/officeDocument/2006/relationships/image" Target="../media/image633.wmf"/><Relationship Id="rId3" Type="http://schemas.openxmlformats.org/officeDocument/2006/relationships/oleObject" Target="../embeddings/oleObject445.bin"/><Relationship Id="rId7" Type="http://schemas.openxmlformats.org/officeDocument/2006/relationships/oleObject" Target="../embeddings/oleObject447.bin"/><Relationship Id="rId2" Type="http://schemas.openxmlformats.org/officeDocument/2006/relationships/notesSlide" Target="../notesSlides/notesSlide285.xml"/><Relationship Id="rId1" Type="http://schemas.openxmlformats.org/officeDocument/2006/relationships/slideLayout" Target="../slideLayouts/slideLayout13.xml"/><Relationship Id="rId6" Type="http://schemas.openxmlformats.org/officeDocument/2006/relationships/image" Target="../media/image632.wmf"/><Relationship Id="rId5" Type="http://schemas.openxmlformats.org/officeDocument/2006/relationships/oleObject" Target="../embeddings/oleObject446.bin"/><Relationship Id="rId4" Type="http://schemas.openxmlformats.org/officeDocument/2006/relationships/image" Target="../media/image631.wmf"/></Relationships>
</file>

<file path=ppt/slides/_rels/slide316.xml.rels><?xml version="1.0" encoding="UTF-8" standalone="yes"?>
<Relationships xmlns="http://schemas.openxmlformats.org/package/2006/relationships"><Relationship Id="rId3" Type="http://schemas.openxmlformats.org/officeDocument/2006/relationships/image" Target="../media/image626.jpeg"/><Relationship Id="rId2" Type="http://schemas.openxmlformats.org/officeDocument/2006/relationships/notesSlide" Target="../notesSlides/notesSlide286.xml"/><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3" Type="http://schemas.openxmlformats.org/officeDocument/2006/relationships/image" Target="../media/image634.jpeg"/><Relationship Id="rId2" Type="http://schemas.openxmlformats.org/officeDocument/2006/relationships/notesSlide" Target="../notesSlides/notesSlide287.xml"/><Relationship Id="rId1" Type="http://schemas.openxmlformats.org/officeDocument/2006/relationships/slideLayout" Target="../slideLayouts/slideLayout17.xml"/><Relationship Id="rId5" Type="http://schemas.openxmlformats.org/officeDocument/2006/relationships/image" Target="../media/image635.wmf"/><Relationship Id="rId4" Type="http://schemas.openxmlformats.org/officeDocument/2006/relationships/oleObject" Target="../embeddings/oleObject448.bin"/></Relationships>
</file>

<file path=ppt/slides/_rels/slide318.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notesSlide" Target="../notesSlides/notesSlide288.xml"/><Relationship Id="rId1" Type="http://schemas.openxmlformats.org/officeDocument/2006/relationships/slideLayout" Target="../slideLayouts/slideLayout13.xml"/><Relationship Id="rId4" Type="http://schemas.openxmlformats.org/officeDocument/2006/relationships/image" Target="../media/image637.jpeg"/></Relationships>
</file>

<file path=ppt/slides/_rels/slide319.xml.rels><?xml version="1.0" encoding="UTF-8" standalone="yes"?>
<Relationships xmlns="http://schemas.openxmlformats.org/package/2006/relationships"><Relationship Id="rId8" Type="http://schemas.openxmlformats.org/officeDocument/2006/relationships/image" Target="../media/image641.wmf"/><Relationship Id="rId3" Type="http://schemas.openxmlformats.org/officeDocument/2006/relationships/image" Target="../media/image638.png"/><Relationship Id="rId7" Type="http://schemas.openxmlformats.org/officeDocument/2006/relationships/oleObject" Target="../embeddings/oleObject450.bin"/><Relationship Id="rId2" Type="http://schemas.openxmlformats.org/officeDocument/2006/relationships/notesSlide" Target="../notesSlides/notesSlide289.xml"/><Relationship Id="rId1" Type="http://schemas.openxmlformats.org/officeDocument/2006/relationships/slideLayout" Target="../slideLayouts/slideLayout13.xml"/><Relationship Id="rId6" Type="http://schemas.openxmlformats.org/officeDocument/2006/relationships/image" Target="../media/image640.wmf"/><Relationship Id="rId5" Type="http://schemas.openxmlformats.org/officeDocument/2006/relationships/oleObject" Target="../embeddings/oleObject449.bin"/><Relationship Id="rId10" Type="http://schemas.openxmlformats.org/officeDocument/2006/relationships/image" Target="../media/image642.wmf"/><Relationship Id="rId4" Type="http://schemas.openxmlformats.org/officeDocument/2006/relationships/image" Target="../media/image639.png"/><Relationship Id="rId9" Type="http://schemas.openxmlformats.org/officeDocument/2006/relationships/oleObject" Target="../embeddings/oleObject451.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43.wmf"/><Relationship Id="rId7" Type="http://schemas.openxmlformats.org/officeDocument/2006/relationships/image" Target="../media/image45.wmf"/><Relationship Id="rId2" Type="http://schemas.openxmlformats.org/officeDocument/2006/relationships/oleObject" Target="../embeddings/oleObject10.bin"/><Relationship Id="rId1" Type="http://schemas.openxmlformats.org/officeDocument/2006/relationships/slideLayout" Target="../slideLayouts/slideLayout13.xml"/><Relationship Id="rId6" Type="http://schemas.openxmlformats.org/officeDocument/2006/relationships/oleObject" Target="../embeddings/oleObject12.bin"/><Relationship Id="rId5" Type="http://schemas.openxmlformats.org/officeDocument/2006/relationships/image" Target="../media/image44.wmf"/><Relationship Id="rId4" Type="http://schemas.openxmlformats.org/officeDocument/2006/relationships/oleObject" Target="../embeddings/oleObject11.bin"/><Relationship Id="rId9" Type="http://schemas.openxmlformats.org/officeDocument/2006/relationships/image" Target="../media/image46.wmf"/></Relationships>
</file>

<file path=ppt/slides/_rels/slide320.xml.rels><?xml version="1.0" encoding="UTF-8" standalone="yes"?>
<Relationships xmlns="http://schemas.openxmlformats.org/package/2006/relationships"><Relationship Id="rId3" Type="http://schemas.openxmlformats.org/officeDocument/2006/relationships/oleObject" Target="../embeddings/oleObject452.bin"/><Relationship Id="rId2" Type="http://schemas.openxmlformats.org/officeDocument/2006/relationships/notesSlide" Target="../notesSlides/notesSlide290.xml"/><Relationship Id="rId1" Type="http://schemas.openxmlformats.org/officeDocument/2006/relationships/slideLayout" Target="../slideLayouts/slideLayout13.xml"/><Relationship Id="rId6" Type="http://schemas.openxmlformats.org/officeDocument/2006/relationships/image" Target="../media/image644.wmf"/><Relationship Id="rId5" Type="http://schemas.openxmlformats.org/officeDocument/2006/relationships/oleObject" Target="../embeddings/oleObject453.bin"/><Relationship Id="rId4" Type="http://schemas.openxmlformats.org/officeDocument/2006/relationships/image" Target="../media/image643.wmf"/></Relationships>
</file>

<file path=ppt/slides/_rels/slide321.xml.rels><?xml version="1.0" encoding="UTF-8" standalone="yes"?>
<Relationships xmlns="http://schemas.openxmlformats.org/package/2006/relationships"><Relationship Id="rId8" Type="http://schemas.openxmlformats.org/officeDocument/2006/relationships/image" Target="../media/image648.wmf"/><Relationship Id="rId3" Type="http://schemas.openxmlformats.org/officeDocument/2006/relationships/image" Target="../media/image645.png"/><Relationship Id="rId7" Type="http://schemas.openxmlformats.org/officeDocument/2006/relationships/oleObject" Target="../embeddings/oleObject455.bin"/><Relationship Id="rId2" Type="http://schemas.openxmlformats.org/officeDocument/2006/relationships/notesSlide" Target="../notesSlides/notesSlide291.xml"/><Relationship Id="rId1" Type="http://schemas.openxmlformats.org/officeDocument/2006/relationships/slideLayout" Target="../slideLayouts/slideLayout13.xml"/><Relationship Id="rId6" Type="http://schemas.openxmlformats.org/officeDocument/2006/relationships/image" Target="../media/image647.wmf"/><Relationship Id="rId5" Type="http://schemas.openxmlformats.org/officeDocument/2006/relationships/oleObject" Target="../embeddings/oleObject454.bin"/><Relationship Id="rId4" Type="http://schemas.openxmlformats.org/officeDocument/2006/relationships/image" Target="../media/image646.png"/><Relationship Id="rId9" Type="http://schemas.openxmlformats.org/officeDocument/2006/relationships/image" Target="../media/image649.png"/></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3" Type="http://schemas.openxmlformats.org/officeDocument/2006/relationships/oleObject" Target="../embeddings/oleObject456.bin"/><Relationship Id="rId2" Type="http://schemas.openxmlformats.org/officeDocument/2006/relationships/notesSlide" Target="../notesSlides/notesSlide293.xml"/><Relationship Id="rId1" Type="http://schemas.openxmlformats.org/officeDocument/2006/relationships/slideLayout" Target="../slideLayouts/slideLayout17.xml"/><Relationship Id="rId4" Type="http://schemas.openxmlformats.org/officeDocument/2006/relationships/image" Target="../media/image650.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54.wmf"/><Relationship Id="rId5" Type="http://schemas.openxmlformats.org/officeDocument/2006/relationships/oleObject" Target="../embeddings/oleObject15.bin"/><Relationship Id="rId4" Type="http://schemas.openxmlformats.org/officeDocument/2006/relationships/image" Target="../media/image53.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6.wmf"/><Relationship Id="rId5" Type="http://schemas.openxmlformats.org/officeDocument/2006/relationships/oleObject" Target="../embeddings/oleObject17.bin"/><Relationship Id="rId4" Type="http://schemas.openxmlformats.org/officeDocument/2006/relationships/image" Target="../media/image55.wmf"/></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60.wmf"/><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oleObject" Target="../embeddings/oleObject19.bin"/><Relationship Id="rId5" Type="http://schemas.openxmlformats.org/officeDocument/2006/relationships/image" Target="../media/image59.jpeg"/><Relationship Id="rId4" Type="http://schemas.openxmlformats.org/officeDocument/2006/relationships/image" Target="../media/image58.wmf"/></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2.wmf"/><Relationship Id="rId3" Type="http://schemas.openxmlformats.org/officeDocument/2006/relationships/oleObject" Target="../embeddings/oleObject20.bin"/><Relationship Id="rId7" Type="http://schemas.openxmlformats.org/officeDocument/2006/relationships/image" Target="../media/image69.png"/><Relationship Id="rId12" Type="http://schemas.openxmlformats.org/officeDocument/2006/relationships/oleObject" Target="../embeddings/oleObject24.bin"/><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68.wmf"/><Relationship Id="rId11" Type="http://schemas.openxmlformats.org/officeDocument/2006/relationships/image" Target="../media/image71.wmf"/><Relationship Id="rId5" Type="http://schemas.openxmlformats.org/officeDocument/2006/relationships/oleObject" Target="../embeddings/oleObject21.bin"/><Relationship Id="rId10" Type="http://schemas.openxmlformats.org/officeDocument/2006/relationships/oleObject" Target="../embeddings/oleObject23.bin"/><Relationship Id="rId4" Type="http://schemas.openxmlformats.org/officeDocument/2006/relationships/image" Target="../media/image67.wmf"/><Relationship Id="rId9" Type="http://schemas.openxmlformats.org/officeDocument/2006/relationships/image" Target="../media/image70.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3.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77.wmf"/><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5.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76.wmf"/><Relationship Id="rId4" Type="http://schemas.openxmlformats.org/officeDocument/2006/relationships/image" Target="../media/image74.wmf"/><Relationship Id="rId9" Type="http://schemas.openxmlformats.org/officeDocument/2006/relationships/oleObject" Target="../embeddings/oleObject29.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3.wmf"/></Relationships>
</file>

<file path=ppt/slides/_rels/slide55.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78.wmf"/><Relationship Id="rId5" Type="http://schemas.openxmlformats.org/officeDocument/2006/relationships/oleObject" Target="../embeddings/oleObject32.bin"/><Relationship Id="rId4" Type="http://schemas.openxmlformats.org/officeDocument/2006/relationships/image" Target="../media/image68.wmf"/></Relationships>
</file>

<file path=ppt/slides/_rels/slide56.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81.wmf"/><Relationship Id="rId5" Type="http://schemas.openxmlformats.org/officeDocument/2006/relationships/oleObject" Target="../embeddings/oleObject35.bin"/><Relationship Id="rId10" Type="http://schemas.openxmlformats.org/officeDocument/2006/relationships/image" Target="../media/image83.wmf"/><Relationship Id="rId4" Type="http://schemas.openxmlformats.org/officeDocument/2006/relationships/image" Target="../media/image80.wmf"/><Relationship Id="rId9" Type="http://schemas.openxmlformats.org/officeDocument/2006/relationships/oleObject" Target="../embeddings/oleObject37.bin"/></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6.wmf"/><Relationship Id="rId5" Type="http://schemas.openxmlformats.org/officeDocument/2006/relationships/oleObject" Target="../embeddings/oleObject39.bin"/><Relationship Id="rId10" Type="http://schemas.openxmlformats.org/officeDocument/2006/relationships/image" Target="../media/image88.wmf"/><Relationship Id="rId4" Type="http://schemas.openxmlformats.org/officeDocument/2006/relationships/image" Target="../media/image85.wmf"/><Relationship Id="rId9" Type="http://schemas.openxmlformats.org/officeDocument/2006/relationships/oleObject" Target="../embeddings/oleObject4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64.png"/><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93.wmf"/><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90.wmf"/><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image" Target="../media/image94.wmf"/><Relationship Id="rId10" Type="http://schemas.openxmlformats.org/officeDocument/2006/relationships/image" Target="../media/image92.wmf"/><Relationship Id="rId4" Type="http://schemas.openxmlformats.org/officeDocument/2006/relationships/image" Target="../media/image89.wmf"/><Relationship Id="rId9" Type="http://schemas.openxmlformats.org/officeDocument/2006/relationships/oleObject" Target="../embeddings/oleObject45.bin"/><Relationship Id="rId14" Type="http://schemas.openxmlformats.org/officeDocument/2006/relationships/oleObject" Target="../embeddings/oleObject47.bin"/></Relationships>
</file>

<file path=ppt/slides/_rels/slide61.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oleObject" Target="../embeddings/oleObject48.bin"/><Relationship Id="rId7" Type="http://schemas.openxmlformats.org/officeDocument/2006/relationships/oleObject" Target="../embeddings/oleObject50.bin"/><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6.wmf"/><Relationship Id="rId5" Type="http://schemas.openxmlformats.org/officeDocument/2006/relationships/oleObject" Target="../embeddings/oleObject49.bin"/><Relationship Id="rId4" Type="http://schemas.openxmlformats.org/officeDocument/2006/relationships/image" Target="../media/image95.wmf"/></Relationships>
</file>

<file path=ppt/slides/_rels/slide62.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oleObject" Target="../embeddings/oleObject56.bin"/><Relationship Id="rId18" Type="http://schemas.openxmlformats.org/officeDocument/2006/relationships/image" Target="../media/image105.wmf"/><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102.wmf"/><Relationship Id="rId17" Type="http://schemas.openxmlformats.org/officeDocument/2006/relationships/oleObject" Target="../embeddings/oleObject58.bin"/><Relationship Id="rId2" Type="http://schemas.openxmlformats.org/officeDocument/2006/relationships/notesSlide" Target="../notesSlides/notesSlide51.xml"/><Relationship Id="rId16" Type="http://schemas.openxmlformats.org/officeDocument/2006/relationships/image" Target="../media/image104.wmf"/><Relationship Id="rId1" Type="http://schemas.openxmlformats.org/officeDocument/2006/relationships/slideLayout" Target="../slideLayouts/slideLayout13.xml"/><Relationship Id="rId6" Type="http://schemas.openxmlformats.org/officeDocument/2006/relationships/image" Target="../media/image99.wmf"/><Relationship Id="rId11" Type="http://schemas.openxmlformats.org/officeDocument/2006/relationships/oleObject" Target="../embeddings/oleObject55.bin"/><Relationship Id="rId5" Type="http://schemas.openxmlformats.org/officeDocument/2006/relationships/oleObject" Target="../embeddings/oleObject52.bin"/><Relationship Id="rId15" Type="http://schemas.openxmlformats.org/officeDocument/2006/relationships/oleObject" Target="../embeddings/oleObject57.bin"/><Relationship Id="rId10" Type="http://schemas.openxmlformats.org/officeDocument/2006/relationships/image" Target="../media/image101.wmf"/><Relationship Id="rId4" Type="http://schemas.openxmlformats.org/officeDocument/2006/relationships/image" Target="../media/image98.wmf"/><Relationship Id="rId9" Type="http://schemas.openxmlformats.org/officeDocument/2006/relationships/oleObject" Target="../embeddings/oleObject54.bin"/><Relationship Id="rId14" Type="http://schemas.openxmlformats.org/officeDocument/2006/relationships/image" Target="../media/image103.wmf"/></Relationships>
</file>

<file path=ppt/slides/_rels/slide63.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oleObject" Target="../embeddings/oleObject59.bin"/><Relationship Id="rId1" Type="http://schemas.openxmlformats.org/officeDocument/2006/relationships/slideLayout" Target="../slideLayouts/slideLayout13.xml"/><Relationship Id="rId5" Type="http://schemas.openxmlformats.org/officeDocument/2006/relationships/image" Target="../media/image107.wmf"/><Relationship Id="rId4" Type="http://schemas.openxmlformats.org/officeDocument/2006/relationships/oleObject" Target="../embeddings/oleObject60.bin"/></Relationships>
</file>

<file path=ppt/slides/_rels/slide64.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image" Target="../media/image108.wmf"/><Relationship Id="rId7" Type="http://schemas.openxmlformats.org/officeDocument/2006/relationships/oleObject" Target="../embeddings/oleObject63.bin"/><Relationship Id="rId2" Type="http://schemas.openxmlformats.org/officeDocument/2006/relationships/oleObject" Target="../embeddings/oleObject61.bin"/><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wmf"/><Relationship Id="rId4" Type="http://schemas.openxmlformats.org/officeDocument/2006/relationships/oleObject" Target="../embeddings/oleObject62.bin"/></Relationships>
</file>

<file path=ppt/slides/_rels/slide65.xml.rels><?xml version="1.0" encoding="UTF-8" standalone="yes"?>
<Relationships xmlns="http://schemas.openxmlformats.org/package/2006/relationships"><Relationship Id="rId3" Type="http://schemas.openxmlformats.org/officeDocument/2006/relationships/image" Target="../media/image112.wmf"/><Relationship Id="rId7" Type="http://schemas.openxmlformats.org/officeDocument/2006/relationships/image" Target="../media/image114.wmf"/><Relationship Id="rId2" Type="http://schemas.openxmlformats.org/officeDocument/2006/relationships/oleObject" Target="../embeddings/oleObject64.bin"/><Relationship Id="rId1" Type="http://schemas.openxmlformats.org/officeDocument/2006/relationships/slideLayout" Target="../slideLayouts/slideLayout13.xml"/><Relationship Id="rId6" Type="http://schemas.openxmlformats.org/officeDocument/2006/relationships/oleObject" Target="../embeddings/oleObject66.bin"/><Relationship Id="rId5" Type="http://schemas.openxmlformats.org/officeDocument/2006/relationships/image" Target="../media/image113.wmf"/><Relationship Id="rId4" Type="http://schemas.openxmlformats.org/officeDocument/2006/relationships/oleObject" Target="../embeddings/oleObject65.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15.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16.wmf"/><Relationship Id="rId7" Type="http://schemas.openxmlformats.org/officeDocument/2006/relationships/image" Target="../media/image118.wmf"/><Relationship Id="rId2" Type="http://schemas.openxmlformats.org/officeDocument/2006/relationships/oleObject" Target="../embeddings/oleObject68.bin"/><Relationship Id="rId1" Type="http://schemas.openxmlformats.org/officeDocument/2006/relationships/slideLayout" Target="../slideLayouts/slideLayout13.xml"/><Relationship Id="rId6" Type="http://schemas.openxmlformats.org/officeDocument/2006/relationships/oleObject" Target="../embeddings/oleObject70.bin"/><Relationship Id="rId5" Type="http://schemas.openxmlformats.org/officeDocument/2006/relationships/image" Target="../media/image117.wmf"/><Relationship Id="rId4" Type="http://schemas.openxmlformats.org/officeDocument/2006/relationships/oleObject" Target="../embeddings/oleObject69.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9.wmf"/><Relationship Id="rId7" Type="http://schemas.openxmlformats.org/officeDocument/2006/relationships/image" Target="../media/image121.wmf"/><Relationship Id="rId2" Type="http://schemas.openxmlformats.org/officeDocument/2006/relationships/oleObject" Target="../embeddings/oleObject71.bin"/><Relationship Id="rId1" Type="http://schemas.openxmlformats.org/officeDocument/2006/relationships/slideLayout" Target="../slideLayouts/slideLayout13.xml"/><Relationship Id="rId6" Type="http://schemas.openxmlformats.org/officeDocument/2006/relationships/oleObject" Target="../embeddings/oleObject73.bin"/><Relationship Id="rId5" Type="http://schemas.openxmlformats.org/officeDocument/2006/relationships/image" Target="../media/image120.wmf"/><Relationship Id="rId4" Type="http://schemas.openxmlformats.org/officeDocument/2006/relationships/oleObject" Target="../embeddings/oleObject72.bin"/></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22.wmf"/><Relationship Id="rId4" Type="http://schemas.openxmlformats.org/officeDocument/2006/relationships/oleObject" Target="../embeddings/oleObject74.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wmf"/></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29.jpeg"/></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image" Target="../media/image131.wmf"/><Relationship Id="rId4" Type="http://schemas.openxmlformats.org/officeDocument/2006/relationships/oleObject" Target="../embeddings/oleObject76.bin"/></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wmf"/><Relationship Id="rId2" Type="http://schemas.openxmlformats.org/officeDocument/2006/relationships/image" Target="../media/image123.png"/><Relationship Id="rId1" Type="http://schemas.openxmlformats.org/officeDocument/2006/relationships/slideLayout" Target="../slideLayouts/slideLayout17.xml"/><Relationship Id="rId6" Type="http://schemas.openxmlformats.org/officeDocument/2006/relationships/oleObject" Target="../embeddings/oleObject78.bin"/><Relationship Id="rId5" Type="http://schemas.openxmlformats.org/officeDocument/2006/relationships/image" Target="../media/image134.wmf"/><Relationship Id="rId4" Type="http://schemas.openxmlformats.org/officeDocument/2006/relationships/oleObject" Target="../embeddings/oleObject77.bin"/></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image" Target="../media/image1680.png"/></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138.png"/><Relationship Id="rId4" Type="http://schemas.openxmlformats.org/officeDocument/2006/relationships/image" Target="../media/image1680.png"/></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hyperlink" Target="https://www.youtube.com/watch?v=VYmGqRF2--U" TargetMode="External"/><Relationship Id="rId5" Type="http://schemas.openxmlformats.org/officeDocument/2006/relationships/hyperlink" Target="https://gilles.montambaux.com/files/histoire-physique/Planck-Ann-Phys-4-553-francais.pdf" TargetMode="External"/><Relationship Id="rId4" Type="http://schemas.openxmlformats.org/officeDocument/2006/relationships/image" Target="../media/image1710.png"/></Relationships>
</file>

<file path=ppt/slides/_rels/slide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142.jpeg"/></Relationships>
</file>

<file path=ppt/slides/_rels/slide9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145.png"/><Relationship Id="rId4" Type="http://schemas.openxmlformats.org/officeDocument/2006/relationships/image" Target="../media/image144.wmf"/></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95.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oleObject" Target="../embeddings/oleObject80.bin"/><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51.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53.wmf"/><Relationship Id="rId5" Type="http://schemas.openxmlformats.org/officeDocument/2006/relationships/oleObject" Target="../embeddings/oleObject83.bin"/><Relationship Id="rId4" Type="http://schemas.openxmlformats.org/officeDocument/2006/relationships/image" Target="../media/image152.wmf"/></Relationships>
</file>

<file path=ppt/slides/_rels/slide99.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oleObject" Target="../embeddings/oleObject84.bin"/><Relationship Id="rId7" Type="http://schemas.openxmlformats.org/officeDocument/2006/relationships/oleObject" Target="../embeddings/oleObject86.bin"/><Relationship Id="rId12" Type="http://schemas.openxmlformats.org/officeDocument/2006/relationships/image" Target="../media/image158.wmf"/><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55.wmf"/><Relationship Id="rId11" Type="http://schemas.openxmlformats.org/officeDocument/2006/relationships/oleObject" Target="../embeddings/oleObject88.bin"/><Relationship Id="rId5" Type="http://schemas.openxmlformats.org/officeDocument/2006/relationships/oleObject" Target="../embeddings/oleObject85.bin"/><Relationship Id="rId10" Type="http://schemas.openxmlformats.org/officeDocument/2006/relationships/image" Target="../media/image157.wmf"/><Relationship Id="rId4" Type="http://schemas.openxmlformats.org/officeDocument/2006/relationships/image" Target="../media/image154.wmf"/><Relationship Id="rId9" Type="http://schemas.openxmlformats.org/officeDocument/2006/relationships/oleObject" Target="../embeddings/oleObject8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type="ctrTitle"/>
          </p:nvPr>
        </p:nvSpPr>
        <p:spPr/>
        <p:txBody>
          <a:bodyPr/>
          <a:lstStyle/>
          <a:p>
            <a:pPr eaLnBrk="1" hangingPunct="1"/>
            <a:r>
              <a:rPr lang="fr-FR"/>
              <a:t>Physique des Semiconducteurs</a:t>
            </a:r>
          </a:p>
        </p:txBody>
      </p:sp>
      <p:sp>
        <p:nvSpPr>
          <p:cNvPr id="192516" name="Rectangle 3"/>
          <p:cNvSpPr>
            <a:spLocks noGrp="1" noChangeArrowheads="1"/>
          </p:cNvSpPr>
          <p:nvPr>
            <p:ph type="subTitle" idx="1"/>
          </p:nvPr>
        </p:nvSpPr>
        <p:spPr/>
        <p:txBody>
          <a:bodyPr/>
          <a:lstStyle/>
          <a:p>
            <a:pPr eaLnBrk="1" hangingPunct="1"/>
            <a:r>
              <a:rPr lang="fr-FR"/>
              <a:t>P. Lorenzini</a:t>
            </a:r>
          </a:p>
          <a:p>
            <a:pPr eaLnBrk="1" hangingPunct="1"/>
            <a:r>
              <a:rPr lang="fr-FR"/>
              <a:t>Polytech’Nice Sophia </a:t>
            </a:r>
          </a:p>
          <a:p>
            <a:pPr eaLnBrk="1" hangingPunct="1"/>
            <a:r>
              <a:rPr lang="fr-FR"/>
              <a:t>Dept. Électronique</a:t>
            </a:r>
          </a:p>
          <a:p>
            <a:pPr eaLnBrk="1" hangingPunct="1"/>
            <a:endParaRPr lang="fr-FR"/>
          </a:p>
        </p:txBody>
      </p:sp>
      <p:sp>
        <p:nvSpPr>
          <p:cNvPr id="192514" name="Rectangle 7"/>
          <p:cNvSpPr>
            <a:spLocks noGrp="1" noChangeArrowheads="1"/>
          </p:cNvSpPr>
          <p:nvPr>
            <p:ph type="sldNum" sz="quarter" idx="12"/>
          </p:nvPr>
        </p:nvSpPr>
        <p:spPr>
          <a:noFill/>
        </p:spPr>
        <p:txBody>
          <a:bodyPr/>
          <a:lstStyle/>
          <a:p>
            <a:fld id="{673CDAC9-5BC0-4FF7-988B-005A08BE4C8C}" type="slidenum">
              <a:rPr lang="fr-FR" altLang="en-US"/>
              <a:pPr/>
              <a:t>1</a:t>
            </a:fld>
            <a:endParaRPr lang="fr-FR"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D:\Pictures\Chem12\Ch04\Chem12_pg209_4-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29152" y="2085115"/>
            <a:ext cx="6459032" cy="386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D:\Pictures\Chem12\Ch04\CHEM12_pg210_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856" y="5423648"/>
            <a:ext cx="4752528" cy="140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a:t>Electronégativité </a:t>
            </a:r>
            <a:endParaRPr lang="en-US" dirty="0"/>
          </a:p>
        </p:txBody>
      </p:sp>
      <p:sp>
        <p:nvSpPr>
          <p:cNvPr id="3" name="Espace réservé du contenu 2"/>
          <p:cNvSpPr>
            <a:spLocks noGrp="1"/>
          </p:cNvSpPr>
          <p:nvPr>
            <p:ph sz="half" idx="1"/>
          </p:nvPr>
        </p:nvSpPr>
        <p:spPr>
          <a:xfrm>
            <a:off x="616789" y="1490505"/>
            <a:ext cx="7787208" cy="4718304"/>
          </a:xfrm>
        </p:spPr>
        <p:txBody>
          <a:bodyPr/>
          <a:lstStyle/>
          <a:p>
            <a:r>
              <a:rPr lang="en-US" sz="2400" b="1" dirty="0" err="1">
                <a:latin typeface="Calibri" pitchFamily="34" charset="0"/>
              </a:rPr>
              <a:t>Electronégativité</a:t>
            </a:r>
            <a:r>
              <a:rPr lang="en-US" dirty="0">
                <a:latin typeface="Calibri" pitchFamily="34" charset="0"/>
              </a:rPr>
              <a:t>: </a:t>
            </a:r>
            <a:r>
              <a:rPr lang="en-US" sz="2400" dirty="0" err="1">
                <a:latin typeface="Calibri" pitchFamily="34" charset="0"/>
              </a:rPr>
              <a:t>c’est</a:t>
            </a:r>
            <a:r>
              <a:rPr lang="en-US" sz="2400" dirty="0">
                <a:latin typeface="Calibri" pitchFamily="34" charset="0"/>
              </a:rPr>
              <a:t> la </a:t>
            </a:r>
            <a:r>
              <a:rPr lang="en-US" sz="2400" dirty="0" err="1">
                <a:latin typeface="Calibri" pitchFamily="34" charset="0"/>
              </a:rPr>
              <a:t>capacité</a:t>
            </a:r>
            <a:r>
              <a:rPr lang="en-US" sz="2400" dirty="0">
                <a:latin typeface="Calibri" pitchFamily="34" charset="0"/>
              </a:rPr>
              <a:t> d’un </a:t>
            </a:r>
            <a:r>
              <a:rPr lang="en-US" sz="2400" dirty="0" err="1">
                <a:latin typeface="Calibri" pitchFamily="34" charset="0"/>
              </a:rPr>
              <a:t>atome</a:t>
            </a:r>
            <a:r>
              <a:rPr lang="en-US" sz="2400" dirty="0">
                <a:latin typeface="Calibri" pitchFamily="34" charset="0"/>
              </a:rPr>
              <a:t> à </a:t>
            </a:r>
            <a:r>
              <a:rPr lang="en-US" sz="2400" dirty="0" err="1">
                <a:latin typeface="Calibri" pitchFamily="34" charset="0"/>
              </a:rPr>
              <a:t>attirer</a:t>
            </a:r>
            <a:r>
              <a:rPr lang="en-US" sz="2400" dirty="0">
                <a:latin typeface="Calibri" pitchFamily="34" charset="0"/>
              </a:rPr>
              <a:t> les </a:t>
            </a:r>
            <a:r>
              <a:rPr lang="en-US" sz="2400" dirty="0" err="1">
                <a:latin typeface="Calibri" pitchFamily="34" charset="0"/>
              </a:rPr>
              <a:t>électrons</a:t>
            </a:r>
            <a:r>
              <a:rPr lang="en-US" sz="2400" dirty="0">
                <a:latin typeface="Calibri" pitchFamily="34" charset="0"/>
              </a:rPr>
              <a:t> mis en </a:t>
            </a:r>
            <a:r>
              <a:rPr lang="en-US" sz="2400" dirty="0" err="1">
                <a:latin typeface="Calibri" pitchFamily="34" charset="0"/>
              </a:rPr>
              <a:t>commun</a:t>
            </a:r>
            <a:r>
              <a:rPr lang="en-US" sz="2400" dirty="0">
                <a:latin typeface="Calibri" pitchFamily="34" charset="0"/>
              </a:rPr>
              <a:t> dans </a:t>
            </a:r>
            <a:r>
              <a:rPr lang="en-US" sz="2400" dirty="0" err="1">
                <a:latin typeface="Calibri" pitchFamily="34" charset="0"/>
              </a:rPr>
              <a:t>une</a:t>
            </a:r>
            <a:r>
              <a:rPr lang="en-US" sz="2400" dirty="0">
                <a:latin typeface="Calibri" pitchFamily="34" charset="0"/>
              </a:rPr>
              <a:t> liaison </a:t>
            </a:r>
            <a:r>
              <a:rPr lang="en-US" sz="2400" dirty="0" err="1">
                <a:latin typeface="Calibri" pitchFamily="34" charset="0"/>
              </a:rPr>
              <a:t>chimique</a:t>
            </a:r>
            <a:r>
              <a:rPr lang="en-US" sz="2400" dirty="0">
                <a:latin typeface="Calibri" pitchFamily="34" charset="0"/>
              </a:rPr>
              <a:t>. </a:t>
            </a:r>
          </a:p>
          <a:p>
            <a:endParaRPr lang="fr-FR" sz="2400" dirty="0">
              <a:latin typeface="Calibri" pitchFamily="34" charset="0"/>
            </a:endParaRPr>
          </a:p>
          <a:p>
            <a:endParaRPr lang="fr-FR" sz="2400" dirty="0">
              <a:latin typeface="Calibri" pitchFamily="34" charset="0"/>
            </a:endParaRPr>
          </a:p>
          <a:p>
            <a:endParaRPr lang="fr-FR" sz="2400" dirty="0">
              <a:latin typeface="Calibri" pitchFamily="34" charset="0"/>
            </a:endParaRPr>
          </a:p>
          <a:p>
            <a:endParaRPr lang="en-US" sz="2400" dirty="0">
              <a:latin typeface="Calibri" pitchFamily="34" charset="0"/>
            </a:endParaRPr>
          </a:p>
          <a:p>
            <a:endParaRPr lang="en-US" sz="2400" dirty="0">
              <a:latin typeface="Calibri" pitchFamily="34" charset="0"/>
            </a:endParaRPr>
          </a:p>
          <a:p>
            <a:endParaRPr lang="en-US" sz="2400" dirty="0">
              <a:latin typeface="Calibri" pitchFamily="34" charset="0"/>
            </a:endParaRPr>
          </a:p>
        </p:txBody>
      </p:sp>
      <p:sp>
        <p:nvSpPr>
          <p:cNvPr id="5" name="Espace réservé du numéro de diapositive 4"/>
          <p:cNvSpPr>
            <a:spLocks noGrp="1"/>
          </p:cNvSpPr>
          <p:nvPr>
            <p:ph type="sldNum" sz="quarter" idx="12"/>
          </p:nvPr>
        </p:nvSpPr>
        <p:spPr/>
        <p:txBody>
          <a:bodyPr/>
          <a:lstStyle/>
          <a:p>
            <a:pPr>
              <a:defRPr/>
            </a:pPr>
            <a:fld id="{07628437-D0D9-409A-ACE3-A9BFF5D153B5}" type="slidenum">
              <a:rPr lang="fr-FR" altLang="en-US" smtClean="0"/>
              <a:pPr>
                <a:defRPr/>
              </a:pPr>
              <a:t>10</a:t>
            </a:fld>
            <a:endParaRPr lang="fr-FR" altLang="en-US"/>
          </a:p>
        </p:txBody>
      </p:sp>
      <p:sp>
        <p:nvSpPr>
          <p:cNvPr id="7" name="Rectangle 6"/>
          <p:cNvSpPr/>
          <p:nvPr/>
        </p:nvSpPr>
        <p:spPr>
          <a:xfrm>
            <a:off x="911424" y="2852936"/>
            <a:ext cx="3240360" cy="923330"/>
          </a:xfrm>
          <a:prstGeom prst="rect">
            <a:avLst/>
          </a:prstGeom>
        </p:spPr>
        <p:txBody>
          <a:bodyPr wrap="square">
            <a:spAutoFit/>
          </a:bodyPr>
          <a:lstStyle/>
          <a:p>
            <a:r>
              <a:rPr lang="en-US" dirty="0">
                <a:latin typeface="Calibri" pitchFamily="34" charset="0"/>
              </a:rPr>
              <a:t>La </a:t>
            </a:r>
            <a:r>
              <a:rPr lang="en-US" dirty="0" err="1">
                <a:latin typeface="Calibri" pitchFamily="34" charset="0"/>
              </a:rPr>
              <a:t>différence</a:t>
            </a:r>
            <a:r>
              <a:rPr lang="en-US" dirty="0">
                <a:latin typeface="Calibri" pitchFamily="34" charset="0"/>
              </a:rPr>
              <a:t> </a:t>
            </a:r>
            <a:r>
              <a:rPr lang="en-US" dirty="0" err="1">
                <a:latin typeface="Calibri" pitchFamily="34" charset="0"/>
              </a:rPr>
              <a:t>d’électronégativité</a:t>
            </a:r>
            <a:r>
              <a:rPr lang="en-US" dirty="0">
                <a:latin typeface="Calibri" pitchFamily="34" charset="0"/>
              </a:rPr>
              <a:t> </a:t>
            </a:r>
            <a:r>
              <a:rPr lang="en-US" dirty="0" err="1">
                <a:latin typeface="Symbol" pitchFamily="18" charset="2"/>
              </a:rPr>
              <a:t>D</a:t>
            </a:r>
            <a:r>
              <a:rPr lang="en-US" dirty="0" err="1">
                <a:latin typeface="Calibri" pitchFamily="34" charset="0"/>
              </a:rPr>
              <a:t>En</a:t>
            </a:r>
            <a:r>
              <a:rPr lang="en-US" dirty="0">
                <a:latin typeface="Calibri" pitchFamily="34" charset="0"/>
              </a:rPr>
              <a:t>  entre </a:t>
            </a:r>
            <a:r>
              <a:rPr lang="en-US" dirty="0" err="1">
                <a:latin typeface="Calibri" pitchFamily="34" charset="0"/>
              </a:rPr>
              <a:t>deux</a:t>
            </a:r>
            <a:r>
              <a:rPr lang="en-US" dirty="0">
                <a:latin typeface="Calibri" pitchFamily="34" charset="0"/>
              </a:rPr>
              <a:t> </a:t>
            </a:r>
            <a:r>
              <a:rPr lang="en-US" dirty="0" err="1">
                <a:latin typeface="Calibri" pitchFamily="34" charset="0"/>
              </a:rPr>
              <a:t>atomes</a:t>
            </a:r>
            <a:r>
              <a:rPr lang="en-US" dirty="0">
                <a:latin typeface="Calibri" pitchFamily="34" charset="0"/>
              </a:rPr>
              <a:t> </a:t>
            </a:r>
            <a:r>
              <a:rPr lang="en-US" dirty="0" err="1">
                <a:latin typeface="Calibri" pitchFamily="34" charset="0"/>
              </a:rPr>
              <a:t>liés</a:t>
            </a:r>
            <a:r>
              <a:rPr lang="en-US" dirty="0">
                <a:latin typeface="Calibri" pitchFamily="34" charset="0"/>
              </a:rPr>
              <a:t> </a:t>
            </a:r>
            <a:r>
              <a:rPr lang="en-US" dirty="0" err="1">
                <a:latin typeface="Calibri" pitchFamily="34" charset="0"/>
              </a:rPr>
              <a:t>peut</a:t>
            </a:r>
            <a:r>
              <a:rPr lang="en-US" dirty="0">
                <a:latin typeface="Calibri" pitchFamily="34" charset="0"/>
              </a:rPr>
              <a:t> </a:t>
            </a:r>
            <a:r>
              <a:rPr lang="en-US" dirty="0" err="1">
                <a:latin typeface="Calibri" pitchFamily="34" charset="0"/>
              </a:rPr>
              <a:t>être</a:t>
            </a:r>
            <a:r>
              <a:rPr lang="en-US" dirty="0">
                <a:latin typeface="Calibri" pitchFamily="34" charset="0"/>
              </a:rPr>
              <a:t> </a:t>
            </a:r>
            <a:r>
              <a:rPr lang="en-US" dirty="0" err="1">
                <a:latin typeface="Calibri" pitchFamily="34" charset="0"/>
              </a:rPr>
              <a:t>nulle</a:t>
            </a:r>
            <a:r>
              <a:rPr lang="en-US" dirty="0">
                <a:latin typeface="Calibri" pitchFamily="34" charset="0"/>
              </a:rPr>
              <a:t>, </a:t>
            </a:r>
            <a:r>
              <a:rPr lang="en-US" dirty="0" err="1">
                <a:latin typeface="Calibri" pitchFamily="34" charset="0"/>
              </a:rPr>
              <a:t>faible</a:t>
            </a:r>
            <a:r>
              <a:rPr lang="en-US" dirty="0">
                <a:latin typeface="Calibri" pitchFamily="34" charset="0"/>
              </a:rPr>
              <a:t> </a:t>
            </a:r>
            <a:r>
              <a:rPr lang="en-US" dirty="0" err="1">
                <a:latin typeface="Calibri" pitchFamily="34" charset="0"/>
              </a:rPr>
              <a:t>ou</a:t>
            </a:r>
            <a:r>
              <a:rPr lang="en-US" dirty="0">
                <a:latin typeface="Calibri" pitchFamily="34" charset="0"/>
              </a:rPr>
              <a:t> </a:t>
            </a:r>
            <a:r>
              <a:rPr lang="en-US" dirty="0" err="1">
                <a:latin typeface="Calibri" pitchFamily="34" charset="0"/>
              </a:rPr>
              <a:t>grande</a:t>
            </a:r>
            <a:r>
              <a:rPr lang="en-US" dirty="0">
                <a:latin typeface="Calibri" pitchFamily="34" charset="0"/>
              </a:rPr>
              <a:t>.</a:t>
            </a:r>
          </a:p>
        </p:txBody>
      </p:sp>
      <p:sp>
        <p:nvSpPr>
          <p:cNvPr id="8" name="Rectangle 7"/>
          <p:cNvSpPr/>
          <p:nvPr/>
        </p:nvSpPr>
        <p:spPr>
          <a:xfrm>
            <a:off x="911424" y="3933057"/>
            <a:ext cx="3528392" cy="2031325"/>
          </a:xfrm>
          <a:prstGeom prst="rect">
            <a:avLst/>
          </a:prstGeom>
        </p:spPr>
        <p:txBody>
          <a:bodyPr wrap="square">
            <a:spAutoFit/>
          </a:bodyPr>
          <a:lstStyle/>
          <a:p>
            <a:pPr>
              <a:buFontTx/>
              <a:buChar char="•"/>
            </a:pPr>
            <a:r>
              <a:rPr lang="el-GR" dirty="0">
                <a:latin typeface="Calibri" pitchFamily="34" charset="0"/>
              </a:rPr>
              <a:t>Δ</a:t>
            </a:r>
            <a:r>
              <a:rPr lang="en-US" i="1" dirty="0">
                <a:latin typeface="Calibri" pitchFamily="34" charset="0"/>
              </a:rPr>
              <a:t>EN </a:t>
            </a:r>
            <a:r>
              <a:rPr lang="en-US" dirty="0">
                <a:latin typeface="Calibri" pitchFamily="34" charset="0"/>
              </a:rPr>
              <a:t>~ 0: les </a:t>
            </a:r>
            <a:r>
              <a:rPr lang="en-US" dirty="0" err="1">
                <a:latin typeface="Calibri" pitchFamily="34" charset="0"/>
              </a:rPr>
              <a:t>électrons</a:t>
            </a:r>
            <a:r>
              <a:rPr lang="en-US" dirty="0">
                <a:latin typeface="Calibri" pitchFamily="34" charset="0"/>
              </a:rPr>
              <a:t> </a:t>
            </a:r>
            <a:r>
              <a:rPr lang="en-US" dirty="0" err="1">
                <a:latin typeface="Calibri" pitchFamily="34" charset="0"/>
              </a:rPr>
              <a:t>sont</a:t>
            </a:r>
            <a:r>
              <a:rPr lang="en-US" dirty="0">
                <a:latin typeface="Calibri" pitchFamily="34" charset="0"/>
              </a:rPr>
              <a:t> </a:t>
            </a:r>
            <a:r>
              <a:rPr lang="en-US" dirty="0" err="1">
                <a:latin typeface="Calibri" pitchFamily="34" charset="0"/>
              </a:rPr>
              <a:t>égalements</a:t>
            </a:r>
            <a:r>
              <a:rPr lang="en-US" dirty="0">
                <a:latin typeface="Calibri" pitchFamily="34" charset="0"/>
              </a:rPr>
              <a:t> </a:t>
            </a:r>
            <a:r>
              <a:rPr lang="en-US" dirty="0" err="1">
                <a:latin typeface="Calibri" pitchFamily="34" charset="0"/>
              </a:rPr>
              <a:t>répartis</a:t>
            </a:r>
            <a:endParaRPr lang="en-US" dirty="0">
              <a:latin typeface="Calibri" pitchFamily="34" charset="0"/>
            </a:endParaRPr>
          </a:p>
          <a:p>
            <a:pPr>
              <a:buFontTx/>
              <a:buChar char="•"/>
            </a:pPr>
            <a:r>
              <a:rPr lang="el-GR" dirty="0">
                <a:latin typeface="Calibri" pitchFamily="34" charset="0"/>
              </a:rPr>
              <a:t>Δ</a:t>
            </a:r>
            <a:r>
              <a:rPr lang="en-US" i="1" dirty="0">
                <a:latin typeface="Calibri" pitchFamily="34" charset="0"/>
              </a:rPr>
              <a:t>EN </a:t>
            </a:r>
            <a:r>
              <a:rPr lang="en-US" dirty="0">
                <a:latin typeface="Calibri" pitchFamily="34" charset="0"/>
              </a:rPr>
              <a:t>~ 1: les electrons </a:t>
            </a:r>
            <a:r>
              <a:rPr lang="en-US" dirty="0" err="1">
                <a:latin typeface="Calibri" pitchFamily="34" charset="0"/>
              </a:rPr>
              <a:t>sont</a:t>
            </a:r>
            <a:r>
              <a:rPr lang="en-US" dirty="0">
                <a:latin typeface="Calibri" pitchFamily="34" charset="0"/>
              </a:rPr>
              <a:t> plus </a:t>
            </a:r>
            <a:r>
              <a:rPr lang="en-US" dirty="0" err="1">
                <a:latin typeface="Calibri" pitchFamily="34" charset="0"/>
              </a:rPr>
              <a:t>proches</a:t>
            </a:r>
            <a:r>
              <a:rPr lang="en-US" dirty="0">
                <a:latin typeface="Calibri" pitchFamily="34" charset="0"/>
              </a:rPr>
              <a:t> de </a:t>
            </a:r>
            <a:r>
              <a:rPr lang="en-US" dirty="0" err="1">
                <a:latin typeface="Calibri" pitchFamily="34" charset="0"/>
              </a:rPr>
              <a:t>l’atome</a:t>
            </a:r>
            <a:r>
              <a:rPr lang="en-US" dirty="0">
                <a:latin typeface="Calibri" pitchFamily="34" charset="0"/>
              </a:rPr>
              <a:t> le plus </a:t>
            </a:r>
            <a:r>
              <a:rPr lang="en-US" dirty="0" err="1">
                <a:latin typeface="Calibri" pitchFamily="34" charset="0"/>
              </a:rPr>
              <a:t>électronégatif</a:t>
            </a:r>
            <a:r>
              <a:rPr lang="en-US" dirty="0">
                <a:latin typeface="Calibri" pitchFamily="34" charset="0"/>
              </a:rPr>
              <a:t>. </a:t>
            </a:r>
          </a:p>
          <a:p>
            <a:pPr>
              <a:buFontTx/>
              <a:buChar char="•"/>
            </a:pPr>
            <a:r>
              <a:rPr lang="el-GR" dirty="0">
                <a:latin typeface="Calibri" pitchFamily="34" charset="0"/>
              </a:rPr>
              <a:t>Δ</a:t>
            </a:r>
            <a:r>
              <a:rPr lang="en-US" i="1" dirty="0">
                <a:latin typeface="Calibri" pitchFamily="34" charset="0"/>
              </a:rPr>
              <a:t>EN </a:t>
            </a:r>
            <a:r>
              <a:rPr lang="en-US" dirty="0" err="1">
                <a:latin typeface="Calibri" pitchFamily="34" charset="0"/>
              </a:rPr>
              <a:t>est</a:t>
            </a:r>
            <a:r>
              <a:rPr lang="en-US" dirty="0">
                <a:latin typeface="Calibri" pitchFamily="34" charset="0"/>
              </a:rPr>
              <a:t> </a:t>
            </a:r>
            <a:r>
              <a:rPr lang="en-US" dirty="0" err="1">
                <a:latin typeface="Calibri" pitchFamily="34" charset="0"/>
              </a:rPr>
              <a:t>élevée</a:t>
            </a:r>
            <a:r>
              <a:rPr lang="en-US" dirty="0">
                <a:latin typeface="Calibri" pitchFamily="34" charset="0"/>
              </a:rPr>
              <a:t>, les </a:t>
            </a:r>
            <a:r>
              <a:rPr lang="en-US" dirty="0" err="1">
                <a:latin typeface="Calibri" pitchFamily="34" charset="0"/>
              </a:rPr>
              <a:t>électrons</a:t>
            </a:r>
            <a:r>
              <a:rPr lang="en-US" dirty="0">
                <a:latin typeface="Calibri" pitchFamily="34" charset="0"/>
              </a:rPr>
              <a:t> </a:t>
            </a:r>
            <a:r>
              <a:rPr lang="en-US" dirty="0" err="1">
                <a:latin typeface="Calibri" pitchFamily="34" charset="0"/>
              </a:rPr>
              <a:t>sont</a:t>
            </a:r>
            <a:r>
              <a:rPr lang="en-US" dirty="0">
                <a:latin typeface="Calibri" pitchFamily="34" charset="0"/>
              </a:rPr>
              <a:t> </a:t>
            </a:r>
            <a:r>
              <a:rPr lang="en-US" dirty="0" err="1">
                <a:latin typeface="Calibri" pitchFamily="34" charset="0"/>
              </a:rPr>
              <a:t>peu</a:t>
            </a:r>
            <a:r>
              <a:rPr lang="en-US" dirty="0">
                <a:latin typeface="Calibri" pitchFamily="34" charset="0"/>
              </a:rPr>
              <a:t> </a:t>
            </a:r>
            <a:r>
              <a:rPr lang="en-US" dirty="0" err="1">
                <a:latin typeface="Calibri" pitchFamily="34" charset="0"/>
              </a:rPr>
              <a:t>partagés</a:t>
            </a:r>
            <a:r>
              <a:rPr lang="en-US" dirty="0">
                <a:latin typeface="Calibri" pitchFamily="34" charset="0"/>
              </a:rPr>
              <a:t> (pas </a:t>
            </a:r>
            <a:r>
              <a:rPr lang="en-US" dirty="0" err="1">
                <a:latin typeface="Calibri" pitchFamily="34" charset="0"/>
              </a:rPr>
              <a:t>mis</a:t>
            </a:r>
            <a:r>
              <a:rPr lang="en-US" dirty="0">
                <a:latin typeface="Calibri" pitchFamily="34" charset="0"/>
              </a:rPr>
              <a:t> en </a:t>
            </a:r>
            <a:r>
              <a:rPr lang="en-US" dirty="0" err="1">
                <a:latin typeface="Calibri" pitchFamily="34" charset="0"/>
              </a:rPr>
              <a:t>commun</a:t>
            </a:r>
            <a:r>
              <a:rPr lang="en-US" dirty="0">
                <a:latin typeface="Calibri" pitchFamily="34" charset="0"/>
              </a:rPr>
              <a:t>)</a:t>
            </a:r>
          </a:p>
        </p:txBody>
      </p:sp>
    </p:spTree>
    <p:extLst>
      <p:ext uri="{BB962C8B-B14F-4D97-AF65-F5344CB8AC3E}">
        <p14:creationId xmlns:p14="http://schemas.microsoft.com/office/powerpoint/2010/main" val="38960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2"/>
          <p:cNvSpPr>
            <a:spLocks noGrp="1" noChangeArrowheads="1"/>
          </p:cNvSpPr>
          <p:nvPr>
            <p:ph type="title"/>
          </p:nvPr>
        </p:nvSpPr>
        <p:spPr/>
        <p:txBody>
          <a:bodyPr/>
          <a:lstStyle/>
          <a:p>
            <a:pPr eaLnBrk="1" hangingPunct="1"/>
            <a:r>
              <a:rPr lang="fr-FR" b="0" dirty="0">
                <a:solidFill>
                  <a:schemeClr val="tx1"/>
                </a:solidFill>
              </a:rPr>
              <a:t>L’équation de Schrödinger:</a:t>
            </a:r>
          </a:p>
        </p:txBody>
      </p:sp>
      <p:sp>
        <p:nvSpPr>
          <p:cNvPr id="49159" name="Rectangle 22"/>
          <p:cNvSpPr>
            <a:spLocks noGrp="1" noChangeArrowheads="1"/>
          </p:cNvSpPr>
          <p:nvPr>
            <p:ph idx="1"/>
          </p:nvPr>
        </p:nvSpPr>
        <p:spPr>
          <a:xfrm>
            <a:off x="2063750" y="1700214"/>
            <a:ext cx="8229600" cy="4968875"/>
          </a:xfrm>
          <a:noFill/>
        </p:spPr>
        <p:txBody>
          <a:bodyPr/>
          <a:lstStyle/>
          <a:p>
            <a:pPr lvl="1" eaLnBrk="1" hangingPunct="1">
              <a:lnSpc>
                <a:spcPct val="90000"/>
              </a:lnSpc>
            </a:pPr>
            <a:r>
              <a:rPr lang="fr-FR" dirty="0">
                <a:solidFill>
                  <a:srgbClr val="9900CC"/>
                </a:solidFill>
              </a:rPr>
              <a:t>L’équation de Schrödinger indépendante du temps s’écrit:</a:t>
            </a:r>
          </a:p>
          <a:p>
            <a:pPr lvl="1" eaLnBrk="1" hangingPunct="1">
              <a:lnSpc>
                <a:spcPct val="90000"/>
              </a:lnSpc>
            </a:pPr>
            <a:endParaRPr lang="fr-FR" dirty="0">
              <a:solidFill>
                <a:srgbClr val="9900CC"/>
              </a:solidFill>
            </a:endParaRPr>
          </a:p>
          <a:p>
            <a:pPr lvl="1" eaLnBrk="1" hangingPunct="1">
              <a:lnSpc>
                <a:spcPct val="90000"/>
              </a:lnSpc>
            </a:pPr>
            <a:endParaRPr lang="fr-FR" dirty="0">
              <a:solidFill>
                <a:srgbClr val="9900CC"/>
              </a:solidFill>
            </a:endParaRPr>
          </a:p>
          <a:p>
            <a:pPr lvl="1" eaLnBrk="1" hangingPunct="1">
              <a:lnSpc>
                <a:spcPct val="90000"/>
              </a:lnSpc>
            </a:pPr>
            <a:endParaRPr lang="fr-FR" dirty="0">
              <a:solidFill>
                <a:srgbClr val="9900CC"/>
              </a:solidFill>
            </a:endParaRPr>
          </a:p>
          <a:p>
            <a:pPr lvl="1" eaLnBrk="1" hangingPunct="1">
              <a:lnSpc>
                <a:spcPct val="90000"/>
              </a:lnSpc>
            </a:pPr>
            <a:endParaRPr lang="fr-FR" dirty="0">
              <a:solidFill>
                <a:srgbClr val="9900CC"/>
              </a:solidFill>
            </a:endParaRPr>
          </a:p>
          <a:p>
            <a:pPr lvl="2" eaLnBrk="1" hangingPunct="1">
              <a:lnSpc>
                <a:spcPct val="90000"/>
              </a:lnSpc>
            </a:pPr>
            <a:r>
              <a:rPr lang="fr-FR" dirty="0"/>
              <a:t>avec :</a:t>
            </a:r>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r>
              <a:rPr lang="fr-FR" sz="2400" dirty="0"/>
              <a:t>Conditions aux limites:</a:t>
            </a:r>
          </a:p>
          <a:p>
            <a:pPr marL="548640" lvl="2" indent="0">
              <a:lnSpc>
                <a:spcPct val="90000"/>
              </a:lnSpc>
              <a:buNone/>
            </a:pPr>
            <a:endParaRPr lang="fr-FR" sz="1600" dirty="0"/>
          </a:p>
          <a:p>
            <a:pPr lvl="2" eaLnBrk="1" hangingPunct="1">
              <a:lnSpc>
                <a:spcPct val="90000"/>
              </a:lnSpc>
            </a:pPr>
            <a:endParaRPr lang="fr-FR" sz="1600" dirty="0"/>
          </a:p>
          <a:p>
            <a:pPr lvl="2" eaLnBrk="1" hangingPunct="1">
              <a:lnSpc>
                <a:spcPct val="90000"/>
              </a:lnSpc>
            </a:pPr>
            <a:r>
              <a:rPr lang="fr-FR" sz="1600" dirty="0"/>
              <a:t>Continuité de la fonction d’onde</a:t>
            </a:r>
          </a:p>
          <a:p>
            <a:pPr lvl="2" eaLnBrk="1" hangingPunct="1">
              <a:lnSpc>
                <a:spcPct val="90000"/>
              </a:lnSpc>
            </a:pPr>
            <a:endParaRPr lang="fr-FR" sz="1600" dirty="0"/>
          </a:p>
          <a:p>
            <a:pPr lvl="2" eaLnBrk="1" hangingPunct="1">
              <a:lnSpc>
                <a:spcPct val="90000"/>
              </a:lnSpc>
            </a:pPr>
            <a:r>
              <a:rPr lang="fr-FR" sz="1600" dirty="0"/>
              <a:t>Continuité de la dérivée première</a:t>
            </a:r>
          </a:p>
          <a:p>
            <a:pPr lvl="2" eaLnBrk="1" hangingPunct="1">
              <a:lnSpc>
                <a:spcPct val="90000"/>
              </a:lnSpc>
            </a:pPr>
            <a:endParaRPr lang="fr-FR" sz="1600" dirty="0"/>
          </a:p>
        </p:txBody>
      </p:sp>
      <p:sp>
        <p:nvSpPr>
          <p:cNvPr id="49158" name="Espace réservé du numéro de diapositive 5"/>
          <p:cNvSpPr>
            <a:spLocks noGrp="1"/>
          </p:cNvSpPr>
          <p:nvPr>
            <p:ph type="sldNum" sz="quarter" idx="12"/>
          </p:nvPr>
        </p:nvSpPr>
        <p:spPr>
          <a:noFill/>
        </p:spPr>
        <p:txBody>
          <a:bodyPr/>
          <a:lstStyle/>
          <a:p>
            <a:fld id="{66B587D9-6312-48F2-94BB-5BEBC3153116}" type="slidenum">
              <a:rPr lang="fr-FR" altLang="en-US"/>
              <a:pPr/>
              <a:t>100</a:t>
            </a:fld>
            <a:endParaRPr lang="fr-FR" altLang="en-US"/>
          </a:p>
        </p:txBody>
      </p:sp>
      <p:graphicFrame>
        <p:nvGraphicFramePr>
          <p:cNvPr id="49154" name="Object 4"/>
          <p:cNvGraphicFramePr>
            <a:graphicFrameLocks noChangeAspect="1"/>
          </p:cNvGraphicFramePr>
          <p:nvPr>
            <p:extLst>
              <p:ext uri="{D42A27DB-BD31-4B8C-83A1-F6EECF244321}">
                <p14:modId xmlns:p14="http://schemas.microsoft.com/office/powerpoint/2010/main" val="1250663837"/>
              </p:ext>
            </p:extLst>
          </p:nvPr>
        </p:nvGraphicFramePr>
        <p:xfrm>
          <a:off x="4007769" y="2060849"/>
          <a:ext cx="4695825" cy="949325"/>
        </p:xfrm>
        <a:graphic>
          <a:graphicData uri="http://schemas.openxmlformats.org/presentationml/2006/ole">
            <mc:AlternateContent xmlns:mc="http://schemas.openxmlformats.org/markup-compatibility/2006">
              <mc:Choice xmlns:v="urn:schemas-microsoft-com:vml" Requires="v">
                <p:oleObj name="Equation" r:id="rId3" imgW="2082600" imgH="419040" progId="Equation.3">
                  <p:embed/>
                </p:oleObj>
              </mc:Choice>
              <mc:Fallback>
                <p:oleObj name="Equation" r:id="rId3" imgW="2082600" imgH="419040" progId="Equation.3">
                  <p:embed/>
                  <p:pic>
                    <p:nvPicPr>
                      <p:cNvPr id="4915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9" y="2060849"/>
                        <a:ext cx="4695825"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5" name="Object 10"/>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4915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6" name="Object 19"/>
          <p:cNvGraphicFramePr>
            <a:graphicFrameLocks noChangeAspect="1"/>
          </p:cNvGraphicFramePr>
          <p:nvPr>
            <p:extLst>
              <p:ext uri="{D42A27DB-BD31-4B8C-83A1-F6EECF244321}">
                <p14:modId xmlns:p14="http://schemas.microsoft.com/office/powerpoint/2010/main" val="2815657454"/>
              </p:ext>
            </p:extLst>
          </p:nvPr>
        </p:nvGraphicFramePr>
        <p:xfrm>
          <a:off x="4079777" y="3140969"/>
          <a:ext cx="3578225" cy="898525"/>
        </p:xfrm>
        <a:graphic>
          <a:graphicData uri="http://schemas.openxmlformats.org/presentationml/2006/ole">
            <mc:AlternateContent xmlns:mc="http://schemas.openxmlformats.org/markup-compatibility/2006">
              <mc:Choice xmlns:v="urn:schemas-microsoft-com:vml" Requires="v">
                <p:oleObj name="Equation" r:id="rId7" imgW="1562040" imgH="393480" progId="Equation.3">
                  <p:embed/>
                </p:oleObj>
              </mc:Choice>
              <mc:Fallback>
                <p:oleObj name="Equation" r:id="rId7" imgW="1562040" imgH="393480" progId="Equation.3">
                  <p:embed/>
                  <p:pic>
                    <p:nvPicPr>
                      <p:cNvPr id="49156"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9777" y="3140969"/>
                        <a:ext cx="3578225" cy="89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7" name="Object 23"/>
          <p:cNvGraphicFramePr>
            <a:graphicFrameLocks noChangeAspect="1"/>
          </p:cNvGraphicFramePr>
          <p:nvPr>
            <p:extLst>
              <p:ext uri="{D42A27DB-BD31-4B8C-83A1-F6EECF244321}">
                <p14:modId xmlns:p14="http://schemas.microsoft.com/office/powerpoint/2010/main" val="2912602654"/>
              </p:ext>
            </p:extLst>
          </p:nvPr>
        </p:nvGraphicFramePr>
        <p:xfrm>
          <a:off x="5951985" y="4221088"/>
          <a:ext cx="1476375" cy="768350"/>
        </p:xfrm>
        <a:graphic>
          <a:graphicData uri="http://schemas.openxmlformats.org/presentationml/2006/ole">
            <mc:AlternateContent xmlns:mc="http://schemas.openxmlformats.org/markup-compatibility/2006">
              <mc:Choice xmlns:v="urn:schemas-microsoft-com:vml" Requires="v">
                <p:oleObj name="Equation" r:id="rId9" imgW="901440" imgH="469800" progId="Equation.3">
                  <p:embed/>
                </p:oleObj>
              </mc:Choice>
              <mc:Fallback>
                <p:oleObj name="Equation" r:id="rId9" imgW="901440" imgH="469800" progId="Equation.3">
                  <p:embed/>
                  <p:pic>
                    <p:nvPicPr>
                      <p:cNvPr id="49157"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1985" y="4221088"/>
                        <a:ext cx="1476375"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3"/>
          <p:cNvSpPr>
            <a:spLocks noGrp="1" noChangeArrowheads="1"/>
          </p:cNvSpPr>
          <p:nvPr>
            <p:ph type="title"/>
          </p:nvPr>
        </p:nvSpPr>
        <p:spPr/>
        <p:txBody>
          <a:bodyPr/>
          <a:lstStyle/>
          <a:p>
            <a:pPr eaLnBrk="1" hangingPunct="1"/>
            <a:r>
              <a:rPr lang="fr-FR" b="0">
                <a:solidFill>
                  <a:schemeClr val="tx1"/>
                </a:solidFill>
              </a:rPr>
              <a:t>L’équation de Schrödinger:</a:t>
            </a:r>
          </a:p>
        </p:txBody>
      </p:sp>
      <p:sp>
        <p:nvSpPr>
          <p:cNvPr id="229378" name="Rectangle 2"/>
          <p:cNvSpPr>
            <a:spLocks noGrp="1" noChangeArrowheads="1"/>
          </p:cNvSpPr>
          <p:nvPr>
            <p:ph idx="1"/>
          </p:nvPr>
        </p:nvSpPr>
        <p:spPr>
          <a:xfrm>
            <a:off x="1992314" y="3213100"/>
            <a:ext cx="7704137" cy="2736850"/>
          </a:xfrm>
        </p:spPr>
        <p:txBody>
          <a:bodyPr/>
          <a:lstStyle/>
          <a:p>
            <a:pPr lvl="1" eaLnBrk="1" hangingPunct="1">
              <a:buFont typeface="Wingdings" pitchFamily="2" charset="2"/>
              <a:buNone/>
              <a:defRPr/>
            </a:pPr>
            <a:endParaRPr lang="fr-FR"/>
          </a:p>
          <a:p>
            <a:pPr lvl="1" eaLnBrk="1" hangingPunct="1">
              <a:defRPr/>
            </a:pPr>
            <a:r>
              <a:rPr lang="fr-FR" sz="2400"/>
              <a:t>A ce stade, il est important de distinguer la notion </a:t>
            </a:r>
            <a:r>
              <a:rPr lang="fr-FR" sz="2400" i="1">
                <a:solidFill>
                  <a:srgbClr val="9900CC"/>
                </a:solidFill>
                <a:effectLst>
                  <a:outerShdw blurRad="38100" dist="38100" dir="2700000" algn="tl">
                    <a:srgbClr val="C0C0C0"/>
                  </a:outerShdw>
                </a:effectLst>
              </a:rPr>
              <a:t>d’état ondulatoire</a:t>
            </a:r>
            <a:r>
              <a:rPr lang="fr-FR" sz="2400"/>
              <a:t> (onde plane) et </a:t>
            </a:r>
            <a:r>
              <a:rPr lang="fr-FR" sz="2400" i="1">
                <a:solidFill>
                  <a:srgbClr val="9900CC"/>
                </a:solidFill>
                <a:effectLst>
                  <a:outerShdw blurRad="38100" dist="38100" dir="2700000" algn="tl">
                    <a:srgbClr val="C0C0C0"/>
                  </a:outerShdw>
                </a:effectLst>
              </a:rPr>
              <a:t>combinaison d’états ondulatoires</a:t>
            </a:r>
            <a:r>
              <a:rPr lang="fr-FR" sz="2400"/>
              <a:t> (paquet d’ondes).</a:t>
            </a:r>
          </a:p>
        </p:txBody>
      </p:sp>
      <p:sp>
        <p:nvSpPr>
          <p:cNvPr id="50179" name="Espace réservé du numéro de diapositive 5"/>
          <p:cNvSpPr>
            <a:spLocks noGrp="1"/>
          </p:cNvSpPr>
          <p:nvPr>
            <p:ph type="sldNum" sz="quarter" idx="12"/>
          </p:nvPr>
        </p:nvSpPr>
        <p:spPr>
          <a:noFill/>
        </p:spPr>
        <p:txBody>
          <a:bodyPr/>
          <a:lstStyle/>
          <a:p>
            <a:fld id="{3A230860-DB5F-4233-9357-EB0BA1C245AF}" type="slidenum">
              <a:rPr lang="fr-FR" altLang="en-US"/>
              <a:pPr/>
              <a:t>101</a:t>
            </a:fld>
            <a:endParaRPr lang="fr-FR" altLang="en-US"/>
          </a:p>
        </p:txBody>
      </p:sp>
      <p:graphicFrame>
        <p:nvGraphicFramePr>
          <p:cNvPr id="50178" name="Object 5"/>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5017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0182" name="Group 7"/>
          <p:cNvGrpSpPr>
            <a:grpSpLocks/>
          </p:cNvGrpSpPr>
          <p:nvPr/>
        </p:nvGrpSpPr>
        <p:grpSpPr bwMode="auto">
          <a:xfrm>
            <a:off x="5303838" y="2420938"/>
            <a:ext cx="595312" cy="481012"/>
            <a:chOff x="4014" y="3249"/>
            <a:chExt cx="351" cy="303"/>
          </a:xfrm>
        </p:grpSpPr>
        <p:sp>
          <p:nvSpPr>
            <p:cNvPr id="50183" name="AutoShape 8"/>
            <p:cNvSpPr>
              <a:spLocks noChangeAspect="1" noChangeArrowheads="1"/>
            </p:cNvSpPr>
            <p:nvPr/>
          </p:nvSpPr>
          <p:spPr bwMode="auto">
            <a:xfrm>
              <a:off x="4014" y="3249"/>
              <a:ext cx="351" cy="303"/>
            </a:xfrm>
            <a:prstGeom prst="triangle">
              <a:avLst>
                <a:gd name="adj" fmla="val 50000"/>
              </a:avLst>
            </a:prstGeom>
            <a:noFill/>
            <a:ln w="28575">
              <a:solidFill>
                <a:srgbClr val="FF0000"/>
              </a:solidFill>
              <a:miter lim="800000"/>
              <a:headEnd/>
              <a:tailEnd/>
            </a:ln>
          </p:spPr>
          <p:txBody>
            <a:bodyPr wrap="none" anchor="ctr"/>
            <a:lstStyle/>
            <a:p>
              <a:endParaRPr lang="fr-FR"/>
            </a:p>
          </p:txBody>
        </p:sp>
        <p:sp>
          <p:nvSpPr>
            <p:cNvPr id="50184" name="Text Box 9"/>
            <p:cNvSpPr txBox="1">
              <a:spLocks noChangeAspect="1" noChangeArrowheads="1"/>
            </p:cNvSpPr>
            <p:nvPr/>
          </p:nvSpPr>
          <p:spPr bwMode="auto">
            <a:xfrm>
              <a:off x="4105" y="3308"/>
              <a:ext cx="153" cy="231"/>
            </a:xfrm>
            <a:prstGeom prst="rect">
              <a:avLst/>
            </a:prstGeom>
            <a:noFill/>
            <a:ln w="9525">
              <a:noFill/>
              <a:miter lim="800000"/>
              <a:headEnd/>
              <a:tailEnd/>
            </a:ln>
          </p:spPr>
          <p:txBody>
            <a:bodyPr wrap="none">
              <a:spAutoFit/>
            </a:bodyPr>
            <a:lstStyle/>
            <a:p>
              <a:r>
                <a:rPr lang="fr-FR" b="1"/>
                <a:t>!</a:t>
              </a: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p:txBody>
          <a:bodyPr/>
          <a:lstStyle/>
          <a:p>
            <a:pPr eaLnBrk="1" hangingPunct="1"/>
            <a:r>
              <a:rPr lang="fr-FR"/>
              <a:t>Onde plane / paquet d’ondes</a:t>
            </a:r>
          </a:p>
        </p:txBody>
      </p:sp>
      <p:sp>
        <p:nvSpPr>
          <p:cNvPr id="201731" name="Rectangle 3"/>
          <p:cNvSpPr>
            <a:spLocks noGrp="1" noChangeArrowheads="1"/>
          </p:cNvSpPr>
          <p:nvPr>
            <p:ph idx="1"/>
          </p:nvPr>
        </p:nvSpPr>
        <p:spPr/>
        <p:txBody>
          <a:bodyPr/>
          <a:lstStyle/>
          <a:p>
            <a:pPr lvl="2" eaLnBrk="1" hangingPunct="1">
              <a:defRPr/>
            </a:pPr>
            <a:r>
              <a:rPr lang="fr-FR" u="sng" dirty="0"/>
              <a:t>Onde plane</a:t>
            </a:r>
            <a:r>
              <a:rPr lang="fr-FR" dirty="0"/>
              <a:t>:</a:t>
            </a:r>
          </a:p>
          <a:p>
            <a:pPr lvl="1" eaLnBrk="1" hangingPunct="1">
              <a:defRPr/>
            </a:pPr>
            <a:endParaRPr lang="fr-FR" dirty="0"/>
          </a:p>
          <a:p>
            <a:pPr lvl="1" eaLnBrk="1" hangingPunct="1">
              <a:defRPr/>
            </a:pPr>
            <a:endParaRPr lang="fr-FR" dirty="0"/>
          </a:p>
          <a:p>
            <a:pPr lvl="2" eaLnBrk="1" hangingPunct="1">
              <a:defRPr/>
            </a:pPr>
            <a:r>
              <a:rPr lang="fr-FR" u="sng" dirty="0"/>
              <a:t>Paquet d’ondes</a:t>
            </a:r>
            <a:r>
              <a:rPr lang="fr-FR" dirty="0"/>
              <a:t>:</a:t>
            </a:r>
          </a:p>
          <a:p>
            <a:pPr lvl="2" eaLnBrk="1" hangingPunct="1">
              <a:defRPr/>
            </a:pPr>
            <a:endParaRPr lang="fr-FR" dirty="0"/>
          </a:p>
          <a:p>
            <a:pPr lvl="2" eaLnBrk="1" hangingPunct="1">
              <a:defRPr/>
            </a:pPr>
            <a:endParaRPr lang="fr-FR" dirty="0"/>
          </a:p>
          <a:p>
            <a:pPr lvl="2" eaLnBrk="1" hangingPunct="1">
              <a:defRPr/>
            </a:pPr>
            <a:endParaRPr lang="fr-FR" dirty="0"/>
          </a:p>
          <a:p>
            <a:pPr lvl="2" eaLnBrk="1" hangingPunct="1">
              <a:defRPr/>
            </a:pPr>
            <a:endParaRPr lang="fr-FR" dirty="0"/>
          </a:p>
          <a:p>
            <a:pPr lvl="2" eaLnBrk="1" hangingPunct="1">
              <a:defRPr/>
            </a:pPr>
            <a:r>
              <a:rPr lang="fr-FR" dirty="0"/>
              <a:t>Nous allons montrer que </a:t>
            </a:r>
            <a:r>
              <a:rPr lang="fr-FR" i="1" dirty="0">
                <a:solidFill>
                  <a:srgbClr val="9900CC"/>
                </a:solidFill>
                <a:effectLst>
                  <a:outerShdw blurRad="38100" dist="38100" dir="2700000" algn="tl">
                    <a:srgbClr val="C0C0C0"/>
                  </a:outerShdw>
                </a:effectLst>
              </a:rPr>
              <a:t>seul un paquet d’onde</a:t>
            </a:r>
            <a:r>
              <a:rPr lang="fr-FR" dirty="0"/>
              <a:t> peut être une </a:t>
            </a:r>
            <a:r>
              <a:rPr lang="fr-FR" i="1" u="sng" dirty="0">
                <a:solidFill>
                  <a:srgbClr val="9900CC"/>
                </a:solidFill>
                <a:effectLst>
                  <a:outerShdw blurRad="38100" dist="38100" dir="2700000" algn="tl">
                    <a:srgbClr val="C0C0C0"/>
                  </a:outerShdw>
                </a:effectLst>
              </a:rPr>
              <a:t>représentation correcte d’une particule</a:t>
            </a:r>
            <a:r>
              <a:rPr lang="fr-FR" dirty="0"/>
              <a:t>.</a:t>
            </a:r>
          </a:p>
        </p:txBody>
      </p:sp>
      <p:sp>
        <p:nvSpPr>
          <p:cNvPr id="51204" name="Espace réservé du numéro de diapositive 5"/>
          <p:cNvSpPr>
            <a:spLocks noGrp="1"/>
          </p:cNvSpPr>
          <p:nvPr>
            <p:ph type="sldNum" sz="quarter" idx="12"/>
          </p:nvPr>
        </p:nvSpPr>
        <p:spPr>
          <a:noFill/>
        </p:spPr>
        <p:txBody>
          <a:bodyPr/>
          <a:lstStyle/>
          <a:p>
            <a:fld id="{5EB0F2FE-D277-4E91-86FB-13F4833148CD}" type="slidenum">
              <a:rPr lang="fr-FR" altLang="en-US"/>
              <a:pPr/>
              <a:t>102</a:t>
            </a:fld>
            <a:endParaRPr lang="fr-FR" altLang="en-US"/>
          </a:p>
        </p:txBody>
      </p:sp>
      <p:graphicFrame>
        <p:nvGraphicFramePr>
          <p:cNvPr id="2" name="Objet 1"/>
          <p:cNvGraphicFramePr>
            <a:graphicFrameLocks noChangeAspect="1"/>
          </p:cNvGraphicFramePr>
          <p:nvPr>
            <p:extLst>
              <p:ext uri="{D42A27DB-BD31-4B8C-83A1-F6EECF244321}">
                <p14:modId xmlns:p14="http://schemas.microsoft.com/office/powerpoint/2010/main" val="2790414604"/>
              </p:ext>
            </p:extLst>
          </p:nvPr>
        </p:nvGraphicFramePr>
        <p:xfrm>
          <a:off x="4583832" y="2996952"/>
          <a:ext cx="3485926" cy="1152128"/>
        </p:xfrm>
        <a:graphic>
          <a:graphicData uri="http://schemas.openxmlformats.org/presentationml/2006/ole">
            <mc:AlternateContent xmlns:mc="http://schemas.openxmlformats.org/markup-compatibility/2006">
              <mc:Choice xmlns:v="urn:schemas-microsoft-com:vml" Requires="v">
                <p:oleObj name="Équation" r:id="rId3" imgW="1498320" imgH="495000" progId="Equation.3">
                  <p:embed/>
                </p:oleObj>
              </mc:Choice>
              <mc:Fallback>
                <p:oleObj name="Équation" r:id="rId3" imgW="1498320" imgH="495000" progId="Equation.3">
                  <p:embed/>
                  <p:pic>
                    <p:nvPicPr>
                      <p:cNvPr id="2" name="Objet 1"/>
                      <p:cNvPicPr/>
                      <p:nvPr/>
                    </p:nvPicPr>
                    <p:blipFill>
                      <a:blip r:embed="rId4"/>
                      <a:stretch>
                        <a:fillRect/>
                      </a:stretch>
                    </p:blipFill>
                    <p:spPr>
                      <a:xfrm>
                        <a:off x="4583832" y="2996952"/>
                        <a:ext cx="3485926" cy="1152128"/>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3915476005"/>
              </p:ext>
            </p:extLst>
          </p:nvPr>
        </p:nvGraphicFramePr>
        <p:xfrm>
          <a:off x="5366054" y="1904008"/>
          <a:ext cx="1900076" cy="660896"/>
        </p:xfrm>
        <a:graphic>
          <a:graphicData uri="http://schemas.openxmlformats.org/presentationml/2006/ole">
            <mc:AlternateContent xmlns:mc="http://schemas.openxmlformats.org/markup-compatibility/2006">
              <mc:Choice xmlns:v="urn:schemas-microsoft-com:vml" Requires="v">
                <p:oleObj name="Équation" r:id="rId5" imgW="583920" imgH="203040" progId="Equation.3">
                  <p:embed/>
                </p:oleObj>
              </mc:Choice>
              <mc:Fallback>
                <p:oleObj name="Équation" r:id="rId5" imgW="583920" imgH="203040" progId="Equation.3">
                  <p:embed/>
                  <p:pic>
                    <p:nvPicPr>
                      <p:cNvPr id="3" name="Objet 2"/>
                      <p:cNvPicPr/>
                      <p:nvPr/>
                    </p:nvPicPr>
                    <p:blipFill>
                      <a:blip r:embed="rId6"/>
                      <a:stretch>
                        <a:fillRect/>
                      </a:stretch>
                    </p:blipFill>
                    <p:spPr>
                      <a:xfrm>
                        <a:off x="5366054" y="1904008"/>
                        <a:ext cx="1900076" cy="660896"/>
                      </a:xfrm>
                      <a:prstGeom prst="rect">
                        <a:avLst/>
                      </a:prstGeom>
                    </p:spPr>
                  </p:pic>
                </p:oleObj>
              </mc:Fallback>
            </mc:AlternateContent>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p:cNvSpPr>
            <a:spLocks noGrp="1" noChangeArrowheads="1"/>
          </p:cNvSpPr>
          <p:nvPr>
            <p:ph type="title"/>
          </p:nvPr>
        </p:nvSpPr>
        <p:spPr>
          <a:noFill/>
        </p:spPr>
        <p:txBody>
          <a:bodyPr/>
          <a:lstStyle/>
          <a:p>
            <a:pPr eaLnBrk="1" hangingPunct="1"/>
            <a:r>
              <a:rPr lang="fr-FR"/>
              <a:t>Onde plane / paquet d’ondes</a:t>
            </a:r>
          </a:p>
        </p:txBody>
      </p:sp>
      <p:sp>
        <p:nvSpPr>
          <p:cNvPr id="202755" name="Rectangle 3"/>
          <p:cNvSpPr>
            <a:spLocks noGrp="1" noChangeArrowheads="1"/>
          </p:cNvSpPr>
          <p:nvPr>
            <p:ph idx="1"/>
          </p:nvPr>
        </p:nvSpPr>
        <p:spPr>
          <a:xfrm>
            <a:off x="1847851" y="1719263"/>
            <a:ext cx="8640763" cy="4411662"/>
          </a:xfrm>
        </p:spPr>
        <p:txBody>
          <a:bodyPr/>
          <a:lstStyle/>
          <a:p>
            <a:pPr lvl="1" eaLnBrk="1" hangingPunct="1">
              <a:defRPr/>
            </a:pPr>
            <a:r>
              <a:rPr lang="fr-FR" sz="2400"/>
              <a:t>Supposons qu’une particule se déplace dans un potentiel constant </a:t>
            </a:r>
            <a:r>
              <a:rPr lang="fr-FR" sz="2400" i="1">
                <a:effectLst>
                  <a:outerShdw blurRad="38100" dist="38100" dir="2700000" algn="tl">
                    <a:srgbClr val="C0C0C0"/>
                  </a:outerShdw>
                </a:effectLst>
              </a:rPr>
              <a:t>V(x) =V</a:t>
            </a:r>
            <a:r>
              <a:rPr lang="fr-FR" sz="2400" i="1" baseline="-25000">
                <a:effectLst>
                  <a:outerShdw blurRad="38100" dist="38100" dir="2700000" algn="tl">
                    <a:srgbClr val="C0C0C0"/>
                  </a:outerShdw>
                </a:effectLst>
              </a:rPr>
              <a:t>0</a:t>
            </a:r>
            <a:r>
              <a:rPr lang="fr-FR" sz="2400"/>
              <a:t> = cte. La force à laquelle elle est soumise est donnée par F = - grad V</a:t>
            </a:r>
            <a:r>
              <a:rPr lang="fr-FR" sz="2400" baseline="-25000"/>
              <a:t>0</a:t>
            </a:r>
            <a:r>
              <a:rPr lang="fr-FR" sz="2400"/>
              <a:t> = 0, c’est à dire que son mouvement est </a:t>
            </a:r>
            <a:r>
              <a:rPr lang="fr-FR" sz="2400" u="sng"/>
              <a:t>uniforme</a:t>
            </a:r>
            <a:r>
              <a:rPr lang="fr-FR" sz="2400"/>
              <a:t> et donc son </a:t>
            </a:r>
            <a:r>
              <a:rPr lang="fr-FR" sz="2400" i="1" u="sng">
                <a:solidFill>
                  <a:srgbClr val="9900CC"/>
                </a:solidFill>
                <a:effectLst>
                  <a:outerShdw blurRad="38100" dist="38100" dir="2700000" algn="tl">
                    <a:srgbClr val="C0C0C0"/>
                  </a:outerShdw>
                </a:effectLst>
              </a:rPr>
              <a:t>énergie E constante</a:t>
            </a:r>
            <a:r>
              <a:rPr lang="fr-FR" sz="2400"/>
              <a:t>. On va maintenant :</a:t>
            </a:r>
          </a:p>
          <a:p>
            <a:pPr lvl="1" eaLnBrk="1" hangingPunct="1">
              <a:defRPr/>
            </a:pPr>
            <a:endParaRPr lang="fr-FR" sz="2400"/>
          </a:p>
          <a:p>
            <a:pPr lvl="2" eaLnBrk="1" hangingPunct="1">
              <a:defRPr/>
            </a:pPr>
            <a:r>
              <a:rPr lang="fr-FR"/>
              <a:t>Chercher des solutions simples de l’E.S</a:t>
            </a:r>
          </a:p>
          <a:p>
            <a:pPr lvl="2" eaLnBrk="1" hangingPunct="1">
              <a:defRPr/>
            </a:pPr>
            <a:r>
              <a:rPr lang="fr-FR"/>
              <a:t>Regarder si ces solutions simples correspondent aux domaines physiques</a:t>
            </a:r>
          </a:p>
          <a:p>
            <a:pPr lvl="2" eaLnBrk="1" hangingPunct="1">
              <a:defRPr/>
            </a:pPr>
            <a:r>
              <a:rPr lang="fr-FR"/>
              <a:t>Si tel n’est pas le cas, on essaiera une combinaison linéaire des solutions simples car l’E.S est linéaire en </a:t>
            </a:r>
            <a:r>
              <a:rPr lang="fr-FR">
                <a:latin typeface="Symbol" pitchFamily="18" charset="2"/>
              </a:rPr>
              <a:t>j</a:t>
            </a:r>
            <a:r>
              <a:rPr lang="fr-FR"/>
              <a:t>.</a:t>
            </a:r>
          </a:p>
        </p:txBody>
      </p:sp>
      <p:sp>
        <p:nvSpPr>
          <p:cNvPr id="262146" name="Espace réservé du numéro de diapositive 5"/>
          <p:cNvSpPr>
            <a:spLocks noGrp="1"/>
          </p:cNvSpPr>
          <p:nvPr>
            <p:ph type="sldNum" sz="quarter" idx="12"/>
          </p:nvPr>
        </p:nvSpPr>
        <p:spPr>
          <a:noFill/>
        </p:spPr>
        <p:txBody>
          <a:bodyPr/>
          <a:lstStyle/>
          <a:p>
            <a:fld id="{E3BFEE37-9312-478E-B683-86EB85C69DFE}" type="slidenum">
              <a:rPr lang="fr-FR" altLang="en-US"/>
              <a:pPr/>
              <a:t>103</a:t>
            </a:fld>
            <a:endParaRPr lang="fr-FR"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9"/>
          <p:cNvSpPr>
            <a:spLocks noGrp="1" noChangeArrowheads="1"/>
          </p:cNvSpPr>
          <p:nvPr>
            <p:ph type="title"/>
          </p:nvPr>
        </p:nvSpPr>
        <p:spPr>
          <a:noFill/>
        </p:spPr>
        <p:txBody>
          <a:bodyPr/>
          <a:lstStyle/>
          <a:p>
            <a:pPr eaLnBrk="1" hangingPunct="1"/>
            <a:r>
              <a:rPr lang="fr-FR"/>
              <a:t>Onde plane / paquet d’ondes</a:t>
            </a:r>
          </a:p>
        </p:txBody>
      </p:sp>
      <p:sp>
        <p:nvSpPr>
          <p:cNvPr id="52230" name="Espace réservé du numéro de diapositive 5"/>
          <p:cNvSpPr>
            <a:spLocks noGrp="1"/>
          </p:cNvSpPr>
          <p:nvPr>
            <p:ph type="sldNum" sz="quarter" idx="12"/>
          </p:nvPr>
        </p:nvSpPr>
        <p:spPr>
          <a:noFill/>
        </p:spPr>
        <p:txBody>
          <a:bodyPr/>
          <a:lstStyle/>
          <a:p>
            <a:fld id="{CB16C2D3-8280-4551-A4AF-4B38CA39334F}" type="slidenum">
              <a:rPr lang="fr-FR" altLang="en-US"/>
              <a:pPr/>
              <a:t>104</a:t>
            </a:fld>
            <a:endParaRPr lang="fr-FR" altLang="en-US"/>
          </a:p>
        </p:txBody>
      </p:sp>
      <p:sp>
        <p:nvSpPr>
          <p:cNvPr id="203781" name="Rectangle 5"/>
          <p:cNvSpPr>
            <a:spLocks noChangeArrowheads="1"/>
          </p:cNvSpPr>
          <p:nvPr/>
        </p:nvSpPr>
        <p:spPr bwMode="auto">
          <a:xfrm>
            <a:off x="1524000" y="3716339"/>
            <a:ext cx="8064500" cy="2835275"/>
          </a:xfrm>
          <a:prstGeom prst="rect">
            <a:avLst/>
          </a:prstGeom>
          <a:noFill/>
          <a:ln w="9525">
            <a:noFill/>
            <a:miter lim="800000"/>
            <a:headEnd/>
            <a:tailEnd/>
          </a:ln>
          <a:effectLst/>
        </p:spPr>
        <p:txBody>
          <a:bodyPr anchor="ctr">
            <a:spAutoFit/>
          </a:bodyPr>
          <a:lstStyle/>
          <a:p>
            <a:pPr algn="just">
              <a:defRPr/>
            </a:pPr>
            <a:r>
              <a:rPr lang="fr-FR" sz="2000" u="sng" dirty="0"/>
              <a:t>Une solution simple de </a:t>
            </a:r>
            <a:r>
              <a:rPr lang="fr-FR" sz="2000" i="1" u="sng" dirty="0">
                <a:latin typeface="Symbol" pitchFamily="18" charset="2"/>
              </a:rPr>
              <a:t>j</a:t>
            </a:r>
            <a:r>
              <a:rPr lang="fr-FR" sz="2000" i="1" u="sng" dirty="0"/>
              <a:t>(x)</a:t>
            </a:r>
            <a:r>
              <a:rPr lang="fr-FR" sz="2000" u="sng" dirty="0"/>
              <a:t> peut être</a:t>
            </a:r>
            <a:r>
              <a:rPr lang="fr-FR" sz="2000" dirty="0"/>
              <a:t> :</a:t>
            </a:r>
          </a:p>
          <a:p>
            <a:pPr algn="just">
              <a:defRPr/>
            </a:pPr>
            <a:endParaRPr lang="fr-FR" sz="2000" dirty="0"/>
          </a:p>
          <a:p>
            <a:pPr algn="just">
              <a:defRPr/>
            </a:pPr>
            <a:r>
              <a:rPr lang="fr-FR" sz="2000" dirty="0"/>
              <a:t>avec 			soit encore </a:t>
            </a:r>
          </a:p>
          <a:p>
            <a:pPr algn="just">
              <a:defRPr/>
            </a:pPr>
            <a:endParaRPr lang="fr-FR" sz="2000" dirty="0"/>
          </a:p>
          <a:p>
            <a:pPr algn="just">
              <a:defRPr/>
            </a:pPr>
            <a:endParaRPr lang="fr-FR" sz="2000" dirty="0"/>
          </a:p>
          <a:p>
            <a:pPr algn="just">
              <a:defRPr/>
            </a:pPr>
            <a:r>
              <a:rPr lang="fr-FR" sz="2000" b="1" u="sng" dirty="0">
                <a:effectLst>
                  <a:outerShdw blurRad="38100" dist="38100" dir="2700000" algn="tl">
                    <a:srgbClr val="C0C0C0"/>
                  </a:outerShdw>
                </a:effectLst>
              </a:rPr>
              <a:t>La question est</a:t>
            </a:r>
            <a:r>
              <a:rPr lang="fr-FR" sz="2000" dirty="0"/>
              <a:t> </a:t>
            </a:r>
            <a:r>
              <a:rPr lang="fr-FR" sz="2000" i="1" dirty="0">
                <a:solidFill>
                  <a:srgbClr val="9900CC"/>
                </a:solidFill>
                <a:effectLst>
                  <a:outerShdw blurRad="38100" dist="38100" dir="2700000" algn="tl">
                    <a:srgbClr val="C0C0C0"/>
                  </a:outerShdw>
                </a:effectLst>
              </a:rPr>
              <a:t>“Peut on se représenter une particule par cette fonction ?”.</a:t>
            </a:r>
            <a:r>
              <a:rPr lang="fr-FR" sz="2000" dirty="0"/>
              <a:t> Il suffit de </a:t>
            </a:r>
            <a:r>
              <a:rPr lang="fr-FR" sz="2000" i="1" dirty="0">
                <a:solidFill>
                  <a:srgbClr val="FF0000"/>
                </a:solidFill>
                <a:effectLst>
                  <a:outerShdw blurRad="38100" dist="38100" dir="2700000" algn="tl">
                    <a:srgbClr val="C0C0C0"/>
                  </a:outerShdw>
                </a:effectLst>
              </a:rPr>
              <a:t>calculer la probabilité de présence dans l’espace (ou ici à 1 Dim)</a:t>
            </a:r>
            <a:r>
              <a:rPr lang="fr-FR" sz="2000" dirty="0"/>
              <a:t> de cette particule pour répondre à cette question.</a:t>
            </a:r>
          </a:p>
        </p:txBody>
      </p:sp>
      <p:sp>
        <p:nvSpPr>
          <p:cNvPr id="52233" name="Line 19"/>
          <p:cNvSpPr>
            <a:spLocks noChangeShapeType="1"/>
          </p:cNvSpPr>
          <p:nvPr/>
        </p:nvSpPr>
        <p:spPr bwMode="auto">
          <a:xfrm flipV="1">
            <a:off x="8040688" y="3716339"/>
            <a:ext cx="863600" cy="1152525"/>
          </a:xfrm>
          <a:prstGeom prst="line">
            <a:avLst/>
          </a:prstGeom>
          <a:noFill/>
          <a:ln w="9525">
            <a:solidFill>
              <a:srgbClr val="9900CC"/>
            </a:solidFill>
            <a:round/>
            <a:headEnd/>
            <a:tailEnd type="triangle" w="med" len="med"/>
          </a:ln>
        </p:spPr>
        <p:txBody>
          <a:bodyPr/>
          <a:lstStyle/>
          <a:p>
            <a:endParaRPr lang="fr-FR"/>
          </a:p>
        </p:txBody>
      </p:sp>
      <p:grpSp>
        <p:nvGrpSpPr>
          <p:cNvPr id="52234" name="Group 22"/>
          <p:cNvGrpSpPr>
            <a:grpSpLocks/>
          </p:cNvGrpSpPr>
          <p:nvPr/>
        </p:nvGrpSpPr>
        <p:grpSpPr bwMode="auto">
          <a:xfrm>
            <a:off x="7994650" y="1484313"/>
            <a:ext cx="2484438" cy="2474912"/>
            <a:chOff x="4076" y="935"/>
            <a:chExt cx="1565" cy="1559"/>
          </a:xfrm>
        </p:grpSpPr>
        <p:grpSp>
          <p:nvGrpSpPr>
            <p:cNvPr id="52235" name="Group 20"/>
            <p:cNvGrpSpPr>
              <a:grpSpLocks/>
            </p:cNvGrpSpPr>
            <p:nvPr/>
          </p:nvGrpSpPr>
          <p:grpSpPr bwMode="auto">
            <a:xfrm>
              <a:off x="4076" y="935"/>
              <a:ext cx="1565" cy="1559"/>
              <a:chOff x="4076" y="935"/>
              <a:chExt cx="1565" cy="1559"/>
            </a:xfrm>
          </p:grpSpPr>
          <p:sp>
            <p:nvSpPr>
              <p:cNvPr id="52237" name="Line 10"/>
              <p:cNvSpPr>
                <a:spLocks noChangeShapeType="1"/>
              </p:cNvSpPr>
              <p:nvPr/>
            </p:nvSpPr>
            <p:spPr bwMode="auto">
              <a:xfrm>
                <a:off x="4740" y="1298"/>
                <a:ext cx="0" cy="998"/>
              </a:xfrm>
              <a:prstGeom prst="line">
                <a:avLst/>
              </a:prstGeom>
              <a:noFill/>
              <a:ln w="9525">
                <a:solidFill>
                  <a:schemeClr val="tx1"/>
                </a:solidFill>
                <a:round/>
                <a:headEnd type="triangle" w="med" len="med"/>
                <a:tailEnd/>
              </a:ln>
            </p:spPr>
            <p:txBody>
              <a:bodyPr/>
              <a:lstStyle/>
              <a:p>
                <a:endParaRPr lang="fr-FR"/>
              </a:p>
            </p:txBody>
          </p:sp>
          <p:sp>
            <p:nvSpPr>
              <p:cNvPr id="52238" name="Line 11"/>
              <p:cNvSpPr>
                <a:spLocks noChangeShapeType="1"/>
              </p:cNvSpPr>
              <p:nvPr/>
            </p:nvSpPr>
            <p:spPr bwMode="auto">
              <a:xfrm>
                <a:off x="4105" y="2251"/>
                <a:ext cx="1451" cy="0"/>
              </a:xfrm>
              <a:prstGeom prst="line">
                <a:avLst/>
              </a:prstGeom>
              <a:noFill/>
              <a:ln w="9525">
                <a:solidFill>
                  <a:schemeClr val="tx1"/>
                </a:solidFill>
                <a:round/>
                <a:headEnd/>
                <a:tailEnd type="triangle" w="med" len="med"/>
              </a:ln>
            </p:spPr>
            <p:txBody>
              <a:bodyPr/>
              <a:lstStyle/>
              <a:p>
                <a:endParaRPr lang="fr-FR"/>
              </a:p>
            </p:txBody>
          </p:sp>
          <p:sp>
            <p:nvSpPr>
              <p:cNvPr id="52239" name="Oval 13"/>
              <p:cNvSpPr>
                <a:spLocks noChangeArrowheads="1"/>
              </p:cNvSpPr>
              <p:nvPr/>
            </p:nvSpPr>
            <p:spPr bwMode="auto">
              <a:xfrm>
                <a:off x="4308" y="935"/>
                <a:ext cx="862" cy="1180"/>
              </a:xfrm>
              <a:prstGeom prst="ellipse">
                <a:avLst/>
              </a:prstGeom>
              <a:noFill/>
              <a:ln w="12700">
                <a:solidFill>
                  <a:srgbClr val="9900CC"/>
                </a:solidFill>
                <a:round/>
                <a:headEnd/>
                <a:tailEnd/>
              </a:ln>
            </p:spPr>
            <p:txBody>
              <a:bodyPr wrap="none" anchor="ctr"/>
              <a:lstStyle/>
              <a:p>
                <a:endParaRPr lang="fr-FR"/>
              </a:p>
            </p:txBody>
          </p:sp>
          <p:sp>
            <p:nvSpPr>
              <p:cNvPr id="52240" name="Rectangle 14"/>
              <p:cNvSpPr>
                <a:spLocks noChangeArrowheads="1"/>
              </p:cNvSpPr>
              <p:nvPr/>
            </p:nvSpPr>
            <p:spPr bwMode="auto">
              <a:xfrm>
                <a:off x="4076" y="935"/>
                <a:ext cx="1315" cy="624"/>
              </a:xfrm>
              <a:prstGeom prst="rect">
                <a:avLst/>
              </a:prstGeom>
              <a:solidFill>
                <a:schemeClr val="bg1"/>
              </a:solidFill>
              <a:ln w="9525">
                <a:noFill/>
                <a:miter lim="800000"/>
                <a:headEnd/>
                <a:tailEnd/>
              </a:ln>
            </p:spPr>
            <p:txBody>
              <a:bodyPr wrap="none" anchor="ctr"/>
              <a:lstStyle/>
              <a:p>
                <a:endParaRPr lang="fr-FR"/>
              </a:p>
            </p:txBody>
          </p:sp>
          <p:sp>
            <p:nvSpPr>
              <p:cNvPr id="52241" name="Text Box 16"/>
              <p:cNvSpPr txBox="1">
                <a:spLocks noChangeArrowheads="1"/>
              </p:cNvSpPr>
              <p:nvPr/>
            </p:nvSpPr>
            <p:spPr bwMode="auto">
              <a:xfrm>
                <a:off x="4546" y="1356"/>
                <a:ext cx="212" cy="231"/>
              </a:xfrm>
              <a:prstGeom prst="rect">
                <a:avLst/>
              </a:prstGeom>
              <a:noFill/>
              <a:ln w="9525">
                <a:noFill/>
                <a:miter lim="800000"/>
                <a:headEnd/>
                <a:tailEnd/>
              </a:ln>
            </p:spPr>
            <p:txBody>
              <a:bodyPr wrap="none">
                <a:spAutoFit/>
              </a:bodyPr>
              <a:lstStyle/>
              <a:p>
                <a:r>
                  <a:rPr lang="fr-FR" i="1"/>
                  <a:t>E</a:t>
                </a:r>
              </a:p>
            </p:txBody>
          </p:sp>
          <p:sp>
            <p:nvSpPr>
              <p:cNvPr id="52242" name="Text Box 17"/>
              <p:cNvSpPr txBox="1">
                <a:spLocks noChangeArrowheads="1"/>
              </p:cNvSpPr>
              <p:nvPr/>
            </p:nvSpPr>
            <p:spPr bwMode="auto">
              <a:xfrm>
                <a:off x="5453" y="2263"/>
                <a:ext cx="188" cy="231"/>
              </a:xfrm>
              <a:prstGeom prst="rect">
                <a:avLst/>
              </a:prstGeom>
              <a:noFill/>
              <a:ln w="9525">
                <a:noFill/>
                <a:miter lim="800000"/>
                <a:headEnd/>
                <a:tailEnd/>
              </a:ln>
            </p:spPr>
            <p:txBody>
              <a:bodyPr wrap="none">
                <a:spAutoFit/>
              </a:bodyPr>
              <a:lstStyle/>
              <a:p>
                <a:r>
                  <a:rPr lang="fr-FR"/>
                  <a:t>k</a:t>
                </a:r>
              </a:p>
            </p:txBody>
          </p:sp>
          <p:sp>
            <p:nvSpPr>
              <p:cNvPr id="52243" name="Text Box 18"/>
              <p:cNvSpPr txBox="1">
                <a:spLocks noChangeArrowheads="1"/>
              </p:cNvSpPr>
              <p:nvPr/>
            </p:nvSpPr>
            <p:spPr bwMode="auto">
              <a:xfrm>
                <a:off x="5090" y="1946"/>
                <a:ext cx="265" cy="231"/>
              </a:xfrm>
              <a:prstGeom prst="rect">
                <a:avLst/>
              </a:prstGeom>
              <a:noFill/>
              <a:ln w="9525">
                <a:noFill/>
                <a:miter lim="800000"/>
                <a:headEnd/>
                <a:tailEnd/>
              </a:ln>
            </p:spPr>
            <p:txBody>
              <a:bodyPr wrap="none">
                <a:spAutoFit/>
              </a:bodyPr>
              <a:lstStyle/>
              <a:p>
                <a:r>
                  <a:rPr lang="fr-FR"/>
                  <a:t>V</a:t>
                </a:r>
                <a:r>
                  <a:rPr lang="fr-FR" baseline="-25000"/>
                  <a:t>0</a:t>
                </a:r>
                <a:endParaRPr lang="fr-FR"/>
              </a:p>
            </p:txBody>
          </p:sp>
        </p:grpSp>
        <p:sp>
          <p:nvSpPr>
            <p:cNvPr id="52236" name="Line 21"/>
            <p:cNvSpPr>
              <a:spLocks noChangeShapeType="1"/>
            </p:cNvSpPr>
            <p:nvPr/>
          </p:nvSpPr>
          <p:spPr bwMode="auto">
            <a:xfrm>
              <a:off x="4740" y="2115"/>
              <a:ext cx="408" cy="0"/>
            </a:xfrm>
            <a:prstGeom prst="line">
              <a:avLst/>
            </a:prstGeom>
            <a:noFill/>
            <a:ln w="9525">
              <a:solidFill>
                <a:schemeClr val="tx1"/>
              </a:solidFill>
              <a:prstDash val="dashDot"/>
              <a:round/>
              <a:headEnd/>
              <a:tailEnd/>
            </a:ln>
          </p:spPr>
          <p:txBody>
            <a:bodyPr/>
            <a:lstStyle/>
            <a:p>
              <a:endParaRPr lang="fr-FR"/>
            </a:p>
          </p:txBody>
        </p:sp>
      </p:grpSp>
      <p:graphicFrame>
        <p:nvGraphicFramePr>
          <p:cNvPr id="2" name="Objet 1"/>
          <p:cNvGraphicFramePr>
            <a:graphicFrameLocks noChangeAspect="1"/>
          </p:cNvGraphicFramePr>
          <p:nvPr>
            <p:extLst>
              <p:ext uri="{D42A27DB-BD31-4B8C-83A1-F6EECF244321}">
                <p14:modId xmlns:p14="http://schemas.microsoft.com/office/powerpoint/2010/main" val="1770669407"/>
              </p:ext>
            </p:extLst>
          </p:nvPr>
        </p:nvGraphicFramePr>
        <p:xfrm>
          <a:off x="2244676" y="1582737"/>
          <a:ext cx="4702224" cy="1506538"/>
        </p:xfrm>
        <a:graphic>
          <a:graphicData uri="http://schemas.openxmlformats.org/presentationml/2006/ole">
            <mc:AlternateContent xmlns:mc="http://schemas.openxmlformats.org/markup-compatibility/2006">
              <mc:Choice xmlns:v="urn:schemas-microsoft-com:vml" Requires="v">
                <p:oleObj name="Équation" r:id="rId3" imgW="2616120" imgH="838080" progId="Equation.3">
                  <p:embed/>
                </p:oleObj>
              </mc:Choice>
              <mc:Fallback>
                <p:oleObj name="Équation" r:id="rId3" imgW="2616120" imgH="838080" progId="Equation.3">
                  <p:embed/>
                  <p:pic>
                    <p:nvPicPr>
                      <p:cNvPr id="2" name="Objet 1"/>
                      <p:cNvPicPr/>
                      <p:nvPr/>
                    </p:nvPicPr>
                    <p:blipFill>
                      <a:blip r:embed="rId4"/>
                      <a:stretch>
                        <a:fillRect/>
                      </a:stretch>
                    </p:blipFill>
                    <p:spPr>
                      <a:xfrm>
                        <a:off x="2244676" y="1582737"/>
                        <a:ext cx="4702224" cy="1506538"/>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1256537899"/>
              </p:ext>
            </p:extLst>
          </p:nvPr>
        </p:nvGraphicFramePr>
        <p:xfrm>
          <a:off x="5950797" y="3644900"/>
          <a:ext cx="1729740" cy="518922"/>
        </p:xfrm>
        <a:graphic>
          <a:graphicData uri="http://schemas.openxmlformats.org/presentationml/2006/ole">
            <mc:AlternateContent xmlns:mc="http://schemas.openxmlformats.org/markup-compatibility/2006">
              <mc:Choice xmlns:v="urn:schemas-microsoft-com:vml" Requires="v">
                <p:oleObj name="Équation" r:id="rId5" imgW="761760" imgH="228600" progId="Equation.3">
                  <p:embed/>
                </p:oleObj>
              </mc:Choice>
              <mc:Fallback>
                <p:oleObj name="Équation" r:id="rId5" imgW="761760" imgH="228600" progId="Equation.3">
                  <p:embed/>
                  <p:pic>
                    <p:nvPicPr>
                      <p:cNvPr id="3" name="Objet 2"/>
                      <p:cNvPicPr/>
                      <p:nvPr/>
                    </p:nvPicPr>
                    <p:blipFill>
                      <a:blip r:embed="rId6"/>
                      <a:stretch>
                        <a:fillRect/>
                      </a:stretch>
                    </p:blipFill>
                    <p:spPr>
                      <a:xfrm>
                        <a:off x="5950797" y="3644900"/>
                        <a:ext cx="1729740" cy="518922"/>
                      </a:xfrm>
                      <a:prstGeom prst="rect">
                        <a:avLst/>
                      </a:prstGeom>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1455082172"/>
              </p:ext>
            </p:extLst>
          </p:nvPr>
        </p:nvGraphicFramePr>
        <p:xfrm>
          <a:off x="2291656" y="4163564"/>
          <a:ext cx="1788120" cy="727724"/>
        </p:xfrm>
        <a:graphic>
          <a:graphicData uri="http://schemas.openxmlformats.org/presentationml/2006/ole">
            <mc:AlternateContent xmlns:mc="http://schemas.openxmlformats.org/markup-compatibility/2006">
              <mc:Choice xmlns:v="urn:schemas-microsoft-com:vml" Requires="v">
                <p:oleObj name="Équation" r:id="rId7" imgW="1091880" imgH="444240" progId="Equation.3">
                  <p:embed/>
                </p:oleObj>
              </mc:Choice>
              <mc:Fallback>
                <p:oleObj name="Équation" r:id="rId7" imgW="1091880" imgH="444240" progId="Equation.3">
                  <p:embed/>
                  <p:pic>
                    <p:nvPicPr>
                      <p:cNvPr id="4" name="Objet 3"/>
                      <p:cNvPicPr/>
                      <p:nvPr/>
                    </p:nvPicPr>
                    <p:blipFill>
                      <a:blip r:embed="rId8"/>
                      <a:stretch>
                        <a:fillRect/>
                      </a:stretch>
                    </p:blipFill>
                    <p:spPr>
                      <a:xfrm>
                        <a:off x="2291656" y="4163564"/>
                        <a:ext cx="1788120" cy="727724"/>
                      </a:xfrm>
                      <a:prstGeom prst="rect">
                        <a:avLst/>
                      </a:prstGeom>
                    </p:spPr>
                  </p:pic>
                </p:oleObj>
              </mc:Fallback>
            </mc:AlternateContent>
          </a:graphicData>
        </a:graphic>
      </p:graphicFrame>
      <p:graphicFrame>
        <p:nvGraphicFramePr>
          <p:cNvPr id="5" name="Objet 4"/>
          <p:cNvGraphicFramePr>
            <a:graphicFrameLocks noChangeAspect="1"/>
          </p:cNvGraphicFramePr>
          <p:nvPr>
            <p:extLst>
              <p:ext uri="{D42A27DB-BD31-4B8C-83A1-F6EECF244321}">
                <p14:modId xmlns:p14="http://schemas.microsoft.com/office/powerpoint/2010/main" val="2495033596"/>
              </p:ext>
            </p:extLst>
          </p:nvPr>
        </p:nvGraphicFramePr>
        <p:xfrm>
          <a:off x="5879976" y="4178877"/>
          <a:ext cx="1442698" cy="689986"/>
        </p:xfrm>
        <a:graphic>
          <a:graphicData uri="http://schemas.openxmlformats.org/presentationml/2006/ole">
            <mc:AlternateContent xmlns:mc="http://schemas.openxmlformats.org/markup-compatibility/2006">
              <mc:Choice xmlns:v="urn:schemas-microsoft-com:vml" Requires="v">
                <p:oleObj name="Équation" r:id="rId9" imgW="876240" imgH="419040" progId="Equation.3">
                  <p:embed/>
                </p:oleObj>
              </mc:Choice>
              <mc:Fallback>
                <p:oleObj name="Équation" r:id="rId9" imgW="876240" imgH="419040" progId="Equation.3">
                  <p:embed/>
                  <p:pic>
                    <p:nvPicPr>
                      <p:cNvPr id="5" name="Objet 4"/>
                      <p:cNvPicPr/>
                      <p:nvPr/>
                    </p:nvPicPr>
                    <p:blipFill>
                      <a:blip r:embed="rId10"/>
                      <a:stretch>
                        <a:fillRect/>
                      </a:stretch>
                    </p:blipFill>
                    <p:spPr>
                      <a:xfrm>
                        <a:off x="5879976" y="4178877"/>
                        <a:ext cx="1442698" cy="689986"/>
                      </a:xfrm>
                      <a:prstGeom prst="rect">
                        <a:avLst/>
                      </a:prstGeom>
                    </p:spPr>
                  </p:pic>
                </p:oleObj>
              </mc:Fallback>
            </mc:AlternateContent>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4"/>
          <p:cNvSpPr>
            <a:spLocks noGrp="1" noChangeArrowheads="1"/>
          </p:cNvSpPr>
          <p:nvPr>
            <p:ph type="title"/>
          </p:nvPr>
        </p:nvSpPr>
        <p:spPr>
          <a:noFill/>
        </p:spPr>
        <p:txBody>
          <a:bodyPr/>
          <a:lstStyle/>
          <a:p>
            <a:pPr eaLnBrk="1" hangingPunct="1"/>
            <a:r>
              <a:rPr lang="fr-FR"/>
              <a:t>Onde plane / paquet d’ondes</a:t>
            </a:r>
          </a:p>
        </p:txBody>
      </p:sp>
      <p:sp>
        <p:nvSpPr>
          <p:cNvPr id="204826" name="Rectangle 26"/>
          <p:cNvSpPr>
            <a:spLocks noGrp="1" noChangeArrowheads="1"/>
          </p:cNvSpPr>
          <p:nvPr>
            <p:ph idx="1"/>
          </p:nvPr>
        </p:nvSpPr>
        <p:spPr>
          <a:xfrm>
            <a:off x="1981201" y="1557338"/>
            <a:ext cx="8507413" cy="5040312"/>
          </a:xfrm>
        </p:spPr>
        <p:txBody>
          <a:bodyPr/>
          <a:lstStyle/>
          <a:p>
            <a:pPr lvl="1" eaLnBrk="1" hangingPunct="1">
              <a:lnSpc>
                <a:spcPct val="90000"/>
              </a:lnSpc>
              <a:defRPr/>
            </a:pPr>
            <a:r>
              <a:rPr lang="fr-FR" sz="2200" i="1" u="sng" dirty="0">
                <a:effectLst>
                  <a:outerShdw blurRad="38100" dist="38100" dir="2700000" algn="tl">
                    <a:srgbClr val="C0C0C0"/>
                  </a:outerShdw>
                </a:effectLst>
              </a:rPr>
              <a:t>Onde plane:</a:t>
            </a: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r>
              <a:rPr lang="fr-FR" sz="1600" i="1" dirty="0">
                <a:solidFill>
                  <a:srgbClr val="FF0000"/>
                </a:solidFill>
                <a:effectLst>
                  <a:outerShdw blurRad="38100" dist="38100" dir="2700000" algn="tl">
                    <a:srgbClr val="C0C0C0"/>
                  </a:outerShdw>
                </a:effectLst>
              </a:rPr>
              <a:t>cette probabilité de présence est indépendante de x et du temps, ce qui est loin d’être « raisonnable » d’un point de vue physique</a:t>
            </a:r>
            <a:r>
              <a:rPr lang="fr-FR" sz="1600" dirty="0">
                <a:solidFill>
                  <a:srgbClr val="FF0000"/>
                </a:solidFill>
              </a:rPr>
              <a:t> </a:t>
            </a:r>
          </a:p>
          <a:p>
            <a:pPr eaLnBrk="1" hangingPunct="1">
              <a:defRPr/>
            </a:pPr>
            <a:endParaRPr lang="fr-FR" sz="2600" dirty="0">
              <a:solidFill>
                <a:srgbClr val="FF0000"/>
              </a:solidFill>
            </a:endParaRPr>
          </a:p>
        </p:txBody>
      </p:sp>
      <p:sp>
        <p:nvSpPr>
          <p:cNvPr id="53251" name="Espace réservé du numéro de diapositive 5"/>
          <p:cNvSpPr>
            <a:spLocks noGrp="1"/>
          </p:cNvSpPr>
          <p:nvPr>
            <p:ph type="sldNum" sz="quarter" idx="12"/>
          </p:nvPr>
        </p:nvSpPr>
        <p:spPr>
          <a:noFill/>
        </p:spPr>
        <p:txBody>
          <a:bodyPr/>
          <a:lstStyle/>
          <a:p>
            <a:fld id="{2618ABB8-B065-45AE-97E8-9798C0206B3E}" type="slidenum">
              <a:rPr lang="fr-FR" altLang="en-US"/>
              <a:pPr/>
              <a:t>105</a:t>
            </a:fld>
            <a:endParaRPr lang="fr-FR" altLang="en-US"/>
          </a:p>
        </p:txBody>
      </p:sp>
      <p:grpSp>
        <p:nvGrpSpPr>
          <p:cNvPr id="53254" name="Group 27"/>
          <p:cNvGrpSpPr>
            <a:grpSpLocks/>
          </p:cNvGrpSpPr>
          <p:nvPr/>
        </p:nvGrpSpPr>
        <p:grpSpPr bwMode="auto">
          <a:xfrm>
            <a:off x="2428876" y="4005263"/>
            <a:ext cx="6964365" cy="1701800"/>
            <a:chOff x="570" y="2523"/>
            <a:chExt cx="4387" cy="1072"/>
          </a:xfrm>
        </p:grpSpPr>
        <p:sp>
          <p:nvSpPr>
            <p:cNvPr id="53258" name="Line 7"/>
            <p:cNvSpPr>
              <a:spLocks noChangeShapeType="1"/>
            </p:cNvSpPr>
            <p:nvPr/>
          </p:nvSpPr>
          <p:spPr bwMode="auto">
            <a:xfrm>
              <a:off x="1287" y="2719"/>
              <a:ext cx="0" cy="691"/>
            </a:xfrm>
            <a:prstGeom prst="line">
              <a:avLst/>
            </a:prstGeom>
            <a:noFill/>
            <a:ln w="9525">
              <a:solidFill>
                <a:schemeClr val="tx1"/>
              </a:solidFill>
              <a:round/>
              <a:headEnd type="triangle" w="med" len="med"/>
              <a:tailEnd/>
            </a:ln>
          </p:spPr>
          <p:txBody>
            <a:bodyPr/>
            <a:lstStyle/>
            <a:p>
              <a:endParaRPr lang="fr-FR"/>
            </a:p>
          </p:txBody>
        </p:sp>
        <p:sp>
          <p:nvSpPr>
            <p:cNvPr id="53259" name="Line 8"/>
            <p:cNvSpPr>
              <a:spLocks noChangeShapeType="1"/>
            </p:cNvSpPr>
            <p:nvPr/>
          </p:nvSpPr>
          <p:spPr bwMode="auto">
            <a:xfrm>
              <a:off x="1052" y="3338"/>
              <a:ext cx="3639" cy="0"/>
            </a:xfrm>
            <a:prstGeom prst="line">
              <a:avLst/>
            </a:prstGeom>
            <a:noFill/>
            <a:ln w="9525">
              <a:solidFill>
                <a:schemeClr val="tx1"/>
              </a:solidFill>
              <a:round/>
              <a:headEnd/>
              <a:tailEnd type="triangle" w="med" len="med"/>
            </a:ln>
          </p:spPr>
          <p:txBody>
            <a:bodyPr/>
            <a:lstStyle/>
            <a:p>
              <a:endParaRPr lang="fr-FR"/>
            </a:p>
          </p:txBody>
        </p:sp>
        <p:sp>
          <p:nvSpPr>
            <p:cNvPr id="53260" name="Line 9"/>
            <p:cNvSpPr>
              <a:spLocks noChangeShapeType="1"/>
            </p:cNvSpPr>
            <p:nvPr/>
          </p:nvSpPr>
          <p:spPr bwMode="auto">
            <a:xfrm>
              <a:off x="1130" y="2981"/>
              <a:ext cx="3443" cy="0"/>
            </a:xfrm>
            <a:prstGeom prst="line">
              <a:avLst/>
            </a:prstGeom>
            <a:noFill/>
            <a:ln w="9525">
              <a:solidFill>
                <a:schemeClr val="tx1"/>
              </a:solidFill>
              <a:round/>
              <a:headEnd/>
              <a:tailEnd/>
            </a:ln>
          </p:spPr>
          <p:txBody>
            <a:bodyPr/>
            <a:lstStyle/>
            <a:p>
              <a:endParaRPr lang="fr-FR"/>
            </a:p>
          </p:txBody>
        </p:sp>
        <p:sp>
          <p:nvSpPr>
            <p:cNvPr id="53261" name="Text Box 10"/>
            <p:cNvSpPr txBox="1">
              <a:spLocks noChangeArrowheads="1"/>
            </p:cNvSpPr>
            <p:nvPr/>
          </p:nvSpPr>
          <p:spPr bwMode="auto">
            <a:xfrm>
              <a:off x="842" y="2892"/>
              <a:ext cx="334" cy="231"/>
            </a:xfrm>
            <a:prstGeom prst="rect">
              <a:avLst/>
            </a:prstGeom>
            <a:noFill/>
            <a:ln w="9525">
              <a:noFill/>
              <a:miter lim="800000"/>
              <a:headEnd/>
              <a:tailEnd/>
            </a:ln>
          </p:spPr>
          <p:txBody>
            <a:bodyPr wrap="none">
              <a:spAutoFit/>
            </a:bodyPr>
            <a:lstStyle/>
            <a:p>
              <a:r>
                <a:rPr lang="fr-FR"/>
                <a:t>|A|²</a:t>
              </a:r>
            </a:p>
          </p:txBody>
        </p:sp>
        <p:sp>
          <p:nvSpPr>
            <p:cNvPr id="204811" name="Text Box 11"/>
            <p:cNvSpPr txBox="1">
              <a:spLocks noChangeArrowheads="1"/>
            </p:cNvSpPr>
            <p:nvPr/>
          </p:nvSpPr>
          <p:spPr bwMode="auto">
            <a:xfrm>
              <a:off x="4299" y="3359"/>
              <a:ext cx="658" cy="233"/>
            </a:xfrm>
            <a:prstGeom prst="rect">
              <a:avLst/>
            </a:prstGeom>
            <a:noFill/>
            <a:ln w="9525">
              <a:noFill/>
              <a:miter lim="800000"/>
              <a:headEnd/>
              <a:tailEnd/>
            </a:ln>
            <a:effectLst/>
          </p:spPr>
          <p:txBody>
            <a:bodyPr wrap="none">
              <a:spAutoFit/>
            </a:bodyPr>
            <a:lstStyle/>
            <a:p>
              <a:pPr>
                <a:defRPr/>
              </a:pPr>
              <a:r>
                <a:rPr lang="fr-FR" i="1" dirty="0">
                  <a:effectLst>
                    <a:outerShdw blurRad="38100" dist="38100" dir="2700000" algn="tl">
                      <a:srgbClr val="C0C0C0"/>
                    </a:outerShdw>
                  </a:effectLst>
                </a:rPr>
                <a:t>distance</a:t>
              </a:r>
            </a:p>
          </p:txBody>
        </p:sp>
        <p:sp>
          <p:nvSpPr>
            <p:cNvPr id="204812" name="Text Box 12"/>
            <p:cNvSpPr txBox="1">
              <a:spLocks noChangeArrowheads="1"/>
            </p:cNvSpPr>
            <p:nvPr/>
          </p:nvSpPr>
          <p:spPr bwMode="auto">
            <a:xfrm>
              <a:off x="570" y="2523"/>
              <a:ext cx="714" cy="407"/>
            </a:xfrm>
            <a:prstGeom prst="rect">
              <a:avLst/>
            </a:prstGeom>
            <a:noFill/>
            <a:ln w="9525">
              <a:noFill/>
              <a:miter lim="800000"/>
              <a:headEnd/>
              <a:tailEnd/>
            </a:ln>
            <a:effectLst/>
          </p:spPr>
          <p:txBody>
            <a:bodyPr wrap="none">
              <a:spAutoFit/>
            </a:bodyPr>
            <a:lstStyle/>
            <a:p>
              <a:pPr algn="ctr">
                <a:defRPr/>
              </a:pPr>
              <a:r>
                <a:rPr lang="fr-FR" i="1">
                  <a:effectLst>
                    <a:outerShdw blurRad="38100" dist="38100" dir="2700000" algn="tl">
                      <a:srgbClr val="C0C0C0"/>
                    </a:outerShdw>
                  </a:effectLst>
                </a:rPr>
                <a:t>Proba</a:t>
              </a:r>
            </a:p>
            <a:p>
              <a:pPr algn="ctr">
                <a:defRPr/>
              </a:pPr>
              <a:r>
                <a:rPr lang="fr-FR" i="1">
                  <a:effectLst>
                    <a:outerShdw blurRad="38100" dist="38100" dir="2700000" algn="tl">
                      <a:srgbClr val="C0C0C0"/>
                    </a:outerShdw>
                  </a:effectLst>
                </a:rPr>
                <a:t>présence</a:t>
              </a:r>
            </a:p>
          </p:txBody>
        </p:sp>
        <p:grpSp>
          <p:nvGrpSpPr>
            <p:cNvPr id="53264" name="Group 15"/>
            <p:cNvGrpSpPr>
              <a:grpSpLocks/>
            </p:cNvGrpSpPr>
            <p:nvPr/>
          </p:nvGrpSpPr>
          <p:grpSpPr bwMode="auto">
            <a:xfrm>
              <a:off x="1600" y="2981"/>
              <a:ext cx="195" cy="357"/>
              <a:chOff x="1429" y="3512"/>
              <a:chExt cx="362" cy="281"/>
            </a:xfrm>
          </p:grpSpPr>
          <p:sp>
            <p:nvSpPr>
              <p:cNvPr id="53270" name="Freeform 13"/>
              <p:cNvSpPr>
                <a:spLocks/>
              </p:cNvSpPr>
              <p:nvPr/>
            </p:nvSpPr>
            <p:spPr bwMode="auto">
              <a:xfrm>
                <a:off x="1429" y="3521"/>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sp>
            <p:nvSpPr>
              <p:cNvPr id="53271" name="Freeform 14"/>
              <p:cNvSpPr>
                <a:spLocks/>
              </p:cNvSpPr>
              <p:nvPr/>
            </p:nvSpPr>
            <p:spPr bwMode="auto">
              <a:xfrm flipH="1">
                <a:off x="1610" y="3512"/>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grpSp>
        <p:grpSp>
          <p:nvGrpSpPr>
            <p:cNvPr id="53265" name="Group 16"/>
            <p:cNvGrpSpPr>
              <a:grpSpLocks/>
            </p:cNvGrpSpPr>
            <p:nvPr/>
          </p:nvGrpSpPr>
          <p:grpSpPr bwMode="auto">
            <a:xfrm>
              <a:off x="3439" y="2981"/>
              <a:ext cx="195" cy="357"/>
              <a:chOff x="1429" y="3512"/>
              <a:chExt cx="362" cy="281"/>
            </a:xfrm>
          </p:grpSpPr>
          <p:sp>
            <p:nvSpPr>
              <p:cNvPr id="53268" name="Freeform 17"/>
              <p:cNvSpPr>
                <a:spLocks/>
              </p:cNvSpPr>
              <p:nvPr/>
            </p:nvSpPr>
            <p:spPr bwMode="auto">
              <a:xfrm>
                <a:off x="1429" y="3521"/>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sp>
            <p:nvSpPr>
              <p:cNvPr id="53269" name="Freeform 18"/>
              <p:cNvSpPr>
                <a:spLocks/>
              </p:cNvSpPr>
              <p:nvPr/>
            </p:nvSpPr>
            <p:spPr bwMode="auto">
              <a:xfrm flipH="1">
                <a:off x="1610" y="3512"/>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grpSp>
        <p:sp>
          <p:nvSpPr>
            <p:cNvPr id="53266" name="Text Box 19"/>
            <p:cNvSpPr txBox="1">
              <a:spLocks noChangeArrowheads="1"/>
            </p:cNvSpPr>
            <p:nvPr/>
          </p:nvSpPr>
          <p:spPr bwMode="auto">
            <a:xfrm>
              <a:off x="1498" y="3345"/>
              <a:ext cx="404" cy="233"/>
            </a:xfrm>
            <a:prstGeom prst="rect">
              <a:avLst/>
            </a:prstGeom>
            <a:noFill/>
            <a:ln w="9525">
              <a:noFill/>
              <a:miter lim="800000"/>
              <a:headEnd/>
              <a:tailEnd/>
            </a:ln>
          </p:spPr>
          <p:txBody>
            <a:bodyPr wrap="none">
              <a:spAutoFit/>
            </a:bodyPr>
            <a:lstStyle/>
            <a:p>
              <a:r>
                <a:rPr lang="fr-FR" dirty="0"/>
                <a:t>x</a:t>
              </a:r>
              <a:r>
                <a:rPr lang="fr-FR" baseline="-25000" dirty="0"/>
                <a:t>0,</a:t>
              </a:r>
              <a:r>
                <a:rPr lang="fr-FR" dirty="0"/>
                <a:t> t</a:t>
              </a:r>
              <a:r>
                <a:rPr lang="fr-FR" baseline="-25000" dirty="0"/>
                <a:t>0</a:t>
              </a:r>
            </a:p>
          </p:txBody>
        </p:sp>
        <p:sp>
          <p:nvSpPr>
            <p:cNvPr id="53267" name="Text Box 20"/>
            <p:cNvSpPr txBox="1">
              <a:spLocks noChangeArrowheads="1"/>
            </p:cNvSpPr>
            <p:nvPr/>
          </p:nvSpPr>
          <p:spPr bwMode="auto">
            <a:xfrm>
              <a:off x="3342" y="3362"/>
              <a:ext cx="391" cy="233"/>
            </a:xfrm>
            <a:prstGeom prst="rect">
              <a:avLst/>
            </a:prstGeom>
            <a:noFill/>
            <a:ln w="9525">
              <a:noFill/>
              <a:miter lim="800000"/>
              <a:headEnd/>
              <a:tailEnd/>
            </a:ln>
          </p:spPr>
          <p:txBody>
            <a:bodyPr wrap="none">
              <a:spAutoFit/>
            </a:bodyPr>
            <a:lstStyle/>
            <a:p>
              <a:r>
                <a:rPr lang="fr-FR" dirty="0"/>
                <a:t>x</a:t>
              </a:r>
              <a:r>
                <a:rPr lang="fr-FR" baseline="-25000" dirty="0"/>
                <a:t>1, </a:t>
              </a:r>
              <a:r>
                <a:rPr lang="fr-FR" dirty="0"/>
                <a:t>t</a:t>
              </a:r>
              <a:r>
                <a:rPr lang="fr-FR" baseline="-25000" dirty="0"/>
                <a:t>1</a:t>
              </a:r>
            </a:p>
          </p:txBody>
        </p:sp>
      </p:grpSp>
      <p:sp>
        <p:nvSpPr>
          <p:cNvPr id="53255" name="Line 28"/>
          <p:cNvSpPr>
            <a:spLocks noChangeShapeType="1"/>
          </p:cNvSpPr>
          <p:nvPr/>
        </p:nvSpPr>
        <p:spPr bwMode="auto">
          <a:xfrm flipH="1">
            <a:off x="4440238" y="4581525"/>
            <a:ext cx="1223962" cy="431800"/>
          </a:xfrm>
          <a:prstGeom prst="line">
            <a:avLst/>
          </a:prstGeom>
          <a:noFill/>
          <a:ln w="9525">
            <a:solidFill>
              <a:schemeClr val="tx1"/>
            </a:solidFill>
            <a:round/>
            <a:headEnd/>
            <a:tailEnd type="triangle" w="med" len="med"/>
          </a:ln>
        </p:spPr>
        <p:txBody>
          <a:bodyPr/>
          <a:lstStyle/>
          <a:p>
            <a:endParaRPr lang="fr-FR"/>
          </a:p>
        </p:txBody>
      </p:sp>
      <p:sp>
        <p:nvSpPr>
          <p:cNvPr id="53256" name="Line 29"/>
          <p:cNvSpPr>
            <a:spLocks noChangeShapeType="1"/>
          </p:cNvSpPr>
          <p:nvPr/>
        </p:nvSpPr>
        <p:spPr bwMode="auto">
          <a:xfrm>
            <a:off x="5880101" y="4581525"/>
            <a:ext cx="1152525" cy="431800"/>
          </a:xfrm>
          <a:prstGeom prst="line">
            <a:avLst/>
          </a:prstGeom>
          <a:noFill/>
          <a:ln w="9525">
            <a:solidFill>
              <a:schemeClr val="tx1"/>
            </a:solidFill>
            <a:round/>
            <a:headEnd/>
            <a:tailEnd type="triangle" w="med" len="med"/>
          </a:ln>
        </p:spPr>
        <p:txBody>
          <a:bodyPr/>
          <a:lstStyle/>
          <a:p>
            <a:endParaRPr lang="fr-FR"/>
          </a:p>
        </p:txBody>
      </p:sp>
      <p:sp>
        <p:nvSpPr>
          <p:cNvPr id="204830" name="Text Box 30"/>
          <p:cNvSpPr txBox="1">
            <a:spLocks noChangeArrowheads="1"/>
          </p:cNvSpPr>
          <p:nvPr/>
        </p:nvSpPr>
        <p:spPr bwMode="auto">
          <a:xfrm>
            <a:off x="5016501" y="4148139"/>
            <a:ext cx="2305439" cy="307777"/>
          </a:xfrm>
          <a:prstGeom prst="rect">
            <a:avLst/>
          </a:prstGeom>
          <a:noFill/>
          <a:ln w="9525">
            <a:noFill/>
            <a:miter lim="800000"/>
            <a:headEnd/>
            <a:tailEnd/>
          </a:ln>
          <a:effectLst/>
        </p:spPr>
        <p:txBody>
          <a:bodyPr wrap="none">
            <a:spAutoFit/>
          </a:bodyPr>
          <a:lstStyle/>
          <a:p>
            <a:pPr>
              <a:defRPr/>
            </a:pPr>
            <a:r>
              <a:rPr lang="fr-FR" sz="1400"/>
              <a:t>Résultat attendu ( </a:t>
            </a:r>
            <a:r>
              <a:rPr lang="fr-FR" sz="1400" i="1">
                <a:effectLst>
                  <a:outerShdw blurRad="38100" dist="38100" dir="2700000" algn="tl">
                    <a:srgbClr val="C0C0C0"/>
                  </a:outerShdw>
                </a:effectLst>
              </a:rPr>
              <a:t>x = v</a:t>
            </a:r>
            <a:r>
              <a:rPr lang="fr-FR" sz="1400" i="1" baseline="-25000">
                <a:effectLst>
                  <a:outerShdw blurRad="38100" dist="38100" dir="2700000" algn="tl">
                    <a:srgbClr val="C0C0C0"/>
                  </a:outerShdw>
                </a:effectLst>
              </a:rPr>
              <a:t>p</a:t>
            </a:r>
            <a:r>
              <a:rPr lang="fr-FR" sz="1400" i="1">
                <a:effectLst>
                  <a:outerShdw blurRad="38100" dist="38100" dir="2700000" algn="tl">
                    <a:srgbClr val="C0C0C0"/>
                  </a:outerShdw>
                </a:effectLst>
              </a:rPr>
              <a:t>.t </a:t>
            </a:r>
            <a:r>
              <a:rPr lang="fr-FR" sz="1400"/>
              <a:t>)</a:t>
            </a:r>
          </a:p>
        </p:txBody>
      </p:sp>
      <p:graphicFrame>
        <p:nvGraphicFramePr>
          <p:cNvPr id="2" name="Objet 1"/>
          <p:cNvGraphicFramePr>
            <a:graphicFrameLocks noChangeAspect="1"/>
          </p:cNvGraphicFramePr>
          <p:nvPr>
            <p:extLst>
              <p:ext uri="{D42A27DB-BD31-4B8C-83A1-F6EECF244321}">
                <p14:modId xmlns:p14="http://schemas.microsoft.com/office/powerpoint/2010/main" val="3171644018"/>
              </p:ext>
            </p:extLst>
          </p:nvPr>
        </p:nvGraphicFramePr>
        <p:xfrm>
          <a:off x="2887544" y="2421286"/>
          <a:ext cx="5985112" cy="1295746"/>
        </p:xfrm>
        <a:graphic>
          <a:graphicData uri="http://schemas.openxmlformats.org/presentationml/2006/ole">
            <mc:AlternateContent xmlns:mc="http://schemas.openxmlformats.org/markup-compatibility/2006">
              <mc:Choice xmlns:v="urn:schemas-microsoft-com:vml" Requires="v">
                <p:oleObj name="Équation" r:id="rId3" imgW="2463480" imgH="533160" progId="Equation.3">
                  <p:embed/>
                </p:oleObj>
              </mc:Choice>
              <mc:Fallback>
                <p:oleObj name="Équation" r:id="rId3" imgW="2463480" imgH="533160" progId="Equation.3">
                  <p:embed/>
                  <p:pic>
                    <p:nvPicPr>
                      <p:cNvPr id="2" name="Objet 1"/>
                      <p:cNvPicPr/>
                      <p:nvPr/>
                    </p:nvPicPr>
                    <p:blipFill>
                      <a:blip r:embed="rId4"/>
                      <a:stretch>
                        <a:fillRect/>
                      </a:stretch>
                    </p:blipFill>
                    <p:spPr>
                      <a:xfrm>
                        <a:off x="2887544" y="2421286"/>
                        <a:ext cx="5985112" cy="1295746"/>
                      </a:xfrm>
                      <a:prstGeom prst="rect">
                        <a:avLst/>
                      </a:prstGeom>
                    </p:spPr>
                  </p:pic>
                </p:oleObj>
              </mc:Fallback>
            </mc:AlternateContent>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p:cNvSpPr>
            <a:spLocks noGrp="1" noChangeArrowheads="1"/>
          </p:cNvSpPr>
          <p:nvPr>
            <p:ph type="title"/>
          </p:nvPr>
        </p:nvSpPr>
        <p:spPr>
          <a:noFill/>
        </p:spPr>
        <p:txBody>
          <a:bodyPr/>
          <a:lstStyle/>
          <a:p>
            <a:pPr eaLnBrk="1" hangingPunct="1"/>
            <a:r>
              <a:rPr lang="fr-FR"/>
              <a:t>Onde plane / paquet d’ondes</a:t>
            </a:r>
          </a:p>
        </p:txBody>
      </p:sp>
      <p:sp>
        <p:nvSpPr>
          <p:cNvPr id="54278" name="Rectangle 23"/>
          <p:cNvSpPr>
            <a:spLocks noGrp="1" noChangeArrowheads="1"/>
          </p:cNvSpPr>
          <p:nvPr>
            <p:ph idx="1"/>
          </p:nvPr>
        </p:nvSpPr>
        <p:spPr>
          <a:xfrm>
            <a:off x="1631951" y="1628776"/>
            <a:ext cx="6696075" cy="4411663"/>
          </a:xfrm>
        </p:spPr>
        <p:txBody>
          <a:bodyPr/>
          <a:lstStyle/>
          <a:p>
            <a:pPr lvl="1" eaLnBrk="1" hangingPunct="1"/>
            <a:r>
              <a:rPr lang="fr-FR" sz="1800" dirty="0"/>
              <a:t>On va donc essayer une C.L d’ondes planes centrées sur k</a:t>
            </a:r>
            <a:r>
              <a:rPr lang="fr-FR" sz="1800" baseline="-25000" dirty="0"/>
              <a:t>1</a:t>
            </a:r>
            <a:r>
              <a:rPr lang="fr-FR" sz="1800" dirty="0"/>
              <a:t> c’est à dire un paquet d’ondes depuis </a:t>
            </a:r>
            <a:r>
              <a:rPr lang="fr-FR" sz="1800" dirty="0">
                <a:solidFill>
                  <a:srgbClr val="9900CC"/>
                </a:solidFill>
              </a:rPr>
              <a:t>k</a:t>
            </a:r>
            <a:r>
              <a:rPr lang="fr-FR" sz="1800" baseline="-25000" dirty="0">
                <a:solidFill>
                  <a:srgbClr val="9900CC"/>
                </a:solidFill>
              </a:rPr>
              <a:t>1</a:t>
            </a:r>
            <a:r>
              <a:rPr lang="fr-FR" sz="1800" dirty="0">
                <a:solidFill>
                  <a:srgbClr val="9900CC"/>
                </a:solidFill>
              </a:rPr>
              <a:t> –</a:t>
            </a:r>
            <a:r>
              <a:rPr lang="fr-FR" sz="1800" dirty="0" err="1">
                <a:solidFill>
                  <a:srgbClr val="9900CC"/>
                </a:solidFill>
                <a:latin typeface="Symbol" pitchFamily="18" charset="2"/>
              </a:rPr>
              <a:t>D</a:t>
            </a:r>
            <a:r>
              <a:rPr lang="fr-FR" sz="1800" dirty="0" err="1">
                <a:solidFill>
                  <a:srgbClr val="9900CC"/>
                </a:solidFill>
              </a:rPr>
              <a:t>k</a:t>
            </a:r>
            <a:r>
              <a:rPr lang="fr-FR" sz="1800" dirty="0">
                <a:solidFill>
                  <a:srgbClr val="9900CC"/>
                </a:solidFill>
              </a:rPr>
              <a:t>/2</a:t>
            </a:r>
            <a:r>
              <a:rPr lang="fr-FR" sz="1800" dirty="0"/>
              <a:t> et </a:t>
            </a:r>
            <a:r>
              <a:rPr lang="fr-FR" sz="1800" dirty="0">
                <a:solidFill>
                  <a:srgbClr val="9900CC"/>
                </a:solidFill>
              </a:rPr>
              <a:t>k</a:t>
            </a:r>
            <a:r>
              <a:rPr lang="fr-FR" sz="1800" baseline="-25000" dirty="0">
                <a:solidFill>
                  <a:srgbClr val="9900CC"/>
                </a:solidFill>
              </a:rPr>
              <a:t>1</a:t>
            </a:r>
            <a:r>
              <a:rPr lang="fr-FR" sz="1800" dirty="0">
                <a:solidFill>
                  <a:srgbClr val="9900CC"/>
                </a:solidFill>
              </a:rPr>
              <a:t> + </a:t>
            </a:r>
            <a:r>
              <a:rPr lang="fr-FR" sz="1800" dirty="0" err="1">
                <a:solidFill>
                  <a:srgbClr val="9900CC"/>
                </a:solidFill>
                <a:latin typeface="Symbol" pitchFamily="18" charset="2"/>
              </a:rPr>
              <a:t>D</a:t>
            </a:r>
            <a:r>
              <a:rPr lang="fr-FR" sz="1800" dirty="0" err="1">
                <a:solidFill>
                  <a:srgbClr val="9900CC"/>
                </a:solidFill>
              </a:rPr>
              <a:t>k</a:t>
            </a:r>
            <a:r>
              <a:rPr lang="fr-FR" sz="1800" dirty="0">
                <a:solidFill>
                  <a:srgbClr val="9900CC"/>
                </a:solidFill>
              </a:rPr>
              <a:t>/2</a:t>
            </a:r>
            <a:r>
              <a:rPr lang="fr-FR" sz="1800" dirty="0"/>
              <a:t> . La fonction d’onde s’écrit alors:</a:t>
            </a:r>
          </a:p>
          <a:p>
            <a:pPr eaLnBrk="1" hangingPunct="1"/>
            <a:endParaRPr lang="fr-FR" sz="2000" dirty="0"/>
          </a:p>
          <a:p>
            <a:pPr eaLnBrk="1" hangingPunct="1"/>
            <a:endParaRPr lang="fr-FR" sz="2000" dirty="0"/>
          </a:p>
          <a:p>
            <a:pPr eaLnBrk="1" hangingPunct="1"/>
            <a:endParaRPr lang="fr-FR" sz="2000" dirty="0"/>
          </a:p>
          <a:p>
            <a:pPr eaLnBrk="1" hangingPunct="1"/>
            <a:endParaRPr lang="fr-FR" sz="2000" dirty="0"/>
          </a:p>
          <a:p>
            <a:pPr lvl="1" eaLnBrk="1" hangingPunct="1"/>
            <a:r>
              <a:rPr lang="fr-FR" sz="1800" dirty="0"/>
              <a:t>Prenons A=</a:t>
            </a:r>
            <a:r>
              <a:rPr lang="fr-FR" sz="1800" dirty="0" err="1"/>
              <a:t>cste</a:t>
            </a:r>
            <a:r>
              <a:rPr lang="fr-FR" sz="1800" dirty="0"/>
              <a:t> (</a:t>
            </a:r>
            <a:r>
              <a:rPr lang="fr-FR" sz="1800" dirty="0" err="1"/>
              <a:t>hyp</a:t>
            </a:r>
            <a:r>
              <a:rPr lang="fr-FR" sz="1800" dirty="0"/>
              <a:t> simplificatrice)</a:t>
            </a:r>
          </a:p>
          <a:p>
            <a:pPr lvl="2" eaLnBrk="1" hangingPunct="1"/>
            <a:r>
              <a:rPr lang="fr-FR" sz="1700" dirty="0"/>
              <a:t>à t=0:</a:t>
            </a:r>
          </a:p>
        </p:txBody>
      </p:sp>
      <p:sp>
        <p:nvSpPr>
          <p:cNvPr id="54276" name="Espace réservé du numéro de diapositive 5"/>
          <p:cNvSpPr>
            <a:spLocks noGrp="1"/>
          </p:cNvSpPr>
          <p:nvPr>
            <p:ph type="sldNum" sz="quarter" idx="12"/>
          </p:nvPr>
        </p:nvSpPr>
        <p:spPr>
          <a:noFill/>
        </p:spPr>
        <p:txBody>
          <a:bodyPr/>
          <a:lstStyle/>
          <a:p>
            <a:fld id="{9B1C562E-BC75-4A6C-95C9-D4930690DEF1}" type="slidenum">
              <a:rPr lang="fr-FR" altLang="en-US"/>
              <a:pPr/>
              <a:t>106</a:t>
            </a:fld>
            <a:endParaRPr lang="fr-FR" altLang="en-US"/>
          </a:p>
        </p:txBody>
      </p:sp>
      <p:grpSp>
        <p:nvGrpSpPr>
          <p:cNvPr id="54279" name="Group 24"/>
          <p:cNvGrpSpPr>
            <a:grpSpLocks/>
          </p:cNvGrpSpPr>
          <p:nvPr/>
        </p:nvGrpSpPr>
        <p:grpSpPr bwMode="auto">
          <a:xfrm>
            <a:off x="8256589" y="1530351"/>
            <a:ext cx="2484437" cy="2474913"/>
            <a:chOff x="4076" y="935"/>
            <a:chExt cx="1565" cy="1559"/>
          </a:xfrm>
        </p:grpSpPr>
        <p:grpSp>
          <p:nvGrpSpPr>
            <p:cNvPr id="54291" name="Group 25"/>
            <p:cNvGrpSpPr>
              <a:grpSpLocks/>
            </p:cNvGrpSpPr>
            <p:nvPr/>
          </p:nvGrpSpPr>
          <p:grpSpPr bwMode="auto">
            <a:xfrm>
              <a:off x="4076" y="935"/>
              <a:ext cx="1565" cy="1559"/>
              <a:chOff x="4076" y="935"/>
              <a:chExt cx="1565" cy="1559"/>
            </a:xfrm>
          </p:grpSpPr>
          <p:sp>
            <p:nvSpPr>
              <p:cNvPr id="54293" name="Line 26"/>
              <p:cNvSpPr>
                <a:spLocks noChangeShapeType="1"/>
              </p:cNvSpPr>
              <p:nvPr/>
            </p:nvSpPr>
            <p:spPr bwMode="auto">
              <a:xfrm>
                <a:off x="4740" y="1298"/>
                <a:ext cx="0" cy="998"/>
              </a:xfrm>
              <a:prstGeom prst="line">
                <a:avLst/>
              </a:prstGeom>
              <a:noFill/>
              <a:ln w="9525">
                <a:solidFill>
                  <a:schemeClr val="tx1"/>
                </a:solidFill>
                <a:round/>
                <a:headEnd type="triangle" w="med" len="med"/>
                <a:tailEnd/>
              </a:ln>
            </p:spPr>
            <p:txBody>
              <a:bodyPr/>
              <a:lstStyle/>
              <a:p>
                <a:endParaRPr lang="fr-FR"/>
              </a:p>
            </p:txBody>
          </p:sp>
          <p:sp>
            <p:nvSpPr>
              <p:cNvPr id="54294" name="Line 27"/>
              <p:cNvSpPr>
                <a:spLocks noChangeShapeType="1"/>
              </p:cNvSpPr>
              <p:nvPr/>
            </p:nvSpPr>
            <p:spPr bwMode="auto">
              <a:xfrm>
                <a:off x="4105" y="2251"/>
                <a:ext cx="1451" cy="0"/>
              </a:xfrm>
              <a:prstGeom prst="line">
                <a:avLst/>
              </a:prstGeom>
              <a:noFill/>
              <a:ln w="9525">
                <a:solidFill>
                  <a:schemeClr val="tx1"/>
                </a:solidFill>
                <a:round/>
                <a:headEnd/>
                <a:tailEnd type="triangle" w="med" len="med"/>
              </a:ln>
            </p:spPr>
            <p:txBody>
              <a:bodyPr/>
              <a:lstStyle/>
              <a:p>
                <a:endParaRPr lang="fr-FR"/>
              </a:p>
            </p:txBody>
          </p:sp>
          <p:sp>
            <p:nvSpPr>
              <p:cNvPr id="54295" name="Oval 28"/>
              <p:cNvSpPr>
                <a:spLocks noChangeArrowheads="1"/>
              </p:cNvSpPr>
              <p:nvPr/>
            </p:nvSpPr>
            <p:spPr bwMode="auto">
              <a:xfrm>
                <a:off x="4308" y="935"/>
                <a:ext cx="862" cy="1180"/>
              </a:xfrm>
              <a:prstGeom prst="ellipse">
                <a:avLst/>
              </a:prstGeom>
              <a:noFill/>
              <a:ln w="12700">
                <a:solidFill>
                  <a:srgbClr val="9900CC"/>
                </a:solidFill>
                <a:round/>
                <a:headEnd/>
                <a:tailEnd/>
              </a:ln>
            </p:spPr>
            <p:txBody>
              <a:bodyPr wrap="none" anchor="ctr"/>
              <a:lstStyle/>
              <a:p>
                <a:endParaRPr lang="fr-FR"/>
              </a:p>
            </p:txBody>
          </p:sp>
          <p:sp>
            <p:nvSpPr>
              <p:cNvPr id="54296" name="Rectangle 29"/>
              <p:cNvSpPr>
                <a:spLocks noChangeArrowheads="1"/>
              </p:cNvSpPr>
              <p:nvPr/>
            </p:nvSpPr>
            <p:spPr bwMode="auto">
              <a:xfrm>
                <a:off x="4076" y="935"/>
                <a:ext cx="1315" cy="624"/>
              </a:xfrm>
              <a:prstGeom prst="rect">
                <a:avLst/>
              </a:prstGeom>
              <a:solidFill>
                <a:schemeClr val="bg1"/>
              </a:solidFill>
              <a:ln w="9525">
                <a:noFill/>
                <a:miter lim="800000"/>
                <a:headEnd/>
                <a:tailEnd/>
              </a:ln>
            </p:spPr>
            <p:txBody>
              <a:bodyPr wrap="none" anchor="ctr"/>
              <a:lstStyle/>
              <a:p>
                <a:endParaRPr lang="fr-FR"/>
              </a:p>
            </p:txBody>
          </p:sp>
          <p:sp>
            <p:nvSpPr>
              <p:cNvPr id="54297" name="Text Box 30"/>
              <p:cNvSpPr txBox="1">
                <a:spLocks noChangeArrowheads="1"/>
              </p:cNvSpPr>
              <p:nvPr/>
            </p:nvSpPr>
            <p:spPr bwMode="auto">
              <a:xfrm>
                <a:off x="4546" y="1356"/>
                <a:ext cx="212" cy="231"/>
              </a:xfrm>
              <a:prstGeom prst="rect">
                <a:avLst/>
              </a:prstGeom>
              <a:noFill/>
              <a:ln w="9525">
                <a:noFill/>
                <a:miter lim="800000"/>
                <a:headEnd/>
                <a:tailEnd/>
              </a:ln>
            </p:spPr>
            <p:txBody>
              <a:bodyPr wrap="none">
                <a:spAutoFit/>
              </a:bodyPr>
              <a:lstStyle/>
              <a:p>
                <a:r>
                  <a:rPr lang="fr-FR" i="1"/>
                  <a:t>E</a:t>
                </a:r>
              </a:p>
            </p:txBody>
          </p:sp>
          <p:sp>
            <p:nvSpPr>
              <p:cNvPr id="54298" name="Text Box 31"/>
              <p:cNvSpPr txBox="1">
                <a:spLocks noChangeArrowheads="1"/>
              </p:cNvSpPr>
              <p:nvPr/>
            </p:nvSpPr>
            <p:spPr bwMode="auto">
              <a:xfrm>
                <a:off x="5453" y="2263"/>
                <a:ext cx="188" cy="231"/>
              </a:xfrm>
              <a:prstGeom prst="rect">
                <a:avLst/>
              </a:prstGeom>
              <a:noFill/>
              <a:ln w="9525">
                <a:noFill/>
                <a:miter lim="800000"/>
                <a:headEnd/>
                <a:tailEnd/>
              </a:ln>
            </p:spPr>
            <p:txBody>
              <a:bodyPr wrap="none">
                <a:spAutoFit/>
              </a:bodyPr>
              <a:lstStyle/>
              <a:p>
                <a:r>
                  <a:rPr lang="fr-FR"/>
                  <a:t>k</a:t>
                </a:r>
              </a:p>
            </p:txBody>
          </p:sp>
          <p:sp>
            <p:nvSpPr>
              <p:cNvPr id="54299" name="Text Box 32"/>
              <p:cNvSpPr txBox="1">
                <a:spLocks noChangeArrowheads="1"/>
              </p:cNvSpPr>
              <p:nvPr/>
            </p:nvSpPr>
            <p:spPr bwMode="auto">
              <a:xfrm>
                <a:off x="5090" y="1946"/>
                <a:ext cx="265" cy="231"/>
              </a:xfrm>
              <a:prstGeom prst="rect">
                <a:avLst/>
              </a:prstGeom>
              <a:noFill/>
              <a:ln w="9525">
                <a:noFill/>
                <a:miter lim="800000"/>
                <a:headEnd/>
                <a:tailEnd/>
              </a:ln>
            </p:spPr>
            <p:txBody>
              <a:bodyPr wrap="none">
                <a:spAutoFit/>
              </a:bodyPr>
              <a:lstStyle/>
              <a:p>
                <a:r>
                  <a:rPr lang="fr-FR"/>
                  <a:t>V</a:t>
                </a:r>
                <a:r>
                  <a:rPr lang="fr-FR" baseline="-25000"/>
                  <a:t>0</a:t>
                </a:r>
                <a:endParaRPr lang="fr-FR"/>
              </a:p>
            </p:txBody>
          </p:sp>
        </p:grpSp>
        <p:sp>
          <p:nvSpPr>
            <p:cNvPr id="54292" name="Line 33"/>
            <p:cNvSpPr>
              <a:spLocks noChangeShapeType="1"/>
            </p:cNvSpPr>
            <p:nvPr/>
          </p:nvSpPr>
          <p:spPr bwMode="auto">
            <a:xfrm>
              <a:off x="4740" y="2115"/>
              <a:ext cx="408" cy="0"/>
            </a:xfrm>
            <a:prstGeom prst="line">
              <a:avLst/>
            </a:prstGeom>
            <a:noFill/>
            <a:ln w="9525">
              <a:solidFill>
                <a:schemeClr val="tx1"/>
              </a:solidFill>
              <a:prstDash val="dashDot"/>
              <a:round/>
              <a:headEnd/>
              <a:tailEnd/>
            </a:ln>
          </p:spPr>
          <p:txBody>
            <a:bodyPr/>
            <a:lstStyle/>
            <a:p>
              <a:endParaRPr lang="fr-FR"/>
            </a:p>
          </p:txBody>
        </p:sp>
      </p:grpSp>
      <p:sp>
        <p:nvSpPr>
          <p:cNvPr id="54280" name="Line 34"/>
          <p:cNvSpPr>
            <a:spLocks noChangeShapeType="1"/>
          </p:cNvSpPr>
          <p:nvPr/>
        </p:nvSpPr>
        <p:spPr bwMode="auto">
          <a:xfrm>
            <a:off x="9840913" y="3052763"/>
            <a:ext cx="0" cy="576262"/>
          </a:xfrm>
          <a:prstGeom prst="line">
            <a:avLst/>
          </a:prstGeom>
          <a:noFill/>
          <a:ln w="9525">
            <a:solidFill>
              <a:schemeClr val="tx1"/>
            </a:solidFill>
            <a:round/>
            <a:headEnd/>
            <a:tailEnd/>
          </a:ln>
        </p:spPr>
        <p:txBody>
          <a:bodyPr/>
          <a:lstStyle/>
          <a:p>
            <a:endParaRPr lang="fr-FR"/>
          </a:p>
        </p:txBody>
      </p:sp>
      <p:sp>
        <p:nvSpPr>
          <p:cNvPr id="54281" name="Line 35"/>
          <p:cNvSpPr>
            <a:spLocks noChangeShapeType="1"/>
          </p:cNvSpPr>
          <p:nvPr/>
        </p:nvSpPr>
        <p:spPr bwMode="auto">
          <a:xfrm flipH="1">
            <a:off x="9323389" y="3068638"/>
            <a:ext cx="504825" cy="0"/>
          </a:xfrm>
          <a:prstGeom prst="line">
            <a:avLst/>
          </a:prstGeom>
          <a:noFill/>
          <a:ln w="9525">
            <a:solidFill>
              <a:schemeClr val="tx1"/>
            </a:solidFill>
            <a:round/>
            <a:headEnd/>
            <a:tailEnd/>
          </a:ln>
        </p:spPr>
        <p:txBody>
          <a:bodyPr/>
          <a:lstStyle/>
          <a:p>
            <a:endParaRPr lang="fr-FR"/>
          </a:p>
        </p:txBody>
      </p:sp>
      <p:sp>
        <p:nvSpPr>
          <p:cNvPr id="54282" name="Line 36"/>
          <p:cNvSpPr>
            <a:spLocks noChangeShapeType="1"/>
          </p:cNvSpPr>
          <p:nvPr/>
        </p:nvSpPr>
        <p:spPr bwMode="auto">
          <a:xfrm>
            <a:off x="9742488" y="3200400"/>
            <a:ext cx="0" cy="431800"/>
          </a:xfrm>
          <a:prstGeom prst="line">
            <a:avLst/>
          </a:prstGeom>
          <a:noFill/>
          <a:ln w="9525">
            <a:solidFill>
              <a:schemeClr val="tx1"/>
            </a:solidFill>
            <a:round/>
            <a:headEnd/>
            <a:tailEnd/>
          </a:ln>
        </p:spPr>
        <p:txBody>
          <a:bodyPr/>
          <a:lstStyle/>
          <a:p>
            <a:endParaRPr lang="fr-FR"/>
          </a:p>
        </p:txBody>
      </p:sp>
      <p:sp>
        <p:nvSpPr>
          <p:cNvPr id="54283" name="Line 37"/>
          <p:cNvSpPr>
            <a:spLocks noChangeShapeType="1"/>
          </p:cNvSpPr>
          <p:nvPr/>
        </p:nvSpPr>
        <p:spPr bwMode="auto">
          <a:xfrm>
            <a:off x="9925050" y="2886076"/>
            <a:ext cx="0" cy="720725"/>
          </a:xfrm>
          <a:prstGeom prst="line">
            <a:avLst/>
          </a:prstGeom>
          <a:noFill/>
          <a:ln w="9525">
            <a:solidFill>
              <a:schemeClr val="tx1"/>
            </a:solidFill>
            <a:round/>
            <a:headEnd/>
            <a:tailEnd/>
          </a:ln>
        </p:spPr>
        <p:txBody>
          <a:bodyPr/>
          <a:lstStyle/>
          <a:p>
            <a:endParaRPr lang="fr-FR"/>
          </a:p>
        </p:txBody>
      </p:sp>
      <p:sp>
        <p:nvSpPr>
          <p:cNvPr id="54284" name="Line 38"/>
          <p:cNvSpPr>
            <a:spLocks noChangeShapeType="1"/>
          </p:cNvSpPr>
          <p:nvPr/>
        </p:nvSpPr>
        <p:spPr bwMode="auto">
          <a:xfrm flipH="1">
            <a:off x="9323388" y="3213100"/>
            <a:ext cx="431800" cy="0"/>
          </a:xfrm>
          <a:prstGeom prst="line">
            <a:avLst/>
          </a:prstGeom>
          <a:noFill/>
          <a:ln w="9525">
            <a:solidFill>
              <a:schemeClr val="tx1"/>
            </a:solidFill>
            <a:round/>
            <a:headEnd/>
            <a:tailEnd/>
          </a:ln>
        </p:spPr>
        <p:txBody>
          <a:bodyPr/>
          <a:lstStyle/>
          <a:p>
            <a:endParaRPr lang="fr-FR"/>
          </a:p>
        </p:txBody>
      </p:sp>
      <p:sp>
        <p:nvSpPr>
          <p:cNvPr id="54285" name="Line 39"/>
          <p:cNvSpPr>
            <a:spLocks noChangeShapeType="1"/>
          </p:cNvSpPr>
          <p:nvPr/>
        </p:nvSpPr>
        <p:spPr bwMode="auto">
          <a:xfrm flipH="1">
            <a:off x="9323388" y="2903538"/>
            <a:ext cx="576262" cy="0"/>
          </a:xfrm>
          <a:prstGeom prst="line">
            <a:avLst/>
          </a:prstGeom>
          <a:noFill/>
          <a:ln w="9525">
            <a:solidFill>
              <a:schemeClr val="tx1"/>
            </a:solidFill>
            <a:round/>
            <a:headEnd/>
            <a:tailEnd/>
          </a:ln>
        </p:spPr>
        <p:txBody>
          <a:bodyPr/>
          <a:lstStyle/>
          <a:p>
            <a:endParaRPr lang="fr-FR"/>
          </a:p>
        </p:txBody>
      </p:sp>
      <p:sp>
        <p:nvSpPr>
          <p:cNvPr id="205864" name="Text Box 40"/>
          <p:cNvSpPr txBox="1">
            <a:spLocks noChangeArrowheads="1"/>
          </p:cNvSpPr>
          <p:nvPr/>
        </p:nvSpPr>
        <p:spPr bwMode="auto">
          <a:xfrm>
            <a:off x="9666289" y="4054475"/>
            <a:ext cx="363537" cy="336550"/>
          </a:xfrm>
          <a:prstGeom prst="rect">
            <a:avLst/>
          </a:prstGeom>
          <a:noFill/>
          <a:ln w="9525">
            <a:noFill/>
            <a:miter lim="800000"/>
            <a:headEnd/>
            <a:tailEnd/>
          </a:ln>
          <a:effectLst/>
        </p:spPr>
        <p:txBody>
          <a:bodyPr wrap="none">
            <a:spAutoFit/>
          </a:bodyPr>
          <a:lstStyle/>
          <a:p>
            <a:pPr>
              <a:defRPr/>
            </a:pPr>
            <a:r>
              <a:rPr lang="fr-FR" sz="1600">
                <a:effectLst>
                  <a:outerShdw blurRad="38100" dist="38100" dir="2700000" algn="tl">
                    <a:srgbClr val="C0C0C0"/>
                  </a:outerShdw>
                </a:effectLst>
              </a:rPr>
              <a:t>k</a:t>
            </a:r>
            <a:r>
              <a:rPr lang="fr-FR" sz="1600" baseline="-25000">
                <a:effectLst>
                  <a:outerShdw blurRad="38100" dist="38100" dir="2700000" algn="tl">
                    <a:srgbClr val="C0C0C0"/>
                  </a:outerShdw>
                </a:effectLst>
              </a:rPr>
              <a:t>1</a:t>
            </a:r>
            <a:endParaRPr lang="fr-FR" sz="1600">
              <a:effectLst>
                <a:outerShdw blurRad="38100" dist="38100" dir="2700000" algn="tl">
                  <a:srgbClr val="C0C0C0"/>
                </a:outerShdw>
              </a:effectLst>
            </a:endParaRPr>
          </a:p>
        </p:txBody>
      </p:sp>
      <p:sp>
        <p:nvSpPr>
          <p:cNvPr id="54287" name="Line 41"/>
          <p:cNvSpPr>
            <a:spLocks noChangeShapeType="1"/>
          </p:cNvSpPr>
          <p:nvPr/>
        </p:nvSpPr>
        <p:spPr bwMode="auto">
          <a:xfrm flipV="1">
            <a:off x="9840913" y="3716338"/>
            <a:ext cx="0" cy="360362"/>
          </a:xfrm>
          <a:prstGeom prst="line">
            <a:avLst/>
          </a:prstGeom>
          <a:noFill/>
          <a:ln w="9525">
            <a:solidFill>
              <a:srgbClr val="9900CC"/>
            </a:solidFill>
            <a:round/>
            <a:headEnd/>
            <a:tailEnd type="triangle" w="med" len="med"/>
          </a:ln>
        </p:spPr>
        <p:txBody>
          <a:bodyPr/>
          <a:lstStyle/>
          <a:p>
            <a:endParaRPr lang="fr-FR"/>
          </a:p>
        </p:txBody>
      </p:sp>
      <p:sp>
        <p:nvSpPr>
          <p:cNvPr id="205866" name="Text Box 42"/>
          <p:cNvSpPr txBox="1">
            <a:spLocks noChangeArrowheads="1"/>
          </p:cNvSpPr>
          <p:nvPr/>
        </p:nvSpPr>
        <p:spPr bwMode="auto">
          <a:xfrm>
            <a:off x="8759826" y="4076701"/>
            <a:ext cx="840295" cy="307777"/>
          </a:xfrm>
          <a:prstGeom prst="rect">
            <a:avLst/>
          </a:prstGeom>
          <a:noFill/>
          <a:ln w="9525">
            <a:noFill/>
            <a:miter lim="800000"/>
            <a:headEnd/>
            <a:tailEnd/>
          </a:ln>
          <a:effectLst/>
        </p:spPr>
        <p:txBody>
          <a:bodyPr wrap="none">
            <a:spAutoFit/>
          </a:bodyPr>
          <a:lstStyle/>
          <a:p>
            <a:pPr>
              <a:defRPr/>
            </a:pPr>
            <a:r>
              <a:rPr lang="fr-FR" sz="1400">
                <a:effectLst>
                  <a:outerShdw blurRad="38100" dist="38100" dir="2700000" algn="tl">
                    <a:srgbClr val="C0C0C0"/>
                  </a:outerShdw>
                </a:effectLst>
              </a:rPr>
              <a:t>k</a:t>
            </a:r>
            <a:r>
              <a:rPr lang="fr-FR" sz="1400" baseline="-25000">
                <a:effectLst>
                  <a:outerShdw blurRad="38100" dist="38100" dir="2700000" algn="tl">
                    <a:srgbClr val="C0C0C0"/>
                  </a:outerShdw>
                </a:effectLst>
              </a:rPr>
              <a:t>1</a:t>
            </a:r>
            <a:r>
              <a:rPr lang="fr-FR" sz="1400">
                <a:effectLst>
                  <a:outerShdw blurRad="38100" dist="38100" dir="2700000" algn="tl">
                    <a:srgbClr val="C0C0C0"/>
                  </a:outerShdw>
                </a:effectLst>
              </a:rPr>
              <a:t> –</a:t>
            </a:r>
            <a:r>
              <a:rPr lang="fr-FR" sz="1400">
                <a:effectLst>
                  <a:outerShdw blurRad="38100" dist="38100" dir="2700000" algn="tl">
                    <a:srgbClr val="C0C0C0"/>
                  </a:outerShdw>
                </a:effectLst>
                <a:latin typeface="Symbol" pitchFamily="18" charset="2"/>
              </a:rPr>
              <a:t>D</a:t>
            </a:r>
            <a:r>
              <a:rPr lang="fr-FR" sz="1400">
                <a:effectLst>
                  <a:outerShdw blurRad="38100" dist="38100" dir="2700000" algn="tl">
                    <a:srgbClr val="C0C0C0"/>
                  </a:outerShdw>
                </a:effectLst>
              </a:rPr>
              <a:t>k/2</a:t>
            </a:r>
          </a:p>
        </p:txBody>
      </p:sp>
      <p:sp>
        <p:nvSpPr>
          <p:cNvPr id="54289" name="Line 43"/>
          <p:cNvSpPr>
            <a:spLocks noChangeShapeType="1"/>
          </p:cNvSpPr>
          <p:nvPr/>
        </p:nvSpPr>
        <p:spPr bwMode="auto">
          <a:xfrm flipV="1">
            <a:off x="9264650" y="3716338"/>
            <a:ext cx="431800" cy="360362"/>
          </a:xfrm>
          <a:prstGeom prst="line">
            <a:avLst/>
          </a:prstGeom>
          <a:noFill/>
          <a:ln w="9525">
            <a:solidFill>
              <a:srgbClr val="9900CC"/>
            </a:solidFill>
            <a:round/>
            <a:headEnd/>
            <a:tailEnd type="triangle" w="med" len="med"/>
          </a:ln>
        </p:spPr>
        <p:txBody>
          <a:bodyPr/>
          <a:lstStyle/>
          <a:p>
            <a:endParaRPr lang="fr-FR"/>
          </a:p>
        </p:txBody>
      </p:sp>
      <p:sp>
        <p:nvSpPr>
          <p:cNvPr id="54290" name="Text Box 44"/>
          <p:cNvSpPr txBox="1">
            <a:spLocks noChangeArrowheads="1"/>
          </p:cNvSpPr>
          <p:nvPr/>
        </p:nvSpPr>
        <p:spPr bwMode="auto">
          <a:xfrm>
            <a:off x="8964613" y="2851151"/>
            <a:ext cx="372218" cy="307777"/>
          </a:xfrm>
          <a:prstGeom prst="rect">
            <a:avLst/>
          </a:prstGeom>
          <a:noFill/>
          <a:ln w="9525">
            <a:noFill/>
            <a:miter lim="800000"/>
            <a:headEnd/>
            <a:tailEnd/>
          </a:ln>
        </p:spPr>
        <p:txBody>
          <a:bodyPr wrap="none">
            <a:spAutoFit/>
          </a:bodyPr>
          <a:lstStyle/>
          <a:p>
            <a:r>
              <a:rPr lang="fr-FR" sz="1400"/>
              <a:t>E</a:t>
            </a:r>
            <a:r>
              <a:rPr lang="fr-FR" sz="1400" baseline="-25000"/>
              <a:t>1</a:t>
            </a:r>
            <a:endParaRPr lang="fr-FR" sz="1400"/>
          </a:p>
        </p:txBody>
      </p:sp>
      <p:graphicFrame>
        <p:nvGraphicFramePr>
          <p:cNvPr id="2" name="Objet 1"/>
          <p:cNvGraphicFramePr>
            <a:graphicFrameLocks noChangeAspect="1"/>
          </p:cNvGraphicFramePr>
          <p:nvPr>
            <p:extLst>
              <p:ext uri="{D42A27DB-BD31-4B8C-83A1-F6EECF244321}">
                <p14:modId xmlns:p14="http://schemas.microsoft.com/office/powerpoint/2010/main" val="3656495568"/>
              </p:ext>
            </p:extLst>
          </p:nvPr>
        </p:nvGraphicFramePr>
        <p:xfrm>
          <a:off x="3961471" y="2624932"/>
          <a:ext cx="3713690" cy="1196974"/>
        </p:xfrm>
        <a:graphic>
          <a:graphicData uri="http://schemas.openxmlformats.org/presentationml/2006/ole">
            <mc:AlternateContent xmlns:mc="http://schemas.openxmlformats.org/markup-compatibility/2006">
              <mc:Choice xmlns:v="urn:schemas-microsoft-com:vml" Requires="v">
                <p:oleObj name="Équation" r:id="rId3" imgW="1536480" imgH="495000" progId="Equation.3">
                  <p:embed/>
                </p:oleObj>
              </mc:Choice>
              <mc:Fallback>
                <p:oleObj name="Équation" r:id="rId3" imgW="1536480" imgH="495000" progId="Equation.3">
                  <p:embed/>
                  <p:pic>
                    <p:nvPicPr>
                      <p:cNvPr id="2" name="Objet 1"/>
                      <p:cNvPicPr/>
                      <p:nvPr/>
                    </p:nvPicPr>
                    <p:blipFill>
                      <a:blip r:embed="rId4"/>
                      <a:stretch>
                        <a:fillRect/>
                      </a:stretch>
                    </p:blipFill>
                    <p:spPr>
                      <a:xfrm>
                        <a:off x="3961471" y="2624932"/>
                        <a:ext cx="3713690" cy="1196974"/>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2264047932"/>
              </p:ext>
            </p:extLst>
          </p:nvPr>
        </p:nvGraphicFramePr>
        <p:xfrm>
          <a:off x="3302100" y="4509120"/>
          <a:ext cx="6152256" cy="2143968"/>
        </p:xfrm>
        <a:graphic>
          <a:graphicData uri="http://schemas.openxmlformats.org/presentationml/2006/ole">
            <mc:AlternateContent xmlns:mc="http://schemas.openxmlformats.org/markup-compatibility/2006">
              <mc:Choice xmlns:v="urn:schemas-microsoft-com:vml" Requires="v">
                <p:oleObj name="Équation" r:id="rId5" imgW="3352680" imgH="1168200" progId="Equation.3">
                  <p:embed/>
                </p:oleObj>
              </mc:Choice>
              <mc:Fallback>
                <p:oleObj name="Équation" r:id="rId5" imgW="3352680" imgH="1168200" progId="Equation.3">
                  <p:embed/>
                  <p:pic>
                    <p:nvPicPr>
                      <p:cNvPr id="3" name="Objet 2"/>
                      <p:cNvPicPr/>
                      <p:nvPr/>
                    </p:nvPicPr>
                    <p:blipFill>
                      <a:blip r:embed="rId6"/>
                      <a:stretch>
                        <a:fillRect/>
                      </a:stretch>
                    </p:blipFill>
                    <p:spPr>
                      <a:xfrm>
                        <a:off x="3302100" y="4509120"/>
                        <a:ext cx="6152256" cy="2143968"/>
                      </a:xfrm>
                      <a:prstGeom prst="rect">
                        <a:avLst/>
                      </a:prstGeom>
                    </p:spPr>
                  </p:pic>
                </p:oleObj>
              </mc:Fallback>
            </mc:AlternateContent>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3" name="Rectangle 2"/>
          <p:cNvSpPr>
            <a:spLocks noGrp="1" noChangeArrowheads="1"/>
          </p:cNvSpPr>
          <p:nvPr>
            <p:ph type="title"/>
          </p:nvPr>
        </p:nvSpPr>
        <p:spPr>
          <a:noFill/>
        </p:spPr>
        <p:txBody>
          <a:bodyPr/>
          <a:lstStyle/>
          <a:p>
            <a:pPr eaLnBrk="1" hangingPunct="1"/>
            <a:r>
              <a:rPr lang="fr-FR"/>
              <a:t>Onde plane / paquet d’ondes</a:t>
            </a:r>
          </a:p>
        </p:txBody>
      </p:sp>
      <p:sp>
        <p:nvSpPr>
          <p:cNvPr id="55304" name="Rectangle 3"/>
          <p:cNvSpPr>
            <a:spLocks noGrp="1" noChangeArrowheads="1"/>
          </p:cNvSpPr>
          <p:nvPr>
            <p:ph idx="1"/>
          </p:nvPr>
        </p:nvSpPr>
        <p:spPr>
          <a:xfrm>
            <a:off x="1631951" y="1628776"/>
            <a:ext cx="6696075" cy="4411663"/>
          </a:xfrm>
        </p:spPr>
        <p:txBody>
          <a:bodyPr/>
          <a:lstStyle/>
          <a:p>
            <a:pPr lvl="1" eaLnBrk="1" hangingPunct="1"/>
            <a:r>
              <a:rPr lang="fr-FR" sz="1800" dirty="0"/>
              <a:t>On calcule à nouveau la probabilité de présence en un point x:</a:t>
            </a:r>
          </a:p>
          <a:p>
            <a:pPr eaLnBrk="1" hangingPunct="1"/>
            <a:endParaRPr lang="fr-FR" sz="2000" dirty="0"/>
          </a:p>
          <a:p>
            <a:pPr eaLnBrk="1" hangingPunct="1"/>
            <a:endParaRPr lang="fr-FR" sz="2000" dirty="0"/>
          </a:p>
          <a:p>
            <a:pPr eaLnBrk="1" hangingPunct="1"/>
            <a:endParaRPr lang="fr-FR" sz="2000" dirty="0"/>
          </a:p>
          <a:p>
            <a:pPr eaLnBrk="1" hangingPunct="1"/>
            <a:endParaRPr lang="fr-FR" sz="2000" dirty="0"/>
          </a:p>
          <a:p>
            <a:pPr lvl="1" eaLnBrk="1" hangingPunct="1">
              <a:buFont typeface="Wingdings" pitchFamily="2" charset="2"/>
              <a:buNone/>
            </a:pPr>
            <a:endParaRPr lang="fr-FR" sz="1800" dirty="0"/>
          </a:p>
        </p:txBody>
      </p:sp>
      <p:sp>
        <p:nvSpPr>
          <p:cNvPr id="55302" name="Espace réservé du numéro de diapositive 5"/>
          <p:cNvSpPr>
            <a:spLocks noGrp="1"/>
          </p:cNvSpPr>
          <p:nvPr>
            <p:ph type="sldNum" sz="quarter" idx="12"/>
          </p:nvPr>
        </p:nvSpPr>
        <p:spPr>
          <a:noFill/>
        </p:spPr>
        <p:txBody>
          <a:bodyPr/>
          <a:lstStyle/>
          <a:p>
            <a:fld id="{EAD640EB-1269-4E7B-AAF1-FDDF22B31DB1}" type="slidenum">
              <a:rPr lang="fr-FR" altLang="en-US"/>
              <a:pPr/>
              <a:t>107</a:t>
            </a:fld>
            <a:endParaRPr lang="fr-FR" altLang="en-US"/>
          </a:p>
        </p:txBody>
      </p:sp>
      <p:graphicFrame>
        <p:nvGraphicFramePr>
          <p:cNvPr id="55299" name="Object 28"/>
          <p:cNvGraphicFramePr>
            <a:graphicFrameLocks noChangeAspect="1"/>
          </p:cNvGraphicFramePr>
          <p:nvPr/>
        </p:nvGraphicFramePr>
        <p:xfrm>
          <a:off x="2063751" y="3573463"/>
          <a:ext cx="3959225" cy="3086100"/>
        </p:xfrm>
        <a:graphic>
          <a:graphicData uri="http://schemas.openxmlformats.org/presentationml/2006/ole">
            <mc:AlternateContent xmlns:mc="http://schemas.openxmlformats.org/markup-compatibility/2006">
              <mc:Choice xmlns:v="urn:schemas-microsoft-com:vml" Requires="v">
                <p:oleObj name="Graph" r:id="rId3" imgW="3960000" imgH="3085920" progId="">
                  <p:embed/>
                </p:oleObj>
              </mc:Choice>
              <mc:Fallback>
                <p:oleObj name="Graph" r:id="rId3" imgW="3960000" imgH="3085920" progId="">
                  <p:embed/>
                  <p:pic>
                    <p:nvPicPr>
                      <p:cNvPr id="55299"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3573463"/>
                        <a:ext cx="3959225" cy="3086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5" name="Freeform 30"/>
          <p:cNvSpPr>
            <a:spLocks/>
          </p:cNvSpPr>
          <p:nvPr/>
        </p:nvSpPr>
        <p:spPr bwMode="auto">
          <a:xfrm>
            <a:off x="4668839" y="4259264"/>
            <a:ext cx="2016125" cy="1800225"/>
          </a:xfrm>
          <a:custGeom>
            <a:avLst/>
            <a:gdLst>
              <a:gd name="T0" fmla="*/ 0 w 1270"/>
              <a:gd name="T1" fmla="*/ 1134 h 1134"/>
              <a:gd name="T2" fmla="*/ 363 w 1270"/>
              <a:gd name="T3" fmla="*/ 408 h 1134"/>
              <a:gd name="T4" fmla="*/ 1270 w 1270"/>
              <a:gd name="T5" fmla="*/ 0 h 1134"/>
              <a:gd name="T6" fmla="*/ 0 60000 65536"/>
              <a:gd name="T7" fmla="*/ 0 60000 65536"/>
              <a:gd name="T8" fmla="*/ 0 60000 65536"/>
              <a:gd name="T9" fmla="*/ 0 w 1270"/>
              <a:gd name="T10" fmla="*/ 0 h 1134"/>
              <a:gd name="T11" fmla="*/ 1270 w 1270"/>
              <a:gd name="T12" fmla="*/ 1134 h 1134"/>
            </a:gdLst>
            <a:ahLst/>
            <a:cxnLst>
              <a:cxn ang="T6">
                <a:pos x="T0" y="T1"/>
              </a:cxn>
              <a:cxn ang="T7">
                <a:pos x="T2" y="T3"/>
              </a:cxn>
              <a:cxn ang="T8">
                <a:pos x="T4" y="T5"/>
              </a:cxn>
            </a:cxnLst>
            <a:rect l="T9" t="T10" r="T11" b="T12"/>
            <a:pathLst>
              <a:path w="1270" h="1134">
                <a:moveTo>
                  <a:pt x="0" y="1134"/>
                </a:moveTo>
                <a:cubicBezTo>
                  <a:pt x="75" y="865"/>
                  <a:pt x="151" y="597"/>
                  <a:pt x="363" y="408"/>
                </a:cubicBezTo>
                <a:cubicBezTo>
                  <a:pt x="575" y="219"/>
                  <a:pt x="922" y="109"/>
                  <a:pt x="1270" y="0"/>
                </a:cubicBezTo>
              </a:path>
            </a:pathLst>
          </a:custGeom>
          <a:noFill/>
          <a:ln w="19050" cmpd="sng">
            <a:solidFill>
              <a:srgbClr val="9900CC"/>
            </a:solidFill>
            <a:round/>
            <a:headEnd type="triangle" w="med" len="med"/>
            <a:tailEnd type="none" w="med" len="med"/>
          </a:ln>
        </p:spPr>
        <p:txBody>
          <a:bodyPr/>
          <a:lstStyle/>
          <a:p>
            <a:endParaRPr lang="fr-FR"/>
          </a:p>
        </p:txBody>
      </p:sp>
      <p:graphicFrame>
        <p:nvGraphicFramePr>
          <p:cNvPr id="55300" name="Object 32"/>
          <p:cNvGraphicFramePr>
            <a:graphicFrameLocks noChangeAspect="1"/>
          </p:cNvGraphicFramePr>
          <p:nvPr/>
        </p:nvGraphicFramePr>
        <p:xfrm>
          <a:off x="6816725" y="3644900"/>
          <a:ext cx="3225800" cy="1466850"/>
        </p:xfrm>
        <a:graphic>
          <a:graphicData uri="http://schemas.openxmlformats.org/presentationml/2006/ole">
            <mc:AlternateContent xmlns:mc="http://schemas.openxmlformats.org/markup-compatibility/2006">
              <mc:Choice xmlns:v="urn:schemas-microsoft-com:vml" Requires="v">
                <p:oleObj name="Equation" r:id="rId5" imgW="1815840" imgH="825480" progId="Equation.3">
                  <p:embed/>
                </p:oleObj>
              </mc:Choice>
              <mc:Fallback>
                <p:oleObj name="Equation" r:id="rId5" imgW="1815840" imgH="825480" progId="Equation.3">
                  <p:embed/>
                  <p:pic>
                    <p:nvPicPr>
                      <p:cNvPr id="55300"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5" y="3644900"/>
                        <a:ext cx="3225800" cy="1466850"/>
                      </a:xfrm>
                      <a:prstGeom prst="rect">
                        <a:avLst/>
                      </a:prstGeom>
                      <a:solidFill>
                        <a:srgbClr val="DDDDDD"/>
                      </a:solidFill>
                      <a:ln w="9525">
                        <a:solidFill>
                          <a:srgbClr val="FF0000"/>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55306" name="Oval 33"/>
          <p:cNvSpPr>
            <a:spLocks noChangeArrowheads="1"/>
          </p:cNvSpPr>
          <p:nvPr/>
        </p:nvSpPr>
        <p:spPr bwMode="auto">
          <a:xfrm>
            <a:off x="7175501" y="4703763"/>
            <a:ext cx="1584325" cy="525462"/>
          </a:xfrm>
          <a:prstGeom prst="ellipse">
            <a:avLst/>
          </a:prstGeom>
          <a:noFill/>
          <a:ln w="28575">
            <a:solidFill>
              <a:srgbClr val="FF0000"/>
            </a:solidFill>
            <a:round/>
            <a:headEnd/>
            <a:tailEnd/>
          </a:ln>
        </p:spPr>
        <p:txBody>
          <a:bodyPr wrap="none" anchor="ctr"/>
          <a:lstStyle/>
          <a:p>
            <a:endParaRPr lang="fr-FR"/>
          </a:p>
        </p:txBody>
      </p:sp>
      <p:sp>
        <p:nvSpPr>
          <p:cNvPr id="209954" name="Text Box 34"/>
          <p:cNvSpPr txBox="1">
            <a:spLocks noChangeArrowheads="1"/>
          </p:cNvSpPr>
          <p:nvPr/>
        </p:nvSpPr>
        <p:spPr bwMode="auto">
          <a:xfrm>
            <a:off x="5859463" y="5392738"/>
            <a:ext cx="4557712" cy="641350"/>
          </a:xfrm>
          <a:prstGeom prst="rect">
            <a:avLst/>
          </a:prstGeom>
          <a:noFill/>
          <a:ln w="9525">
            <a:noFill/>
            <a:miter lim="800000"/>
            <a:headEnd/>
            <a:tailEnd/>
          </a:ln>
          <a:effectLst/>
        </p:spPr>
        <p:txBody>
          <a:bodyPr>
            <a:spAutoFit/>
          </a:bodyPr>
          <a:lstStyle/>
          <a:p>
            <a:pPr>
              <a:defRPr/>
            </a:pPr>
            <a:r>
              <a:rPr lang="fr-FR" i="1">
                <a:effectLst>
                  <a:outerShdw blurRad="38100" dist="38100" dir="2700000" algn="tl">
                    <a:srgbClr val="C0C0C0"/>
                  </a:outerShdw>
                </a:effectLst>
              </a:rPr>
              <a:t>En améliorant la loi d’Amplitude on aurait pu obtenir la relation d’</a:t>
            </a:r>
            <a:r>
              <a:rPr lang="fr-FR" i="1">
                <a:solidFill>
                  <a:srgbClr val="9900CC"/>
                </a:solidFill>
                <a:effectLst>
                  <a:outerShdw blurRad="38100" dist="38100" dir="2700000" algn="tl">
                    <a:srgbClr val="C0C0C0"/>
                  </a:outerShdw>
                </a:effectLst>
              </a:rPr>
              <a:t>Heisenberg</a:t>
            </a:r>
            <a:r>
              <a:rPr lang="fr-FR" i="1">
                <a:effectLst>
                  <a:outerShdw blurRad="38100" dist="38100" dir="2700000" algn="tl">
                    <a:srgbClr val="C0C0C0"/>
                  </a:outerShdw>
                </a:effectLst>
              </a:rPr>
              <a:t>:</a:t>
            </a:r>
          </a:p>
        </p:txBody>
      </p:sp>
      <p:graphicFrame>
        <p:nvGraphicFramePr>
          <p:cNvPr id="55301" name="Object 35"/>
          <p:cNvGraphicFramePr>
            <a:graphicFrameLocks noChangeAspect="1"/>
          </p:cNvGraphicFramePr>
          <p:nvPr/>
        </p:nvGraphicFramePr>
        <p:xfrm>
          <a:off x="7077076" y="6067426"/>
          <a:ext cx="2403475" cy="511175"/>
        </p:xfrm>
        <a:graphic>
          <a:graphicData uri="http://schemas.openxmlformats.org/presentationml/2006/ole">
            <mc:AlternateContent xmlns:mc="http://schemas.openxmlformats.org/markup-compatibility/2006">
              <mc:Choice xmlns:v="urn:schemas-microsoft-com:vml" Requires="v">
                <p:oleObj name="Equation" r:id="rId7" imgW="838080" imgH="177480" progId="Equation.3">
                  <p:embed/>
                </p:oleObj>
              </mc:Choice>
              <mc:Fallback>
                <p:oleObj name="Equation" r:id="rId7" imgW="838080" imgH="177480" progId="Equation.3">
                  <p:embed/>
                  <p:pic>
                    <p:nvPicPr>
                      <p:cNvPr id="55301" name="Object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76" y="6067426"/>
                        <a:ext cx="2403475" cy="511175"/>
                      </a:xfrm>
                      <a:prstGeom prst="rect">
                        <a:avLst/>
                      </a:prstGeom>
                      <a:solidFill>
                        <a:srgbClr val="DDDDDD"/>
                      </a:solidFill>
                      <a:ln w="9525">
                        <a:solidFill>
                          <a:srgbClr val="FF0000"/>
                        </a:solidFill>
                        <a:miter lim="800000"/>
                        <a:headEnd/>
                        <a:tailEnd/>
                      </a:ln>
                      <a:effectLst>
                        <a:outerShdw dist="107763" dir="2700000" algn="ctr" rotWithShape="0">
                          <a:srgbClr val="808080">
                            <a:alpha val="50000"/>
                          </a:srgbClr>
                        </a:outerShdw>
                      </a:effectLst>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1914379400"/>
              </p:ext>
            </p:extLst>
          </p:nvPr>
        </p:nvGraphicFramePr>
        <p:xfrm>
          <a:off x="2796531" y="2335932"/>
          <a:ext cx="5262264" cy="877044"/>
        </p:xfrm>
        <a:graphic>
          <a:graphicData uri="http://schemas.openxmlformats.org/presentationml/2006/ole">
            <mc:AlternateContent xmlns:mc="http://schemas.openxmlformats.org/markup-compatibility/2006">
              <mc:Choice xmlns:v="urn:schemas-microsoft-com:vml" Requires="v">
                <p:oleObj name="Équation" r:id="rId9" imgW="2514600" imgH="419040" progId="Equation.3">
                  <p:embed/>
                </p:oleObj>
              </mc:Choice>
              <mc:Fallback>
                <p:oleObj name="Équation" r:id="rId9" imgW="2514600" imgH="419040" progId="Equation.3">
                  <p:embed/>
                  <p:pic>
                    <p:nvPicPr>
                      <p:cNvPr id="2" name="Objet 1"/>
                      <p:cNvPicPr/>
                      <p:nvPr/>
                    </p:nvPicPr>
                    <p:blipFill>
                      <a:blip r:embed="rId10"/>
                      <a:stretch>
                        <a:fillRect/>
                      </a:stretch>
                    </p:blipFill>
                    <p:spPr>
                      <a:xfrm>
                        <a:off x="2796531" y="2335932"/>
                        <a:ext cx="5262264" cy="877044"/>
                      </a:xfrm>
                      <a:prstGeom prst="rect">
                        <a:avLst/>
                      </a:prstGeom>
                    </p:spPr>
                  </p:pic>
                </p:oleObj>
              </mc:Fallback>
            </mc:AlternateContent>
          </a:graphicData>
        </a:graphic>
      </p:graphicFrame>
      <p:sp>
        <p:nvSpPr>
          <p:cNvPr id="12" name="Freeform 30"/>
          <p:cNvSpPr>
            <a:spLocks/>
          </p:cNvSpPr>
          <p:nvPr/>
        </p:nvSpPr>
        <p:spPr bwMode="auto">
          <a:xfrm>
            <a:off x="3719737" y="3968752"/>
            <a:ext cx="2736205" cy="2065337"/>
          </a:xfrm>
          <a:custGeom>
            <a:avLst/>
            <a:gdLst>
              <a:gd name="T0" fmla="*/ 0 w 1270"/>
              <a:gd name="T1" fmla="*/ 1134 h 1134"/>
              <a:gd name="T2" fmla="*/ 363 w 1270"/>
              <a:gd name="T3" fmla="*/ 408 h 1134"/>
              <a:gd name="T4" fmla="*/ 1270 w 1270"/>
              <a:gd name="T5" fmla="*/ 0 h 1134"/>
              <a:gd name="T6" fmla="*/ 0 60000 65536"/>
              <a:gd name="T7" fmla="*/ 0 60000 65536"/>
              <a:gd name="T8" fmla="*/ 0 60000 65536"/>
              <a:gd name="T9" fmla="*/ 0 w 1270"/>
              <a:gd name="T10" fmla="*/ 0 h 1134"/>
              <a:gd name="T11" fmla="*/ 1270 w 1270"/>
              <a:gd name="T12" fmla="*/ 1134 h 1134"/>
            </a:gdLst>
            <a:ahLst/>
            <a:cxnLst>
              <a:cxn ang="T6">
                <a:pos x="T0" y="T1"/>
              </a:cxn>
              <a:cxn ang="T7">
                <a:pos x="T2" y="T3"/>
              </a:cxn>
              <a:cxn ang="T8">
                <a:pos x="T4" y="T5"/>
              </a:cxn>
            </a:cxnLst>
            <a:rect l="T9" t="T10" r="T11" b="T12"/>
            <a:pathLst>
              <a:path w="1270" h="1134">
                <a:moveTo>
                  <a:pt x="0" y="1134"/>
                </a:moveTo>
                <a:cubicBezTo>
                  <a:pt x="75" y="865"/>
                  <a:pt x="151" y="597"/>
                  <a:pt x="363" y="408"/>
                </a:cubicBezTo>
                <a:cubicBezTo>
                  <a:pt x="575" y="219"/>
                  <a:pt x="922" y="109"/>
                  <a:pt x="1270" y="0"/>
                </a:cubicBezTo>
              </a:path>
            </a:pathLst>
          </a:custGeom>
          <a:noFill/>
          <a:ln w="19050" cmpd="sng">
            <a:solidFill>
              <a:srgbClr val="9900CC"/>
            </a:solidFill>
            <a:round/>
            <a:headEnd type="triangle" w="med" len="med"/>
            <a:tailEnd type="none" w="med" len="med"/>
          </a:ln>
        </p:spPr>
        <p:txBody>
          <a:bodyPr/>
          <a:lstStyle/>
          <a:p>
            <a:endParaRPr lang="fr-F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lstStyle/>
          <a:p>
            <a:pPr eaLnBrk="1" hangingPunct="1"/>
            <a:r>
              <a:rPr lang="fr-FR"/>
              <a:t>Onde plane / paquet d’ondes</a:t>
            </a:r>
          </a:p>
        </p:txBody>
      </p:sp>
      <p:sp>
        <p:nvSpPr>
          <p:cNvPr id="56325" name="Rectangle 3"/>
          <p:cNvSpPr>
            <a:spLocks noGrp="1" noChangeArrowheads="1"/>
          </p:cNvSpPr>
          <p:nvPr>
            <p:ph idx="1"/>
          </p:nvPr>
        </p:nvSpPr>
        <p:spPr>
          <a:xfrm>
            <a:off x="1631950" y="1557339"/>
            <a:ext cx="8229600" cy="917575"/>
          </a:xfrm>
        </p:spPr>
        <p:txBody>
          <a:bodyPr/>
          <a:lstStyle/>
          <a:p>
            <a:pPr lvl="1" eaLnBrk="1" hangingPunct="1"/>
            <a:r>
              <a:rPr lang="fr-FR"/>
              <a:t>On se place maintenant à t=t</a:t>
            </a:r>
            <a:r>
              <a:rPr lang="fr-FR" baseline="-25000"/>
              <a:t>1</a:t>
            </a:r>
            <a:r>
              <a:rPr lang="fr-FR"/>
              <a:t>:</a:t>
            </a:r>
          </a:p>
        </p:txBody>
      </p:sp>
      <p:sp>
        <p:nvSpPr>
          <p:cNvPr id="56323" name="Espace réservé du numéro de diapositive 5"/>
          <p:cNvSpPr>
            <a:spLocks noGrp="1"/>
          </p:cNvSpPr>
          <p:nvPr>
            <p:ph type="sldNum" sz="quarter" idx="12"/>
          </p:nvPr>
        </p:nvSpPr>
        <p:spPr>
          <a:noFill/>
        </p:spPr>
        <p:txBody>
          <a:bodyPr/>
          <a:lstStyle/>
          <a:p>
            <a:fld id="{15C08FBA-EAE3-43A2-A16F-FA086C304252}" type="slidenum">
              <a:rPr lang="fr-FR" altLang="en-US"/>
              <a:pPr/>
              <a:t>108</a:t>
            </a:fld>
            <a:endParaRPr lang="fr-FR" altLang="en-US"/>
          </a:p>
        </p:txBody>
      </p:sp>
      <p:sp>
        <p:nvSpPr>
          <p:cNvPr id="56326" name="Rectangle 5"/>
          <p:cNvSpPr>
            <a:spLocks noChangeArrowheads="1"/>
          </p:cNvSpPr>
          <p:nvPr/>
        </p:nvSpPr>
        <p:spPr bwMode="auto">
          <a:xfrm>
            <a:off x="1973132" y="5229201"/>
            <a:ext cx="8281044" cy="1282725"/>
          </a:xfrm>
          <a:prstGeom prst="rect">
            <a:avLst/>
          </a:prstGeom>
          <a:noFill/>
          <a:ln w="28575">
            <a:solidFill>
              <a:srgbClr val="FF0000"/>
            </a:solidFill>
            <a:miter lim="800000"/>
            <a:headEnd/>
            <a:tailEnd/>
          </a:ln>
        </p:spPr>
        <p:txBody>
          <a:bodyPr wrap="none" anchor="ctr"/>
          <a:lstStyle/>
          <a:p>
            <a:endParaRPr lang="fr-FR"/>
          </a:p>
        </p:txBody>
      </p:sp>
      <p:graphicFrame>
        <p:nvGraphicFramePr>
          <p:cNvPr id="2" name="Objet 1"/>
          <p:cNvGraphicFramePr>
            <a:graphicFrameLocks noChangeAspect="1"/>
          </p:cNvGraphicFramePr>
          <p:nvPr>
            <p:extLst>
              <p:ext uri="{D42A27DB-BD31-4B8C-83A1-F6EECF244321}">
                <p14:modId xmlns:p14="http://schemas.microsoft.com/office/powerpoint/2010/main" val="1084892290"/>
              </p:ext>
            </p:extLst>
          </p:nvPr>
        </p:nvGraphicFramePr>
        <p:xfrm>
          <a:off x="2249488" y="1911350"/>
          <a:ext cx="7693025" cy="4530725"/>
        </p:xfrm>
        <a:graphic>
          <a:graphicData uri="http://schemas.openxmlformats.org/presentationml/2006/ole">
            <mc:AlternateContent xmlns:mc="http://schemas.openxmlformats.org/markup-compatibility/2006">
              <mc:Choice xmlns:v="urn:schemas-microsoft-com:vml" Requires="v">
                <p:oleObj name="Equation" r:id="rId3" imgW="4698720" imgH="2768400" progId="Equation.DSMT4">
                  <p:embed/>
                </p:oleObj>
              </mc:Choice>
              <mc:Fallback>
                <p:oleObj name="Equation" r:id="rId3" imgW="4698720" imgH="2768400" progId="Equation.DSMT4">
                  <p:embed/>
                  <p:pic>
                    <p:nvPicPr>
                      <p:cNvPr id="2" name="Objet 1"/>
                      <p:cNvPicPr/>
                      <p:nvPr/>
                    </p:nvPicPr>
                    <p:blipFill>
                      <a:blip r:embed="rId4"/>
                      <a:stretch>
                        <a:fillRect/>
                      </a:stretch>
                    </p:blipFill>
                    <p:spPr>
                      <a:xfrm>
                        <a:off x="2249488" y="1911350"/>
                        <a:ext cx="7693025" cy="4530725"/>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83471D1-C651-702F-4569-78EF64D8EB86}"/>
              </a:ext>
            </a:extLst>
          </p:cNvPr>
          <p:cNvSpPr/>
          <p:nvPr/>
        </p:nvSpPr>
        <p:spPr>
          <a:xfrm>
            <a:off x="7896200" y="5373216"/>
            <a:ext cx="2088230" cy="8068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2" name="Rectangle 4"/>
          <p:cNvSpPr>
            <a:spLocks noGrp="1" noChangeArrowheads="1"/>
          </p:cNvSpPr>
          <p:nvPr>
            <p:ph type="title"/>
          </p:nvPr>
        </p:nvSpPr>
        <p:spPr>
          <a:noFill/>
        </p:spPr>
        <p:txBody>
          <a:bodyPr/>
          <a:lstStyle/>
          <a:p>
            <a:pPr eaLnBrk="1" hangingPunct="1"/>
            <a:r>
              <a:rPr lang="fr-FR"/>
              <a:t>Onde plane / paquet d’ondes</a:t>
            </a:r>
          </a:p>
        </p:txBody>
      </p:sp>
      <p:sp>
        <p:nvSpPr>
          <p:cNvPr id="57351" name="Rectangle 3"/>
          <p:cNvSpPr>
            <a:spLocks noGrp="1" noChangeArrowheads="1"/>
          </p:cNvSpPr>
          <p:nvPr>
            <p:ph idx="1"/>
          </p:nvPr>
        </p:nvSpPr>
        <p:spPr/>
        <p:txBody>
          <a:bodyPr/>
          <a:lstStyle/>
          <a:p>
            <a:pPr lvl="2" eaLnBrk="1" hangingPunct="1"/>
            <a:r>
              <a:rPr lang="fr-FR" sz="2000"/>
              <a:t>On obtient alors le même résultat qu’à t=0 mais pour x’=0, ie</a:t>
            </a:r>
            <a:r>
              <a:rPr lang="fr-FR"/>
              <a:t> </a:t>
            </a:r>
          </a:p>
        </p:txBody>
      </p:sp>
      <p:sp>
        <p:nvSpPr>
          <p:cNvPr id="57350" name="Espace réservé du numéro de diapositive 5"/>
          <p:cNvSpPr>
            <a:spLocks noGrp="1"/>
          </p:cNvSpPr>
          <p:nvPr>
            <p:ph type="sldNum" sz="quarter" idx="12"/>
          </p:nvPr>
        </p:nvSpPr>
        <p:spPr>
          <a:noFill/>
        </p:spPr>
        <p:txBody>
          <a:bodyPr/>
          <a:lstStyle/>
          <a:p>
            <a:fld id="{F88674F1-D38D-4C43-BCAD-23974084D7F9}" type="slidenum">
              <a:rPr lang="fr-FR" altLang="en-US"/>
              <a:pPr/>
              <a:t>109</a:t>
            </a:fld>
            <a:endParaRPr lang="fr-FR" altLang="en-US"/>
          </a:p>
        </p:txBody>
      </p:sp>
      <p:graphicFrame>
        <p:nvGraphicFramePr>
          <p:cNvPr id="57346" name="Object 9"/>
          <p:cNvGraphicFramePr>
            <a:graphicFrameLocks noChangeAspect="1"/>
          </p:cNvGraphicFramePr>
          <p:nvPr>
            <p:extLst>
              <p:ext uri="{D42A27DB-BD31-4B8C-83A1-F6EECF244321}">
                <p14:modId xmlns:p14="http://schemas.microsoft.com/office/powerpoint/2010/main" val="3915320166"/>
              </p:ext>
            </p:extLst>
          </p:nvPr>
        </p:nvGraphicFramePr>
        <p:xfrm>
          <a:off x="6905625" y="2011363"/>
          <a:ext cx="2193925" cy="836612"/>
        </p:xfrm>
        <a:graphic>
          <a:graphicData uri="http://schemas.openxmlformats.org/presentationml/2006/ole">
            <mc:AlternateContent xmlns:mc="http://schemas.openxmlformats.org/markup-compatibility/2006">
              <mc:Choice xmlns:v="urn:schemas-microsoft-com:vml" Requires="v">
                <p:oleObj name="Equation" r:id="rId3" imgW="1231560" imgH="469800" progId="Equation.DSMT4">
                  <p:embed/>
                </p:oleObj>
              </mc:Choice>
              <mc:Fallback>
                <p:oleObj name="Equation" r:id="rId3" imgW="1231560" imgH="469800" progId="Equation.DSMT4">
                  <p:embed/>
                  <p:pic>
                    <p:nvPicPr>
                      <p:cNvPr id="57346" name="Object 9"/>
                      <p:cNvPicPr>
                        <a:picLocks noChangeAspect="1" noChangeArrowheads="1"/>
                      </p:cNvPicPr>
                      <p:nvPr/>
                    </p:nvPicPr>
                    <p:blipFill>
                      <a:blip r:embed="rId4"/>
                      <a:srcRect/>
                      <a:stretch>
                        <a:fillRect/>
                      </a:stretch>
                    </p:blipFill>
                    <p:spPr bwMode="auto">
                      <a:xfrm>
                        <a:off x="6905625" y="2011363"/>
                        <a:ext cx="2193925" cy="836612"/>
                      </a:xfrm>
                      <a:prstGeom prst="rect">
                        <a:avLst/>
                      </a:prstGeom>
                      <a:noFill/>
                    </p:spPr>
                  </p:pic>
                </p:oleObj>
              </mc:Fallback>
            </mc:AlternateContent>
          </a:graphicData>
        </a:graphic>
      </p:graphicFrame>
      <p:sp>
        <p:nvSpPr>
          <p:cNvPr id="57353" name="AutoShape 14"/>
          <p:cNvSpPr>
            <a:spLocks noChangeArrowheads="1"/>
          </p:cNvSpPr>
          <p:nvPr/>
        </p:nvSpPr>
        <p:spPr bwMode="auto">
          <a:xfrm>
            <a:off x="1631950" y="5084764"/>
            <a:ext cx="755650" cy="231775"/>
          </a:xfrm>
          <a:prstGeom prst="rightArrow">
            <a:avLst>
              <a:gd name="adj1" fmla="val 50000"/>
              <a:gd name="adj2" fmla="val 81507"/>
            </a:avLst>
          </a:prstGeom>
          <a:solidFill>
            <a:schemeClr val="accent1"/>
          </a:solidFill>
          <a:ln w="9525">
            <a:solidFill>
              <a:schemeClr val="tx1"/>
            </a:solidFill>
            <a:miter lim="800000"/>
            <a:headEnd/>
            <a:tailEnd/>
          </a:ln>
        </p:spPr>
        <p:txBody>
          <a:bodyPr wrap="none" anchor="ctr"/>
          <a:lstStyle/>
          <a:p>
            <a:endParaRPr lang="fr-FR"/>
          </a:p>
        </p:txBody>
      </p:sp>
      <p:sp>
        <p:nvSpPr>
          <p:cNvPr id="211983" name="Text Box 15"/>
          <p:cNvSpPr txBox="1">
            <a:spLocks noChangeArrowheads="1"/>
          </p:cNvSpPr>
          <p:nvPr/>
        </p:nvSpPr>
        <p:spPr bwMode="auto">
          <a:xfrm>
            <a:off x="2495550" y="4868863"/>
            <a:ext cx="7653338" cy="641350"/>
          </a:xfrm>
          <a:prstGeom prst="rect">
            <a:avLst/>
          </a:prstGeom>
          <a:noFill/>
          <a:ln w="9525">
            <a:noFill/>
            <a:miter lim="800000"/>
            <a:headEnd/>
            <a:tailEnd/>
          </a:ln>
          <a:effectLst/>
        </p:spPr>
        <p:txBody>
          <a:bodyPr>
            <a:spAutoFit/>
          </a:bodyPr>
          <a:lstStyle/>
          <a:p>
            <a:pPr>
              <a:defRPr/>
            </a:pPr>
            <a:r>
              <a:rPr lang="fr-FR"/>
              <a:t>La vitesse de la particule = </a:t>
            </a: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g</a:t>
            </a:r>
            <a:r>
              <a:rPr lang="fr-FR" i="1">
                <a:effectLst>
                  <a:outerShdw blurRad="38100" dist="38100" dir="2700000" algn="tl">
                    <a:srgbClr val="C0C0C0"/>
                  </a:outerShdw>
                </a:effectLst>
              </a:rPr>
              <a:t> </a:t>
            </a:r>
            <a:r>
              <a:rPr lang="fr-FR"/>
              <a:t>= </a:t>
            </a:r>
            <a:r>
              <a:rPr lang="fr-FR" i="1">
                <a:solidFill>
                  <a:srgbClr val="9900CC"/>
                </a:solidFill>
                <a:effectLst>
                  <a:outerShdw blurRad="38100" dist="38100" dir="2700000" algn="tl">
                    <a:srgbClr val="C0C0C0"/>
                  </a:outerShdw>
                </a:effectLst>
              </a:rPr>
              <a:t>vitesse de groupe</a:t>
            </a:r>
            <a:r>
              <a:rPr lang="fr-FR"/>
              <a:t> qui est calculée au centre du paquet d’onde:</a:t>
            </a:r>
          </a:p>
        </p:txBody>
      </p:sp>
      <p:grpSp>
        <p:nvGrpSpPr>
          <p:cNvPr id="57355" name="Group 18"/>
          <p:cNvGrpSpPr>
            <a:grpSpLocks/>
          </p:cNvGrpSpPr>
          <p:nvPr/>
        </p:nvGrpSpPr>
        <p:grpSpPr bwMode="auto">
          <a:xfrm>
            <a:off x="2652713" y="2997201"/>
            <a:ext cx="6481762" cy="1673225"/>
            <a:chOff x="594" y="1963"/>
            <a:chExt cx="4319" cy="1500"/>
          </a:xfrm>
        </p:grpSpPr>
        <p:graphicFrame>
          <p:nvGraphicFramePr>
            <p:cNvPr id="57348" name="Object 5"/>
            <p:cNvGraphicFramePr>
              <a:graphicFrameLocks noChangeAspect="1"/>
            </p:cNvGraphicFramePr>
            <p:nvPr/>
          </p:nvGraphicFramePr>
          <p:xfrm>
            <a:off x="1382" y="2265"/>
            <a:ext cx="505" cy="839"/>
          </p:xfrm>
          <a:graphic>
            <a:graphicData uri="http://schemas.openxmlformats.org/presentationml/2006/ole">
              <mc:AlternateContent xmlns:mc="http://schemas.openxmlformats.org/markup-compatibility/2006">
                <mc:Choice xmlns:v="urn:schemas-microsoft-com:vml" Requires="v">
                  <p:oleObj name="Graph" r:id="rId5" imgW="3960000" imgH="3085920" progId="">
                    <p:embed/>
                  </p:oleObj>
                </mc:Choice>
                <mc:Fallback>
                  <p:oleObj name="Graph" r:id="rId5" imgW="3960000" imgH="3085920" progId="">
                    <p:embed/>
                    <p:pic>
                      <p:nvPicPr>
                        <p:cNvPr id="57348" name="Object 5"/>
                        <p:cNvPicPr>
                          <a:picLocks noChangeAspect="1" noChangeArrowheads="1"/>
                        </p:cNvPicPr>
                        <p:nvPr/>
                      </p:nvPicPr>
                      <p:blipFill>
                        <a:blip r:embed="rId6">
                          <a:extLst>
                            <a:ext uri="{28A0092B-C50C-407E-A947-70E740481C1C}">
                              <a14:useLocalDpi xmlns:a14="http://schemas.microsoft.com/office/drawing/2010/main" val="0"/>
                            </a:ext>
                          </a:extLst>
                        </a:blip>
                        <a:srcRect l="41820" t="16307" r="34523" b="20679"/>
                        <a:stretch>
                          <a:fillRect/>
                        </a:stretch>
                      </p:blipFill>
                      <p:spPr bwMode="auto">
                        <a:xfrm>
                          <a:off x="1382" y="2265"/>
                          <a:ext cx="505" cy="8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49" name="Object 6"/>
            <p:cNvGraphicFramePr>
              <a:graphicFrameLocks noChangeAspect="1"/>
            </p:cNvGraphicFramePr>
            <p:nvPr/>
          </p:nvGraphicFramePr>
          <p:xfrm>
            <a:off x="3287" y="2265"/>
            <a:ext cx="505" cy="839"/>
          </p:xfrm>
          <a:graphic>
            <a:graphicData uri="http://schemas.openxmlformats.org/presentationml/2006/ole">
              <mc:AlternateContent xmlns:mc="http://schemas.openxmlformats.org/markup-compatibility/2006">
                <mc:Choice xmlns:v="urn:schemas-microsoft-com:vml" Requires="v">
                  <p:oleObj name="Graph" r:id="rId7" imgW="3960000" imgH="3085920" progId="">
                    <p:embed/>
                  </p:oleObj>
                </mc:Choice>
                <mc:Fallback>
                  <p:oleObj name="Graph" r:id="rId7" imgW="3960000" imgH="3085920" progId="">
                    <p:embed/>
                    <p:pic>
                      <p:nvPicPr>
                        <p:cNvPr id="57349" name="Object 6"/>
                        <p:cNvPicPr>
                          <a:picLocks noChangeAspect="1" noChangeArrowheads="1"/>
                        </p:cNvPicPr>
                        <p:nvPr/>
                      </p:nvPicPr>
                      <p:blipFill>
                        <a:blip r:embed="rId6">
                          <a:extLst>
                            <a:ext uri="{28A0092B-C50C-407E-A947-70E740481C1C}">
                              <a14:useLocalDpi xmlns:a14="http://schemas.microsoft.com/office/drawing/2010/main" val="0"/>
                            </a:ext>
                          </a:extLst>
                        </a:blip>
                        <a:srcRect l="41820" t="16307" r="34523" b="20679"/>
                        <a:stretch>
                          <a:fillRect/>
                        </a:stretch>
                      </p:blipFill>
                      <p:spPr bwMode="auto">
                        <a:xfrm>
                          <a:off x="3287" y="2265"/>
                          <a:ext cx="505" cy="8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6" name="Line 7"/>
            <p:cNvSpPr>
              <a:spLocks noChangeShapeType="1"/>
            </p:cNvSpPr>
            <p:nvPr/>
          </p:nvSpPr>
          <p:spPr bwMode="auto">
            <a:xfrm flipV="1">
              <a:off x="954" y="1985"/>
              <a:ext cx="0" cy="1181"/>
            </a:xfrm>
            <a:prstGeom prst="line">
              <a:avLst/>
            </a:prstGeom>
            <a:noFill/>
            <a:ln w="9525">
              <a:solidFill>
                <a:schemeClr val="tx1"/>
              </a:solidFill>
              <a:round/>
              <a:headEnd/>
              <a:tailEnd type="triangle" w="med" len="med"/>
            </a:ln>
          </p:spPr>
          <p:txBody>
            <a:bodyPr/>
            <a:lstStyle/>
            <a:p>
              <a:endParaRPr lang="fr-FR"/>
            </a:p>
          </p:txBody>
        </p:sp>
        <p:sp>
          <p:nvSpPr>
            <p:cNvPr id="57357" name="Line 8"/>
            <p:cNvSpPr>
              <a:spLocks noChangeShapeType="1"/>
            </p:cNvSpPr>
            <p:nvPr/>
          </p:nvSpPr>
          <p:spPr bwMode="auto">
            <a:xfrm>
              <a:off x="760" y="3104"/>
              <a:ext cx="4004" cy="0"/>
            </a:xfrm>
            <a:prstGeom prst="line">
              <a:avLst/>
            </a:prstGeom>
            <a:noFill/>
            <a:ln w="9525">
              <a:solidFill>
                <a:schemeClr val="tx1"/>
              </a:solidFill>
              <a:round/>
              <a:headEnd/>
              <a:tailEnd type="triangle" w="med" len="med"/>
            </a:ln>
          </p:spPr>
          <p:txBody>
            <a:bodyPr/>
            <a:lstStyle/>
            <a:p>
              <a:endParaRPr lang="fr-FR"/>
            </a:p>
          </p:txBody>
        </p:sp>
        <p:sp>
          <p:nvSpPr>
            <p:cNvPr id="57358" name="Text Box 10"/>
            <p:cNvSpPr txBox="1">
              <a:spLocks noChangeArrowheads="1"/>
            </p:cNvSpPr>
            <p:nvPr/>
          </p:nvSpPr>
          <p:spPr bwMode="auto">
            <a:xfrm>
              <a:off x="3325" y="3113"/>
              <a:ext cx="615" cy="329"/>
            </a:xfrm>
            <a:prstGeom prst="rect">
              <a:avLst/>
            </a:prstGeom>
            <a:noFill/>
            <a:ln w="9525">
              <a:noFill/>
              <a:miter lim="800000"/>
              <a:headEnd/>
              <a:tailEnd/>
            </a:ln>
          </p:spPr>
          <p:txBody>
            <a:bodyPr wrap="none">
              <a:spAutoFit/>
            </a:bodyPr>
            <a:lstStyle/>
            <a:p>
              <a:r>
                <a:rPr lang="fr-FR"/>
                <a:t>x</a:t>
              </a:r>
              <a:r>
                <a:rPr lang="fr-FR" baseline="-25000"/>
                <a:t>1 </a:t>
              </a:r>
              <a:r>
                <a:rPr lang="fr-FR"/>
                <a:t>(t=t</a:t>
              </a:r>
              <a:r>
                <a:rPr lang="fr-FR" baseline="-25000"/>
                <a:t>1</a:t>
              </a:r>
              <a:r>
                <a:rPr lang="fr-FR"/>
                <a:t>)</a:t>
              </a:r>
            </a:p>
          </p:txBody>
        </p:sp>
        <p:sp>
          <p:nvSpPr>
            <p:cNvPr id="57359" name="Text Box 11"/>
            <p:cNvSpPr txBox="1">
              <a:spLocks noChangeArrowheads="1"/>
            </p:cNvSpPr>
            <p:nvPr/>
          </p:nvSpPr>
          <p:spPr bwMode="auto">
            <a:xfrm>
              <a:off x="1421" y="3135"/>
              <a:ext cx="601" cy="328"/>
            </a:xfrm>
            <a:prstGeom prst="rect">
              <a:avLst/>
            </a:prstGeom>
            <a:noFill/>
            <a:ln w="9525">
              <a:noFill/>
              <a:miter lim="800000"/>
              <a:headEnd/>
              <a:tailEnd/>
            </a:ln>
          </p:spPr>
          <p:txBody>
            <a:bodyPr wrap="none">
              <a:spAutoFit/>
            </a:bodyPr>
            <a:lstStyle/>
            <a:p>
              <a:r>
                <a:rPr lang="fr-FR"/>
                <a:t>x</a:t>
              </a:r>
              <a:r>
                <a:rPr lang="fr-FR" baseline="-25000"/>
                <a:t>0 </a:t>
              </a:r>
              <a:r>
                <a:rPr lang="fr-FR"/>
                <a:t>(t=0)</a:t>
              </a:r>
            </a:p>
          </p:txBody>
        </p:sp>
        <p:sp>
          <p:nvSpPr>
            <p:cNvPr id="57360" name="Text Box 12"/>
            <p:cNvSpPr txBox="1">
              <a:spLocks noChangeArrowheads="1"/>
            </p:cNvSpPr>
            <p:nvPr/>
          </p:nvSpPr>
          <p:spPr bwMode="auto">
            <a:xfrm>
              <a:off x="594" y="1963"/>
              <a:ext cx="309" cy="329"/>
            </a:xfrm>
            <a:prstGeom prst="rect">
              <a:avLst/>
            </a:prstGeom>
            <a:noFill/>
            <a:ln w="9525">
              <a:noFill/>
              <a:miter lim="800000"/>
              <a:headEnd/>
              <a:tailEnd/>
            </a:ln>
          </p:spPr>
          <p:txBody>
            <a:bodyPr wrap="none">
              <a:spAutoFit/>
            </a:bodyPr>
            <a:lstStyle/>
            <a:p>
              <a:r>
                <a:rPr lang="fr-FR"/>
                <a:t>dP</a:t>
              </a:r>
            </a:p>
          </p:txBody>
        </p:sp>
        <p:sp>
          <p:nvSpPr>
            <p:cNvPr id="57361" name="Text Box 13"/>
            <p:cNvSpPr txBox="1">
              <a:spLocks noChangeArrowheads="1"/>
            </p:cNvSpPr>
            <p:nvPr/>
          </p:nvSpPr>
          <p:spPr bwMode="auto">
            <a:xfrm>
              <a:off x="4714" y="3114"/>
              <a:ext cx="199" cy="328"/>
            </a:xfrm>
            <a:prstGeom prst="rect">
              <a:avLst/>
            </a:prstGeom>
            <a:noFill/>
            <a:ln w="9525">
              <a:noFill/>
              <a:miter lim="800000"/>
              <a:headEnd/>
              <a:tailEnd/>
            </a:ln>
          </p:spPr>
          <p:txBody>
            <a:bodyPr wrap="none">
              <a:spAutoFit/>
            </a:bodyPr>
            <a:lstStyle/>
            <a:p>
              <a:r>
                <a:rPr lang="fr-FR"/>
                <a:t>x</a:t>
              </a:r>
            </a:p>
          </p:txBody>
        </p:sp>
      </p:grpSp>
      <p:graphicFrame>
        <p:nvGraphicFramePr>
          <p:cNvPr id="2" name="Objet 1"/>
          <p:cNvGraphicFramePr>
            <a:graphicFrameLocks noChangeAspect="1"/>
          </p:cNvGraphicFramePr>
          <p:nvPr>
            <p:extLst>
              <p:ext uri="{D42A27DB-BD31-4B8C-83A1-F6EECF244321}">
                <p14:modId xmlns:p14="http://schemas.microsoft.com/office/powerpoint/2010/main" val="1228012417"/>
              </p:ext>
            </p:extLst>
          </p:nvPr>
        </p:nvGraphicFramePr>
        <p:xfrm>
          <a:off x="5231904" y="5527703"/>
          <a:ext cx="1662022" cy="1008112"/>
        </p:xfrm>
        <a:graphic>
          <a:graphicData uri="http://schemas.openxmlformats.org/presentationml/2006/ole">
            <mc:AlternateContent xmlns:mc="http://schemas.openxmlformats.org/markup-compatibility/2006">
              <mc:Choice xmlns:v="urn:schemas-microsoft-com:vml" Requires="v">
                <p:oleObj name="Équation" r:id="rId8" imgW="774360" imgH="469800" progId="Equation.3">
                  <p:embed/>
                </p:oleObj>
              </mc:Choice>
              <mc:Fallback>
                <p:oleObj name="Équation" r:id="rId8" imgW="774360" imgH="469800" progId="Equation.3">
                  <p:embed/>
                  <p:pic>
                    <p:nvPicPr>
                      <p:cNvPr id="2" name="Objet 1"/>
                      <p:cNvPicPr/>
                      <p:nvPr/>
                    </p:nvPicPr>
                    <p:blipFill>
                      <a:blip r:embed="rId9"/>
                      <a:stretch>
                        <a:fillRect/>
                      </a:stretch>
                    </p:blipFill>
                    <p:spPr>
                      <a:xfrm>
                        <a:off x="5231904" y="5527703"/>
                        <a:ext cx="1662022" cy="1008112"/>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56D0B53F-BE7F-4970-814C-BD20C6FDEA73}"/>
              </a:ext>
            </a:extLst>
          </p:cNvPr>
          <p:cNvGraphicFramePr>
            <a:graphicFrameLocks noChangeAspect="1"/>
          </p:cNvGraphicFramePr>
          <p:nvPr>
            <p:extLst>
              <p:ext uri="{D42A27DB-BD31-4B8C-83A1-F6EECF244321}">
                <p14:modId xmlns:p14="http://schemas.microsoft.com/office/powerpoint/2010/main" val="527112360"/>
              </p:ext>
            </p:extLst>
          </p:nvPr>
        </p:nvGraphicFramePr>
        <p:xfrm>
          <a:off x="2717800" y="2068513"/>
          <a:ext cx="3449638" cy="596900"/>
        </p:xfrm>
        <a:graphic>
          <a:graphicData uri="http://schemas.openxmlformats.org/presentationml/2006/ole">
            <mc:AlternateContent xmlns:mc="http://schemas.openxmlformats.org/markup-compatibility/2006">
              <mc:Choice xmlns:v="urn:schemas-microsoft-com:vml" Requires="v">
                <p:oleObj name="Equation" r:id="rId10" imgW="2273040" imgH="393480" progId="Equation.DSMT4">
                  <p:embed/>
                </p:oleObj>
              </mc:Choice>
              <mc:Fallback>
                <p:oleObj name="Equation" r:id="rId10" imgW="2273040" imgH="393480" progId="Equation.DSMT4">
                  <p:embed/>
                  <p:pic>
                    <p:nvPicPr>
                      <p:cNvPr id="3" name="Objet 2">
                        <a:extLst>
                          <a:ext uri="{FF2B5EF4-FFF2-40B4-BE49-F238E27FC236}">
                            <a16:creationId xmlns:a16="http://schemas.microsoft.com/office/drawing/2014/main" id="{56D0B53F-BE7F-4970-814C-BD20C6FDEA73}"/>
                          </a:ext>
                        </a:extLst>
                      </p:cNvPr>
                      <p:cNvPicPr/>
                      <p:nvPr/>
                    </p:nvPicPr>
                    <p:blipFill>
                      <a:blip r:embed="rId11"/>
                      <a:stretch>
                        <a:fillRect/>
                      </a:stretch>
                    </p:blipFill>
                    <p:spPr>
                      <a:xfrm>
                        <a:off x="2717800" y="2068513"/>
                        <a:ext cx="3449638" cy="596900"/>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2"/>
          <p:cNvSpPr>
            <a:spLocks noGrp="1" noChangeArrowheads="1"/>
          </p:cNvSpPr>
          <p:nvPr>
            <p:ph type="title"/>
          </p:nvPr>
        </p:nvSpPr>
        <p:spPr/>
        <p:txBody>
          <a:bodyPr/>
          <a:lstStyle/>
          <a:p>
            <a:pPr eaLnBrk="1" hangingPunct="1"/>
            <a:r>
              <a:rPr lang="fr-FR" dirty="0"/>
              <a:t>La liaison cristalline</a:t>
            </a:r>
          </a:p>
        </p:txBody>
      </p:sp>
      <p:sp>
        <p:nvSpPr>
          <p:cNvPr id="58371" name="Rectangle 3"/>
          <p:cNvSpPr>
            <a:spLocks noGrp="1" noChangeArrowheads="1"/>
          </p:cNvSpPr>
          <p:nvPr>
            <p:ph sz="half" idx="1"/>
          </p:nvPr>
        </p:nvSpPr>
        <p:spPr>
          <a:xfrm>
            <a:off x="1981201" y="1719263"/>
            <a:ext cx="4259263" cy="4411662"/>
          </a:xfrm>
        </p:spPr>
        <p:txBody>
          <a:bodyPr/>
          <a:lstStyle/>
          <a:p>
            <a:pPr eaLnBrk="1" hangingPunct="1">
              <a:defRPr/>
            </a:pPr>
            <a:r>
              <a:rPr lang="fr-FR" sz="2200" u="sng" dirty="0">
                <a:effectLst>
                  <a:outerShdw blurRad="38100" dist="38100" dir="2700000" algn="tl">
                    <a:srgbClr val="C0C0C0"/>
                  </a:outerShdw>
                </a:effectLst>
              </a:rPr>
              <a:t>4 principaux types</a:t>
            </a:r>
            <a:r>
              <a:rPr lang="fr-FR" sz="2200" dirty="0"/>
              <a:t>:</a:t>
            </a:r>
          </a:p>
          <a:p>
            <a:pPr eaLnBrk="1" hangingPunct="1">
              <a:buFont typeface="Wingdings" pitchFamily="2" charset="2"/>
              <a:buNone/>
              <a:defRPr/>
            </a:pPr>
            <a:r>
              <a:rPr lang="fr-FR" sz="2200" dirty="0"/>
              <a:t>	</a:t>
            </a:r>
          </a:p>
          <a:p>
            <a:pPr lvl="1" eaLnBrk="1" hangingPunct="1">
              <a:defRPr/>
            </a:pPr>
            <a:r>
              <a:rPr lang="fr-FR" sz="2000" dirty="0"/>
              <a:t>Liaison métallique</a:t>
            </a:r>
          </a:p>
          <a:p>
            <a:pPr lvl="1" eaLnBrk="1" hangingPunct="1">
              <a:defRPr/>
            </a:pPr>
            <a:endParaRPr lang="fr-FR" sz="2000" dirty="0"/>
          </a:p>
          <a:p>
            <a:pPr lvl="1" eaLnBrk="1" hangingPunct="1">
              <a:defRPr/>
            </a:pPr>
            <a:r>
              <a:rPr lang="fr-FR" sz="2000" dirty="0"/>
              <a:t>Liaison covalente</a:t>
            </a:r>
          </a:p>
          <a:p>
            <a:pPr lvl="1" eaLnBrk="1" hangingPunct="1">
              <a:defRPr/>
            </a:pPr>
            <a:endParaRPr lang="fr-FR" sz="2000" dirty="0"/>
          </a:p>
          <a:p>
            <a:pPr lvl="1" eaLnBrk="1" hangingPunct="1">
              <a:defRPr/>
            </a:pPr>
            <a:r>
              <a:rPr lang="fr-FR" sz="2000" dirty="0"/>
              <a:t>Liaison ionique</a:t>
            </a:r>
          </a:p>
          <a:p>
            <a:pPr lvl="1" eaLnBrk="1" hangingPunct="1">
              <a:defRPr/>
            </a:pPr>
            <a:endParaRPr lang="fr-FR" sz="2000" dirty="0"/>
          </a:p>
          <a:p>
            <a:pPr lvl="1" eaLnBrk="1" hangingPunct="1">
              <a:defRPr/>
            </a:pPr>
            <a:r>
              <a:rPr lang="fr-FR" sz="2000" dirty="0"/>
              <a:t>Liaison de Van der </a:t>
            </a:r>
            <a:r>
              <a:rPr lang="fr-FR" sz="2000" dirty="0" err="1"/>
              <a:t>Waals</a:t>
            </a:r>
            <a:r>
              <a:rPr lang="fr-FR" sz="2000" dirty="0"/>
              <a:t> (gaz rares) ou liaison moléculaire</a:t>
            </a:r>
          </a:p>
        </p:txBody>
      </p:sp>
      <p:sp>
        <p:nvSpPr>
          <p:cNvPr id="58372" name="Rectangle 4"/>
          <p:cNvSpPr>
            <a:spLocks noGrp="1" noChangeArrowheads="1"/>
          </p:cNvSpPr>
          <p:nvPr>
            <p:ph sz="half" idx="2"/>
          </p:nvPr>
        </p:nvSpPr>
        <p:spPr>
          <a:xfrm>
            <a:off x="6172200" y="1719263"/>
            <a:ext cx="4038600" cy="2933700"/>
          </a:xfrm>
        </p:spPr>
        <p:txBody>
          <a:bodyPr/>
          <a:lstStyle/>
          <a:p>
            <a:pPr eaLnBrk="1" hangingPunct="1">
              <a:lnSpc>
                <a:spcPct val="90000"/>
              </a:lnSpc>
              <a:defRPr/>
            </a:pPr>
            <a:r>
              <a:rPr lang="fr-FR" sz="2200" u="sng">
                <a:effectLst>
                  <a:outerShdw blurRad="38100" dist="38100" dir="2700000" algn="tl">
                    <a:srgbClr val="C0C0C0"/>
                  </a:outerShdw>
                </a:effectLst>
              </a:rPr>
              <a:t>Un point commun</a:t>
            </a:r>
            <a:r>
              <a:rPr lang="fr-FR" sz="2600"/>
              <a:t>:</a:t>
            </a:r>
          </a:p>
          <a:p>
            <a:pPr eaLnBrk="1" hangingPunct="1">
              <a:lnSpc>
                <a:spcPct val="90000"/>
              </a:lnSpc>
              <a:defRPr/>
            </a:pPr>
            <a:endParaRPr lang="fr-FR" sz="2600"/>
          </a:p>
          <a:p>
            <a:pPr lvl="1" eaLnBrk="1" hangingPunct="1">
              <a:lnSpc>
                <a:spcPct val="90000"/>
              </a:lnSpc>
              <a:defRPr/>
            </a:pPr>
            <a:r>
              <a:rPr lang="fr-FR" sz="2200"/>
              <a:t>Les atomes essayent d’avoir leur dernière couche électronique vide ou complète !</a:t>
            </a:r>
          </a:p>
        </p:txBody>
      </p:sp>
      <p:sp>
        <p:nvSpPr>
          <p:cNvPr id="211970" name="Espace réservé du numéro de diapositive 6"/>
          <p:cNvSpPr>
            <a:spLocks noGrp="1"/>
          </p:cNvSpPr>
          <p:nvPr>
            <p:ph type="sldNum" sz="quarter" idx="12"/>
          </p:nvPr>
        </p:nvSpPr>
        <p:spPr>
          <a:noFill/>
        </p:spPr>
        <p:txBody>
          <a:bodyPr/>
          <a:lstStyle/>
          <a:p>
            <a:fld id="{11973A31-D2AC-4DF9-86EB-01036BE532E5}" type="slidenum">
              <a:rPr lang="fr-FR" altLang="en-US"/>
              <a:pPr/>
              <a:t>11</a:t>
            </a:fld>
            <a:endParaRPr lang="fr-FR"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Rectangle 2"/>
          <p:cNvSpPr>
            <a:spLocks noGrp="1" noChangeArrowheads="1"/>
          </p:cNvSpPr>
          <p:nvPr>
            <p:ph type="title"/>
          </p:nvPr>
        </p:nvSpPr>
        <p:spPr/>
        <p:txBody>
          <a:bodyPr/>
          <a:lstStyle/>
          <a:p>
            <a:pPr eaLnBrk="1" hangingPunct="1"/>
            <a:r>
              <a:rPr lang="fr-FR"/>
              <a:t>Vitesse de phase/ vitesse de groupe</a:t>
            </a:r>
          </a:p>
        </p:txBody>
      </p:sp>
      <p:sp>
        <p:nvSpPr>
          <p:cNvPr id="212995" name="Rectangle 3"/>
          <p:cNvSpPr>
            <a:spLocks noGrp="1" noChangeArrowheads="1"/>
          </p:cNvSpPr>
          <p:nvPr>
            <p:ph idx="1"/>
          </p:nvPr>
        </p:nvSpPr>
        <p:spPr>
          <a:xfrm>
            <a:off x="1774826" y="1628776"/>
            <a:ext cx="4043363" cy="4411663"/>
          </a:xfrm>
        </p:spPr>
        <p:txBody>
          <a:bodyPr/>
          <a:lstStyle/>
          <a:p>
            <a:pPr lvl="1" eaLnBrk="1" hangingPunct="1">
              <a:defRPr/>
            </a:pPr>
            <a:r>
              <a:rPr lang="fr-FR" sz="1800"/>
              <a:t>Dans le cas </a:t>
            </a:r>
            <a:r>
              <a:rPr lang="fr-FR" sz="1800">
                <a:solidFill>
                  <a:srgbClr val="9900CC"/>
                </a:solidFill>
              </a:rPr>
              <a:t>d’une onde plane</a:t>
            </a:r>
            <a:r>
              <a:rPr lang="fr-FR" sz="1800"/>
              <a:t>, la vitesse considérée est la vitesse de propagation de plans en phase ou </a:t>
            </a:r>
            <a:r>
              <a:rPr lang="fr-FR" sz="1800" u="sng">
                <a:solidFill>
                  <a:srgbClr val="9900CC"/>
                </a:solidFill>
                <a:effectLst>
                  <a:outerShdw blurRad="38100" dist="38100" dir="2700000" algn="tl">
                    <a:srgbClr val="C0C0C0"/>
                  </a:outerShdw>
                </a:effectLst>
              </a:rPr>
              <a:t>vitesse de phase:</a:t>
            </a:r>
          </a:p>
          <a:p>
            <a:pPr lvl="1" eaLnBrk="1" hangingPunct="1">
              <a:buFont typeface="Wingdings" pitchFamily="2" charset="2"/>
              <a:buNone/>
              <a:defRPr/>
            </a:pPr>
            <a:endParaRPr lang="fr-FR" sz="1800" u="sng">
              <a:solidFill>
                <a:srgbClr val="9900CC"/>
              </a:solidFill>
              <a:effectLst>
                <a:outerShdw blurRad="38100" dist="38100" dir="2700000" algn="tl">
                  <a:srgbClr val="C0C0C0"/>
                </a:outerShdw>
              </a:effectLst>
            </a:endParaRPr>
          </a:p>
          <a:p>
            <a:pPr lvl="1" eaLnBrk="1" hangingPunct="1">
              <a:defRPr/>
            </a:pPr>
            <a:endParaRPr lang="fr-FR"/>
          </a:p>
        </p:txBody>
      </p:sp>
      <p:sp>
        <p:nvSpPr>
          <p:cNvPr id="58373" name="Espace réservé du numéro de diapositive 5"/>
          <p:cNvSpPr>
            <a:spLocks noGrp="1"/>
          </p:cNvSpPr>
          <p:nvPr>
            <p:ph type="sldNum" sz="quarter" idx="12"/>
          </p:nvPr>
        </p:nvSpPr>
        <p:spPr>
          <a:noFill/>
        </p:spPr>
        <p:txBody>
          <a:bodyPr/>
          <a:lstStyle/>
          <a:p>
            <a:fld id="{CD738327-E389-4488-8029-8C2D0A3F5CDF}" type="slidenum">
              <a:rPr lang="fr-FR" altLang="en-US"/>
              <a:pPr/>
              <a:t>110</a:t>
            </a:fld>
            <a:endParaRPr lang="fr-FR" altLang="en-US"/>
          </a:p>
        </p:txBody>
      </p:sp>
      <p:sp>
        <p:nvSpPr>
          <p:cNvPr id="213000" name="Rectangle 8"/>
          <p:cNvSpPr>
            <a:spLocks noChangeArrowheads="1"/>
          </p:cNvSpPr>
          <p:nvPr/>
        </p:nvSpPr>
        <p:spPr bwMode="auto">
          <a:xfrm>
            <a:off x="6096001" y="1628776"/>
            <a:ext cx="4043363" cy="4411663"/>
          </a:xfrm>
          <a:prstGeom prst="rect">
            <a:avLst/>
          </a:prstGeom>
          <a:noFill/>
          <a:ln w="9525">
            <a:noFill/>
            <a:miter lim="800000"/>
            <a:headEnd/>
            <a:tailEnd/>
          </a:ln>
          <a:effectLst/>
        </p:spPr>
        <p:txBody>
          <a:bodyPr/>
          <a:lstStyle/>
          <a:p>
            <a:pPr marL="692150" lvl="1" indent="-347663">
              <a:spcBef>
                <a:spcPct val="20000"/>
              </a:spcBef>
              <a:buClr>
                <a:schemeClr val="accent2"/>
              </a:buClr>
              <a:buSzPct val="70000"/>
              <a:buFont typeface="Wingdings" pitchFamily="2" charset="2"/>
              <a:buChar char="l"/>
              <a:defRPr/>
            </a:pPr>
            <a:r>
              <a:rPr lang="fr-FR"/>
              <a:t>Raisonnons sur </a:t>
            </a:r>
            <a:r>
              <a:rPr lang="fr-FR">
                <a:solidFill>
                  <a:srgbClr val="9900CC"/>
                </a:solidFill>
              </a:rPr>
              <a:t>le paquet d’ondes:</a:t>
            </a:r>
            <a:endParaRPr lang="fr-FR" u="sng">
              <a:solidFill>
                <a:srgbClr val="9900CC"/>
              </a:solidFill>
              <a:effectLst>
                <a:outerShdw blurRad="38100" dist="38100" dir="2700000" algn="tl">
                  <a:srgbClr val="C0C0C0"/>
                </a:outerShdw>
              </a:effectLst>
            </a:endParaRPr>
          </a:p>
          <a:p>
            <a:pPr marL="692150" lvl="1" indent="-347663">
              <a:spcBef>
                <a:spcPct val="20000"/>
              </a:spcBef>
              <a:buClr>
                <a:schemeClr val="accent2"/>
              </a:buClr>
              <a:buSzPct val="70000"/>
              <a:defRPr/>
            </a:pPr>
            <a:endParaRPr lang="fr-FR" u="sng">
              <a:solidFill>
                <a:srgbClr val="9900CC"/>
              </a:solidFill>
              <a:effectLst>
                <a:outerShdw blurRad="38100" dist="38100" dir="2700000" algn="tl">
                  <a:srgbClr val="C0C0C0"/>
                </a:outerShdw>
              </a:effectLst>
            </a:endParaRPr>
          </a:p>
          <a:p>
            <a:pPr marL="692150" lvl="1" indent="-347663">
              <a:spcBef>
                <a:spcPct val="20000"/>
              </a:spcBef>
              <a:buClr>
                <a:schemeClr val="accent2"/>
              </a:buClr>
              <a:buSzPct val="70000"/>
              <a:buFont typeface="Wingdings" pitchFamily="2" charset="2"/>
              <a:buChar char="l"/>
              <a:defRPr/>
            </a:pPr>
            <a:endParaRPr lang="fr-FR" sz="2600"/>
          </a:p>
        </p:txBody>
      </p:sp>
      <p:graphicFrame>
        <p:nvGraphicFramePr>
          <p:cNvPr id="58371" name="Object 11"/>
          <p:cNvGraphicFramePr>
            <a:graphicFrameLocks noChangeAspect="1"/>
          </p:cNvGraphicFramePr>
          <p:nvPr>
            <p:extLst>
              <p:ext uri="{D42A27DB-BD31-4B8C-83A1-F6EECF244321}">
                <p14:modId xmlns:p14="http://schemas.microsoft.com/office/powerpoint/2010/main" val="686848272"/>
              </p:ext>
            </p:extLst>
          </p:nvPr>
        </p:nvGraphicFramePr>
        <p:xfrm>
          <a:off x="6567489" y="2935289"/>
          <a:ext cx="3806825" cy="2206625"/>
        </p:xfrm>
        <a:graphic>
          <a:graphicData uri="http://schemas.openxmlformats.org/presentationml/2006/ole">
            <mc:AlternateContent xmlns:mc="http://schemas.openxmlformats.org/markup-compatibility/2006">
              <mc:Choice xmlns:v="urn:schemas-microsoft-com:vml" Requires="v">
                <p:oleObj name="Equation" r:id="rId3" imgW="2234880" imgH="1295280" progId="Equation.DSMT4">
                  <p:embed/>
                </p:oleObj>
              </mc:Choice>
              <mc:Fallback>
                <p:oleObj name="Equation" r:id="rId3" imgW="2234880" imgH="1295280" progId="Equation.DSMT4">
                  <p:embed/>
                  <p:pic>
                    <p:nvPicPr>
                      <p:cNvPr id="58371" name="Object 11"/>
                      <p:cNvPicPr>
                        <a:picLocks noChangeAspect="1" noChangeArrowheads="1"/>
                      </p:cNvPicPr>
                      <p:nvPr/>
                    </p:nvPicPr>
                    <p:blipFill>
                      <a:blip r:embed="rId4"/>
                      <a:srcRect/>
                      <a:stretch>
                        <a:fillRect/>
                      </a:stretch>
                    </p:blipFill>
                    <p:spPr bwMode="auto">
                      <a:xfrm>
                        <a:off x="6567489" y="2935289"/>
                        <a:ext cx="3806825" cy="220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8377" name="Group 21"/>
          <p:cNvGrpSpPr>
            <a:grpSpLocks/>
          </p:cNvGrpSpPr>
          <p:nvPr/>
        </p:nvGrpSpPr>
        <p:grpSpPr bwMode="auto">
          <a:xfrm>
            <a:off x="6383339" y="1628775"/>
            <a:ext cx="3889375" cy="3887788"/>
            <a:chOff x="3061" y="1026"/>
            <a:chExt cx="2450" cy="2449"/>
          </a:xfrm>
        </p:grpSpPr>
        <p:sp>
          <p:nvSpPr>
            <p:cNvPr id="58383" name="Line 13"/>
            <p:cNvSpPr>
              <a:spLocks noChangeShapeType="1"/>
            </p:cNvSpPr>
            <p:nvPr/>
          </p:nvSpPr>
          <p:spPr bwMode="auto">
            <a:xfrm>
              <a:off x="3061" y="1026"/>
              <a:ext cx="0" cy="2449"/>
            </a:xfrm>
            <a:prstGeom prst="line">
              <a:avLst/>
            </a:prstGeom>
            <a:noFill/>
            <a:ln w="28575">
              <a:solidFill>
                <a:srgbClr val="9900CC"/>
              </a:solidFill>
              <a:round/>
              <a:headEnd/>
              <a:tailEnd/>
            </a:ln>
          </p:spPr>
          <p:txBody>
            <a:bodyPr/>
            <a:lstStyle/>
            <a:p>
              <a:endParaRPr lang="fr-FR"/>
            </a:p>
          </p:txBody>
        </p:sp>
        <p:sp>
          <p:nvSpPr>
            <p:cNvPr id="58384" name="Line 20"/>
            <p:cNvSpPr>
              <a:spLocks noChangeShapeType="1"/>
            </p:cNvSpPr>
            <p:nvPr/>
          </p:nvSpPr>
          <p:spPr bwMode="auto">
            <a:xfrm>
              <a:off x="3061" y="3475"/>
              <a:ext cx="2450" cy="0"/>
            </a:xfrm>
            <a:prstGeom prst="line">
              <a:avLst/>
            </a:prstGeom>
            <a:noFill/>
            <a:ln w="28575">
              <a:solidFill>
                <a:srgbClr val="9900CC"/>
              </a:solidFill>
              <a:round/>
              <a:headEnd/>
              <a:tailEnd/>
            </a:ln>
          </p:spPr>
          <p:txBody>
            <a:bodyPr/>
            <a:lstStyle/>
            <a:p>
              <a:endParaRPr lang="fr-FR"/>
            </a:p>
          </p:txBody>
        </p:sp>
      </p:grpSp>
      <p:sp>
        <p:nvSpPr>
          <p:cNvPr id="58378" name="Text Box 10"/>
          <p:cNvSpPr txBox="1">
            <a:spLocks noChangeArrowheads="1"/>
          </p:cNvSpPr>
          <p:nvPr/>
        </p:nvSpPr>
        <p:spPr bwMode="auto">
          <a:xfrm>
            <a:off x="5283200" y="5588000"/>
            <a:ext cx="3405188" cy="738664"/>
          </a:xfrm>
          <a:prstGeom prst="rect">
            <a:avLst/>
          </a:prstGeom>
          <a:noFill/>
          <a:ln w="9525">
            <a:noFill/>
            <a:miter lim="800000"/>
            <a:headEnd/>
            <a:tailEnd/>
          </a:ln>
        </p:spPr>
        <p:txBody>
          <a:bodyPr>
            <a:spAutoFit/>
          </a:bodyPr>
          <a:lstStyle/>
          <a:p>
            <a:r>
              <a:rPr lang="fr-FR" sz="1400"/>
              <a:t>     Intervient alors que V</a:t>
            </a:r>
            <a:r>
              <a:rPr lang="fr-FR" sz="1400" baseline="-25000"/>
              <a:t>0</a:t>
            </a:r>
            <a:r>
              <a:rPr lang="fr-FR" sz="1400"/>
              <a:t>=cste!</a:t>
            </a:r>
          </a:p>
          <a:p>
            <a:r>
              <a:rPr lang="fr-FR" sz="1400">
                <a:sym typeface="Wingdings" pitchFamily="2" charset="2"/>
              </a:rPr>
              <a:t>aucune intervention sur le mvt de la particule; absurde car v</a:t>
            </a:r>
            <a:r>
              <a:rPr lang="fr-FR" sz="1400" baseline="-25000">
                <a:latin typeface="Symbol" pitchFamily="18" charset="2"/>
                <a:sym typeface="Wingdings" pitchFamily="2" charset="2"/>
              </a:rPr>
              <a:t>j</a:t>
            </a:r>
            <a:r>
              <a:rPr lang="fr-FR" sz="1400">
                <a:sym typeface="Wingdings" pitchFamily="2" charset="2"/>
              </a:rPr>
              <a:t>=p/m</a:t>
            </a:r>
            <a:endParaRPr lang="fr-FR" sz="1400"/>
          </a:p>
        </p:txBody>
      </p:sp>
      <p:sp>
        <p:nvSpPr>
          <p:cNvPr id="58379" name="Rectangle 6"/>
          <p:cNvSpPr>
            <a:spLocks noChangeArrowheads="1"/>
          </p:cNvSpPr>
          <p:nvPr/>
        </p:nvSpPr>
        <p:spPr bwMode="auto">
          <a:xfrm>
            <a:off x="1919288" y="5661026"/>
            <a:ext cx="3313112" cy="792163"/>
          </a:xfrm>
          <a:prstGeom prst="rect">
            <a:avLst/>
          </a:prstGeom>
          <a:noFill/>
          <a:ln w="9525">
            <a:solidFill>
              <a:srgbClr val="9900CC"/>
            </a:solidFill>
            <a:miter lim="800000"/>
            <a:headEnd/>
            <a:tailEnd/>
          </a:ln>
        </p:spPr>
        <p:txBody>
          <a:bodyPr wrap="none" anchor="ctr"/>
          <a:lstStyle/>
          <a:p>
            <a:endParaRPr lang="fr-FR"/>
          </a:p>
        </p:txBody>
      </p:sp>
      <p:graphicFrame>
        <p:nvGraphicFramePr>
          <p:cNvPr id="58372" name="Object 5"/>
          <p:cNvGraphicFramePr>
            <a:graphicFrameLocks noChangeAspect="1"/>
          </p:cNvGraphicFramePr>
          <p:nvPr/>
        </p:nvGraphicFramePr>
        <p:xfrm>
          <a:off x="2063750" y="3213100"/>
          <a:ext cx="4330700" cy="3168650"/>
        </p:xfrm>
        <a:graphic>
          <a:graphicData uri="http://schemas.openxmlformats.org/presentationml/2006/ole">
            <mc:AlternateContent xmlns:mc="http://schemas.openxmlformats.org/markup-compatibility/2006">
              <mc:Choice xmlns:v="urn:schemas-microsoft-com:vml" Requires="v">
                <p:oleObj name="Equation" r:id="rId5" imgW="2603160" imgH="1904760" progId="Equation.3">
                  <p:embed/>
                </p:oleObj>
              </mc:Choice>
              <mc:Fallback>
                <p:oleObj name="Equation" r:id="rId5" imgW="2603160" imgH="1904760" progId="Equation.3">
                  <p:embed/>
                  <p:pic>
                    <p:nvPicPr>
                      <p:cNvPr id="58372"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3213100"/>
                        <a:ext cx="4330700" cy="316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80" name="Line 14"/>
          <p:cNvSpPr>
            <a:spLocks noChangeShapeType="1"/>
          </p:cNvSpPr>
          <p:nvPr/>
        </p:nvSpPr>
        <p:spPr bwMode="auto">
          <a:xfrm>
            <a:off x="6383339" y="5516563"/>
            <a:ext cx="3889375" cy="0"/>
          </a:xfrm>
          <a:prstGeom prst="line">
            <a:avLst/>
          </a:prstGeom>
          <a:noFill/>
          <a:ln w="9525">
            <a:solidFill>
              <a:schemeClr val="tx1"/>
            </a:solidFill>
            <a:round/>
            <a:headEnd/>
            <a:tailEnd/>
          </a:ln>
        </p:spPr>
        <p:txBody>
          <a:bodyPr/>
          <a:lstStyle/>
          <a:p>
            <a:endParaRPr lang="fr-FR"/>
          </a:p>
        </p:txBody>
      </p:sp>
      <p:sp>
        <p:nvSpPr>
          <p:cNvPr id="58381" name="Oval 9"/>
          <p:cNvSpPr>
            <a:spLocks noChangeArrowheads="1"/>
          </p:cNvSpPr>
          <p:nvPr/>
        </p:nvSpPr>
        <p:spPr bwMode="auto">
          <a:xfrm>
            <a:off x="4772025" y="5516563"/>
            <a:ext cx="431800" cy="1008062"/>
          </a:xfrm>
          <a:prstGeom prst="ellipse">
            <a:avLst/>
          </a:prstGeom>
          <a:noFill/>
          <a:ln w="28575">
            <a:solidFill>
              <a:srgbClr val="FF0000"/>
            </a:solidFill>
            <a:round/>
            <a:headEnd/>
            <a:tailEnd/>
          </a:ln>
        </p:spPr>
        <p:txBody>
          <a:bodyPr wrap="none" anchor="ctr"/>
          <a:lstStyle/>
          <a:p>
            <a:endParaRPr lang="fr-FR"/>
          </a:p>
        </p:txBody>
      </p:sp>
      <p:sp>
        <p:nvSpPr>
          <p:cNvPr id="58382" name="Line 25"/>
          <p:cNvSpPr>
            <a:spLocks noChangeShapeType="1"/>
          </p:cNvSpPr>
          <p:nvPr/>
        </p:nvSpPr>
        <p:spPr bwMode="auto">
          <a:xfrm flipH="1">
            <a:off x="5159376" y="5734050"/>
            <a:ext cx="360363" cy="71438"/>
          </a:xfrm>
          <a:prstGeom prst="line">
            <a:avLst/>
          </a:prstGeom>
          <a:noFill/>
          <a:ln w="9525">
            <a:solidFill>
              <a:srgbClr val="FF0000"/>
            </a:solidFill>
            <a:round/>
            <a:headEnd/>
            <a:tailEnd type="triangle" w="med" len="med"/>
          </a:ln>
        </p:spPr>
        <p:txBody>
          <a:bodyPr/>
          <a:lstStyle/>
          <a:p>
            <a:endParaRPr lang="fr-F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111</a:t>
            </a:fld>
            <a:endParaRPr lang="fr-FR" altLang="en-US"/>
          </a:p>
        </p:txBody>
      </p:sp>
      <p:sp>
        <p:nvSpPr>
          <p:cNvPr id="5" name="Rectangle 2"/>
          <p:cNvSpPr>
            <a:spLocks noGrp="1" noChangeArrowheads="1"/>
          </p:cNvSpPr>
          <p:nvPr>
            <p:ph type="title"/>
          </p:nvPr>
        </p:nvSpPr>
        <p:spPr>
          <a:xfrm>
            <a:off x="1981200" y="533400"/>
            <a:ext cx="8229600" cy="990600"/>
          </a:xfrm>
        </p:spPr>
        <p:txBody>
          <a:bodyPr/>
          <a:lstStyle/>
          <a:p>
            <a:pPr eaLnBrk="1" hangingPunct="1"/>
            <a:r>
              <a:rPr lang="fr-FR" dirty="0"/>
              <a:t>Vitesse de phase</a:t>
            </a:r>
            <a:r>
              <a:rPr lang="fr-FR"/>
              <a:t>/ Vitesse </a:t>
            </a:r>
            <a:r>
              <a:rPr lang="fr-FR" dirty="0"/>
              <a:t>de groupe</a:t>
            </a:r>
          </a:p>
        </p:txBody>
      </p:sp>
      <p:pic>
        <p:nvPicPr>
          <p:cNvPr id="755716" name="Picture 4" descr="https://upload.wikimedia.org/wikipedia/commons/b/bd/Wave_grou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732727"/>
            <a:ext cx="8592278" cy="6652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14947" y="3596824"/>
            <a:ext cx="8629525" cy="1200329"/>
          </a:xfrm>
          <a:prstGeom prst="rect">
            <a:avLst/>
          </a:prstGeom>
        </p:spPr>
        <p:txBody>
          <a:bodyPr wrap="square">
            <a:spAutoFit/>
          </a:bodyPr>
          <a:lstStyle/>
          <a:p>
            <a:r>
              <a:rPr lang="fr-FR" dirty="0"/>
              <a:t>Vitesses de phase et de groupe d’une superposition de deux ondes monochromatiques. </a:t>
            </a:r>
            <a:r>
              <a:rPr lang="fr-FR" b="1" dirty="0">
                <a:solidFill>
                  <a:srgbClr val="FF0000"/>
                </a:solidFill>
              </a:rPr>
              <a:t>Le point rouge </a:t>
            </a:r>
            <a:r>
              <a:rPr lang="fr-FR" dirty="0"/>
              <a:t>avance à la </a:t>
            </a:r>
            <a:r>
              <a:rPr lang="fr-FR" b="1" dirty="0">
                <a:solidFill>
                  <a:srgbClr val="FF0000"/>
                </a:solidFill>
              </a:rPr>
              <a:t>vitesse de phase</a:t>
            </a:r>
            <a:r>
              <a:rPr lang="fr-FR" dirty="0"/>
              <a:t>, et les </a:t>
            </a:r>
            <a:r>
              <a:rPr lang="fr-FR" b="1" dirty="0">
                <a:solidFill>
                  <a:srgbClr val="33CC33"/>
                </a:solidFill>
              </a:rPr>
              <a:t>points verts</a:t>
            </a:r>
            <a:r>
              <a:rPr lang="fr-FR" dirty="0">
                <a:solidFill>
                  <a:srgbClr val="33CC33"/>
                </a:solidFill>
              </a:rPr>
              <a:t> </a:t>
            </a:r>
            <a:r>
              <a:rPr lang="fr-FR" dirty="0"/>
              <a:t>à la </a:t>
            </a:r>
            <a:r>
              <a:rPr lang="fr-FR" b="1" dirty="0">
                <a:solidFill>
                  <a:srgbClr val="33CC33"/>
                </a:solidFill>
              </a:rPr>
              <a:t>vitesse de groupe</a:t>
            </a:r>
            <a:r>
              <a:rPr lang="fr-FR" dirty="0"/>
              <a:t>. Dans cet exemple, la vitesse de phase vaut le double de la vitesse de groupe.</a:t>
            </a:r>
            <a:endParaRPr lang="en-US" dirty="0"/>
          </a:p>
        </p:txBody>
      </p:sp>
      <p:pic>
        <p:nvPicPr>
          <p:cNvPr id="755718" name="Picture 6" descr="https://upload.wikimedia.org/wikipedia/commons/c/c7/Wave_opposite-group-phase-velocit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8544" y="4897671"/>
            <a:ext cx="2757246" cy="1698464"/>
          </a:xfrm>
          <a:prstGeom prst="rect">
            <a:avLst/>
          </a:prstGeom>
          <a:noFill/>
          <a:extLst>
            <a:ext uri="{909E8E84-426E-40DD-AFC4-6F175D3DCCD1}">
              <a14:hiddenFill xmlns:a14="http://schemas.microsoft.com/office/drawing/2010/main">
                <a:solidFill>
                  <a:srgbClr val="FFFFFF"/>
                </a:solidFill>
              </a14:hiddenFill>
            </a:ext>
          </a:extLst>
        </p:spPr>
      </p:pic>
      <p:pic>
        <p:nvPicPr>
          <p:cNvPr id="755720" name="Picture 8" descr="https://upload.wikimedia.org/wikipedia/commons/thumb/8/89/Wave_phase.gif/220px-Wave_phas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4223792" y="1700808"/>
            <a:ext cx="2520280" cy="3998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42828" y="5085185"/>
            <a:ext cx="5249316" cy="1323439"/>
          </a:xfrm>
          <a:prstGeom prst="rect">
            <a:avLst/>
          </a:prstGeom>
        </p:spPr>
        <p:txBody>
          <a:bodyPr wrap="square">
            <a:spAutoFit/>
          </a:bodyPr>
          <a:lstStyle/>
          <a:p>
            <a:r>
              <a:rPr lang="fr-FR" sz="1600" dirty="0"/>
              <a:t>Un exemple dans lequel la vitesse de groupe et la vitesse de phase sont de signes opposés : l'enveloppe du paquet (donc la vitesse de groupe) se dirige vers la droite, alors que la phase (donc la vitesse de phase) se dirige vers la gauche.</a:t>
            </a:r>
            <a:endParaRPr lang="en-US" sz="1600" dirty="0"/>
          </a:p>
        </p:txBody>
      </p:sp>
      <p:sp>
        <p:nvSpPr>
          <p:cNvPr id="9" name="Rectangle 8"/>
          <p:cNvSpPr/>
          <p:nvPr/>
        </p:nvSpPr>
        <p:spPr>
          <a:xfrm>
            <a:off x="1703513" y="6488668"/>
            <a:ext cx="2480231" cy="369332"/>
          </a:xfrm>
          <a:prstGeom prst="rect">
            <a:avLst/>
          </a:prstGeom>
        </p:spPr>
        <p:txBody>
          <a:bodyPr wrap="none">
            <a:spAutoFit/>
          </a:bodyPr>
          <a:lstStyle/>
          <a:p>
            <a:r>
              <a:rPr lang="en-US" dirty="0">
                <a:hlinkClick r:id="rId5"/>
              </a:rPr>
              <a:t>https://fr.wikipedia.org/</a:t>
            </a:r>
            <a:endParaRPr lang="en-US" dirty="0"/>
          </a:p>
        </p:txBody>
      </p:sp>
    </p:spTree>
    <p:extLst>
      <p:ext uri="{BB962C8B-B14F-4D97-AF65-F5344CB8AC3E}">
        <p14:creationId xmlns:p14="http://schemas.microsoft.com/office/powerpoint/2010/main" val="37809889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28355" name="Rectangle 3"/>
          <p:cNvSpPr>
            <a:spLocks noGrp="1" noChangeArrowheads="1"/>
          </p:cNvSpPr>
          <p:nvPr>
            <p:ph idx="1"/>
          </p:nvPr>
        </p:nvSpPr>
        <p:spPr>
          <a:xfrm>
            <a:off x="1774826" y="1719263"/>
            <a:ext cx="8435975" cy="4411662"/>
          </a:xfrm>
        </p:spPr>
        <p:txBody>
          <a:bodyPr/>
          <a:lstStyle/>
          <a:p>
            <a:pPr lvl="1" eaLnBrk="1" hangingPunct="1">
              <a:defRPr/>
            </a:pPr>
            <a:r>
              <a:rPr lang="fr-FR" i="1">
                <a:solidFill>
                  <a:srgbClr val="9900CC"/>
                </a:solidFill>
                <a:effectLst>
                  <a:outerShdw blurRad="38100" dist="38100" dir="2700000" algn="tl">
                    <a:srgbClr val="C0C0C0"/>
                  </a:outerShdw>
                </a:effectLst>
              </a:rPr>
              <a:t>Le puits de largeur a et de potentiel infini:</a:t>
            </a:r>
          </a:p>
          <a:p>
            <a:pPr lvl="2" eaLnBrk="1" hangingPunct="1">
              <a:defRPr/>
            </a:pPr>
            <a:r>
              <a:rPr lang="fr-FR"/>
              <a:t>« représente » l’exemple classique d’une particule liée.</a:t>
            </a:r>
          </a:p>
        </p:txBody>
      </p:sp>
      <p:sp>
        <p:nvSpPr>
          <p:cNvPr id="59396" name="Espace réservé du numéro de diapositive 5"/>
          <p:cNvSpPr>
            <a:spLocks noGrp="1"/>
          </p:cNvSpPr>
          <p:nvPr>
            <p:ph type="sldNum" sz="quarter" idx="12"/>
          </p:nvPr>
        </p:nvSpPr>
        <p:spPr>
          <a:noFill/>
        </p:spPr>
        <p:txBody>
          <a:bodyPr/>
          <a:lstStyle/>
          <a:p>
            <a:fld id="{3BB403FA-2138-423B-B25E-B06EE78EEB2E}" type="slidenum">
              <a:rPr lang="fr-FR" altLang="en-US"/>
              <a:pPr/>
              <a:t>112</a:t>
            </a:fld>
            <a:endParaRPr lang="fr-FR" altLang="en-US"/>
          </a:p>
        </p:txBody>
      </p:sp>
      <p:pic>
        <p:nvPicPr>
          <p:cNvPr id="59399" name="Picture 4"/>
          <p:cNvPicPr>
            <a:picLocks noChangeAspect="1" noChangeArrowheads="1"/>
          </p:cNvPicPr>
          <p:nvPr/>
        </p:nvPicPr>
        <p:blipFill>
          <a:blip r:embed="rId3" cstate="print"/>
          <a:srcRect/>
          <a:stretch>
            <a:fillRect/>
          </a:stretch>
        </p:blipFill>
        <p:spPr bwMode="auto">
          <a:xfrm>
            <a:off x="1919289" y="3213100"/>
            <a:ext cx="3597275" cy="3213100"/>
          </a:xfrm>
          <a:prstGeom prst="rect">
            <a:avLst/>
          </a:prstGeom>
          <a:noFill/>
          <a:ln w="9525">
            <a:noFill/>
            <a:miter lim="800000"/>
            <a:headEnd/>
            <a:tailEnd/>
          </a:ln>
        </p:spPr>
      </p:pic>
      <p:graphicFrame>
        <p:nvGraphicFramePr>
          <p:cNvPr id="59394" name="Object 5"/>
          <p:cNvGraphicFramePr>
            <a:graphicFrameLocks noChangeAspect="1"/>
          </p:cNvGraphicFramePr>
          <p:nvPr/>
        </p:nvGraphicFramePr>
        <p:xfrm>
          <a:off x="4367213" y="2781301"/>
          <a:ext cx="6083300" cy="835025"/>
        </p:xfrm>
        <a:graphic>
          <a:graphicData uri="http://schemas.openxmlformats.org/presentationml/2006/ole">
            <mc:AlternateContent xmlns:mc="http://schemas.openxmlformats.org/markup-compatibility/2006">
              <mc:Choice xmlns:v="urn:schemas-microsoft-com:vml" Requires="v">
                <p:oleObj name="Equation" r:id="rId4" imgW="3263760" imgH="444240" progId="Equation.3">
                  <p:embed/>
                </p:oleObj>
              </mc:Choice>
              <mc:Fallback>
                <p:oleObj name="Equation" r:id="rId4" imgW="3263760" imgH="444240" progId="Equation.3">
                  <p:embed/>
                  <p:pic>
                    <p:nvPicPr>
                      <p:cNvPr id="5939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2781301"/>
                        <a:ext cx="6083300" cy="83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00" name="Oval 6"/>
          <p:cNvSpPr>
            <a:spLocks noChangeArrowheads="1"/>
          </p:cNvSpPr>
          <p:nvPr/>
        </p:nvSpPr>
        <p:spPr bwMode="auto">
          <a:xfrm>
            <a:off x="3648075" y="4868864"/>
            <a:ext cx="71438" cy="73025"/>
          </a:xfrm>
          <a:prstGeom prst="ellipse">
            <a:avLst/>
          </a:prstGeom>
          <a:solidFill>
            <a:srgbClr val="FF0000"/>
          </a:solidFill>
          <a:ln w="9525">
            <a:solidFill>
              <a:srgbClr val="FF0000"/>
            </a:solidFill>
            <a:round/>
            <a:headEnd/>
            <a:tailEnd/>
          </a:ln>
        </p:spPr>
        <p:txBody>
          <a:bodyPr wrap="none" anchor="ctr"/>
          <a:lstStyle/>
          <a:p>
            <a:endParaRPr lang="fr-FR"/>
          </a:p>
        </p:txBody>
      </p:sp>
      <p:sp>
        <p:nvSpPr>
          <p:cNvPr id="59401" name="Line 7"/>
          <p:cNvSpPr>
            <a:spLocks noChangeShapeType="1"/>
          </p:cNvSpPr>
          <p:nvPr/>
        </p:nvSpPr>
        <p:spPr bwMode="auto">
          <a:xfrm>
            <a:off x="3676650" y="4149725"/>
            <a:ext cx="0" cy="647700"/>
          </a:xfrm>
          <a:prstGeom prst="line">
            <a:avLst/>
          </a:prstGeom>
          <a:noFill/>
          <a:ln w="9525">
            <a:solidFill>
              <a:schemeClr val="tx1"/>
            </a:solidFill>
            <a:round/>
            <a:headEnd/>
            <a:tailEnd type="triangle" w="med" len="med"/>
          </a:ln>
        </p:spPr>
        <p:txBody>
          <a:bodyPr/>
          <a:lstStyle/>
          <a:p>
            <a:endParaRPr lang="fr-FR"/>
          </a:p>
        </p:txBody>
      </p:sp>
      <p:sp>
        <p:nvSpPr>
          <p:cNvPr id="228360" name="Text Box 8"/>
          <p:cNvSpPr txBox="1">
            <a:spLocks noChangeArrowheads="1"/>
          </p:cNvSpPr>
          <p:nvPr/>
        </p:nvSpPr>
        <p:spPr bwMode="auto">
          <a:xfrm>
            <a:off x="3071814" y="3508376"/>
            <a:ext cx="1368425" cy="581025"/>
          </a:xfrm>
          <a:prstGeom prst="rect">
            <a:avLst/>
          </a:prstGeom>
          <a:noFill/>
          <a:ln w="9525">
            <a:noFill/>
            <a:miter lim="800000"/>
            <a:headEnd/>
            <a:tailEnd/>
          </a:ln>
          <a:effectLst/>
        </p:spPr>
        <p:txBody>
          <a:bodyPr>
            <a:spAutoFit/>
          </a:bodyPr>
          <a:lstStyle/>
          <a:p>
            <a:pPr algn="ctr">
              <a:defRPr/>
            </a:pPr>
            <a:r>
              <a:rPr lang="fr-FR" sz="1600" i="1">
                <a:effectLst>
                  <a:outerShdw blurRad="38100" dist="38100" dir="2700000" algn="tl">
                    <a:srgbClr val="C0C0C0"/>
                  </a:outerShdw>
                </a:effectLst>
              </a:rPr>
              <a:t>Particule d’énergie E</a:t>
            </a:r>
          </a:p>
        </p:txBody>
      </p:sp>
      <p:grpSp>
        <p:nvGrpSpPr>
          <p:cNvPr id="59403" name="Group 12"/>
          <p:cNvGrpSpPr>
            <a:grpSpLocks/>
          </p:cNvGrpSpPr>
          <p:nvPr/>
        </p:nvGrpSpPr>
        <p:grpSpPr bwMode="auto">
          <a:xfrm>
            <a:off x="4943475" y="3789364"/>
            <a:ext cx="5905500" cy="2682875"/>
            <a:chOff x="1927" y="2432"/>
            <a:chExt cx="3720" cy="1690"/>
          </a:xfrm>
        </p:grpSpPr>
        <p:sp>
          <p:nvSpPr>
            <p:cNvPr id="59404" name="Rectangle 10"/>
            <p:cNvSpPr>
              <a:spLocks noChangeArrowheads="1"/>
            </p:cNvSpPr>
            <p:nvPr/>
          </p:nvSpPr>
          <p:spPr bwMode="auto">
            <a:xfrm>
              <a:off x="1927" y="2432"/>
              <a:ext cx="3720" cy="1485"/>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a:t>Région II: </a:t>
              </a:r>
              <a:r>
                <a:rPr lang="fr-FR">
                  <a:latin typeface="Symbol" pitchFamily="18" charset="2"/>
                </a:rPr>
                <a:t>j</a:t>
              </a:r>
              <a:r>
                <a:rPr lang="fr-FR" baseline="-25000">
                  <a:latin typeface="Symbol" pitchFamily="18" charset="2"/>
                </a:rPr>
                <a:t>II</a:t>
              </a:r>
              <a:r>
                <a:rPr lang="fr-FR">
                  <a:latin typeface="Symbol" pitchFamily="18" charset="2"/>
                </a:rPr>
                <a:t> </a:t>
              </a:r>
              <a:r>
                <a:rPr lang="fr-FR"/>
                <a:t>(x)=Acos(</a:t>
              </a:r>
              <a:r>
                <a:rPr lang="fr-FR" i="1"/>
                <a:t>k</a:t>
              </a:r>
              <a:r>
                <a:rPr lang="fr-FR"/>
                <a:t>x)+Bsin(</a:t>
              </a:r>
              <a:r>
                <a:rPr lang="fr-FR" i="1"/>
                <a:t>k</a:t>
              </a:r>
              <a:r>
                <a:rPr lang="fr-FR"/>
                <a:t>x)</a:t>
              </a:r>
            </a:p>
            <a:p>
              <a:pPr marL="1143000" lvl="2" indent="-228600">
                <a:spcBef>
                  <a:spcPct val="20000"/>
                </a:spcBef>
                <a:buClr>
                  <a:schemeClr val="accent1"/>
                </a:buClr>
                <a:buSzPct val="70000"/>
                <a:buFont typeface="Wingdings" pitchFamily="2" charset="2"/>
                <a:buChar char="l"/>
              </a:pPr>
              <a:r>
                <a:rPr lang="fr-FR"/>
                <a:t>Région I et III: </a:t>
              </a:r>
              <a:r>
                <a:rPr lang="fr-FR">
                  <a:latin typeface="Symbol" pitchFamily="18" charset="2"/>
                </a:rPr>
                <a:t>j</a:t>
              </a:r>
              <a:r>
                <a:rPr lang="fr-FR"/>
                <a:t>(x)=0 </a:t>
              </a:r>
            </a:p>
            <a:p>
              <a:pPr marL="1143000" lvl="2" indent="-228600">
                <a:spcBef>
                  <a:spcPct val="20000"/>
                </a:spcBef>
                <a:buClr>
                  <a:schemeClr val="accent1"/>
                </a:buClr>
                <a:buSzPct val="70000"/>
                <a:buFont typeface="Wingdings" pitchFamily="2" charset="2"/>
                <a:buChar char="l"/>
              </a:pPr>
              <a:r>
                <a:rPr lang="fr-FR"/>
                <a:t>Continuité en x=0 et x=a</a:t>
              </a:r>
            </a:p>
            <a:p>
              <a:pPr marL="1600200" lvl="3" indent="-228600">
                <a:spcBef>
                  <a:spcPct val="20000"/>
                </a:spcBef>
                <a:buClr>
                  <a:schemeClr val="tx2"/>
                </a:buClr>
                <a:buSzPct val="75000"/>
                <a:buFont typeface="Wingdings" pitchFamily="2" charset="2"/>
                <a:buChar char="§"/>
              </a:pPr>
              <a:r>
                <a:rPr lang="fr-FR" sz="1600"/>
                <a:t>A=0 </a:t>
              </a:r>
            </a:p>
            <a:p>
              <a:pPr marL="1600200" lvl="3" indent="-228600">
                <a:spcBef>
                  <a:spcPct val="20000"/>
                </a:spcBef>
                <a:buClr>
                  <a:schemeClr val="tx2"/>
                </a:buClr>
                <a:buSzPct val="75000"/>
                <a:buFont typeface="Wingdings" pitchFamily="2" charset="2"/>
                <a:buChar char="§"/>
              </a:pPr>
              <a:r>
                <a:rPr lang="fr-FR" sz="1600"/>
                <a:t>Bsin(ka)=0 </a:t>
              </a:r>
              <a:r>
                <a:rPr lang="fr-FR" sz="1600">
                  <a:sym typeface="Wingdings" pitchFamily="2" charset="2"/>
                </a:rPr>
                <a:t> k=n</a:t>
              </a:r>
              <a:r>
                <a:rPr lang="fr-FR" sz="1600">
                  <a:latin typeface="Symbol" pitchFamily="18" charset="2"/>
                  <a:sym typeface="Wingdings" pitchFamily="2" charset="2"/>
                </a:rPr>
                <a:t>p</a:t>
              </a:r>
              <a:r>
                <a:rPr lang="fr-FR" sz="1600">
                  <a:sym typeface="Wingdings" pitchFamily="2" charset="2"/>
                </a:rPr>
                <a:t>/a</a:t>
              </a:r>
              <a:endParaRPr lang="fr-FR" sz="1600"/>
            </a:p>
            <a:p>
              <a:pPr marL="1143000" lvl="2" indent="-228600">
                <a:spcBef>
                  <a:spcPct val="20000"/>
                </a:spcBef>
                <a:buClr>
                  <a:schemeClr val="accent1"/>
                </a:buClr>
                <a:buSzPct val="70000"/>
                <a:buFont typeface="Wingdings" pitchFamily="2" charset="2"/>
                <a:buChar char="l"/>
              </a:pPr>
              <a:r>
                <a:rPr lang="fr-FR"/>
                <a:t> proba entre 0 et a:</a:t>
              </a:r>
            </a:p>
            <a:p>
              <a:pPr marL="1143000" lvl="2" indent="-228600">
                <a:spcBef>
                  <a:spcPct val="20000"/>
                </a:spcBef>
                <a:buClr>
                  <a:schemeClr val="accent1"/>
                </a:buClr>
                <a:buSzPct val="70000"/>
                <a:buFont typeface="Wingdings" pitchFamily="2" charset="2"/>
                <a:buChar char="l"/>
              </a:pPr>
              <a:endParaRPr lang="fr-FR"/>
            </a:p>
            <a:p>
              <a:pPr marL="1600200" lvl="3" indent="-228600">
                <a:spcBef>
                  <a:spcPct val="20000"/>
                </a:spcBef>
                <a:buClr>
                  <a:schemeClr val="tx2"/>
                </a:buClr>
                <a:buSzPct val="75000"/>
                <a:buFont typeface="Wingdings" pitchFamily="2" charset="2"/>
                <a:buChar char="§"/>
              </a:pPr>
              <a:r>
                <a:rPr lang="fr-FR" sz="1600"/>
                <a:t>B=</a:t>
              </a:r>
            </a:p>
            <a:p>
              <a:pPr marL="1600200" lvl="3" indent="-228600">
                <a:spcBef>
                  <a:spcPct val="20000"/>
                </a:spcBef>
                <a:buClr>
                  <a:schemeClr val="tx2"/>
                </a:buClr>
                <a:buSzPct val="75000"/>
                <a:buFont typeface="Wingdings" pitchFamily="2" charset="2"/>
                <a:buChar char="§"/>
              </a:pPr>
              <a:endParaRPr lang="fr-FR" sz="1600"/>
            </a:p>
          </p:txBody>
        </p:sp>
        <p:graphicFrame>
          <p:nvGraphicFramePr>
            <p:cNvPr id="59395" name="Object 11"/>
            <p:cNvGraphicFramePr>
              <a:graphicFrameLocks noChangeAspect="1"/>
            </p:cNvGraphicFramePr>
            <p:nvPr/>
          </p:nvGraphicFramePr>
          <p:xfrm>
            <a:off x="3206" y="3724"/>
            <a:ext cx="912" cy="398"/>
          </p:xfrm>
          <a:graphic>
            <a:graphicData uri="http://schemas.openxmlformats.org/presentationml/2006/ole">
              <mc:AlternateContent xmlns:mc="http://schemas.openxmlformats.org/markup-compatibility/2006">
                <mc:Choice xmlns:v="urn:schemas-microsoft-com:vml" Requires="v">
                  <p:oleObj name="Equation" r:id="rId6" imgW="1015920" imgH="444240" progId="Equation.3">
                    <p:embed/>
                  </p:oleObj>
                </mc:Choice>
                <mc:Fallback>
                  <p:oleObj name="Equation" r:id="rId6" imgW="1015920" imgH="444240" progId="Equation.3">
                    <p:embed/>
                    <p:pic>
                      <p:nvPicPr>
                        <p:cNvPr id="59395"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 y="3724"/>
                          <a:ext cx="912" cy="3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0403" name="Rectangle 3"/>
          <p:cNvSpPr>
            <a:spLocks noGrp="1" noChangeArrowheads="1"/>
          </p:cNvSpPr>
          <p:nvPr>
            <p:ph idx="1"/>
          </p:nvPr>
        </p:nvSpPr>
        <p:spPr/>
        <p:txBody>
          <a:bodyPr/>
          <a:lstStyle/>
          <a:p>
            <a:pPr lvl="1" eaLnBrk="1" hangingPunct="1">
              <a:defRPr/>
            </a:pPr>
            <a:r>
              <a:rPr lang="fr-FR" i="1">
                <a:solidFill>
                  <a:srgbClr val="9900CC"/>
                </a:solidFill>
                <a:effectLst>
                  <a:outerShdw blurRad="38100" dist="38100" dir="2700000" algn="tl">
                    <a:srgbClr val="C0C0C0"/>
                  </a:outerShdw>
                </a:effectLst>
              </a:rPr>
              <a:t>Le puits de largeur a et de potentiel infini:</a:t>
            </a:r>
          </a:p>
        </p:txBody>
      </p:sp>
      <p:sp>
        <p:nvSpPr>
          <p:cNvPr id="60420" name="Espace réservé du numéro de diapositive 5"/>
          <p:cNvSpPr>
            <a:spLocks noGrp="1"/>
          </p:cNvSpPr>
          <p:nvPr>
            <p:ph type="sldNum" sz="quarter" idx="12"/>
          </p:nvPr>
        </p:nvSpPr>
        <p:spPr>
          <a:noFill/>
        </p:spPr>
        <p:txBody>
          <a:bodyPr/>
          <a:lstStyle/>
          <a:p>
            <a:fld id="{54AB245F-690C-4E36-9A42-39C6D1E927CF}" type="slidenum">
              <a:rPr lang="fr-FR" altLang="en-US"/>
              <a:pPr/>
              <a:t>113</a:t>
            </a:fld>
            <a:endParaRPr lang="fr-FR" altLang="en-US"/>
          </a:p>
        </p:txBody>
      </p:sp>
      <p:pic>
        <p:nvPicPr>
          <p:cNvPr id="60423" name="Picture 4"/>
          <p:cNvPicPr>
            <a:picLocks noChangeAspect="1" noChangeArrowheads="1"/>
          </p:cNvPicPr>
          <p:nvPr/>
        </p:nvPicPr>
        <p:blipFill>
          <a:blip r:embed="rId3" cstate="print"/>
          <a:srcRect/>
          <a:stretch>
            <a:fillRect/>
          </a:stretch>
        </p:blipFill>
        <p:spPr bwMode="auto">
          <a:xfrm>
            <a:off x="1919289" y="3213100"/>
            <a:ext cx="3597275" cy="3213100"/>
          </a:xfrm>
          <a:prstGeom prst="rect">
            <a:avLst/>
          </a:prstGeom>
          <a:noFill/>
          <a:ln w="9525">
            <a:noFill/>
            <a:miter lim="800000"/>
            <a:headEnd/>
            <a:tailEnd/>
          </a:ln>
        </p:spPr>
      </p:pic>
      <p:graphicFrame>
        <p:nvGraphicFramePr>
          <p:cNvPr id="60418" name="Object 5"/>
          <p:cNvGraphicFramePr>
            <a:graphicFrameLocks noChangeAspect="1"/>
          </p:cNvGraphicFramePr>
          <p:nvPr/>
        </p:nvGraphicFramePr>
        <p:xfrm>
          <a:off x="1631951" y="2276475"/>
          <a:ext cx="4545013" cy="858838"/>
        </p:xfrm>
        <a:graphic>
          <a:graphicData uri="http://schemas.openxmlformats.org/presentationml/2006/ole">
            <mc:AlternateContent xmlns:mc="http://schemas.openxmlformats.org/markup-compatibility/2006">
              <mc:Choice xmlns:v="urn:schemas-microsoft-com:vml" Requires="v">
                <p:oleObj name="Equation" r:id="rId4" imgW="2438280" imgH="457200" progId="Equation.3">
                  <p:embed/>
                </p:oleObj>
              </mc:Choice>
              <mc:Fallback>
                <p:oleObj name="Equation" r:id="rId4" imgW="2438280" imgH="457200" progId="Equation.3">
                  <p:embed/>
                  <p:pic>
                    <p:nvPicPr>
                      <p:cNvPr id="604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2276475"/>
                        <a:ext cx="4545013" cy="85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24" name="Oval 6"/>
          <p:cNvSpPr>
            <a:spLocks noChangeArrowheads="1"/>
          </p:cNvSpPr>
          <p:nvPr/>
        </p:nvSpPr>
        <p:spPr bwMode="auto">
          <a:xfrm>
            <a:off x="3648075" y="4868864"/>
            <a:ext cx="71438" cy="73025"/>
          </a:xfrm>
          <a:prstGeom prst="ellipse">
            <a:avLst/>
          </a:prstGeom>
          <a:solidFill>
            <a:srgbClr val="FF0000"/>
          </a:solidFill>
          <a:ln w="9525">
            <a:solidFill>
              <a:srgbClr val="FF0000"/>
            </a:solidFill>
            <a:round/>
            <a:headEnd/>
            <a:tailEnd/>
          </a:ln>
        </p:spPr>
        <p:txBody>
          <a:bodyPr wrap="none" anchor="ctr"/>
          <a:lstStyle/>
          <a:p>
            <a:endParaRPr lang="fr-FR"/>
          </a:p>
        </p:txBody>
      </p:sp>
      <p:sp>
        <p:nvSpPr>
          <p:cNvPr id="60425" name="Line 7"/>
          <p:cNvSpPr>
            <a:spLocks noChangeShapeType="1"/>
          </p:cNvSpPr>
          <p:nvPr/>
        </p:nvSpPr>
        <p:spPr bwMode="auto">
          <a:xfrm>
            <a:off x="3676650" y="4149725"/>
            <a:ext cx="0" cy="647700"/>
          </a:xfrm>
          <a:prstGeom prst="line">
            <a:avLst/>
          </a:prstGeom>
          <a:noFill/>
          <a:ln w="9525">
            <a:solidFill>
              <a:schemeClr val="tx1"/>
            </a:solidFill>
            <a:round/>
            <a:headEnd/>
            <a:tailEnd type="triangle" w="med" len="med"/>
          </a:ln>
        </p:spPr>
        <p:txBody>
          <a:bodyPr/>
          <a:lstStyle/>
          <a:p>
            <a:endParaRPr lang="fr-FR"/>
          </a:p>
        </p:txBody>
      </p:sp>
      <p:sp>
        <p:nvSpPr>
          <p:cNvPr id="230408" name="Text Box 8"/>
          <p:cNvSpPr txBox="1">
            <a:spLocks noChangeArrowheads="1"/>
          </p:cNvSpPr>
          <p:nvPr/>
        </p:nvSpPr>
        <p:spPr bwMode="auto">
          <a:xfrm>
            <a:off x="3071814" y="3508376"/>
            <a:ext cx="1368425" cy="581025"/>
          </a:xfrm>
          <a:prstGeom prst="rect">
            <a:avLst/>
          </a:prstGeom>
          <a:noFill/>
          <a:ln w="9525">
            <a:noFill/>
            <a:miter lim="800000"/>
            <a:headEnd/>
            <a:tailEnd/>
          </a:ln>
          <a:effectLst/>
        </p:spPr>
        <p:txBody>
          <a:bodyPr>
            <a:spAutoFit/>
          </a:bodyPr>
          <a:lstStyle/>
          <a:p>
            <a:pPr algn="ctr">
              <a:defRPr/>
            </a:pPr>
            <a:r>
              <a:rPr lang="fr-FR" sz="1600" i="1">
                <a:effectLst>
                  <a:outerShdw blurRad="38100" dist="38100" dir="2700000" algn="tl">
                    <a:srgbClr val="C0C0C0"/>
                  </a:outerShdw>
                </a:effectLst>
              </a:rPr>
              <a:t>Particule d’énergie E</a:t>
            </a:r>
          </a:p>
        </p:txBody>
      </p:sp>
      <p:pic>
        <p:nvPicPr>
          <p:cNvPr id="60427" name="Picture 12"/>
          <p:cNvPicPr>
            <a:picLocks noChangeAspect="1" noChangeArrowheads="1"/>
          </p:cNvPicPr>
          <p:nvPr/>
        </p:nvPicPr>
        <p:blipFill>
          <a:blip r:embed="rId6" cstate="print"/>
          <a:srcRect/>
          <a:stretch>
            <a:fillRect/>
          </a:stretch>
        </p:blipFill>
        <p:spPr bwMode="auto">
          <a:xfrm>
            <a:off x="5951538" y="3500438"/>
            <a:ext cx="1606550" cy="3111500"/>
          </a:xfrm>
          <a:prstGeom prst="rect">
            <a:avLst/>
          </a:prstGeom>
          <a:noFill/>
          <a:ln w="9525">
            <a:noFill/>
            <a:miter lim="800000"/>
            <a:headEnd/>
            <a:tailEnd/>
          </a:ln>
        </p:spPr>
      </p:pic>
      <p:pic>
        <p:nvPicPr>
          <p:cNvPr id="60428" name="Picture 13"/>
          <p:cNvPicPr>
            <a:picLocks noChangeAspect="1" noChangeArrowheads="1"/>
          </p:cNvPicPr>
          <p:nvPr/>
        </p:nvPicPr>
        <p:blipFill>
          <a:blip r:embed="rId7" cstate="print"/>
          <a:srcRect/>
          <a:stretch>
            <a:fillRect/>
          </a:stretch>
        </p:blipFill>
        <p:spPr bwMode="auto">
          <a:xfrm>
            <a:off x="7824788" y="3500439"/>
            <a:ext cx="1039812" cy="3113087"/>
          </a:xfrm>
          <a:prstGeom prst="rect">
            <a:avLst/>
          </a:prstGeom>
          <a:noFill/>
          <a:ln w="9525">
            <a:noFill/>
            <a:miter lim="800000"/>
            <a:headEnd/>
            <a:tailEnd/>
          </a:ln>
        </p:spPr>
      </p:pic>
      <p:pic>
        <p:nvPicPr>
          <p:cNvPr id="60429" name="Picture 14"/>
          <p:cNvPicPr>
            <a:picLocks noChangeAspect="1" noChangeArrowheads="1"/>
          </p:cNvPicPr>
          <p:nvPr/>
        </p:nvPicPr>
        <p:blipFill>
          <a:blip r:embed="rId8" cstate="print"/>
          <a:srcRect/>
          <a:stretch>
            <a:fillRect/>
          </a:stretch>
        </p:blipFill>
        <p:spPr bwMode="auto">
          <a:xfrm>
            <a:off x="9336089" y="3500439"/>
            <a:ext cx="1087437" cy="3113087"/>
          </a:xfrm>
          <a:prstGeom prst="rect">
            <a:avLst/>
          </a:prstGeom>
          <a:noFill/>
          <a:ln w="9525">
            <a:noFill/>
            <a:miter lim="800000"/>
            <a:headEnd/>
            <a:tailEnd/>
          </a:ln>
        </p:spPr>
      </p:pic>
      <p:graphicFrame>
        <p:nvGraphicFramePr>
          <p:cNvPr id="60419" name="Object 15"/>
          <p:cNvGraphicFramePr>
            <a:graphicFrameLocks noChangeAspect="1"/>
          </p:cNvGraphicFramePr>
          <p:nvPr/>
        </p:nvGraphicFramePr>
        <p:xfrm>
          <a:off x="6337301" y="2293938"/>
          <a:ext cx="4214813" cy="787400"/>
        </p:xfrm>
        <a:graphic>
          <a:graphicData uri="http://schemas.openxmlformats.org/presentationml/2006/ole">
            <mc:AlternateContent xmlns:mc="http://schemas.openxmlformats.org/markup-compatibility/2006">
              <mc:Choice xmlns:v="urn:schemas-microsoft-com:vml" Requires="v">
                <p:oleObj name="Equation" r:id="rId9" imgW="2260440" imgH="419040" progId="Equation.3">
                  <p:embed/>
                </p:oleObj>
              </mc:Choice>
              <mc:Fallback>
                <p:oleObj name="Equation" r:id="rId9" imgW="2260440" imgH="419040" progId="Equation.3">
                  <p:embed/>
                  <p:pic>
                    <p:nvPicPr>
                      <p:cNvPr id="60419"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7301" y="2293938"/>
                        <a:ext cx="4214813"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1427" name="Rectangle 3"/>
          <p:cNvSpPr>
            <a:spLocks noGrp="1" noChangeArrowheads="1"/>
          </p:cNvSpPr>
          <p:nvPr>
            <p:ph idx="1"/>
          </p:nvPr>
        </p:nvSpPr>
        <p:spPr>
          <a:xfrm>
            <a:off x="1774825" y="1719263"/>
            <a:ext cx="5761038" cy="4411662"/>
          </a:xfrm>
        </p:spPr>
        <p:txBody>
          <a:bodyPr/>
          <a:lstStyle/>
          <a:p>
            <a:pPr lvl="1" eaLnBrk="1" hangingPunct="1">
              <a:defRPr/>
            </a:pPr>
            <a:r>
              <a:rPr lang="fr-FR" i="1" dirty="0">
                <a:solidFill>
                  <a:srgbClr val="9900CC"/>
                </a:solidFill>
                <a:effectLst>
                  <a:outerShdw blurRad="38100" dist="38100" dir="2700000" algn="tl">
                    <a:srgbClr val="C0C0C0"/>
                  </a:outerShdw>
                </a:effectLst>
              </a:rPr>
              <a:t>La marche de potentiel:</a:t>
            </a:r>
          </a:p>
          <a:p>
            <a:pPr lvl="3" eaLnBrk="1" hangingPunct="1">
              <a:defRPr/>
            </a:pPr>
            <a:r>
              <a:rPr lang="fr-FR" i="1" dirty="0">
                <a:solidFill>
                  <a:srgbClr val="9900CC"/>
                </a:solidFill>
                <a:effectLst>
                  <a:outerShdw blurRad="38100" dist="38100" dir="2700000" algn="tl">
                    <a:srgbClr val="C0C0C0"/>
                  </a:outerShdw>
                </a:effectLst>
              </a:rPr>
              <a:t>Région I:</a:t>
            </a: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p>
          <a:p>
            <a:pPr lvl="3" eaLnBrk="1" hangingPunct="1">
              <a:defRPr/>
            </a:pPr>
            <a:endParaRPr lang="fr-FR" dirty="0"/>
          </a:p>
          <a:p>
            <a:pPr lvl="3" eaLnBrk="1" hangingPunct="1">
              <a:defRPr/>
            </a:pPr>
            <a:r>
              <a:rPr lang="fr-FR" i="1" dirty="0">
                <a:solidFill>
                  <a:srgbClr val="9900CC"/>
                </a:solidFill>
                <a:effectLst>
                  <a:outerShdw blurRad="38100" dist="38100" dir="2700000" algn="tl">
                    <a:srgbClr val="C0C0C0"/>
                  </a:outerShdw>
                </a:effectLst>
              </a:rPr>
              <a:t>Région II (0&lt;E&lt;V</a:t>
            </a:r>
            <a:r>
              <a:rPr lang="fr-FR" i="1" baseline="-25000" dirty="0">
                <a:solidFill>
                  <a:srgbClr val="9900CC"/>
                </a:solidFill>
                <a:effectLst>
                  <a:outerShdw blurRad="38100" dist="38100" dir="2700000" algn="tl">
                    <a:srgbClr val="C0C0C0"/>
                  </a:outerShdw>
                </a:effectLst>
              </a:rPr>
              <a:t>0</a:t>
            </a:r>
            <a:r>
              <a:rPr lang="fr-FR" i="1" dirty="0">
                <a:solidFill>
                  <a:srgbClr val="9900CC"/>
                </a:solidFill>
                <a:effectLst>
                  <a:outerShdw blurRad="38100" dist="38100" dir="2700000" algn="tl">
                    <a:srgbClr val="C0C0C0"/>
                  </a:outerShdw>
                </a:effectLst>
              </a:rPr>
              <a:t>)</a:t>
            </a:r>
          </a:p>
        </p:txBody>
      </p:sp>
      <p:sp>
        <p:nvSpPr>
          <p:cNvPr id="61444" name="Espace réservé du numéro de diapositive 5"/>
          <p:cNvSpPr>
            <a:spLocks noGrp="1"/>
          </p:cNvSpPr>
          <p:nvPr>
            <p:ph type="sldNum" sz="quarter" idx="12"/>
          </p:nvPr>
        </p:nvSpPr>
        <p:spPr>
          <a:noFill/>
        </p:spPr>
        <p:txBody>
          <a:bodyPr/>
          <a:lstStyle/>
          <a:p>
            <a:fld id="{ADE039DD-1CFA-4FE6-B24F-734515C9E2E6}" type="slidenum">
              <a:rPr lang="fr-FR" altLang="en-US"/>
              <a:pPr/>
              <a:t>114</a:t>
            </a:fld>
            <a:endParaRPr lang="fr-FR" altLang="en-US"/>
          </a:p>
        </p:txBody>
      </p:sp>
      <p:graphicFrame>
        <p:nvGraphicFramePr>
          <p:cNvPr id="61442" name="Object 5"/>
          <p:cNvGraphicFramePr>
            <a:graphicFrameLocks noChangeAspect="1"/>
          </p:cNvGraphicFramePr>
          <p:nvPr>
            <p:extLst>
              <p:ext uri="{D42A27DB-BD31-4B8C-83A1-F6EECF244321}">
                <p14:modId xmlns:p14="http://schemas.microsoft.com/office/powerpoint/2010/main" val="718208727"/>
              </p:ext>
            </p:extLst>
          </p:nvPr>
        </p:nvGraphicFramePr>
        <p:xfrm>
          <a:off x="2135561" y="2514506"/>
          <a:ext cx="4830763" cy="1620837"/>
        </p:xfrm>
        <a:graphic>
          <a:graphicData uri="http://schemas.openxmlformats.org/presentationml/2006/ole">
            <mc:AlternateContent xmlns:mc="http://schemas.openxmlformats.org/markup-compatibility/2006">
              <mc:Choice xmlns:v="urn:schemas-microsoft-com:vml" Requires="v">
                <p:oleObj name="Équation" r:id="rId3" imgW="2590560" imgH="863280" progId="Equation.3">
                  <p:embed/>
                </p:oleObj>
              </mc:Choice>
              <mc:Fallback>
                <p:oleObj name="Équation" r:id="rId3" imgW="2590560" imgH="863280" progId="Equation.3">
                  <p:embed/>
                  <p:pic>
                    <p:nvPicPr>
                      <p:cNvPr id="61442" name="Object 5"/>
                      <p:cNvPicPr>
                        <a:picLocks noChangeAspect="1" noChangeArrowheads="1"/>
                      </p:cNvPicPr>
                      <p:nvPr/>
                    </p:nvPicPr>
                    <p:blipFill>
                      <a:blip r:embed="rId4"/>
                      <a:srcRect/>
                      <a:stretch>
                        <a:fillRect/>
                      </a:stretch>
                    </p:blipFill>
                    <p:spPr bwMode="auto">
                      <a:xfrm>
                        <a:off x="2135561" y="2514506"/>
                        <a:ext cx="4830763" cy="162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1447" name="Group 31"/>
          <p:cNvGrpSpPr>
            <a:grpSpLocks/>
          </p:cNvGrpSpPr>
          <p:nvPr/>
        </p:nvGrpSpPr>
        <p:grpSpPr bwMode="auto">
          <a:xfrm>
            <a:off x="7319963" y="2492376"/>
            <a:ext cx="3027362" cy="2855913"/>
            <a:chOff x="3243" y="951"/>
            <a:chExt cx="1907" cy="1799"/>
          </a:xfrm>
        </p:grpSpPr>
        <p:sp>
          <p:nvSpPr>
            <p:cNvPr id="61449" name="Line 17"/>
            <p:cNvSpPr>
              <a:spLocks noChangeShapeType="1"/>
            </p:cNvSpPr>
            <p:nvPr/>
          </p:nvSpPr>
          <p:spPr bwMode="auto">
            <a:xfrm>
              <a:off x="3243" y="2551"/>
              <a:ext cx="1907" cy="0"/>
            </a:xfrm>
            <a:prstGeom prst="line">
              <a:avLst/>
            </a:prstGeom>
            <a:noFill/>
            <a:ln w="9525">
              <a:solidFill>
                <a:schemeClr val="tx1"/>
              </a:solidFill>
              <a:round/>
              <a:headEnd/>
              <a:tailEnd type="triangle" w="med" len="med"/>
            </a:ln>
          </p:spPr>
          <p:txBody>
            <a:bodyPr/>
            <a:lstStyle/>
            <a:p>
              <a:endParaRPr lang="fr-FR"/>
            </a:p>
          </p:txBody>
        </p:sp>
        <p:sp>
          <p:nvSpPr>
            <p:cNvPr id="61450" name="Line 19"/>
            <p:cNvSpPr>
              <a:spLocks noChangeShapeType="1"/>
            </p:cNvSpPr>
            <p:nvPr/>
          </p:nvSpPr>
          <p:spPr bwMode="auto">
            <a:xfrm flipV="1">
              <a:off x="4105" y="1235"/>
              <a:ext cx="0" cy="1316"/>
            </a:xfrm>
            <a:prstGeom prst="line">
              <a:avLst/>
            </a:prstGeom>
            <a:noFill/>
            <a:ln w="9525">
              <a:solidFill>
                <a:schemeClr val="tx1"/>
              </a:solidFill>
              <a:round/>
              <a:headEnd/>
              <a:tailEnd type="triangle" w="med" len="med"/>
            </a:ln>
          </p:spPr>
          <p:txBody>
            <a:bodyPr/>
            <a:lstStyle/>
            <a:p>
              <a:endParaRPr lang="fr-FR"/>
            </a:p>
          </p:txBody>
        </p:sp>
        <p:sp>
          <p:nvSpPr>
            <p:cNvPr id="61451" name="Line 20"/>
            <p:cNvSpPr>
              <a:spLocks noChangeShapeType="1"/>
            </p:cNvSpPr>
            <p:nvPr/>
          </p:nvSpPr>
          <p:spPr bwMode="auto">
            <a:xfrm flipV="1">
              <a:off x="4105" y="1689"/>
              <a:ext cx="0" cy="862"/>
            </a:xfrm>
            <a:prstGeom prst="line">
              <a:avLst/>
            </a:prstGeom>
            <a:noFill/>
            <a:ln w="28575">
              <a:solidFill>
                <a:schemeClr val="hlink"/>
              </a:solidFill>
              <a:round/>
              <a:headEnd/>
              <a:tailEnd/>
            </a:ln>
          </p:spPr>
          <p:txBody>
            <a:bodyPr/>
            <a:lstStyle/>
            <a:p>
              <a:endParaRPr lang="fr-FR"/>
            </a:p>
          </p:txBody>
        </p:sp>
        <p:sp>
          <p:nvSpPr>
            <p:cNvPr id="61452" name="Line 21"/>
            <p:cNvSpPr>
              <a:spLocks noChangeShapeType="1"/>
            </p:cNvSpPr>
            <p:nvPr/>
          </p:nvSpPr>
          <p:spPr bwMode="auto">
            <a:xfrm rot="16200000" flipV="1">
              <a:off x="4536" y="1258"/>
              <a:ext cx="0" cy="862"/>
            </a:xfrm>
            <a:prstGeom prst="line">
              <a:avLst/>
            </a:prstGeom>
            <a:noFill/>
            <a:ln w="28575">
              <a:solidFill>
                <a:schemeClr val="hlink"/>
              </a:solidFill>
              <a:round/>
              <a:headEnd/>
              <a:tailEnd/>
            </a:ln>
          </p:spPr>
          <p:txBody>
            <a:bodyPr/>
            <a:lstStyle/>
            <a:p>
              <a:endParaRPr lang="fr-FR"/>
            </a:p>
          </p:txBody>
        </p:sp>
        <p:sp>
          <p:nvSpPr>
            <p:cNvPr id="231446" name="Text Box 22"/>
            <p:cNvSpPr txBox="1">
              <a:spLocks noChangeArrowheads="1"/>
            </p:cNvSpPr>
            <p:nvPr/>
          </p:nvSpPr>
          <p:spPr bwMode="auto">
            <a:xfrm>
              <a:off x="3775" y="1565"/>
              <a:ext cx="265"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61454" name="Text Box 23"/>
            <p:cNvSpPr txBox="1">
              <a:spLocks noChangeArrowheads="1"/>
            </p:cNvSpPr>
            <p:nvPr/>
          </p:nvSpPr>
          <p:spPr bwMode="auto">
            <a:xfrm>
              <a:off x="3412" y="2019"/>
              <a:ext cx="652" cy="231"/>
            </a:xfrm>
            <a:prstGeom prst="rect">
              <a:avLst/>
            </a:prstGeom>
            <a:noFill/>
            <a:ln w="9525">
              <a:noFill/>
              <a:miter lim="800000"/>
              <a:headEnd/>
              <a:tailEnd/>
            </a:ln>
          </p:spPr>
          <p:txBody>
            <a:bodyPr wrap="none">
              <a:spAutoFit/>
            </a:bodyPr>
            <a:lstStyle/>
            <a:p>
              <a:r>
                <a:rPr lang="fr-FR"/>
                <a:t>Région I</a:t>
              </a:r>
            </a:p>
          </p:txBody>
        </p:sp>
        <p:sp>
          <p:nvSpPr>
            <p:cNvPr id="61455" name="Text Box 24"/>
            <p:cNvSpPr txBox="1">
              <a:spLocks noChangeArrowheads="1"/>
            </p:cNvSpPr>
            <p:nvPr/>
          </p:nvSpPr>
          <p:spPr bwMode="auto">
            <a:xfrm>
              <a:off x="4270" y="2006"/>
              <a:ext cx="692" cy="231"/>
            </a:xfrm>
            <a:prstGeom prst="rect">
              <a:avLst/>
            </a:prstGeom>
            <a:noFill/>
            <a:ln w="9525">
              <a:noFill/>
              <a:miter lim="800000"/>
              <a:headEnd/>
              <a:tailEnd/>
            </a:ln>
          </p:spPr>
          <p:txBody>
            <a:bodyPr wrap="none">
              <a:spAutoFit/>
            </a:bodyPr>
            <a:lstStyle/>
            <a:p>
              <a:r>
                <a:rPr lang="fr-FR"/>
                <a:t>Région II</a:t>
              </a:r>
            </a:p>
          </p:txBody>
        </p:sp>
        <p:sp>
          <p:nvSpPr>
            <p:cNvPr id="61456" name="Text Box 25"/>
            <p:cNvSpPr txBox="1">
              <a:spLocks noChangeArrowheads="1"/>
            </p:cNvSpPr>
            <p:nvPr/>
          </p:nvSpPr>
          <p:spPr bwMode="auto">
            <a:xfrm>
              <a:off x="3943" y="2558"/>
              <a:ext cx="299" cy="192"/>
            </a:xfrm>
            <a:prstGeom prst="rect">
              <a:avLst/>
            </a:prstGeom>
            <a:noFill/>
            <a:ln w="9525">
              <a:noFill/>
              <a:miter lim="800000"/>
              <a:headEnd/>
              <a:tailEnd/>
            </a:ln>
          </p:spPr>
          <p:txBody>
            <a:bodyPr wrap="none">
              <a:spAutoFit/>
            </a:bodyPr>
            <a:lstStyle/>
            <a:p>
              <a:r>
                <a:rPr lang="fr-FR" sz="1400" i="1"/>
                <a:t>x=0</a:t>
              </a:r>
            </a:p>
          </p:txBody>
        </p:sp>
        <p:sp>
          <p:nvSpPr>
            <p:cNvPr id="61457" name="Line 26"/>
            <p:cNvSpPr>
              <a:spLocks noChangeShapeType="1"/>
            </p:cNvSpPr>
            <p:nvPr/>
          </p:nvSpPr>
          <p:spPr bwMode="auto">
            <a:xfrm>
              <a:off x="3334" y="1417"/>
              <a:ext cx="681" cy="0"/>
            </a:xfrm>
            <a:prstGeom prst="line">
              <a:avLst/>
            </a:prstGeom>
            <a:noFill/>
            <a:ln w="9525">
              <a:solidFill>
                <a:srgbClr val="FF0000"/>
              </a:solidFill>
              <a:round/>
              <a:headEnd/>
              <a:tailEnd type="triangle" w="med" len="med"/>
            </a:ln>
          </p:spPr>
          <p:txBody>
            <a:bodyPr/>
            <a:lstStyle/>
            <a:p>
              <a:endParaRPr lang="fr-FR"/>
            </a:p>
          </p:txBody>
        </p:sp>
        <p:sp>
          <p:nvSpPr>
            <p:cNvPr id="61458" name="Text Box 27"/>
            <p:cNvSpPr txBox="1">
              <a:spLocks noChangeArrowheads="1"/>
            </p:cNvSpPr>
            <p:nvPr/>
          </p:nvSpPr>
          <p:spPr bwMode="auto">
            <a:xfrm>
              <a:off x="3350" y="1099"/>
              <a:ext cx="656" cy="330"/>
            </a:xfrm>
            <a:prstGeom prst="rect">
              <a:avLst/>
            </a:prstGeom>
            <a:noFill/>
            <a:ln w="9525">
              <a:noFill/>
              <a:miter lim="800000"/>
              <a:headEnd/>
              <a:tailEnd/>
            </a:ln>
          </p:spPr>
          <p:txBody>
            <a:bodyPr wrap="none">
              <a:spAutoFit/>
            </a:bodyPr>
            <a:lstStyle/>
            <a:p>
              <a:pPr algn="ctr"/>
              <a:r>
                <a:rPr lang="fr-FR" sz="1400" i="1"/>
                <a:t>Particules</a:t>
              </a:r>
            </a:p>
            <a:p>
              <a:pPr algn="ctr"/>
              <a:r>
                <a:rPr lang="fr-FR" sz="1400" i="1"/>
                <a:t> incidentes</a:t>
              </a:r>
            </a:p>
          </p:txBody>
        </p:sp>
        <p:sp>
          <p:nvSpPr>
            <p:cNvPr id="61459" name="Text Box 28"/>
            <p:cNvSpPr txBox="1">
              <a:spLocks noChangeArrowheads="1"/>
            </p:cNvSpPr>
            <p:nvPr/>
          </p:nvSpPr>
          <p:spPr bwMode="auto">
            <a:xfrm>
              <a:off x="3936" y="951"/>
              <a:ext cx="351" cy="212"/>
            </a:xfrm>
            <a:prstGeom prst="rect">
              <a:avLst/>
            </a:prstGeom>
            <a:noFill/>
            <a:ln w="9525">
              <a:noFill/>
              <a:miter lim="800000"/>
              <a:headEnd/>
              <a:tailEnd/>
            </a:ln>
          </p:spPr>
          <p:txBody>
            <a:bodyPr wrap="none">
              <a:spAutoFit/>
            </a:bodyPr>
            <a:lstStyle/>
            <a:p>
              <a:r>
                <a:rPr lang="fr-FR" sz="1600" i="1"/>
                <a:t>V(x)</a:t>
              </a:r>
            </a:p>
          </p:txBody>
        </p:sp>
      </p:grpSp>
      <p:graphicFrame>
        <p:nvGraphicFramePr>
          <p:cNvPr id="61443" name="Object 33"/>
          <p:cNvGraphicFramePr>
            <a:graphicFrameLocks noChangeAspect="1"/>
          </p:cNvGraphicFramePr>
          <p:nvPr/>
        </p:nvGraphicFramePr>
        <p:xfrm>
          <a:off x="2135189" y="4652964"/>
          <a:ext cx="5659437" cy="1622425"/>
        </p:xfrm>
        <a:graphic>
          <a:graphicData uri="http://schemas.openxmlformats.org/presentationml/2006/ole">
            <mc:AlternateContent xmlns:mc="http://schemas.openxmlformats.org/markup-compatibility/2006">
              <mc:Choice xmlns:v="urn:schemas-microsoft-com:vml" Requires="v">
                <p:oleObj name="Equation" r:id="rId5" imgW="3035160" imgH="863280" progId="Equation.3">
                  <p:embed/>
                </p:oleObj>
              </mc:Choice>
              <mc:Fallback>
                <p:oleObj name="Equation" r:id="rId5" imgW="3035160" imgH="863280" progId="Equation.3">
                  <p:embed/>
                  <p:pic>
                    <p:nvPicPr>
                      <p:cNvPr id="61443"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4652964"/>
                        <a:ext cx="5659437" cy="162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48" name="Line 36"/>
          <p:cNvSpPr>
            <a:spLocks noChangeShapeType="1"/>
          </p:cNvSpPr>
          <p:nvPr/>
        </p:nvSpPr>
        <p:spPr bwMode="auto">
          <a:xfrm>
            <a:off x="4341813" y="4206804"/>
            <a:ext cx="792162" cy="0"/>
          </a:xfrm>
          <a:prstGeom prst="line">
            <a:avLst/>
          </a:prstGeom>
          <a:noFill/>
          <a:ln w="28575">
            <a:solidFill>
              <a:srgbClr val="FF0000"/>
            </a:solidFill>
            <a:round/>
            <a:headEnd/>
            <a:tailEnd/>
          </a:ln>
        </p:spPr>
        <p:txBody>
          <a:bodyPr/>
          <a:lstStyle/>
          <a:p>
            <a:endParaRPr lang="fr-F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2451" name="Rectangle 3"/>
          <p:cNvSpPr>
            <a:spLocks noGrp="1" noChangeArrowheads="1"/>
          </p:cNvSpPr>
          <p:nvPr>
            <p:ph idx="1"/>
          </p:nvPr>
        </p:nvSpPr>
        <p:spPr>
          <a:xfrm>
            <a:off x="1981201" y="1719263"/>
            <a:ext cx="5267325" cy="4411662"/>
          </a:xfrm>
        </p:spPr>
        <p:txBody>
          <a:bodyPr/>
          <a:lstStyle/>
          <a:p>
            <a:pPr lvl="1" eaLnBrk="1" hangingPunct="1">
              <a:defRPr/>
            </a:pPr>
            <a:r>
              <a:rPr lang="fr-FR" i="1" dirty="0">
                <a:solidFill>
                  <a:srgbClr val="9900CC"/>
                </a:solidFill>
                <a:effectLst>
                  <a:outerShdw blurRad="38100" dist="38100" dir="2700000" algn="tl">
                    <a:srgbClr val="C0C0C0"/>
                  </a:outerShdw>
                </a:effectLst>
              </a:rPr>
              <a:t>La marche de potentiel:</a:t>
            </a:r>
          </a:p>
          <a:p>
            <a:pPr lvl="2" eaLnBrk="1" hangingPunct="1">
              <a:defRPr/>
            </a:pPr>
            <a:r>
              <a:rPr lang="fr-FR" sz="2000" i="1" dirty="0">
                <a:effectLst>
                  <a:outerShdw blurRad="38100" dist="38100" dir="2700000" algn="tl">
                    <a:srgbClr val="C0C0C0"/>
                  </a:outerShdw>
                </a:effectLst>
              </a:rPr>
              <a:t>A</a:t>
            </a:r>
            <a:r>
              <a:rPr lang="fr-FR" sz="2000" i="1" baseline="-25000" dirty="0">
                <a:effectLst>
                  <a:outerShdw blurRad="38100" dist="38100" dir="2700000" algn="tl">
                    <a:srgbClr val="C0C0C0"/>
                  </a:outerShdw>
                </a:effectLst>
              </a:rPr>
              <a:t>2</a:t>
            </a:r>
            <a:r>
              <a:rPr lang="fr-FR" sz="2000" i="1" dirty="0">
                <a:effectLst>
                  <a:outerShdw blurRad="38100" dist="38100" dir="2700000" algn="tl">
                    <a:srgbClr val="C0C0C0"/>
                  </a:outerShdw>
                </a:effectLst>
              </a:rPr>
              <a:t> =0</a:t>
            </a:r>
            <a:r>
              <a:rPr lang="fr-FR" sz="2000" dirty="0"/>
              <a:t> (divergence)</a:t>
            </a:r>
            <a:endParaRPr lang="fr-FR" sz="2000" i="1" dirty="0">
              <a:solidFill>
                <a:srgbClr val="9900CC"/>
              </a:solidFill>
              <a:effectLst>
                <a:outerShdw blurRad="38100" dist="38100" dir="2700000" algn="tl">
                  <a:srgbClr val="C0C0C0"/>
                </a:outerShdw>
              </a:effectLst>
            </a:endParaRPr>
          </a:p>
          <a:p>
            <a:pPr lvl="2" eaLnBrk="1" hangingPunct="1">
              <a:defRPr/>
            </a:pPr>
            <a:r>
              <a:rPr lang="fr-FR" sz="2000" i="1" dirty="0">
                <a:solidFill>
                  <a:srgbClr val="9900CC"/>
                </a:solidFill>
                <a:effectLst>
                  <a:outerShdw blurRad="38100" dist="38100" dir="2700000" algn="tl">
                    <a:srgbClr val="C0C0C0"/>
                  </a:outerShdw>
                </a:effectLst>
              </a:rPr>
              <a:t>Calcul du coefficient de réflexion:</a:t>
            </a: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r>
              <a:rPr lang="fr-FR" sz="2000" i="1" dirty="0">
                <a:solidFill>
                  <a:srgbClr val="9900CC"/>
                </a:solidFill>
                <a:effectLst>
                  <a:outerShdw blurRad="38100" dist="38100" dir="2700000" algn="tl">
                    <a:srgbClr val="C0C0C0"/>
                  </a:outerShdw>
                </a:effectLst>
              </a:rPr>
              <a:t>dans la région I, V=0 </a:t>
            </a:r>
            <a:r>
              <a:rPr lang="fr-FR" sz="2000" i="1" dirty="0">
                <a:solidFill>
                  <a:srgbClr val="9900CC"/>
                </a:solidFill>
                <a:effectLst>
                  <a:outerShdw blurRad="38100" dist="38100" dir="2700000" algn="tl">
                    <a:srgbClr val="C0C0C0"/>
                  </a:outerShdw>
                </a:effectLst>
                <a:sym typeface="Wingdings" pitchFamily="2" charset="2"/>
              </a:rPr>
              <a:t> l’énergie est l’énergie cinétique</a:t>
            </a:r>
            <a:endParaRPr lang="fr-FR" sz="2000" i="1" dirty="0">
              <a:solidFill>
                <a:srgbClr val="9900CC"/>
              </a:solidFill>
              <a:effectLst>
                <a:outerShdw blurRad="38100" dist="38100" dir="2700000" algn="tl">
                  <a:srgbClr val="C0C0C0"/>
                </a:outerShdw>
              </a:effectLst>
            </a:endParaRPr>
          </a:p>
          <a:p>
            <a:pPr eaLnBrk="1" hangingPunct="1">
              <a:defRPr/>
            </a:pPr>
            <a:endParaRPr lang="fr-FR" sz="2000" dirty="0"/>
          </a:p>
        </p:txBody>
      </p:sp>
      <p:sp>
        <p:nvSpPr>
          <p:cNvPr id="62470" name="Espace réservé du numéro de diapositive 5"/>
          <p:cNvSpPr>
            <a:spLocks noGrp="1"/>
          </p:cNvSpPr>
          <p:nvPr>
            <p:ph type="sldNum" sz="quarter" idx="12"/>
          </p:nvPr>
        </p:nvSpPr>
        <p:spPr>
          <a:noFill/>
        </p:spPr>
        <p:txBody>
          <a:bodyPr/>
          <a:lstStyle/>
          <a:p>
            <a:fld id="{532DB86A-747E-4D5F-AB27-5D47FDC0EA0D}" type="slidenum">
              <a:rPr lang="fr-FR" altLang="en-US"/>
              <a:pPr/>
              <a:t>115</a:t>
            </a:fld>
            <a:endParaRPr lang="fr-FR" altLang="en-US"/>
          </a:p>
        </p:txBody>
      </p:sp>
      <p:sp>
        <p:nvSpPr>
          <p:cNvPr id="232452" name="Rectangle 4"/>
          <p:cNvSpPr>
            <a:spLocks noChangeArrowheads="1"/>
          </p:cNvSpPr>
          <p:nvPr/>
        </p:nvSpPr>
        <p:spPr bwMode="auto">
          <a:xfrm>
            <a:off x="1847851" y="2349500"/>
            <a:ext cx="4284663" cy="2178050"/>
          </a:xfrm>
          <a:prstGeom prst="rect">
            <a:avLst/>
          </a:prstGeom>
          <a:noFill/>
          <a:ln w="9525">
            <a:noFill/>
            <a:miter lim="800000"/>
            <a:headEnd/>
            <a:tailEnd/>
          </a:ln>
          <a:effectLst/>
        </p:spPr>
        <p:txBody>
          <a:bodyPr/>
          <a:lstStyle/>
          <a:p>
            <a:pPr marL="987425" lvl="2" indent="-293688">
              <a:spcBef>
                <a:spcPct val="20000"/>
              </a:spcBef>
              <a:buClr>
                <a:schemeClr val="accent1"/>
              </a:buClr>
              <a:buSzPct val="70000"/>
              <a:buFont typeface="Wingdings" pitchFamily="2" charset="2"/>
              <a:buChar char="l"/>
              <a:defRPr/>
            </a:pPr>
            <a:endParaRPr lang="fr-FR" sz="1600" i="1">
              <a:solidFill>
                <a:srgbClr val="9900CC"/>
              </a:solidFill>
              <a:effectLst>
                <a:outerShdw blurRad="38100" dist="38100" dir="2700000" algn="tl">
                  <a:srgbClr val="C0C0C0"/>
                </a:outerShdw>
              </a:effectLst>
            </a:endParaRPr>
          </a:p>
        </p:txBody>
      </p:sp>
      <p:grpSp>
        <p:nvGrpSpPr>
          <p:cNvPr id="62474" name="Group 5"/>
          <p:cNvGrpSpPr>
            <a:grpSpLocks/>
          </p:cNvGrpSpPr>
          <p:nvPr/>
        </p:nvGrpSpPr>
        <p:grpSpPr bwMode="auto">
          <a:xfrm>
            <a:off x="7319963" y="2133601"/>
            <a:ext cx="3027362" cy="2855913"/>
            <a:chOff x="3243" y="951"/>
            <a:chExt cx="1907" cy="1799"/>
          </a:xfrm>
        </p:grpSpPr>
        <p:sp>
          <p:nvSpPr>
            <p:cNvPr id="62485" name="Line 6"/>
            <p:cNvSpPr>
              <a:spLocks noChangeShapeType="1"/>
            </p:cNvSpPr>
            <p:nvPr/>
          </p:nvSpPr>
          <p:spPr bwMode="auto">
            <a:xfrm>
              <a:off x="3243" y="2551"/>
              <a:ext cx="1907" cy="0"/>
            </a:xfrm>
            <a:prstGeom prst="line">
              <a:avLst/>
            </a:prstGeom>
            <a:noFill/>
            <a:ln w="9525">
              <a:solidFill>
                <a:schemeClr val="tx1"/>
              </a:solidFill>
              <a:round/>
              <a:headEnd/>
              <a:tailEnd type="triangle" w="med" len="med"/>
            </a:ln>
          </p:spPr>
          <p:txBody>
            <a:bodyPr/>
            <a:lstStyle/>
            <a:p>
              <a:endParaRPr lang="fr-FR"/>
            </a:p>
          </p:txBody>
        </p:sp>
        <p:sp>
          <p:nvSpPr>
            <p:cNvPr id="62486" name="Line 7"/>
            <p:cNvSpPr>
              <a:spLocks noChangeShapeType="1"/>
            </p:cNvSpPr>
            <p:nvPr/>
          </p:nvSpPr>
          <p:spPr bwMode="auto">
            <a:xfrm flipV="1">
              <a:off x="4105" y="1235"/>
              <a:ext cx="0" cy="1316"/>
            </a:xfrm>
            <a:prstGeom prst="line">
              <a:avLst/>
            </a:prstGeom>
            <a:noFill/>
            <a:ln w="9525">
              <a:solidFill>
                <a:schemeClr val="tx1"/>
              </a:solidFill>
              <a:round/>
              <a:headEnd/>
              <a:tailEnd type="triangle" w="med" len="med"/>
            </a:ln>
          </p:spPr>
          <p:txBody>
            <a:bodyPr/>
            <a:lstStyle/>
            <a:p>
              <a:endParaRPr lang="fr-FR"/>
            </a:p>
          </p:txBody>
        </p:sp>
        <p:sp>
          <p:nvSpPr>
            <p:cNvPr id="62487" name="Line 8"/>
            <p:cNvSpPr>
              <a:spLocks noChangeShapeType="1"/>
            </p:cNvSpPr>
            <p:nvPr/>
          </p:nvSpPr>
          <p:spPr bwMode="auto">
            <a:xfrm flipV="1">
              <a:off x="4105" y="1689"/>
              <a:ext cx="0" cy="862"/>
            </a:xfrm>
            <a:prstGeom prst="line">
              <a:avLst/>
            </a:prstGeom>
            <a:noFill/>
            <a:ln w="28575">
              <a:solidFill>
                <a:schemeClr val="hlink"/>
              </a:solidFill>
              <a:round/>
              <a:headEnd/>
              <a:tailEnd/>
            </a:ln>
          </p:spPr>
          <p:txBody>
            <a:bodyPr/>
            <a:lstStyle/>
            <a:p>
              <a:endParaRPr lang="fr-FR"/>
            </a:p>
          </p:txBody>
        </p:sp>
        <p:sp>
          <p:nvSpPr>
            <p:cNvPr id="62488" name="Line 9"/>
            <p:cNvSpPr>
              <a:spLocks noChangeShapeType="1"/>
            </p:cNvSpPr>
            <p:nvPr/>
          </p:nvSpPr>
          <p:spPr bwMode="auto">
            <a:xfrm rot="16200000" flipV="1">
              <a:off x="4536" y="1258"/>
              <a:ext cx="0" cy="862"/>
            </a:xfrm>
            <a:prstGeom prst="line">
              <a:avLst/>
            </a:prstGeom>
            <a:noFill/>
            <a:ln w="28575">
              <a:solidFill>
                <a:schemeClr val="hlink"/>
              </a:solidFill>
              <a:round/>
              <a:headEnd/>
              <a:tailEnd/>
            </a:ln>
          </p:spPr>
          <p:txBody>
            <a:bodyPr/>
            <a:lstStyle/>
            <a:p>
              <a:endParaRPr lang="fr-FR"/>
            </a:p>
          </p:txBody>
        </p:sp>
        <p:sp>
          <p:nvSpPr>
            <p:cNvPr id="232458" name="Text Box 10"/>
            <p:cNvSpPr txBox="1">
              <a:spLocks noChangeArrowheads="1"/>
            </p:cNvSpPr>
            <p:nvPr/>
          </p:nvSpPr>
          <p:spPr bwMode="auto">
            <a:xfrm>
              <a:off x="3775" y="1565"/>
              <a:ext cx="265"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62490" name="Text Box 11"/>
            <p:cNvSpPr txBox="1">
              <a:spLocks noChangeArrowheads="1"/>
            </p:cNvSpPr>
            <p:nvPr/>
          </p:nvSpPr>
          <p:spPr bwMode="auto">
            <a:xfrm>
              <a:off x="3412" y="2019"/>
              <a:ext cx="652" cy="231"/>
            </a:xfrm>
            <a:prstGeom prst="rect">
              <a:avLst/>
            </a:prstGeom>
            <a:noFill/>
            <a:ln w="9525">
              <a:noFill/>
              <a:miter lim="800000"/>
              <a:headEnd/>
              <a:tailEnd/>
            </a:ln>
          </p:spPr>
          <p:txBody>
            <a:bodyPr wrap="none">
              <a:spAutoFit/>
            </a:bodyPr>
            <a:lstStyle/>
            <a:p>
              <a:r>
                <a:rPr lang="fr-FR"/>
                <a:t>Région I</a:t>
              </a:r>
            </a:p>
          </p:txBody>
        </p:sp>
        <p:sp>
          <p:nvSpPr>
            <p:cNvPr id="62491" name="Text Box 12"/>
            <p:cNvSpPr txBox="1">
              <a:spLocks noChangeArrowheads="1"/>
            </p:cNvSpPr>
            <p:nvPr/>
          </p:nvSpPr>
          <p:spPr bwMode="auto">
            <a:xfrm>
              <a:off x="4270" y="2006"/>
              <a:ext cx="692" cy="231"/>
            </a:xfrm>
            <a:prstGeom prst="rect">
              <a:avLst/>
            </a:prstGeom>
            <a:noFill/>
            <a:ln w="9525">
              <a:noFill/>
              <a:miter lim="800000"/>
              <a:headEnd/>
              <a:tailEnd/>
            </a:ln>
          </p:spPr>
          <p:txBody>
            <a:bodyPr wrap="none">
              <a:spAutoFit/>
            </a:bodyPr>
            <a:lstStyle/>
            <a:p>
              <a:r>
                <a:rPr lang="fr-FR"/>
                <a:t>Région II</a:t>
              </a:r>
            </a:p>
          </p:txBody>
        </p:sp>
        <p:sp>
          <p:nvSpPr>
            <p:cNvPr id="62492" name="Text Box 13"/>
            <p:cNvSpPr txBox="1">
              <a:spLocks noChangeArrowheads="1"/>
            </p:cNvSpPr>
            <p:nvPr/>
          </p:nvSpPr>
          <p:spPr bwMode="auto">
            <a:xfrm>
              <a:off x="3943" y="2558"/>
              <a:ext cx="299" cy="192"/>
            </a:xfrm>
            <a:prstGeom prst="rect">
              <a:avLst/>
            </a:prstGeom>
            <a:noFill/>
            <a:ln w="9525">
              <a:noFill/>
              <a:miter lim="800000"/>
              <a:headEnd/>
              <a:tailEnd/>
            </a:ln>
          </p:spPr>
          <p:txBody>
            <a:bodyPr wrap="none">
              <a:spAutoFit/>
            </a:bodyPr>
            <a:lstStyle/>
            <a:p>
              <a:r>
                <a:rPr lang="fr-FR" sz="1400" i="1"/>
                <a:t>x=0</a:t>
              </a:r>
            </a:p>
          </p:txBody>
        </p:sp>
        <p:sp>
          <p:nvSpPr>
            <p:cNvPr id="62493" name="Line 14"/>
            <p:cNvSpPr>
              <a:spLocks noChangeShapeType="1"/>
            </p:cNvSpPr>
            <p:nvPr/>
          </p:nvSpPr>
          <p:spPr bwMode="auto">
            <a:xfrm>
              <a:off x="3334" y="1417"/>
              <a:ext cx="681" cy="0"/>
            </a:xfrm>
            <a:prstGeom prst="line">
              <a:avLst/>
            </a:prstGeom>
            <a:noFill/>
            <a:ln w="9525">
              <a:solidFill>
                <a:srgbClr val="FF0000"/>
              </a:solidFill>
              <a:round/>
              <a:headEnd/>
              <a:tailEnd type="triangle" w="med" len="med"/>
            </a:ln>
          </p:spPr>
          <p:txBody>
            <a:bodyPr/>
            <a:lstStyle/>
            <a:p>
              <a:endParaRPr lang="fr-FR"/>
            </a:p>
          </p:txBody>
        </p:sp>
        <p:sp>
          <p:nvSpPr>
            <p:cNvPr id="62494" name="Text Box 15"/>
            <p:cNvSpPr txBox="1">
              <a:spLocks noChangeArrowheads="1"/>
            </p:cNvSpPr>
            <p:nvPr/>
          </p:nvSpPr>
          <p:spPr bwMode="auto">
            <a:xfrm>
              <a:off x="3350" y="1099"/>
              <a:ext cx="656" cy="330"/>
            </a:xfrm>
            <a:prstGeom prst="rect">
              <a:avLst/>
            </a:prstGeom>
            <a:noFill/>
            <a:ln w="9525">
              <a:noFill/>
              <a:miter lim="800000"/>
              <a:headEnd/>
              <a:tailEnd/>
            </a:ln>
          </p:spPr>
          <p:txBody>
            <a:bodyPr wrap="none">
              <a:spAutoFit/>
            </a:bodyPr>
            <a:lstStyle/>
            <a:p>
              <a:pPr algn="ctr"/>
              <a:r>
                <a:rPr lang="fr-FR" sz="1400" i="1"/>
                <a:t>Particules</a:t>
              </a:r>
            </a:p>
            <a:p>
              <a:pPr algn="ctr"/>
              <a:r>
                <a:rPr lang="fr-FR" sz="1400" i="1"/>
                <a:t> incidentes</a:t>
              </a:r>
            </a:p>
          </p:txBody>
        </p:sp>
        <p:sp>
          <p:nvSpPr>
            <p:cNvPr id="62495" name="Text Box 16"/>
            <p:cNvSpPr txBox="1">
              <a:spLocks noChangeArrowheads="1"/>
            </p:cNvSpPr>
            <p:nvPr/>
          </p:nvSpPr>
          <p:spPr bwMode="auto">
            <a:xfrm>
              <a:off x="3936" y="951"/>
              <a:ext cx="351" cy="212"/>
            </a:xfrm>
            <a:prstGeom prst="rect">
              <a:avLst/>
            </a:prstGeom>
            <a:noFill/>
            <a:ln w="9525">
              <a:noFill/>
              <a:miter lim="800000"/>
              <a:headEnd/>
              <a:tailEnd/>
            </a:ln>
          </p:spPr>
          <p:txBody>
            <a:bodyPr wrap="none">
              <a:spAutoFit/>
            </a:bodyPr>
            <a:lstStyle/>
            <a:p>
              <a:r>
                <a:rPr lang="fr-FR" sz="1600" i="1"/>
                <a:t>V(x)</a:t>
              </a:r>
            </a:p>
          </p:txBody>
        </p:sp>
      </p:grpSp>
      <p:graphicFrame>
        <p:nvGraphicFramePr>
          <p:cNvPr id="62466" name="Object 17"/>
          <p:cNvGraphicFramePr>
            <a:graphicFrameLocks noChangeAspect="1"/>
          </p:cNvGraphicFramePr>
          <p:nvPr/>
        </p:nvGraphicFramePr>
        <p:xfrm>
          <a:off x="3363914" y="3125789"/>
          <a:ext cx="2803525" cy="1038225"/>
        </p:xfrm>
        <a:graphic>
          <a:graphicData uri="http://schemas.openxmlformats.org/presentationml/2006/ole">
            <mc:AlternateContent xmlns:mc="http://schemas.openxmlformats.org/markup-compatibility/2006">
              <mc:Choice xmlns:v="urn:schemas-microsoft-com:vml" Requires="v">
                <p:oleObj name="Equation" r:id="rId3" imgW="1371600" imgH="507960" progId="Equation.3">
                  <p:embed/>
                </p:oleObj>
              </mc:Choice>
              <mc:Fallback>
                <p:oleObj name="Equation" r:id="rId3" imgW="1371600" imgH="507960" progId="Equation.3">
                  <p:embed/>
                  <p:pic>
                    <p:nvPicPr>
                      <p:cNvPr id="62466"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914" y="3125789"/>
                        <a:ext cx="28035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7" name="Object 18"/>
          <p:cNvGraphicFramePr>
            <a:graphicFrameLocks noChangeAspect="1"/>
          </p:cNvGraphicFramePr>
          <p:nvPr/>
        </p:nvGraphicFramePr>
        <p:xfrm>
          <a:off x="1992313" y="5157788"/>
          <a:ext cx="2546350" cy="825500"/>
        </p:xfrm>
        <a:graphic>
          <a:graphicData uri="http://schemas.openxmlformats.org/presentationml/2006/ole">
            <mc:AlternateContent xmlns:mc="http://schemas.openxmlformats.org/markup-compatibility/2006">
              <mc:Choice xmlns:v="urn:schemas-microsoft-com:vml" Requires="v">
                <p:oleObj name="Equation" r:id="rId5" imgW="1485720" imgH="482400" progId="Equation.3">
                  <p:embed/>
                </p:oleObj>
              </mc:Choice>
              <mc:Fallback>
                <p:oleObj name="Equation" r:id="rId5" imgW="1485720" imgH="482400" progId="Equation.3">
                  <p:embed/>
                  <p:pic>
                    <p:nvPicPr>
                      <p:cNvPr id="62467"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5157788"/>
                        <a:ext cx="254635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8" name="Object 19"/>
          <p:cNvGraphicFramePr>
            <a:graphicFrameLocks noChangeAspect="1"/>
          </p:cNvGraphicFramePr>
          <p:nvPr/>
        </p:nvGraphicFramePr>
        <p:xfrm>
          <a:off x="5159376" y="5200650"/>
          <a:ext cx="1414463" cy="674688"/>
        </p:xfrm>
        <a:graphic>
          <a:graphicData uri="http://schemas.openxmlformats.org/presentationml/2006/ole">
            <mc:AlternateContent xmlns:mc="http://schemas.openxmlformats.org/markup-compatibility/2006">
              <mc:Choice xmlns:v="urn:schemas-microsoft-com:vml" Requires="v">
                <p:oleObj name="Equation" r:id="rId7" imgW="825480" imgH="393480" progId="Equation.3">
                  <p:embed/>
                </p:oleObj>
              </mc:Choice>
              <mc:Fallback>
                <p:oleObj name="Equation" r:id="rId7" imgW="825480" imgH="393480" progId="Equation.3">
                  <p:embed/>
                  <p:pic>
                    <p:nvPicPr>
                      <p:cNvPr id="62468"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6" y="5200650"/>
                        <a:ext cx="141446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5" name="AutoShape 20"/>
          <p:cNvSpPr>
            <a:spLocks noChangeArrowheads="1"/>
          </p:cNvSpPr>
          <p:nvPr/>
        </p:nvSpPr>
        <p:spPr bwMode="auto">
          <a:xfrm>
            <a:off x="4670426" y="5473700"/>
            <a:ext cx="392113" cy="215900"/>
          </a:xfrm>
          <a:prstGeom prst="rightArrow">
            <a:avLst>
              <a:gd name="adj1" fmla="val 50000"/>
              <a:gd name="adj2" fmla="val 45404"/>
            </a:avLst>
          </a:prstGeom>
          <a:solidFill>
            <a:schemeClr val="accent1"/>
          </a:solidFill>
          <a:ln w="9525">
            <a:solidFill>
              <a:schemeClr val="tx1"/>
            </a:solidFill>
            <a:miter lim="800000"/>
            <a:headEnd/>
            <a:tailEnd/>
          </a:ln>
        </p:spPr>
        <p:txBody>
          <a:bodyPr wrap="none" anchor="ctr"/>
          <a:lstStyle/>
          <a:p>
            <a:endParaRPr lang="fr-FR"/>
          </a:p>
        </p:txBody>
      </p:sp>
      <p:sp>
        <p:nvSpPr>
          <p:cNvPr id="62476" name="Oval 21"/>
          <p:cNvSpPr>
            <a:spLocks noChangeArrowheads="1"/>
          </p:cNvSpPr>
          <p:nvPr/>
        </p:nvSpPr>
        <p:spPr bwMode="auto">
          <a:xfrm>
            <a:off x="3792538" y="3213100"/>
            <a:ext cx="1295400" cy="503238"/>
          </a:xfrm>
          <a:prstGeom prst="ellipse">
            <a:avLst/>
          </a:prstGeom>
          <a:noFill/>
          <a:ln w="9525">
            <a:solidFill>
              <a:srgbClr val="FF0000"/>
            </a:solidFill>
            <a:round/>
            <a:headEnd/>
            <a:tailEnd/>
          </a:ln>
        </p:spPr>
        <p:txBody>
          <a:bodyPr wrap="none" anchor="ctr"/>
          <a:lstStyle/>
          <a:p>
            <a:endParaRPr lang="fr-FR"/>
          </a:p>
        </p:txBody>
      </p:sp>
      <p:sp>
        <p:nvSpPr>
          <p:cNvPr id="62477" name="Line 22"/>
          <p:cNvSpPr>
            <a:spLocks noChangeAspect="1" noChangeShapeType="1"/>
          </p:cNvSpPr>
          <p:nvPr/>
        </p:nvSpPr>
        <p:spPr bwMode="auto">
          <a:xfrm flipH="1" flipV="1">
            <a:off x="3360738" y="3362326"/>
            <a:ext cx="431800" cy="66675"/>
          </a:xfrm>
          <a:prstGeom prst="line">
            <a:avLst/>
          </a:prstGeom>
          <a:noFill/>
          <a:ln w="9525">
            <a:solidFill>
              <a:srgbClr val="FF0000"/>
            </a:solidFill>
            <a:round/>
            <a:headEnd/>
            <a:tailEnd type="triangle" w="med" len="med"/>
          </a:ln>
        </p:spPr>
        <p:txBody>
          <a:bodyPr/>
          <a:lstStyle/>
          <a:p>
            <a:endParaRPr lang="fr-FR"/>
          </a:p>
        </p:txBody>
      </p:sp>
      <p:sp>
        <p:nvSpPr>
          <p:cNvPr id="62478" name="Text Box 23"/>
          <p:cNvSpPr txBox="1">
            <a:spLocks noChangeArrowheads="1"/>
          </p:cNvSpPr>
          <p:nvPr/>
        </p:nvSpPr>
        <p:spPr bwMode="auto">
          <a:xfrm>
            <a:off x="1611314" y="2873375"/>
            <a:ext cx="1747837" cy="523220"/>
          </a:xfrm>
          <a:prstGeom prst="rect">
            <a:avLst/>
          </a:prstGeom>
          <a:noFill/>
          <a:ln w="9525">
            <a:noFill/>
            <a:miter lim="800000"/>
            <a:headEnd/>
            <a:tailEnd/>
          </a:ln>
        </p:spPr>
        <p:txBody>
          <a:bodyPr>
            <a:spAutoFit/>
          </a:bodyPr>
          <a:lstStyle/>
          <a:p>
            <a:pPr algn="ctr"/>
            <a:r>
              <a:rPr lang="fr-FR" sz="1400"/>
              <a:t>Flux de particules réfléchies (cm</a:t>
            </a:r>
            <a:r>
              <a:rPr lang="fr-FR" sz="1400" baseline="30000"/>
              <a:t>-2</a:t>
            </a:r>
            <a:r>
              <a:rPr lang="fr-FR" sz="1400"/>
              <a:t> s</a:t>
            </a:r>
            <a:r>
              <a:rPr lang="fr-FR" sz="1400" baseline="30000"/>
              <a:t>-1</a:t>
            </a:r>
            <a:r>
              <a:rPr lang="fr-FR" sz="1400"/>
              <a:t>)</a:t>
            </a:r>
          </a:p>
        </p:txBody>
      </p:sp>
      <p:graphicFrame>
        <p:nvGraphicFramePr>
          <p:cNvPr id="62469" name="Object 24"/>
          <p:cNvGraphicFramePr>
            <a:graphicFrameLocks noChangeAspect="1"/>
          </p:cNvGraphicFramePr>
          <p:nvPr/>
        </p:nvGraphicFramePr>
        <p:xfrm>
          <a:off x="8328025" y="5661026"/>
          <a:ext cx="939800" cy="434975"/>
        </p:xfrm>
        <a:graphic>
          <a:graphicData uri="http://schemas.openxmlformats.org/presentationml/2006/ole">
            <mc:AlternateContent xmlns:mc="http://schemas.openxmlformats.org/markup-compatibility/2006">
              <mc:Choice xmlns:v="urn:schemas-microsoft-com:vml" Requires="v">
                <p:oleObj name="Equation" r:id="rId9" imgW="355320" imgH="164880" progId="Equation.3">
                  <p:embed/>
                </p:oleObj>
              </mc:Choice>
              <mc:Fallback>
                <p:oleObj name="Equation" r:id="rId9" imgW="355320" imgH="164880" progId="Equation.3">
                  <p:embed/>
                  <p:pic>
                    <p:nvPicPr>
                      <p:cNvPr id="62469" name="Object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5" y="5661026"/>
                        <a:ext cx="93980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9" name="AutoShape 25"/>
          <p:cNvSpPr>
            <a:spLocks noChangeArrowheads="1"/>
          </p:cNvSpPr>
          <p:nvPr/>
        </p:nvSpPr>
        <p:spPr bwMode="auto">
          <a:xfrm rot="18576937">
            <a:off x="7493795" y="4839495"/>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62480" name="AutoShape 26"/>
          <p:cNvSpPr>
            <a:spLocks/>
          </p:cNvSpPr>
          <p:nvPr/>
        </p:nvSpPr>
        <p:spPr bwMode="auto">
          <a:xfrm>
            <a:off x="6888164" y="2708276"/>
            <a:ext cx="287337" cy="3241675"/>
          </a:xfrm>
          <a:prstGeom prst="rightBrace">
            <a:avLst>
              <a:gd name="adj1" fmla="val 94015"/>
              <a:gd name="adj2" fmla="val 69000"/>
            </a:avLst>
          </a:prstGeom>
          <a:noFill/>
          <a:ln w="9525">
            <a:solidFill>
              <a:srgbClr val="FF0000"/>
            </a:solidFill>
            <a:round/>
            <a:headEnd/>
            <a:tailEnd/>
          </a:ln>
        </p:spPr>
        <p:txBody>
          <a:bodyPr wrap="none" anchor="ctr"/>
          <a:lstStyle/>
          <a:p>
            <a:endParaRPr lang="fr-FR"/>
          </a:p>
        </p:txBody>
      </p:sp>
      <p:grpSp>
        <p:nvGrpSpPr>
          <p:cNvPr id="62481" name="Group 27"/>
          <p:cNvGrpSpPr>
            <a:grpSpLocks/>
          </p:cNvGrpSpPr>
          <p:nvPr/>
        </p:nvGrpSpPr>
        <p:grpSpPr bwMode="auto">
          <a:xfrm>
            <a:off x="1774826" y="6092826"/>
            <a:ext cx="595313" cy="481013"/>
            <a:chOff x="4014" y="3249"/>
            <a:chExt cx="351" cy="303"/>
          </a:xfrm>
        </p:grpSpPr>
        <p:sp>
          <p:nvSpPr>
            <p:cNvPr id="62483" name="AutoShape 28"/>
            <p:cNvSpPr>
              <a:spLocks noChangeAspect="1" noChangeArrowheads="1"/>
            </p:cNvSpPr>
            <p:nvPr/>
          </p:nvSpPr>
          <p:spPr bwMode="auto">
            <a:xfrm>
              <a:off x="4014" y="3249"/>
              <a:ext cx="351" cy="303"/>
            </a:xfrm>
            <a:prstGeom prst="triangle">
              <a:avLst>
                <a:gd name="adj" fmla="val 50000"/>
              </a:avLst>
            </a:prstGeom>
            <a:noFill/>
            <a:ln w="28575">
              <a:solidFill>
                <a:srgbClr val="FF0000"/>
              </a:solidFill>
              <a:miter lim="800000"/>
              <a:headEnd/>
              <a:tailEnd/>
            </a:ln>
          </p:spPr>
          <p:txBody>
            <a:bodyPr wrap="none" anchor="ctr"/>
            <a:lstStyle/>
            <a:p>
              <a:endParaRPr lang="fr-FR"/>
            </a:p>
          </p:txBody>
        </p:sp>
        <p:sp>
          <p:nvSpPr>
            <p:cNvPr id="62484" name="Text Box 29"/>
            <p:cNvSpPr txBox="1">
              <a:spLocks noChangeAspect="1" noChangeArrowheads="1"/>
            </p:cNvSpPr>
            <p:nvPr/>
          </p:nvSpPr>
          <p:spPr bwMode="auto">
            <a:xfrm>
              <a:off x="4105" y="3308"/>
              <a:ext cx="153" cy="231"/>
            </a:xfrm>
            <a:prstGeom prst="rect">
              <a:avLst/>
            </a:prstGeom>
            <a:noFill/>
            <a:ln w="9525">
              <a:noFill/>
              <a:miter lim="800000"/>
              <a:headEnd/>
              <a:tailEnd/>
            </a:ln>
          </p:spPr>
          <p:txBody>
            <a:bodyPr wrap="none">
              <a:spAutoFit/>
            </a:bodyPr>
            <a:lstStyle/>
            <a:p>
              <a:r>
                <a:rPr lang="fr-FR" b="1"/>
                <a:t>!</a:t>
              </a:r>
            </a:p>
          </p:txBody>
        </p:sp>
      </p:grpSp>
      <p:sp>
        <p:nvSpPr>
          <p:cNvPr id="232478" name="Text Box 30"/>
          <p:cNvSpPr txBox="1">
            <a:spLocks noChangeArrowheads="1"/>
          </p:cNvSpPr>
          <p:nvPr/>
        </p:nvSpPr>
        <p:spPr bwMode="auto">
          <a:xfrm>
            <a:off x="2619376" y="6110288"/>
            <a:ext cx="7929563" cy="366712"/>
          </a:xfrm>
          <a:prstGeom prst="rect">
            <a:avLst/>
          </a:prstGeom>
          <a:noFill/>
          <a:ln w="9525">
            <a:noFill/>
            <a:miter lim="800000"/>
            <a:headEnd/>
            <a:tailEnd/>
          </a:ln>
          <a:effectLst/>
        </p:spPr>
        <p:txBody>
          <a:bodyPr wrap="none">
            <a:spAutoFit/>
          </a:bodyPr>
          <a:lstStyle/>
          <a:p>
            <a:pPr>
              <a:defRPr/>
            </a:pPr>
            <a:r>
              <a:rPr lang="fr-FR" i="1" dirty="0">
                <a:solidFill>
                  <a:srgbClr val="FF0000"/>
                </a:solidFill>
                <a:effectLst>
                  <a:outerShdw blurRad="38100" dist="38100" dir="2700000" algn="tl">
                    <a:srgbClr val="C0C0C0"/>
                  </a:outerShdw>
                </a:effectLst>
                <a:latin typeface="Symbol" pitchFamily="18" charset="2"/>
              </a:rPr>
              <a:t>j</a:t>
            </a:r>
            <a:r>
              <a:rPr lang="fr-FR" i="1" baseline="-25000" dirty="0">
                <a:solidFill>
                  <a:srgbClr val="FF0000"/>
                </a:solidFill>
                <a:effectLst>
                  <a:outerShdw blurRad="38100" dist="38100" dir="2700000" algn="tl">
                    <a:srgbClr val="C0C0C0"/>
                  </a:outerShdw>
                </a:effectLst>
                <a:latin typeface="Symbol" pitchFamily="18" charset="2"/>
              </a:rPr>
              <a:t>2</a:t>
            </a:r>
            <a:r>
              <a:rPr lang="fr-FR" i="1" dirty="0">
                <a:solidFill>
                  <a:srgbClr val="FF0000"/>
                </a:solidFill>
                <a:effectLst>
                  <a:outerShdw blurRad="38100" dist="38100" dir="2700000" algn="tl">
                    <a:srgbClr val="C0C0C0"/>
                  </a:outerShdw>
                </a:effectLst>
                <a:latin typeface="Symbol" pitchFamily="18" charset="2"/>
              </a:rPr>
              <a:t>(</a:t>
            </a:r>
            <a:r>
              <a:rPr lang="fr-FR" i="1" dirty="0">
                <a:solidFill>
                  <a:srgbClr val="FF0000"/>
                </a:solidFill>
                <a:effectLst>
                  <a:outerShdw blurRad="38100" dist="38100" dir="2700000" algn="tl">
                    <a:srgbClr val="C0C0C0"/>
                  </a:outerShdw>
                </a:effectLst>
              </a:rPr>
              <a:t>x)</a:t>
            </a:r>
            <a:r>
              <a:rPr lang="fr-FR" i="1" dirty="0">
                <a:solidFill>
                  <a:srgbClr val="FF0000"/>
                </a:solidFill>
                <a:effectLst>
                  <a:outerShdw blurRad="38100" dist="38100" dir="2700000" algn="tl">
                    <a:srgbClr val="C0C0C0"/>
                  </a:outerShdw>
                </a:effectLst>
                <a:cs typeface="Arial" charset="0"/>
              </a:rPr>
              <a:t>≠0 </a:t>
            </a:r>
            <a:r>
              <a:rPr lang="fr-FR" i="1" dirty="0">
                <a:solidFill>
                  <a:srgbClr val="FF0000"/>
                </a:solidFill>
                <a:effectLst>
                  <a:outerShdw blurRad="38100" dist="38100" dir="2700000" algn="tl">
                    <a:srgbClr val="C0C0C0"/>
                  </a:outerShdw>
                </a:effectLst>
                <a:cs typeface="Arial" charset="0"/>
                <a:sym typeface="Wingdings" pitchFamily="2" charset="2"/>
              </a:rPr>
              <a:t> la particule (à la différence de la </a:t>
            </a:r>
            <a:r>
              <a:rPr lang="fr-FR" i="1" dirty="0" err="1">
                <a:solidFill>
                  <a:srgbClr val="FF0000"/>
                </a:solidFill>
                <a:effectLst>
                  <a:outerShdw blurRad="38100" dist="38100" dir="2700000" algn="tl">
                    <a:srgbClr val="C0C0C0"/>
                  </a:outerShdw>
                </a:effectLst>
                <a:cs typeface="Arial" charset="0"/>
                <a:sym typeface="Wingdings" pitchFamily="2" charset="2"/>
              </a:rPr>
              <a:t>méca</a:t>
            </a:r>
            <a:r>
              <a:rPr lang="fr-FR" i="1" dirty="0">
                <a:solidFill>
                  <a:srgbClr val="FF0000"/>
                </a:solidFill>
                <a:effectLst>
                  <a:outerShdw blurRad="38100" dist="38100" dir="2700000" algn="tl">
                    <a:srgbClr val="C0C0C0"/>
                  </a:outerShdw>
                </a:effectLst>
                <a:cs typeface="Arial" charset="0"/>
                <a:sym typeface="Wingdings" pitchFamily="2" charset="2"/>
              </a:rPr>
              <a:t> classique) peut s’y trouver</a:t>
            </a:r>
            <a:r>
              <a:rPr lang="fr-FR" i="1" dirty="0">
                <a:solidFill>
                  <a:srgbClr val="9900CC"/>
                </a:solidFill>
                <a:effectLst>
                  <a:outerShdw blurRad="38100" dist="38100" dir="2700000" algn="tl">
                    <a:srgbClr val="C0C0C0"/>
                  </a:outerShdw>
                </a:effectLst>
                <a:cs typeface="Arial" charset="0"/>
                <a:sym typeface="Wingdings" pitchFamily="2" charset="2"/>
              </a:rPr>
              <a:t> </a:t>
            </a:r>
            <a:endParaRPr lang="fr-FR" i="1" dirty="0">
              <a:solidFill>
                <a:srgbClr val="9900CC"/>
              </a:solidFill>
              <a:effectLst>
                <a:outerShdw blurRad="38100" dist="38100" dir="2700000" algn="tl">
                  <a:srgbClr val="C0C0C0"/>
                </a:outerShdw>
              </a:effectLst>
              <a:cs typeface="Arial"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3475" name="Rectangle 3"/>
          <p:cNvSpPr>
            <a:spLocks noGrp="1" noChangeArrowheads="1"/>
          </p:cNvSpPr>
          <p:nvPr>
            <p:ph idx="1"/>
          </p:nvPr>
        </p:nvSpPr>
        <p:spPr>
          <a:xfrm>
            <a:off x="1774825" y="1719263"/>
            <a:ext cx="5761038" cy="4411662"/>
          </a:xfrm>
        </p:spPr>
        <p:txBody>
          <a:bodyPr/>
          <a:lstStyle/>
          <a:p>
            <a:pPr lvl="1" eaLnBrk="1" hangingPunct="1">
              <a:defRPr/>
            </a:pPr>
            <a:r>
              <a:rPr lang="fr-FR" sz="2400" i="1" u="sng">
                <a:solidFill>
                  <a:srgbClr val="9900CC"/>
                </a:solidFill>
                <a:effectLst>
                  <a:outerShdw blurRad="38100" dist="38100" dir="2700000" algn="tl">
                    <a:srgbClr val="C0C0C0"/>
                  </a:outerShdw>
                </a:effectLst>
              </a:rPr>
              <a:t>La barrière de potentiel (E&lt;V</a:t>
            </a:r>
            <a:r>
              <a:rPr lang="fr-FR" sz="2400" i="1" u="sng" baseline="-25000">
                <a:solidFill>
                  <a:srgbClr val="9900CC"/>
                </a:solidFill>
                <a:effectLst>
                  <a:outerShdw blurRad="38100" dist="38100" dir="2700000" algn="tl">
                    <a:srgbClr val="C0C0C0"/>
                  </a:outerShdw>
                </a:effectLst>
              </a:rPr>
              <a:t>0</a:t>
            </a:r>
            <a:r>
              <a:rPr lang="fr-FR" sz="2400" i="1" u="sng">
                <a:solidFill>
                  <a:srgbClr val="9900CC"/>
                </a:solidFill>
                <a:effectLst>
                  <a:outerShdw blurRad="38100" dist="38100" dir="2700000" algn="tl">
                    <a:srgbClr val="C0C0C0"/>
                  </a:outerShdw>
                </a:effectLst>
              </a:rPr>
              <a:t>):</a:t>
            </a:r>
          </a:p>
          <a:p>
            <a:pPr lvl="1" eaLnBrk="1" hangingPunct="1">
              <a:defRPr/>
            </a:pPr>
            <a:endParaRPr lang="fr-FR" sz="2400" i="1" u="sng">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r>
              <a:rPr lang="fr-FR" sz="2400" i="1" u="sng">
                <a:solidFill>
                  <a:srgbClr val="9900CC"/>
                </a:solidFill>
                <a:effectLst>
                  <a:outerShdw blurRad="38100" dist="38100" dir="2700000" algn="tl">
                    <a:srgbClr val="C0C0C0"/>
                  </a:outerShdw>
                </a:effectLst>
              </a:rPr>
              <a:t>Facteur de transmission:</a:t>
            </a:r>
          </a:p>
          <a:p>
            <a:pPr lvl="3" eaLnBrk="1" hangingPunct="1">
              <a:buFont typeface="Wingdings" pitchFamily="2" charset="2"/>
              <a:buNone/>
              <a:defRPr/>
            </a:pPr>
            <a:endParaRPr lang="fr-FR" i="1" u="sng">
              <a:solidFill>
                <a:srgbClr val="9900CC"/>
              </a:solidFill>
              <a:effectLst>
                <a:outerShdw blurRad="38100" dist="38100" dir="2700000" algn="tl">
                  <a:srgbClr val="C0C0C0"/>
                </a:outerShdw>
              </a:effectLst>
            </a:endParaRPr>
          </a:p>
        </p:txBody>
      </p:sp>
      <p:sp>
        <p:nvSpPr>
          <p:cNvPr id="63492" name="Espace réservé du numéro de diapositive 5"/>
          <p:cNvSpPr>
            <a:spLocks noGrp="1"/>
          </p:cNvSpPr>
          <p:nvPr>
            <p:ph type="sldNum" sz="quarter" idx="12"/>
          </p:nvPr>
        </p:nvSpPr>
        <p:spPr>
          <a:noFill/>
        </p:spPr>
        <p:txBody>
          <a:bodyPr/>
          <a:lstStyle/>
          <a:p>
            <a:fld id="{A33F7482-DE5E-4845-B728-69C349618C67}" type="slidenum">
              <a:rPr lang="fr-FR" altLang="en-US"/>
              <a:pPr/>
              <a:t>116</a:t>
            </a:fld>
            <a:endParaRPr lang="fr-FR" altLang="en-US"/>
          </a:p>
        </p:txBody>
      </p:sp>
      <p:pic>
        <p:nvPicPr>
          <p:cNvPr id="63495" name="Picture 18"/>
          <p:cNvPicPr>
            <a:picLocks noChangeAspect="1" noChangeArrowheads="1"/>
          </p:cNvPicPr>
          <p:nvPr/>
        </p:nvPicPr>
        <p:blipFill>
          <a:blip r:embed="rId3" cstate="print"/>
          <a:srcRect/>
          <a:stretch>
            <a:fillRect/>
          </a:stretch>
        </p:blipFill>
        <p:spPr bwMode="auto">
          <a:xfrm>
            <a:off x="7250113" y="2082801"/>
            <a:ext cx="3238500" cy="2511425"/>
          </a:xfrm>
          <a:prstGeom prst="rect">
            <a:avLst/>
          </a:prstGeom>
          <a:noFill/>
          <a:ln w="9525">
            <a:noFill/>
            <a:miter lim="800000"/>
            <a:headEnd/>
            <a:tailEnd/>
          </a:ln>
        </p:spPr>
      </p:pic>
      <p:sp>
        <p:nvSpPr>
          <p:cNvPr id="63496" name="Line 19"/>
          <p:cNvSpPr>
            <a:spLocks noChangeShapeType="1"/>
          </p:cNvSpPr>
          <p:nvPr/>
        </p:nvSpPr>
        <p:spPr bwMode="auto">
          <a:xfrm>
            <a:off x="7248525" y="3213100"/>
            <a:ext cx="935038" cy="0"/>
          </a:xfrm>
          <a:prstGeom prst="line">
            <a:avLst/>
          </a:prstGeom>
          <a:noFill/>
          <a:ln w="9525">
            <a:solidFill>
              <a:srgbClr val="FF0000"/>
            </a:solidFill>
            <a:round/>
            <a:headEnd/>
            <a:tailEnd type="triangle" w="med" len="med"/>
          </a:ln>
        </p:spPr>
        <p:txBody>
          <a:bodyPr/>
          <a:lstStyle/>
          <a:p>
            <a:endParaRPr lang="fr-FR"/>
          </a:p>
        </p:txBody>
      </p:sp>
      <p:grpSp>
        <p:nvGrpSpPr>
          <p:cNvPr id="63497" name="Group 21"/>
          <p:cNvGrpSpPr>
            <a:grpSpLocks/>
          </p:cNvGrpSpPr>
          <p:nvPr/>
        </p:nvGrpSpPr>
        <p:grpSpPr bwMode="auto">
          <a:xfrm>
            <a:off x="1703389" y="2349501"/>
            <a:ext cx="5233987" cy="2144713"/>
            <a:chOff x="113" y="1480"/>
            <a:chExt cx="3297" cy="1351"/>
          </a:xfrm>
        </p:grpSpPr>
        <p:graphicFrame>
          <p:nvGraphicFramePr>
            <p:cNvPr id="63491" name="Object 4"/>
            <p:cNvGraphicFramePr>
              <a:graphicFrameLocks noChangeAspect="1"/>
            </p:cNvGraphicFramePr>
            <p:nvPr>
              <p:extLst>
                <p:ext uri="{D42A27DB-BD31-4B8C-83A1-F6EECF244321}">
                  <p14:modId xmlns:p14="http://schemas.microsoft.com/office/powerpoint/2010/main" val="3919434974"/>
                </p:ext>
              </p:extLst>
            </p:nvPr>
          </p:nvGraphicFramePr>
          <p:xfrm>
            <a:off x="113" y="1480"/>
            <a:ext cx="3297" cy="1351"/>
          </p:xfrm>
          <a:graphic>
            <a:graphicData uri="http://schemas.openxmlformats.org/presentationml/2006/ole">
              <mc:AlternateContent xmlns:mc="http://schemas.openxmlformats.org/markup-compatibility/2006">
                <mc:Choice xmlns:v="urn:schemas-microsoft-com:vml" Requires="v">
                  <p:oleObj name="Équation" r:id="rId4" imgW="2806560" imgH="1143000" progId="Equation.3">
                    <p:embed/>
                  </p:oleObj>
                </mc:Choice>
                <mc:Fallback>
                  <p:oleObj name="Équation" r:id="rId4" imgW="2806560" imgH="1143000" progId="Equation.3">
                    <p:embed/>
                    <p:pic>
                      <p:nvPicPr>
                        <p:cNvPr id="63491" name="Object 4"/>
                        <p:cNvPicPr>
                          <a:picLocks noChangeAspect="1" noChangeArrowheads="1"/>
                        </p:cNvPicPr>
                        <p:nvPr/>
                      </p:nvPicPr>
                      <p:blipFill>
                        <a:blip r:embed="rId5"/>
                        <a:srcRect/>
                        <a:stretch>
                          <a:fillRect/>
                        </a:stretch>
                      </p:blipFill>
                      <p:spPr bwMode="auto">
                        <a:xfrm>
                          <a:off x="113" y="1480"/>
                          <a:ext cx="3297" cy="1351"/>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63499" name="Text Box 20"/>
            <p:cNvSpPr txBox="1">
              <a:spLocks noChangeArrowheads="1"/>
            </p:cNvSpPr>
            <p:nvPr/>
          </p:nvSpPr>
          <p:spPr bwMode="auto">
            <a:xfrm>
              <a:off x="1202" y="2536"/>
              <a:ext cx="244" cy="288"/>
            </a:xfrm>
            <a:prstGeom prst="rect">
              <a:avLst/>
            </a:prstGeom>
            <a:noFill/>
            <a:ln w="9525">
              <a:noFill/>
              <a:miter lim="800000"/>
              <a:headEnd/>
              <a:tailEnd/>
            </a:ln>
          </p:spPr>
          <p:txBody>
            <a:bodyPr wrap="none">
              <a:spAutoFit/>
            </a:bodyPr>
            <a:lstStyle/>
            <a:p>
              <a:r>
                <a:rPr lang="fr-FR" sz="2400">
                  <a:solidFill>
                    <a:srgbClr val="FF0000"/>
                  </a:solidFill>
                </a:rPr>
                <a:t>X</a:t>
              </a:r>
            </a:p>
          </p:txBody>
        </p:sp>
      </p:grpSp>
      <p:graphicFrame>
        <p:nvGraphicFramePr>
          <p:cNvPr id="63490" name="Object 22"/>
          <p:cNvGraphicFramePr>
            <a:graphicFrameLocks noChangeAspect="1"/>
          </p:cNvGraphicFramePr>
          <p:nvPr/>
        </p:nvGraphicFramePr>
        <p:xfrm>
          <a:off x="2279651" y="5373689"/>
          <a:ext cx="7794625" cy="955675"/>
        </p:xfrm>
        <a:graphic>
          <a:graphicData uri="http://schemas.openxmlformats.org/presentationml/2006/ole">
            <mc:AlternateContent xmlns:mc="http://schemas.openxmlformats.org/markup-compatibility/2006">
              <mc:Choice xmlns:v="urn:schemas-microsoft-com:vml" Requires="v">
                <p:oleObj name="Equation" r:id="rId6" imgW="3936960" imgH="482400" progId="Equation.3">
                  <p:embed/>
                </p:oleObj>
              </mc:Choice>
              <mc:Fallback>
                <p:oleObj name="Equation" r:id="rId6" imgW="3936960" imgH="482400" progId="Equation.3">
                  <p:embed/>
                  <p:pic>
                    <p:nvPicPr>
                      <p:cNvPr id="6349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1" y="5373689"/>
                        <a:ext cx="7794625" cy="95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8" name="Text Box 23"/>
          <p:cNvSpPr txBox="1">
            <a:spLocks noChangeArrowheads="1"/>
          </p:cNvSpPr>
          <p:nvPr/>
        </p:nvSpPr>
        <p:spPr bwMode="auto">
          <a:xfrm>
            <a:off x="2855914" y="6308726"/>
            <a:ext cx="6821487" cy="366713"/>
          </a:xfrm>
          <a:prstGeom prst="rect">
            <a:avLst/>
          </a:prstGeom>
          <a:noFill/>
          <a:ln w="9525">
            <a:noFill/>
            <a:miter lim="800000"/>
            <a:headEnd/>
            <a:tailEnd/>
          </a:ln>
        </p:spPr>
        <p:txBody>
          <a:bodyPr wrap="none">
            <a:spAutoFit/>
          </a:bodyPr>
          <a:lstStyle/>
          <a:p>
            <a:r>
              <a:rPr lang="fr-FR">
                <a:solidFill>
                  <a:srgbClr val="FF0000"/>
                </a:solidFill>
              </a:rPr>
              <a:t>C’est l’effet tunnel (</a:t>
            </a:r>
            <a:r>
              <a:rPr lang="fr-FR">
                <a:solidFill>
                  <a:srgbClr val="9900CC"/>
                </a:solidFill>
              </a:rPr>
              <a:t>T</a:t>
            </a:r>
            <a:r>
              <a:rPr lang="fr-FR">
                <a:solidFill>
                  <a:srgbClr val="9900CC"/>
                </a:solidFill>
                <a:cs typeface="Arial" charset="0"/>
              </a:rPr>
              <a:t>~78%</a:t>
            </a:r>
            <a:r>
              <a:rPr lang="fr-FR">
                <a:solidFill>
                  <a:srgbClr val="FF0000"/>
                </a:solidFill>
                <a:cs typeface="Arial" charset="0"/>
              </a:rPr>
              <a:t> avec 1 électron, E=V</a:t>
            </a:r>
            <a:r>
              <a:rPr lang="fr-FR" baseline="-25000">
                <a:solidFill>
                  <a:srgbClr val="FF0000"/>
                </a:solidFill>
                <a:cs typeface="Arial" charset="0"/>
              </a:rPr>
              <a:t>0</a:t>
            </a:r>
            <a:r>
              <a:rPr lang="fr-FR">
                <a:solidFill>
                  <a:srgbClr val="FF0000"/>
                </a:solidFill>
                <a:cs typeface="Arial" charset="0"/>
              </a:rPr>
              <a:t>/2=1ev et </a:t>
            </a:r>
            <a:r>
              <a:rPr lang="fr-FR" i="1">
                <a:solidFill>
                  <a:srgbClr val="FF0000"/>
                </a:solidFill>
                <a:cs typeface="Arial" charset="0"/>
              </a:rPr>
              <a:t>a</a:t>
            </a:r>
            <a:r>
              <a:rPr lang="fr-FR">
                <a:solidFill>
                  <a:srgbClr val="FF0000"/>
                </a:solidFill>
                <a:cs typeface="Arial" charset="0"/>
              </a:rPr>
              <a:t>=1Å)</a:t>
            </a:r>
            <a:r>
              <a:rPr lang="fr-FR"/>
              <a: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ChangeArrowheads="1"/>
          </p:cNvSpPr>
          <p:nvPr>
            <p:ph type="ctrTitle"/>
          </p:nvPr>
        </p:nvSpPr>
        <p:spPr/>
        <p:txBody>
          <a:bodyPr/>
          <a:lstStyle/>
          <a:p>
            <a:pPr eaLnBrk="1" hangingPunct="1"/>
            <a:r>
              <a:rPr lang="fr-FR" dirty="0"/>
              <a:t>Chapitre 4</a:t>
            </a:r>
          </a:p>
        </p:txBody>
      </p:sp>
      <p:sp>
        <p:nvSpPr>
          <p:cNvPr id="215043" name="Rectangle 3"/>
          <p:cNvSpPr>
            <a:spLocks noGrp="1" noChangeArrowheads="1"/>
          </p:cNvSpPr>
          <p:nvPr>
            <p:ph type="subTitle" idx="1"/>
          </p:nvPr>
        </p:nvSpPr>
        <p:spPr>
          <a:xfrm>
            <a:off x="2207569" y="3717032"/>
            <a:ext cx="6702425" cy="2362200"/>
          </a:xfrm>
        </p:spPr>
        <p:txBody>
          <a:bodyPr/>
          <a:lstStyle/>
          <a:p>
            <a:pPr eaLnBrk="1" hangingPunct="1">
              <a:defRPr/>
            </a:pPr>
            <a:r>
              <a:rPr lang="fr-FR" dirty="0"/>
              <a:t>Les électrons libres :</a:t>
            </a:r>
          </a:p>
          <a:p>
            <a:pPr eaLnBrk="1" hangingPunct="1">
              <a:defRPr/>
            </a:pPr>
            <a:r>
              <a:rPr lang="fr-FR" dirty="0"/>
              <a:t> le modèle de </a:t>
            </a:r>
            <a:r>
              <a:rPr lang="fr-FR" i="1" dirty="0">
                <a:effectLst>
                  <a:outerShdw blurRad="38100" dist="38100" dir="2700000" algn="tl">
                    <a:srgbClr val="C0C0C0"/>
                  </a:outerShdw>
                </a:effectLst>
              </a:rPr>
              <a:t>Sommerfeld</a:t>
            </a:r>
          </a:p>
        </p:txBody>
      </p:sp>
      <p:sp>
        <p:nvSpPr>
          <p:cNvPr id="263170" name="Rectangle 7"/>
          <p:cNvSpPr>
            <a:spLocks noGrp="1" noChangeArrowheads="1"/>
          </p:cNvSpPr>
          <p:nvPr>
            <p:ph type="sldNum" sz="quarter" idx="12"/>
          </p:nvPr>
        </p:nvSpPr>
        <p:spPr>
          <a:noFill/>
        </p:spPr>
        <p:txBody>
          <a:bodyPr/>
          <a:lstStyle/>
          <a:p>
            <a:fld id="{161D0470-D25B-43C2-98EC-C3854D45BD81}" type="slidenum">
              <a:rPr lang="fr-FR" altLang="en-US"/>
              <a:pPr/>
              <a:t>117</a:t>
            </a:fld>
            <a:endParaRPr lang="fr-FR" alt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2"/>
          <p:cNvSpPr>
            <a:spLocks noGrp="1" noChangeArrowheads="1"/>
          </p:cNvSpPr>
          <p:nvPr>
            <p:ph type="title"/>
          </p:nvPr>
        </p:nvSpPr>
        <p:spPr/>
        <p:txBody>
          <a:bodyPr/>
          <a:lstStyle/>
          <a:p>
            <a:pPr eaLnBrk="1" hangingPunct="1"/>
            <a:r>
              <a:rPr lang="fr-FR"/>
              <a:t>Électron libre</a:t>
            </a:r>
          </a:p>
        </p:txBody>
      </p:sp>
      <p:sp>
        <p:nvSpPr>
          <p:cNvPr id="216067" name="Rectangle 3"/>
          <p:cNvSpPr>
            <a:spLocks noGrp="1" noChangeArrowheads="1"/>
          </p:cNvSpPr>
          <p:nvPr>
            <p:ph idx="1"/>
          </p:nvPr>
        </p:nvSpPr>
        <p:spPr/>
        <p:txBody>
          <a:bodyPr/>
          <a:lstStyle/>
          <a:p>
            <a:pPr lvl="2" eaLnBrk="1" hangingPunct="1">
              <a:defRPr/>
            </a:pPr>
            <a:r>
              <a:rPr lang="fr-FR" dirty="0"/>
              <a:t>Électron libre </a:t>
            </a:r>
            <a:r>
              <a:rPr lang="fr-FR" dirty="0">
                <a:sym typeface="Wingdings" pitchFamily="2" charset="2"/>
              </a:rPr>
              <a:t> potentiel (énergie) est nul partout  </a:t>
            </a:r>
            <a:r>
              <a:rPr lang="fr-FR" i="1" dirty="0">
                <a:effectLst>
                  <a:outerShdw blurRad="38100" dist="38100" dir="2700000" algn="tl">
                    <a:srgbClr val="C0C0C0"/>
                  </a:outerShdw>
                </a:effectLst>
                <a:sym typeface="Wingdings" pitchFamily="2" charset="2"/>
              </a:rPr>
              <a:t>V(x)=0:</a:t>
            </a:r>
          </a:p>
          <a:p>
            <a:pPr lvl="1" eaLnBrk="1" hangingPunct="1">
              <a:defRPr/>
            </a:pPr>
            <a:endParaRPr lang="fr-FR" i="1" dirty="0">
              <a:effectLst>
                <a:outerShdw blurRad="38100" dist="38100" dir="2700000" algn="tl">
                  <a:srgbClr val="C0C0C0"/>
                </a:outerShdw>
              </a:effectLst>
              <a:sym typeface="Wingdings" pitchFamily="2" charset="2"/>
            </a:endParaRPr>
          </a:p>
          <a:p>
            <a:pPr lvl="1" eaLnBrk="1" hangingPunct="1">
              <a:defRPr/>
            </a:pPr>
            <a:endParaRPr lang="fr-FR" i="1" dirty="0">
              <a:effectLst>
                <a:outerShdw blurRad="38100" dist="38100" dir="2700000" algn="tl">
                  <a:srgbClr val="C0C0C0"/>
                </a:outerShdw>
              </a:effectLst>
              <a:sym typeface="Wingdings" pitchFamily="2" charset="2"/>
            </a:endParaRPr>
          </a:p>
          <a:p>
            <a:pPr lvl="1"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r>
              <a:rPr lang="fr-FR" dirty="0">
                <a:sym typeface="Wingdings" pitchFamily="2" charset="2"/>
              </a:rPr>
              <a:t>Solution de cette équation différentielle peut se mettre sous la forme:</a:t>
            </a:r>
            <a:r>
              <a:rPr lang="fr-FR" i="1" dirty="0">
                <a:effectLst>
                  <a:outerShdw blurRad="38100" dist="38100" dir="2700000" algn="tl">
                    <a:srgbClr val="C0C0C0"/>
                  </a:outerShdw>
                </a:effectLst>
                <a:sym typeface="Wingdings" pitchFamily="2" charset="2"/>
              </a:rPr>
              <a:t> </a:t>
            </a: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r>
              <a:rPr lang="fr-FR" dirty="0">
                <a:sym typeface="Wingdings" pitchFamily="2" charset="2"/>
              </a:rPr>
              <a:t>Soit:</a:t>
            </a:r>
            <a:endParaRPr lang="fr-FR" dirty="0"/>
          </a:p>
        </p:txBody>
      </p:sp>
      <p:sp>
        <p:nvSpPr>
          <p:cNvPr id="64517" name="Espace réservé du numéro de diapositive 5"/>
          <p:cNvSpPr>
            <a:spLocks noGrp="1"/>
          </p:cNvSpPr>
          <p:nvPr>
            <p:ph type="sldNum" sz="quarter" idx="12"/>
          </p:nvPr>
        </p:nvSpPr>
        <p:spPr>
          <a:noFill/>
        </p:spPr>
        <p:txBody>
          <a:bodyPr/>
          <a:lstStyle/>
          <a:p>
            <a:fld id="{643B707B-4A9A-4CA7-8788-DE2548E99FA7}" type="slidenum">
              <a:rPr lang="fr-FR" altLang="en-US"/>
              <a:pPr/>
              <a:t>118</a:t>
            </a:fld>
            <a:endParaRPr lang="fr-FR" altLang="en-US"/>
          </a:p>
        </p:txBody>
      </p:sp>
      <p:graphicFrame>
        <p:nvGraphicFramePr>
          <p:cNvPr id="64514" name="Object 4"/>
          <p:cNvGraphicFramePr>
            <a:graphicFrameLocks noChangeAspect="1"/>
          </p:cNvGraphicFramePr>
          <p:nvPr>
            <p:extLst>
              <p:ext uri="{D42A27DB-BD31-4B8C-83A1-F6EECF244321}">
                <p14:modId xmlns:p14="http://schemas.microsoft.com/office/powerpoint/2010/main" val="3438071234"/>
              </p:ext>
            </p:extLst>
          </p:nvPr>
        </p:nvGraphicFramePr>
        <p:xfrm>
          <a:off x="4871864" y="2060848"/>
          <a:ext cx="3016250" cy="863600"/>
        </p:xfrm>
        <a:graphic>
          <a:graphicData uri="http://schemas.openxmlformats.org/presentationml/2006/ole">
            <mc:AlternateContent xmlns:mc="http://schemas.openxmlformats.org/markup-compatibility/2006">
              <mc:Choice xmlns:v="urn:schemas-microsoft-com:vml" Requires="v">
                <p:oleObj name="Equation" r:id="rId3" imgW="1473120" imgH="419040" progId="Equation.3">
                  <p:embed/>
                </p:oleObj>
              </mc:Choice>
              <mc:Fallback>
                <p:oleObj name="Equation" r:id="rId3" imgW="1473120" imgH="419040" progId="Equation.3">
                  <p:embed/>
                  <p:pic>
                    <p:nvPicPr>
                      <p:cNvPr id="6451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864" y="2060848"/>
                        <a:ext cx="301625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5" name="Object 5"/>
          <p:cNvGraphicFramePr>
            <a:graphicFrameLocks noChangeAspect="1"/>
          </p:cNvGraphicFramePr>
          <p:nvPr>
            <p:extLst>
              <p:ext uri="{D42A27DB-BD31-4B8C-83A1-F6EECF244321}">
                <p14:modId xmlns:p14="http://schemas.microsoft.com/office/powerpoint/2010/main" val="3032356973"/>
              </p:ext>
            </p:extLst>
          </p:nvPr>
        </p:nvGraphicFramePr>
        <p:xfrm>
          <a:off x="3719737" y="3573017"/>
          <a:ext cx="5597525" cy="1012825"/>
        </p:xfrm>
        <a:graphic>
          <a:graphicData uri="http://schemas.openxmlformats.org/presentationml/2006/ole">
            <mc:AlternateContent xmlns:mc="http://schemas.openxmlformats.org/markup-compatibility/2006">
              <mc:Choice xmlns:v="urn:schemas-microsoft-com:vml" Requires="v">
                <p:oleObj name="Equation" r:id="rId5" imgW="2819160" imgH="507960" progId="Equation.3">
                  <p:embed/>
                </p:oleObj>
              </mc:Choice>
              <mc:Fallback>
                <p:oleObj name="Equation" r:id="rId5" imgW="2819160" imgH="507960" progId="Equation.3">
                  <p:embed/>
                  <p:pic>
                    <p:nvPicPr>
                      <p:cNvPr id="6451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737" y="3573017"/>
                        <a:ext cx="5597525" cy="10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6" name="Object 6"/>
          <p:cNvGraphicFramePr>
            <a:graphicFrameLocks noChangeAspect="1"/>
          </p:cNvGraphicFramePr>
          <p:nvPr>
            <p:extLst>
              <p:ext uri="{D42A27DB-BD31-4B8C-83A1-F6EECF244321}">
                <p14:modId xmlns:p14="http://schemas.microsoft.com/office/powerpoint/2010/main" val="4119175702"/>
              </p:ext>
            </p:extLst>
          </p:nvPr>
        </p:nvGraphicFramePr>
        <p:xfrm>
          <a:off x="1703513" y="5373217"/>
          <a:ext cx="8893175" cy="784225"/>
        </p:xfrm>
        <a:graphic>
          <a:graphicData uri="http://schemas.openxmlformats.org/presentationml/2006/ole">
            <mc:AlternateContent xmlns:mc="http://schemas.openxmlformats.org/markup-compatibility/2006">
              <mc:Choice xmlns:v="urn:schemas-microsoft-com:vml" Requires="v">
                <p:oleObj name="Equation" r:id="rId7" imgW="4914720" imgH="431640" progId="Equation.3">
                  <p:embed/>
                </p:oleObj>
              </mc:Choice>
              <mc:Fallback>
                <p:oleObj name="Equation" r:id="rId7" imgW="4914720" imgH="431640" progId="Equation.3">
                  <p:embed/>
                  <p:pic>
                    <p:nvPicPr>
                      <p:cNvPr id="6451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513" y="5373217"/>
                        <a:ext cx="8893175" cy="784225"/>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Rectangle 2"/>
          <p:cNvSpPr>
            <a:spLocks noGrp="1" noChangeArrowheads="1"/>
          </p:cNvSpPr>
          <p:nvPr>
            <p:ph type="title"/>
          </p:nvPr>
        </p:nvSpPr>
        <p:spPr/>
        <p:txBody>
          <a:bodyPr/>
          <a:lstStyle/>
          <a:p>
            <a:pPr eaLnBrk="1" hangingPunct="1"/>
            <a:r>
              <a:rPr lang="fr-FR"/>
              <a:t>Électron libre</a:t>
            </a:r>
          </a:p>
        </p:txBody>
      </p:sp>
      <p:sp>
        <p:nvSpPr>
          <p:cNvPr id="217091" name="Rectangle 3"/>
          <p:cNvSpPr>
            <a:spLocks noGrp="1" noChangeArrowheads="1"/>
          </p:cNvSpPr>
          <p:nvPr>
            <p:ph idx="1"/>
          </p:nvPr>
        </p:nvSpPr>
        <p:spPr>
          <a:xfrm>
            <a:off x="1524000" y="3141664"/>
            <a:ext cx="8553450" cy="3716337"/>
          </a:xfrm>
        </p:spPr>
        <p:txBody>
          <a:bodyPr/>
          <a:lstStyle/>
          <a:p>
            <a:pPr lvl="2" eaLnBrk="1" hangingPunct="1">
              <a:lnSpc>
                <a:spcPct val="90000"/>
              </a:lnSpc>
              <a:defRPr/>
            </a:pPr>
            <a:r>
              <a:rPr lang="fr-FR" dirty="0"/>
              <a:t>Onde </a:t>
            </a:r>
            <a:r>
              <a:rPr lang="fr-FR" dirty="0" err="1"/>
              <a:t>propagative</a:t>
            </a:r>
            <a:r>
              <a:rPr lang="fr-FR" dirty="0"/>
              <a:t> </a:t>
            </a:r>
            <a:r>
              <a:rPr lang="fr-FR" dirty="0">
                <a:sym typeface="Wingdings" pitchFamily="2" charset="2"/>
              </a:rPr>
              <a:t> une particule dans le vide peut être représentée par une onde : c’est normal, on est parti de l’</a:t>
            </a:r>
            <a:r>
              <a:rPr lang="fr-FR" dirty="0" err="1">
                <a:sym typeface="Wingdings" pitchFamily="2" charset="2"/>
              </a:rPr>
              <a:t>éq</a:t>
            </a:r>
            <a:r>
              <a:rPr lang="fr-FR" dirty="0">
                <a:sym typeface="Wingdings" pitchFamily="2" charset="2"/>
              </a:rPr>
              <a:t>. de Schrödinger !</a:t>
            </a:r>
          </a:p>
          <a:p>
            <a:pPr lvl="2" eaLnBrk="1" hangingPunct="1">
              <a:lnSpc>
                <a:spcPct val="90000"/>
              </a:lnSpc>
              <a:defRPr/>
            </a:pPr>
            <a:r>
              <a:rPr lang="fr-FR" dirty="0">
                <a:sym typeface="Wingdings" pitchFamily="2" charset="2"/>
              </a:rPr>
              <a:t>Supposons (simplicité!) que </a:t>
            </a:r>
            <a:r>
              <a:rPr lang="fr-FR" i="1" dirty="0">
                <a:sym typeface="Wingdings" pitchFamily="2" charset="2"/>
              </a:rPr>
              <a:t>B=0</a:t>
            </a:r>
            <a:r>
              <a:rPr lang="fr-FR" dirty="0">
                <a:sym typeface="Wingdings" pitchFamily="2" charset="2"/>
              </a:rPr>
              <a:t>  onde se propageant uniquement vers les x&gt;0:</a:t>
            </a:r>
          </a:p>
          <a:p>
            <a:pPr lvl="3" eaLnBrk="1" hangingPunct="1">
              <a:lnSpc>
                <a:spcPct val="90000"/>
              </a:lnSpc>
              <a:defRPr/>
            </a:pPr>
            <a:r>
              <a:rPr lang="fr-FR" i="1" dirty="0">
                <a:solidFill>
                  <a:srgbClr val="9900CC"/>
                </a:solidFill>
              </a:rPr>
              <a:t>Vecteur d’onde</a:t>
            </a:r>
            <a:r>
              <a:rPr lang="fr-FR" dirty="0"/>
              <a:t>:</a:t>
            </a:r>
          </a:p>
          <a:p>
            <a:pPr lvl="3" eaLnBrk="1" hangingPunct="1">
              <a:lnSpc>
                <a:spcPct val="90000"/>
              </a:lnSpc>
              <a:defRPr/>
            </a:pPr>
            <a:endParaRPr lang="fr-FR" dirty="0"/>
          </a:p>
          <a:p>
            <a:pPr lvl="3" eaLnBrk="1" hangingPunct="1">
              <a:lnSpc>
                <a:spcPct val="90000"/>
              </a:lnSpc>
              <a:defRPr/>
            </a:pPr>
            <a:r>
              <a:rPr lang="fr-FR" i="1" dirty="0">
                <a:solidFill>
                  <a:srgbClr val="9900CC"/>
                </a:solidFill>
              </a:rPr>
              <a:t>Longueur d’onde:</a:t>
            </a:r>
          </a:p>
          <a:p>
            <a:pPr lvl="3" eaLnBrk="1" hangingPunct="1">
              <a:lnSpc>
                <a:spcPct val="90000"/>
              </a:lnSpc>
              <a:defRPr/>
            </a:pPr>
            <a:endParaRPr lang="fr-FR" i="1" dirty="0">
              <a:solidFill>
                <a:srgbClr val="9900CC"/>
              </a:solidFill>
            </a:endParaRPr>
          </a:p>
          <a:p>
            <a:pPr lvl="3" eaLnBrk="1" hangingPunct="1">
              <a:lnSpc>
                <a:spcPct val="90000"/>
              </a:lnSpc>
              <a:defRPr/>
            </a:pPr>
            <a:r>
              <a:rPr lang="fr-FR" i="1" dirty="0">
                <a:solidFill>
                  <a:srgbClr val="9900CC"/>
                </a:solidFill>
              </a:rPr>
              <a:t>Énergie:			E(k) c’est une parabole</a:t>
            </a:r>
          </a:p>
          <a:p>
            <a:pPr lvl="3" eaLnBrk="1" hangingPunct="1">
              <a:lnSpc>
                <a:spcPct val="90000"/>
              </a:lnSpc>
              <a:defRPr/>
            </a:pPr>
            <a:endParaRPr lang="fr-FR" i="1" dirty="0">
              <a:solidFill>
                <a:srgbClr val="9900CC"/>
              </a:solidFill>
            </a:endParaRPr>
          </a:p>
          <a:p>
            <a:pPr lvl="3" eaLnBrk="1" hangingPunct="1">
              <a:lnSpc>
                <a:spcPct val="90000"/>
              </a:lnSpc>
              <a:defRPr/>
            </a:pPr>
            <a:r>
              <a:rPr lang="fr-FR" i="1" dirty="0">
                <a:solidFill>
                  <a:srgbClr val="9900CC"/>
                </a:solidFill>
              </a:rPr>
              <a:t>Probabilité de présence</a:t>
            </a:r>
            <a:r>
              <a:rPr lang="fr-FR" dirty="0"/>
              <a:t>: </a:t>
            </a:r>
            <a:r>
              <a:rPr lang="fr-FR" dirty="0" err="1"/>
              <a:t>cste</a:t>
            </a:r>
            <a:r>
              <a:rPr lang="fr-FR" dirty="0"/>
              <a:t>  =</a:t>
            </a:r>
            <a:r>
              <a:rPr lang="fr-FR" i="1" dirty="0">
                <a:effectLst>
                  <a:outerShdw blurRad="38100" dist="38100" dir="2700000" algn="tl">
                    <a:srgbClr val="C0C0C0"/>
                  </a:outerShdw>
                </a:effectLst>
              </a:rPr>
              <a:t>AA</a:t>
            </a:r>
            <a:r>
              <a:rPr lang="fr-FR" i="1" baseline="30000" dirty="0">
                <a:effectLst>
                  <a:outerShdw blurRad="38100" dist="38100" dir="2700000" algn="tl">
                    <a:srgbClr val="C0C0C0"/>
                  </a:outerShdw>
                </a:effectLst>
              </a:rPr>
              <a:t>* </a:t>
            </a:r>
            <a:r>
              <a:rPr lang="fr-FR" i="1" dirty="0">
                <a:effectLst>
                  <a:outerShdw blurRad="38100" dist="38100" dir="2700000" algn="tl">
                    <a:srgbClr val="C0C0C0"/>
                  </a:outerShdw>
                </a:effectLst>
              </a:rPr>
              <a:t> </a:t>
            </a:r>
            <a:r>
              <a:rPr lang="fr-FR" dirty="0">
                <a:sym typeface="Wingdings" pitchFamily="2" charset="2"/>
              </a:rPr>
              <a:t> en accord avec Heisenberg (k défini=&gt; x indéfini)  réalité physique :Paquet d’ondes</a:t>
            </a:r>
            <a:endParaRPr lang="fr-FR" i="1" dirty="0">
              <a:effectLst>
                <a:outerShdw blurRad="38100" dist="38100" dir="2700000" algn="tl">
                  <a:srgbClr val="C0C0C0"/>
                </a:outerShdw>
              </a:effectLst>
            </a:endParaRPr>
          </a:p>
        </p:txBody>
      </p:sp>
      <p:sp>
        <p:nvSpPr>
          <p:cNvPr id="65542" name="Espace réservé du numéro de diapositive 5"/>
          <p:cNvSpPr>
            <a:spLocks noGrp="1"/>
          </p:cNvSpPr>
          <p:nvPr>
            <p:ph type="sldNum" sz="quarter" idx="12"/>
          </p:nvPr>
        </p:nvSpPr>
        <p:spPr>
          <a:noFill/>
        </p:spPr>
        <p:txBody>
          <a:bodyPr/>
          <a:lstStyle/>
          <a:p>
            <a:fld id="{4AA7DC9A-4E24-48A7-A826-80F82F8689FA}" type="slidenum">
              <a:rPr lang="fr-FR" altLang="en-US"/>
              <a:pPr/>
              <a:t>119</a:t>
            </a:fld>
            <a:endParaRPr lang="fr-FR" altLang="en-US"/>
          </a:p>
        </p:txBody>
      </p:sp>
      <p:graphicFrame>
        <p:nvGraphicFramePr>
          <p:cNvPr id="65538" name="Object 4"/>
          <p:cNvGraphicFramePr>
            <a:graphicFrameLocks noChangeAspect="1"/>
          </p:cNvGraphicFramePr>
          <p:nvPr>
            <p:extLst>
              <p:ext uri="{D42A27DB-BD31-4B8C-83A1-F6EECF244321}">
                <p14:modId xmlns:p14="http://schemas.microsoft.com/office/powerpoint/2010/main" val="1018561981"/>
              </p:ext>
            </p:extLst>
          </p:nvPr>
        </p:nvGraphicFramePr>
        <p:xfrm>
          <a:off x="1624014" y="1773239"/>
          <a:ext cx="8893175" cy="784225"/>
        </p:xfrm>
        <a:graphic>
          <a:graphicData uri="http://schemas.openxmlformats.org/presentationml/2006/ole">
            <mc:AlternateContent xmlns:mc="http://schemas.openxmlformats.org/markup-compatibility/2006">
              <mc:Choice xmlns:v="urn:schemas-microsoft-com:vml" Requires="v">
                <p:oleObj name="Equation" r:id="rId3" imgW="4914720" imgH="431640" progId="Equation.3">
                  <p:embed/>
                </p:oleObj>
              </mc:Choice>
              <mc:Fallback>
                <p:oleObj name="Equation" r:id="rId3" imgW="4914720" imgH="431640" progId="Equation.3">
                  <p:embed/>
                  <p:pic>
                    <p:nvPicPr>
                      <p:cNvPr id="6553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014" y="1773239"/>
                        <a:ext cx="8893175" cy="784225"/>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65545" name="AutoShape 5"/>
          <p:cNvSpPr>
            <a:spLocks/>
          </p:cNvSpPr>
          <p:nvPr/>
        </p:nvSpPr>
        <p:spPr bwMode="auto">
          <a:xfrm rot="16200000">
            <a:off x="6239669" y="1843882"/>
            <a:ext cx="215900" cy="1801812"/>
          </a:xfrm>
          <a:prstGeom prst="leftBrace">
            <a:avLst>
              <a:gd name="adj1" fmla="val 69547"/>
              <a:gd name="adj2" fmla="val 50000"/>
            </a:avLst>
          </a:prstGeom>
          <a:noFill/>
          <a:ln w="28575">
            <a:solidFill>
              <a:srgbClr val="FF0000"/>
            </a:solidFill>
            <a:round/>
            <a:headEnd/>
            <a:tailEnd/>
          </a:ln>
        </p:spPr>
        <p:txBody>
          <a:bodyPr wrap="none" anchor="ctr"/>
          <a:lstStyle/>
          <a:p>
            <a:endParaRPr lang="fr-FR"/>
          </a:p>
        </p:txBody>
      </p:sp>
      <p:sp>
        <p:nvSpPr>
          <p:cNvPr id="65546" name="AutoShape 7"/>
          <p:cNvSpPr>
            <a:spLocks/>
          </p:cNvSpPr>
          <p:nvPr/>
        </p:nvSpPr>
        <p:spPr bwMode="auto">
          <a:xfrm rot="16200000">
            <a:off x="9336882" y="1843882"/>
            <a:ext cx="215900" cy="1801813"/>
          </a:xfrm>
          <a:prstGeom prst="leftBrace">
            <a:avLst>
              <a:gd name="adj1" fmla="val 69547"/>
              <a:gd name="adj2" fmla="val 50000"/>
            </a:avLst>
          </a:prstGeom>
          <a:noFill/>
          <a:ln w="28575">
            <a:solidFill>
              <a:srgbClr val="FF0000"/>
            </a:solidFill>
            <a:round/>
            <a:headEnd/>
            <a:tailEnd/>
          </a:ln>
        </p:spPr>
        <p:txBody>
          <a:bodyPr wrap="none" anchor="ctr"/>
          <a:lstStyle/>
          <a:p>
            <a:endParaRPr lang="fr-FR"/>
          </a:p>
        </p:txBody>
      </p:sp>
      <p:sp>
        <p:nvSpPr>
          <p:cNvPr id="217096" name="Text Box 8"/>
          <p:cNvSpPr txBox="1">
            <a:spLocks noChangeArrowheads="1"/>
          </p:cNvSpPr>
          <p:nvPr/>
        </p:nvSpPr>
        <p:spPr bwMode="auto">
          <a:xfrm>
            <a:off x="6075363" y="2800351"/>
            <a:ext cx="49530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 x</a:t>
            </a:r>
          </a:p>
        </p:txBody>
      </p:sp>
      <p:sp>
        <p:nvSpPr>
          <p:cNvPr id="217097" name="Text Box 9"/>
          <p:cNvSpPr txBox="1">
            <a:spLocks noChangeArrowheads="1"/>
          </p:cNvSpPr>
          <p:nvPr/>
        </p:nvSpPr>
        <p:spPr bwMode="auto">
          <a:xfrm>
            <a:off x="9177338" y="2781301"/>
            <a:ext cx="43815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 x</a:t>
            </a:r>
          </a:p>
        </p:txBody>
      </p:sp>
      <p:graphicFrame>
        <p:nvGraphicFramePr>
          <p:cNvPr id="65539" name="Object 10"/>
          <p:cNvGraphicFramePr>
            <a:graphicFrameLocks noChangeAspect="1"/>
          </p:cNvGraphicFramePr>
          <p:nvPr>
            <p:extLst>
              <p:ext uri="{D42A27DB-BD31-4B8C-83A1-F6EECF244321}">
                <p14:modId xmlns:p14="http://schemas.microsoft.com/office/powerpoint/2010/main" val="818001241"/>
              </p:ext>
            </p:extLst>
          </p:nvPr>
        </p:nvGraphicFramePr>
        <p:xfrm>
          <a:off x="4439817" y="4184254"/>
          <a:ext cx="1120775" cy="396875"/>
        </p:xfrm>
        <a:graphic>
          <a:graphicData uri="http://schemas.openxmlformats.org/presentationml/2006/ole">
            <mc:AlternateContent xmlns:mc="http://schemas.openxmlformats.org/markup-compatibility/2006">
              <mc:Choice xmlns:v="urn:schemas-microsoft-com:vml" Requires="v">
                <p:oleObj name="Equation" r:id="rId5" imgW="609480" imgH="215640" progId="Equation.3">
                  <p:embed/>
                </p:oleObj>
              </mc:Choice>
              <mc:Fallback>
                <p:oleObj name="Equation" r:id="rId5" imgW="609480" imgH="215640" progId="Equation.3">
                  <p:embed/>
                  <p:pic>
                    <p:nvPicPr>
                      <p:cNvPr id="65539"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817" y="4184254"/>
                        <a:ext cx="1120775"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0" name="Object 11"/>
          <p:cNvGraphicFramePr>
            <a:graphicFrameLocks noChangeAspect="1"/>
          </p:cNvGraphicFramePr>
          <p:nvPr>
            <p:extLst>
              <p:ext uri="{D42A27DB-BD31-4B8C-83A1-F6EECF244321}">
                <p14:modId xmlns:p14="http://schemas.microsoft.com/office/powerpoint/2010/main" val="4062135418"/>
              </p:ext>
            </p:extLst>
          </p:nvPr>
        </p:nvGraphicFramePr>
        <p:xfrm>
          <a:off x="4284663" y="4641851"/>
          <a:ext cx="1585912" cy="466725"/>
        </p:xfrm>
        <a:graphic>
          <a:graphicData uri="http://schemas.openxmlformats.org/presentationml/2006/ole">
            <mc:AlternateContent xmlns:mc="http://schemas.openxmlformats.org/markup-compatibility/2006">
              <mc:Choice xmlns:v="urn:schemas-microsoft-com:vml" Requires="v">
                <p:oleObj name="Equation" r:id="rId7" imgW="863280" imgH="253800" progId="Equation.DSMT4">
                  <p:embed/>
                </p:oleObj>
              </mc:Choice>
              <mc:Fallback>
                <p:oleObj name="Equation" r:id="rId7" imgW="863280" imgH="253800" progId="Equation.DSMT4">
                  <p:embed/>
                  <p:pic>
                    <p:nvPicPr>
                      <p:cNvPr id="65540" name="Object 11"/>
                      <p:cNvPicPr>
                        <a:picLocks noChangeAspect="1" noChangeArrowheads="1"/>
                      </p:cNvPicPr>
                      <p:nvPr/>
                    </p:nvPicPr>
                    <p:blipFill>
                      <a:blip r:embed="rId8"/>
                      <a:srcRect/>
                      <a:stretch>
                        <a:fillRect/>
                      </a:stretch>
                    </p:blipFill>
                    <p:spPr bwMode="auto">
                      <a:xfrm>
                        <a:off x="4284663" y="4641851"/>
                        <a:ext cx="1585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1" name="Object 12"/>
          <p:cNvGraphicFramePr>
            <a:graphicFrameLocks noChangeAspect="1"/>
          </p:cNvGraphicFramePr>
          <p:nvPr>
            <p:extLst>
              <p:ext uri="{D42A27DB-BD31-4B8C-83A1-F6EECF244321}">
                <p14:modId xmlns:p14="http://schemas.microsoft.com/office/powerpoint/2010/main" val="3854509958"/>
              </p:ext>
            </p:extLst>
          </p:nvPr>
        </p:nvGraphicFramePr>
        <p:xfrm>
          <a:off x="3529014" y="5218113"/>
          <a:ext cx="1608137" cy="417512"/>
        </p:xfrm>
        <a:graphic>
          <a:graphicData uri="http://schemas.openxmlformats.org/presentationml/2006/ole">
            <mc:AlternateContent xmlns:mc="http://schemas.openxmlformats.org/markup-compatibility/2006">
              <mc:Choice xmlns:v="urn:schemas-microsoft-com:vml" Requires="v">
                <p:oleObj name="Equation" r:id="rId9" imgW="876240" imgH="228600" progId="Equation.DSMT4">
                  <p:embed/>
                </p:oleObj>
              </mc:Choice>
              <mc:Fallback>
                <p:oleObj name="Equation" r:id="rId9" imgW="876240" imgH="228600" progId="Equation.DSMT4">
                  <p:embed/>
                  <p:pic>
                    <p:nvPicPr>
                      <p:cNvPr id="65541" name="Object 12"/>
                      <p:cNvPicPr>
                        <a:picLocks noChangeAspect="1" noChangeArrowheads="1"/>
                      </p:cNvPicPr>
                      <p:nvPr/>
                    </p:nvPicPr>
                    <p:blipFill>
                      <a:blip r:embed="rId10"/>
                      <a:srcRect/>
                      <a:stretch>
                        <a:fillRect/>
                      </a:stretch>
                    </p:blipFill>
                    <p:spPr bwMode="auto">
                      <a:xfrm>
                        <a:off x="3529014" y="5218113"/>
                        <a:ext cx="1608137"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00C17ED-AE74-83F8-C48E-7FE99F59CE25}"/>
              </a:ext>
            </a:extLst>
          </p:cNvPr>
          <p:cNvPicPr>
            <a:picLocks noChangeAspect="1"/>
          </p:cNvPicPr>
          <p:nvPr/>
        </p:nvPicPr>
        <p:blipFill>
          <a:blip r:embed="rId2"/>
          <a:stretch>
            <a:fillRect/>
          </a:stretch>
        </p:blipFill>
        <p:spPr>
          <a:xfrm>
            <a:off x="1991544" y="961136"/>
            <a:ext cx="8745312" cy="5852240"/>
          </a:xfrm>
          <a:prstGeom prst="rect">
            <a:avLst/>
          </a:prstGeom>
        </p:spPr>
      </p:pic>
      <p:sp>
        <p:nvSpPr>
          <p:cNvPr id="3" name="Espace réservé du numéro de diapositive 2">
            <a:extLst>
              <a:ext uri="{FF2B5EF4-FFF2-40B4-BE49-F238E27FC236}">
                <a16:creationId xmlns:a16="http://schemas.microsoft.com/office/drawing/2014/main" id="{F0EF23FC-4287-4A02-B19F-B5880DF0FCF8}"/>
              </a:ext>
            </a:extLst>
          </p:cNvPr>
          <p:cNvSpPr>
            <a:spLocks noGrp="1"/>
          </p:cNvSpPr>
          <p:nvPr>
            <p:ph type="sldNum" sz="quarter" idx="12"/>
          </p:nvPr>
        </p:nvSpPr>
        <p:spPr/>
        <p:txBody>
          <a:bodyPr/>
          <a:lstStyle/>
          <a:p>
            <a:pPr>
              <a:defRPr/>
            </a:pPr>
            <a:fld id="{00C3EE1C-AEF9-4157-B25E-A6A06F117245}" type="slidenum">
              <a:rPr lang="fr-FR" altLang="en-US" smtClean="0"/>
              <a:pPr>
                <a:defRPr/>
              </a:pPr>
              <a:t>12</a:t>
            </a:fld>
            <a:endParaRPr lang="fr-FR" altLang="en-US"/>
          </a:p>
        </p:txBody>
      </p:sp>
      <p:sp>
        <p:nvSpPr>
          <p:cNvPr id="5" name="Rectangle 2">
            <a:extLst>
              <a:ext uri="{FF2B5EF4-FFF2-40B4-BE49-F238E27FC236}">
                <a16:creationId xmlns:a16="http://schemas.microsoft.com/office/drawing/2014/main" id="{DB129C49-3F31-4DD2-991F-47367FA86D72}"/>
              </a:ext>
            </a:extLst>
          </p:cNvPr>
          <p:cNvSpPr>
            <a:spLocks noGrp="1" noChangeArrowheads="1"/>
          </p:cNvSpPr>
          <p:nvPr>
            <p:ph type="title"/>
          </p:nvPr>
        </p:nvSpPr>
        <p:spPr>
          <a:xfrm>
            <a:off x="609600" y="533400"/>
            <a:ext cx="10972800" cy="990600"/>
          </a:xfrm>
        </p:spPr>
        <p:txBody>
          <a:bodyPr/>
          <a:lstStyle/>
          <a:p>
            <a:pPr eaLnBrk="1" hangingPunct="1"/>
            <a:r>
              <a:rPr lang="fr-FR" dirty="0"/>
              <a:t>La liaison cristalline</a:t>
            </a:r>
          </a:p>
        </p:txBody>
      </p:sp>
      <p:sp>
        <p:nvSpPr>
          <p:cNvPr id="4" name="ZoneTexte 3">
            <a:extLst>
              <a:ext uri="{FF2B5EF4-FFF2-40B4-BE49-F238E27FC236}">
                <a16:creationId xmlns:a16="http://schemas.microsoft.com/office/drawing/2014/main" id="{B9F7AA46-FEA3-6CC1-8768-A4F757C084B4}"/>
              </a:ext>
            </a:extLst>
          </p:cNvPr>
          <p:cNvSpPr txBox="1"/>
          <p:nvPr/>
        </p:nvSpPr>
        <p:spPr>
          <a:xfrm>
            <a:off x="2279576" y="5301208"/>
            <a:ext cx="877163" cy="369332"/>
          </a:xfrm>
          <a:prstGeom prst="rect">
            <a:avLst/>
          </a:prstGeom>
          <a:noFill/>
        </p:spPr>
        <p:txBody>
          <a:bodyPr wrap="none" rtlCol="0">
            <a:spAutoFit/>
          </a:bodyPr>
          <a:lstStyle/>
          <a:p>
            <a:r>
              <a:rPr lang="fr-FR" dirty="0"/>
              <a:t>Bloc  s</a:t>
            </a:r>
          </a:p>
        </p:txBody>
      </p:sp>
      <p:sp>
        <p:nvSpPr>
          <p:cNvPr id="6" name="ZoneTexte 5">
            <a:extLst>
              <a:ext uri="{FF2B5EF4-FFF2-40B4-BE49-F238E27FC236}">
                <a16:creationId xmlns:a16="http://schemas.microsoft.com/office/drawing/2014/main" id="{68389E70-AD82-4E28-CF82-FF48E7BFF963}"/>
              </a:ext>
            </a:extLst>
          </p:cNvPr>
          <p:cNvSpPr txBox="1"/>
          <p:nvPr/>
        </p:nvSpPr>
        <p:spPr>
          <a:xfrm>
            <a:off x="4943872" y="2204864"/>
            <a:ext cx="889987" cy="369332"/>
          </a:xfrm>
          <a:prstGeom prst="rect">
            <a:avLst/>
          </a:prstGeom>
          <a:noFill/>
        </p:spPr>
        <p:txBody>
          <a:bodyPr wrap="none" rtlCol="0">
            <a:spAutoFit/>
          </a:bodyPr>
          <a:lstStyle/>
          <a:p>
            <a:r>
              <a:rPr lang="fr-FR" dirty="0"/>
              <a:t>Bloc  d</a:t>
            </a:r>
          </a:p>
        </p:txBody>
      </p:sp>
      <p:sp>
        <p:nvSpPr>
          <p:cNvPr id="7" name="ZoneTexte 6">
            <a:extLst>
              <a:ext uri="{FF2B5EF4-FFF2-40B4-BE49-F238E27FC236}">
                <a16:creationId xmlns:a16="http://schemas.microsoft.com/office/drawing/2014/main" id="{C395EDD6-C192-EFF9-048A-3ACB463C1709}"/>
              </a:ext>
            </a:extLst>
          </p:cNvPr>
          <p:cNvSpPr txBox="1"/>
          <p:nvPr/>
        </p:nvSpPr>
        <p:spPr>
          <a:xfrm>
            <a:off x="8688288" y="1339334"/>
            <a:ext cx="889987" cy="369332"/>
          </a:xfrm>
          <a:prstGeom prst="rect">
            <a:avLst/>
          </a:prstGeom>
          <a:noFill/>
        </p:spPr>
        <p:txBody>
          <a:bodyPr wrap="none" rtlCol="0">
            <a:spAutoFit/>
          </a:bodyPr>
          <a:lstStyle/>
          <a:p>
            <a:r>
              <a:rPr lang="fr-FR" dirty="0"/>
              <a:t>Bloc  p</a:t>
            </a:r>
          </a:p>
        </p:txBody>
      </p:sp>
      <p:sp>
        <p:nvSpPr>
          <p:cNvPr id="8" name="ZoneTexte 7">
            <a:extLst>
              <a:ext uri="{FF2B5EF4-FFF2-40B4-BE49-F238E27FC236}">
                <a16:creationId xmlns:a16="http://schemas.microsoft.com/office/drawing/2014/main" id="{D4038719-04C6-E58E-F61A-7C2A86B10F9D}"/>
              </a:ext>
            </a:extLst>
          </p:cNvPr>
          <p:cNvSpPr txBox="1"/>
          <p:nvPr/>
        </p:nvSpPr>
        <p:spPr>
          <a:xfrm>
            <a:off x="10291862" y="5635357"/>
            <a:ext cx="825867" cy="369332"/>
          </a:xfrm>
          <a:prstGeom prst="rect">
            <a:avLst/>
          </a:prstGeom>
          <a:noFill/>
        </p:spPr>
        <p:txBody>
          <a:bodyPr wrap="none" rtlCol="0">
            <a:spAutoFit/>
          </a:bodyPr>
          <a:lstStyle/>
          <a:p>
            <a:r>
              <a:rPr lang="fr-FR" dirty="0"/>
              <a:t>Bloc  f</a:t>
            </a:r>
          </a:p>
        </p:txBody>
      </p:sp>
    </p:spTree>
    <p:extLst>
      <p:ext uri="{BB962C8B-B14F-4D97-AF65-F5344CB8AC3E}">
        <p14:creationId xmlns:p14="http://schemas.microsoft.com/office/powerpoint/2010/main" val="7183534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2"/>
          <p:cNvSpPr>
            <a:spLocks noGrp="1" noChangeArrowheads="1"/>
          </p:cNvSpPr>
          <p:nvPr>
            <p:ph type="title"/>
          </p:nvPr>
        </p:nvSpPr>
        <p:spPr/>
        <p:txBody>
          <a:bodyPr/>
          <a:lstStyle/>
          <a:p>
            <a:pPr eaLnBrk="1" hangingPunct="1"/>
            <a:r>
              <a:rPr lang="fr-FR"/>
              <a:t>Potentiel de Sommerfeld</a:t>
            </a:r>
          </a:p>
        </p:txBody>
      </p:sp>
      <p:sp>
        <p:nvSpPr>
          <p:cNvPr id="218115" name="Rectangle 3"/>
          <p:cNvSpPr>
            <a:spLocks noGrp="1" noChangeArrowheads="1"/>
          </p:cNvSpPr>
          <p:nvPr>
            <p:ph idx="1"/>
          </p:nvPr>
        </p:nvSpPr>
        <p:spPr>
          <a:xfrm>
            <a:off x="1981200" y="1412876"/>
            <a:ext cx="8363272" cy="4411663"/>
          </a:xfrm>
        </p:spPr>
        <p:txBody>
          <a:bodyPr/>
          <a:lstStyle/>
          <a:p>
            <a:pPr lvl="1" eaLnBrk="1" hangingPunct="1">
              <a:defRPr/>
            </a:pPr>
            <a:r>
              <a:rPr lang="fr-FR" dirty="0"/>
              <a:t>A. Sommerfeld considère 1 cristal unidirectionnel (1D) de longueur L</a:t>
            </a:r>
          </a:p>
          <a:p>
            <a:pPr lvl="1" eaLnBrk="1" hangingPunct="1">
              <a:defRPr/>
            </a:pPr>
            <a:r>
              <a:rPr lang="fr-FR" dirty="0"/>
              <a:t>Les électrons sont liés au cristal par les forces d’attraction coulombienne.</a:t>
            </a:r>
          </a:p>
          <a:p>
            <a:pPr lvl="1" eaLnBrk="1" hangingPunct="1">
              <a:defRPr/>
            </a:pPr>
            <a:r>
              <a:rPr lang="fr-FR" dirty="0"/>
              <a:t>Les électrons sont piégés </a:t>
            </a:r>
            <a:r>
              <a:rPr lang="fr-FR" dirty="0">
                <a:sym typeface="Wingdings" pitchFamily="2" charset="2"/>
              </a:rPr>
              <a:t> ils ne peuvent sortir</a:t>
            </a:r>
          </a:p>
          <a:p>
            <a:pPr lvl="2" eaLnBrk="1" hangingPunct="1">
              <a:buFont typeface="Wingdings" pitchFamily="2" charset="2"/>
              <a:buNone/>
              <a:defRPr/>
            </a:pPr>
            <a:endParaRPr lang="fr-FR" i="1" dirty="0">
              <a:solidFill>
                <a:srgbClr val="FF0000"/>
              </a:solidFill>
              <a:effectLst>
                <a:outerShdw blurRad="38100" dist="38100" dir="2700000" algn="tl">
                  <a:srgbClr val="C0C0C0"/>
                </a:outerShdw>
              </a:effectLst>
            </a:endParaRPr>
          </a:p>
        </p:txBody>
      </p:sp>
      <p:sp>
        <p:nvSpPr>
          <p:cNvPr id="264194" name="Espace réservé du numéro de diapositive 5"/>
          <p:cNvSpPr>
            <a:spLocks noGrp="1"/>
          </p:cNvSpPr>
          <p:nvPr>
            <p:ph type="sldNum" sz="quarter" idx="12"/>
          </p:nvPr>
        </p:nvSpPr>
        <p:spPr>
          <a:noFill/>
        </p:spPr>
        <p:txBody>
          <a:bodyPr/>
          <a:lstStyle/>
          <a:p>
            <a:fld id="{141EDAC6-42BC-400B-BD7B-4B801F078623}" type="slidenum">
              <a:rPr lang="fr-FR" altLang="en-US"/>
              <a:pPr/>
              <a:t>120</a:t>
            </a:fld>
            <a:endParaRPr lang="fr-FR" altLang="en-US"/>
          </a:p>
        </p:txBody>
      </p:sp>
      <p:grpSp>
        <p:nvGrpSpPr>
          <p:cNvPr id="264197" name="Group 16"/>
          <p:cNvGrpSpPr>
            <a:grpSpLocks/>
          </p:cNvGrpSpPr>
          <p:nvPr/>
        </p:nvGrpSpPr>
        <p:grpSpPr bwMode="auto">
          <a:xfrm>
            <a:off x="1971676" y="4141789"/>
            <a:ext cx="7724775" cy="2600325"/>
            <a:chOff x="282" y="2518"/>
            <a:chExt cx="4866" cy="1638"/>
          </a:xfrm>
        </p:grpSpPr>
        <p:sp>
          <p:nvSpPr>
            <p:cNvPr id="264201" name="Line 4"/>
            <p:cNvSpPr>
              <a:spLocks noChangeShapeType="1"/>
            </p:cNvSpPr>
            <p:nvPr/>
          </p:nvSpPr>
          <p:spPr bwMode="auto">
            <a:xfrm>
              <a:off x="930" y="3743"/>
              <a:ext cx="4218" cy="0"/>
            </a:xfrm>
            <a:prstGeom prst="line">
              <a:avLst/>
            </a:prstGeom>
            <a:noFill/>
            <a:ln w="9525">
              <a:solidFill>
                <a:schemeClr val="tx1"/>
              </a:solidFill>
              <a:round/>
              <a:headEnd/>
              <a:tailEnd type="triangle" w="med" len="med"/>
            </a:ln>
          </p:spPr>
          <p:txBody>
            <a:bodyPr/>
            <a:lstStyle/>
            <a:p>
              <a:endParaRPr lang="fr-FR"/>
            </a:p>
          </p:txBody>
        </p:sp>
        <p:sp>
          <p:nvSpPr>
            <p:cNvPr id="264202" name="Line 5"/>
            <p:cNvSpPr>
              <a:spLocks noChangeShapeType="1"/>
            </p:cNvSpPr>
            <p:nvPr/>
          </p:nvSpPr>
          <p:spPr bwMode="auto">
            <a:xfrm flipV="1">
              <a:off x="2880" y="2518"/>
              <a:ext cx="0" cy="1361"/>
            </a:xfrm>
            <a:prstGeom prst="line">
              <a:avLst/>
            </a:prstGeom>
            <a:noFill/>
            <a:ln w="9525">
              <a:solidFill>
                <a:schemeClr val="tx1"/>
              </a:solidFill>
              <a:round/>
              <a:headEnd/>
              <a:tailEnd type="triangle" w="med" len="med"/>
            </a:ln>
          </p:spPr>
          <p:txBody>
            <a:bodyPr/>
            <a:lstStyle/>
            <a:p>
              <a:endParaRPr lang="fr-FR"/>
            </a:p>
          </p:txBody>
        </p:sp>
        <p:sp>
          <p:nvSpPr>
            <p:cNvPr id="264203" name="Line 7"/>
            <p:cNvSpPr>
              <a:spLocks noChangeShapeType="1"/>
            </p:cNvSpPr>
            <p:nvPr/>
          </p:nvSpPr>
          <p:spPr bwMode="auto">
            <a:xfrm>
              <a:off x="1474" y="3153"/>
              <a:ext cx="0" cy="590"/>
            </a:xfrm>
            <a:prstGeom prst="line">
              <a:avLst/>
            </a:prstGeom>
            <a:noFill/>
            <a:ln w="38100">
              <a:solidFill>
                <a:srgbClr val="9900CC"/>
              </a:solidFill>
              <a:round/>
              <a:headEnd/>
              <a:tailEnd/>
            </a:ln>
          </p:spPr>
          <p:txBody>
            <a:bodyPr/>
            <a:lstStyle/>
            <a:p>
              <a:endParaRPr lang="fr-FR"/>
            </a:p>
          </p:txBody>
        </p:sp>
        <p:sp>
          <p:nvSpPr>
            <p:cNvPr id="264204" name="Line 8"/>
            <p:cNvSpPr>
              <a:spLocks noChangeShapeType="1"/>
            </p:cNvSpPr>
            <p:nvPr/>
          </p:nvSpPr>
          <p:spPr bwMode="auto">
            <a:xfrm>
              <a:off x="4286" y="3153"/>
              <a:ext cx="0" cy="590"/>
            </a:xfrm>
            <a:prstGeom prst="line">
              <a:avLst/>
            </a:prstGeom>
            <a:noFill/>
            <a:ln w="38100">
              <a:solidFill>
                <a:srgbClr val="9900CC"/>
              </a:solidFill>
              <a:round/>
              <a:headEnd/>
              <a:tailEnd/>
            </a:ln>
          </p:spPr>
          <p:txBody>
            <a:bodyPr/>
            <a:lstStyle/>
            <a:p>
              <a:endParaRPr lang="fr-FR"/>
            </a:p>
          </p:txBody>
        </p:sp>
        <p:sp>
          <p:nvSpPr>
            <p:cNvPr id="264205" name="Line 9"/>
            <p:cNvSpPr>
              <a:spLocks noChangeShapeType="1"/>
            </p:cNvSpPr>
            <p:nvPr/>
          </p:nvSpPr>
          <p:spPr bwMode="auto">
            <a:xfrm>
              <a:off x="666" y="3154"/>
              <a:ext cx="817" cy="0"/>
            </a:xfrm>
            <a:prstGeom prst="line">
              <a:avLst/>
            </a:prstGeom>
            <a:noFill/>
            <a:ln w="38100">
              <a:solidFill>
                <a:srgbClr val="9900CC"/>
              </a:solidFill>
              <a:round/>
              <a:headEnd/>
              <a:tailEnd/>
            </a:ln>
          </p:spPr>
          <p:txBody>
            <a:bodyPr/>
            <a:lstStyle/>
            <a:p>
              <a:endParaRPr lang="fr-FR"/>
            </a:p>
          </p:txBody>
        </p:sp>
        <p:sp>
          <p:nvSpPr>
            <p:cNvPr id="264206" name="Line 10"/>
            <p:cNvSpPr>
              <a:spLocks noChangeShapeType="1"/>
            </p:cNvSpPr>
            <p:nvPr/>
          </p:nvSpPr>
          <p:spPr bwMode="auto">
            <a:xfrm>
              <a:off x="4277" y="3153"/>
              <a:ext cx="817" cy="0"/>
            </a:xfrm>
            <a:prstGeom prst="line">
              <a:avLst/>
            </a:prstGeom>
            <a:noFill/>
            <a:ln w="38100">
              <a:solidFill>
                <a:srgbClr val="9900CC"/>
              </a:solidFill>
              <a:round/>
              <a:headEnd/>
              <a:tailEnd/>
            </a:ln>
          </p:spPr>
          <p:txBody>
            <a:bodyPr/>
            <a:lstStyle/>
            <a:p>
              <a:endParaRPr lang="fr-FR"/>
            </a:p>
          </p:txBody>
        </p:sp>
        <p:sp>
          <p:nvSpPr>
            <p:cNvPr id="264207" name="Line 11"/>
            <p:cNvSpPr>
              <a:spLocks noChangeShapeType="1"/>
            </p:cNvSpPr>
            <p:nvPr/>
          </p:nvSpPr>
          <p:spPr bwMode="auto">
            <a:xfrm>
              <a:off x="1474" y="3743"/>
              <a:ext cx="2812" cy="0"/>
            </a:xfrm>
            <a:prstGeom prst="line">
              <a:avLst/>
            </a:prstGeom>
            <a:noFill/>
            <a:ln w="38100">
              <a:solidFill>
                <a:srgbClr val="9900CC"/>
              </a:solidFill>
              <a:round/>
              <a:headEnd/>
              <a:tailEnd/>
            </a:ln>
          </p:spPr>
          <p:txBody>
            <a:bodyPr/>
            <a:lstStyle/>
            <a:p>
              <a:endParaRPr lang="fr-FR"/>
            </a:p>
          </p:txBody>
        </p:sp>
        <p:sp>
          <p:nvSpPr>
            <p:cNvPr id="264208" name="Rectangle 6"/>
            <p:cNvSpPr>
              <a:spLocks noChangeArrowheads="1"/>
            </p:cNvSpPr>
            <p:nvPr/>
          </p:nvSpPr>
          <p:spPr bwMode="auto">
            <a:xfrm>
              <a:off x="1474" y="2609"/>
              <a:ext cx="2812" cy="454"/>
            </a:xfrm>
            <a:prstGeom prst="rect">
              <a:avLst/>
            </a:prstGeom>
            <a:solidFill>
              <a:schemeClr val="accent1"/>
            </a:solidFill>
            <a:ln w="9525">
              <a:solidFill>
                <a:schemeClr val="tx1"/>
              </a:solidFill>
              <a:miter lim="800000"/>
              <a:headEnd/>
              <a:tailEnd/>
            </a:ln>
          </p:spPr>
          <p:txBody>
            <a:bodyPr wrap="none" anchor="ctr"/>
            <a:lstStyle/>
            <a:p>
              <a:pPr algn="ctr"/>
              <a:r>
                <a:rPr lang="fr-FR"/>
                <a:t>cristal</a:t>
              </a:r>
            </a:p>
          </p:txBody>
        </p:sp>
        <p:sp>
          <p:nvSpPr>
            <p:cNvPr id="218124" name="Text Box 12"/>
            <p:cNvSpPr txBox="1">
              <a:spLocks noChangeArrowheads="1"/>
            </p:cNvSpPr>
            <p:nvPr/>
          </p:nvSpPr>
          <p:spPr bwMode="auto">
            <a:xfrm>
              <a:off x="1291" y="3920"/>
              <a:ext cx="364"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-L/2</a:t>
              </a:r>
            </a:p>
          </p:txBody>
        </p:sp>
        <p:sp>
          <p:nvSpPr>
            <p:cNvPr id="218125" name="Text Box 13"/>
            <p:cNvSpPr txBox="1">
              <a:spLocks noChangeArrowheads="1"/>
            </p:cNvSpPr>
            <p:nvPr/>
          </p:nvSpPr>
          <p:spPr bwMode="auto">
            <a:xfrm>
              <a:off x="4077" y="3925"/>
              <a:ext cx="400"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+L/2</a:t>
              </a:r>
            </a:p>
          </p:txBody>
        </p:sp>
        <p:sp>
          <p:nvSpPr>
            <p:cNvPr id="218126" name="Text Box 14"/>
            <p:cNvSpPr txBox="1">
              <a:spLocks noChangeArrowheads="1"/>
            </p:cNvSpPr>
            <p:nvPr/>
          </p:nvSpPr>
          <p:spPr bwMode="auto">
            <a:xfrm>
              <a:off x="2731" y="3892"/>
              <a:ext cx="196"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0</a:t>
              </a:r>
            </a:p>
          </p:txBody>
        </p:sp>
        <p:sp>
          <p:nvSpPr>
            <p:cNvPr id="218127" name="Text Box 15"/>
            <p:cNvSpPr txBox="1">
              <a:spLocks noChangeArrowheads="1"/>
            </p:cNvSpPr>
            <p:nvPr/>
          </p:nvSpPr>
          <p:spPr bwMode="auto">
            <a:xfrm>
              <a:off x="282" y="2984"/>
              <a:ext cx="265"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V</a:t>
              </a:r>
              <a:r>
                <a:rPr lang="fr-FR" i="1" baseline="-25000">
                  <a:solidFill>
                    <a:srgbClr val="FF0000"/>
                  </a:solidFill>
                  <a:effectLst>
                    <a:outerShdw blurRad="38100" dist="38100" dir="2700000" algn="tl">
                      <a:srgbClr val="C0C0C0"/>
                    </a:outerShdw>
                  </a:effectLst>
                </a:rPr>
                <a:t>0</a:t>
              </a:r>
              <a:endParaRPr lang="fr-FR" i="1">
                <a:solidFill>
                  <a:srgbClr val="FF0000"/>
                </a:solidFill>
                <a:effectLst>
                  <a:outerShdw blurRad="38100" dist="38100" dir="2700000" algn="tl">
                    <a:srgbClr val="C0C0C0"/>
                  </a:outerShdw>
                </a:effectLst>
              </a:endParaRPr>
            </a:p>
          </p:txBody>
        </p:sp>
      </p:grpSp>
      <p:sp>
        <p:nvSpPr>
          <p:cNvPr id="264198" name="Text Box 17"/>
          <p:cNvSpPr txBox="1">
            <a:spLocks noChangeArrowheads="1"/>
          </p:cNvSpPr>
          <p:nvPr/>
        </p:nvSpPr>
        <p:spPr bwMode="auto">
          <a:xfrm>
            <a:off x="2835275" y="5321301"/>
            <a:ext cx="311150" cy="366713"/>
          </a:xfrm>
          <a:prstGeom prst="rect">
            <a:avLst/>
          </a:prstGeom>
          <a:noFill/>
          <a:ln w="9525">
            <a:noFill/>
            <a:miter lim="800000"/>
            <a:headEnd/>
            <a:tailEnd/>
          </a:ln>
        </p:spPr>
        <p:txBody>
          <a:bodyPr wrap="none">
            <a:spAutoFit/>
          </a:bodyPr>
          <a:lstStyle/>
          <a:p>
            <a:r>
              <a:rPr lang="fr-FR" b="1" i="1">
                <a:solidFill>
                  <a:srgbClr val="FF0000"/>
                </a:solidFill>
              </a:rPr>
              <a:t>1</a:t>
            </a:r>
          </a:p>
        </p:txBody>
      </p:sp>
      <p:sp>
        <p:nvSpPr>
          <p:cNvPr id="264199" name="Text Box 18"/>
          <p:cNvSpPr txBox="1">
            <a:spLocks noChangeArrowheads="1"/>
          </p:cNvSpPr>
          <p:nvPr/>
        </p:nvSpPr>
        <p:spPr bwMode="auto">
          <a:xfrm>
            <a:off x="5303838" y="5300663"/>
            <a:ext cx="311150" cy="366712"/>
          </a:xfrm>
          <a:prstGeom prst="rect">
            <a:avLst/>
          </a:prstGeom>
          <a:noFill/>
          <a:ln w="9525">
            <a:noFill/>
            <a:miter lim="800000"/>
            <a:headEnd/>
            <a:tailEnd/>
          </a:ln>
        </p:spPr>
        <p:txBody>
          <a:bodyPr wrap="none">
            <a:spAutoFit/>
          </a:bodyPr>
          <a:lstStyle/>
          <a:p>
            <a:r>
              <a:rPr lang="fr-FR" b="1" i="1">
                <a:solidFill>
                  <a:srgbClr val="FF0000"/>
                </a:solidFill>
              </a:rPr>
              <a:t>2</a:t>
            </a:r>
          </a:p>
        </p:txBody>
      </p:sp>
      <p:sp>
        <p:nvSpPr>
          <p:cNvPr id="264200" name="Text Box 19"/>
          <p:cNvSpPr txBox="1">
            <a:spLocks noChangeArrowheads="1"/>
          </p:cNvSpPr>
          <p:nvPr/>
        </p:nvSpPr>
        <p:spPr bwMode="auto">
          <a:xfrm>
            <a:off x="8832850" y="5300663"/>
            <a:ext cx="311150" cy="366712"/>
          </a:xfrm>
          <a:prstGeom prst="rect">
            <a:avLst/>
          </a:prstGeom>
          <a:noFill/>
          <a:ln w="9525">
            <a:noFill/>
            <a:miter lim="800000"/>
            <a:headEnd/>
            <a:tailEnd/>
          </a:ln>
        </p:spPr>
        <p:txBody>
          <a:bodyPr wrap="none">
            <a:spAutoFit/>
          </a:bodyPr>
          <a:lstStyle/>
          <a:p>
            <a:r>
              <a:rPr lang="fr-FR" b="1" i="1">
                <a:solidFill>
                  <a:srgbClr val="FF0000"/>
                </a:solidFill>
              </a:rPr>
              <a:t>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p:nvPr>
        </p:nvSpPr>
        <p:spPr/>
        <p:txBody>
          <a:bodyPr/>
          <a:lstStyle/>
          <a:p>
            <a:pPr eaLnBrk="1" hangingPunct="1"/>
            <a:r>
              <a:rPr lang="fr-FR"/>
              <a:t>Potentiel de Sommerfeld</a:t>
            </a:r>
          </a:p>
        </p:txBody>
      </p:sp>
      <p:sp>
        <p:nvSpPr>
          <p:cNvPr id="219139" name="Rectangle 3"/>
          <p:cNvSpPr>
            <a:spLocks noGrp="1" noChangeArrowheads="1"/>
          </p:cNvSpPr>
          <p:nvPr>
            <p:ph idx="1"/>
          </p:nvPr>
        </p:nvSpPr>
        <p:spPr/>
        <p:txBody>
          <a:bodyPr/>
          <a:lstStyle/>
          <a:p>
            <a:pPr lvl="1" eaLnBrk="1" hangingPunct="1">
              <a:defRPr/>
            </a:pPr>
            <a:r>
              <a:rPr lang="fr-FR" i="1">
                <a:solidFill>
                  <a:srgbClr val="9900CC"/>
                </a:solidFill>
                <a:effectLst>
                  <a:outerShdw blurRad="38100" dist="38100" dir="2700000" algn="tl">
                    <a:srgbClr val="C0C0C0"/>
                  </a:outerShdw>
                </a:effectLst>
              </a:rPr>
              <a:t>Simplification</a:t>
            </a:r>
            <a:r>
              <a:rPr lang="fr-FR"/>
              <a:t>: on se rapproche de la réalité en considérant que la fonction d’onde associée à l’électron s’annule aux limites (</a:t>
            </a:r>
            <a:r>
              <a:rPr lang="en-US">
                <a:cs typeface="Arial" charset="0"/>
              </a:rPr>
              <a:t>±</a:t>
            </a:r>
            <a:r>
              <a:rPr lang="en-US" i="1">
                <a:cs typeface="Arial" charset="0"/>
              </a:rPr>
              <a:t>L/2</a:t>
            </a:r>
            <a:r>
              <a:rPr lang="en-US">
                <a:cs typeface="Arial" charset="0"/>
              </a:rPr>
              <a:t>) </a:t>
            </a:r>
            <a:r>
              <a:rPr lang="en-US">
                <a:cs typeface="Arial" charset="0"/>
                <a:sym typeface="Wingdings" pitchFamily="2" charset="2"/>
              </a:rPr>
              <a:t> </a:t>
            </a:r>
            <a:r>
              <a:rPr lang="fr-FR">
                <a:cs typeface="Arial" charset="0"/>
                <a:sym typeface="Wingdings" pitchFamily="2" charset="2"/>
              </a:rPr>
              <a:t>les électrons ne peuvent s’échapper du cristal</a:t>
            </a:r>
          </a:p>
          <a:p>
            <a:pPr lvl="1" eaLnBrk="1" hangingPunct="1">
              <a:defRPr/>
            </a:pPr>
            <a:r>
              <a:rPr lang="fr-FR" i="1">
                <a:solidFill>
                  <a:srgbClr val="9900CC"/>
                </a:solidFill>
                <a:effectLst>
                  <a:outerShdw blurRad="38100" dist="38100" dir="2700000" algn="tl">
                    <a:srgbClr val="C0C0C0"/>
                  </a:outerShdw>
                </a:effectLst>
                <a:cs typeface="Arial" charset="0"/>
                <a:sym typeface="Wingdings" pitchFamily="2" charset="2"/>
              </a:rPr>
              <a:t>Démarche:</a:t>
            </a:r>
          </a:p>
          <a:p>
            <a:pPr lvl="2" eaLnBrk="1" hangingPunct="1">
              <a:defRPr/>
            </a:pPr>
            <a:r>
              <a:rPr lang="fr-FR">
                <a:solidFill>
                  <a:srgbClr val="9900CC"/>
                </a:solidFill>
                <a:cs typeface="Arial" charset="0"/>
              </a:rPr>
              <a:t>On cherche des solutions de l’E.S</a:t>
            </a:r>
          </a:p>
          <a:p>
            <a:pPr lvl="2" eaLnBrk="1" hangingPunct="1">
              <a:defRPr/>
            </a:pPr>
            <a:r>
              <a:rPr lang="fr-FR">
                <a:solidFill>
                  <a:srgbClr val="9900CC"/>
                </a:solidFill>
                <a:cs typeface="Arial" charset="0"/>
              </a:rPr>
              <a:t>On ne garde que celles qui satisfont les conditions de continuités</a:t>
            </a:r>
          </a:p>
          <a:p>
            <a:pPr lvl="2" eaLnBrk="1" hangingPunct="1">
              <a:defRPr/>
            </a:pPr>
            <a:r>
              <a:rPr lang="fr-FR">
                <a:cs typeface="Arial" charset="0"/>
              </a:rPr>
              <a:t>On forme un paquet d’ondes avec les conditions aux limites pour représenter l’électron.</a:t>
            </a:r>
          </a:p>
        </p:txBody>
      </p:sp>
      <p:sp>
        <p:nvSpPr>
          <p:cNvPr id="265218" name="Espace réservé du numéro de diapositive 5"/>
          <p:cNvSpPr>
            <a:spLocks noGrp="1"/>
          </p:cNvSpPr>
          <p:nvPr>
            <p:ph type="sldNum" sz="quarter" idx="12"/>
          </p:nvPr>
        </p:nvSpPr>
        <p:spPr>
          <a:noFill/>
        </p:spPr>
        <p:txBody>
          <a:bodyPr/>
          <a:lstStyle/>
          <a:p>
            <a:fld id="{A1BC50BC-B891-4C24-A170-D6ED384D5EE5}" type="slidenum">
              <a:rPr lang="fr-FR" altLang="en-US"/>
              <a:pPr/>
              <a:t>121</a:t>
            </a:fld>
            <a:endParaRPr lang="fr-FR" alt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0" name="Rectangle 2"/>
          <p:cNvSpPr>
            <a:spLocks noGrp="1" noChangeArrowheads="1"/>
          </p:cNvSpPr>
          <p:nvPr>
            <p:ph type="title"/>
          </p:nvPr>
        </p:nvSpPr>
        <p:spPr/>
        <p:txBody>
          <a:bodyPr/>
          <a:lstStyle/>
          <a:p>
            <a:pPr eaLnBrk="1" hangingPunct="1"/>
            <a:r>
              <a:rPr lang="fr-FR"/>
              <a:t>Potentiel de Sommerfeld</a:t>
            </a:r>
          </a:p>
        </p:txBody>
      </p:sp>
      <p:sp>
        <p:nvSpPr>
          <p:cNvPr id="220163" name="Rectangle 3"/>
          <p:cNvSpPr>
            <a:spLocks noGrp="1" noChangeArrowheads="1"/>
          </p:cNvSpPr>
          <p:nvPr>
            <p:ph idx="1"/>
          </p:nvPr>
        </p:nvSpPr>
        <p:spPr>
          <a:xfrm>
            <a:off x="1343025" y="1484314"/>
            <a:ext cx="6923088" cy="5373687"/>
          </a:xfrm>
        </p:spPr>
        <p:txBody>
          <a:bodyPr/>
          <a:lstStyle/>
          <a:p>
            <a:pPr lvl="2" eaLnBrk="1" hangingPunct="1">
              <a:defRPr/>
            </a:pPr>
            <a:r>
              <a:rPr lang="fr-FR" i="1" dirty="0">
                <a:solidFill>
                  <a:srgbClr val="9900CC"/>
                </a:solidFill>
                <a:effectLst>
                  <a:outerShdw blurRad="38100" dist="38100" dir="2700000" algn="tl">
                    <a:srgbClr val="C0C0C0"/>
                  </a:outerShdw>
                </a:effectLst>
              </a:rPr>
              <a:t>Solution en région 2 (idem électron libre)</a:t>
            </a:r>
            <a:r>
              <a:rPr lang="fr-FR" dirty="0"/>
              <a:t>: </a:t>
            </a:r>
          </a:p>
          <a:p>
            <a:pPr lvl="1" eaLnBrk="1" hangingPunct="1">
              <a:defRPr/>
            </a:pPr>
            <a:endParaRPr lang="fr-FR" dirty="0"/>
          </a:p>
          <a:p>
            <a:pPr lvl="1" eaLnBrk="1" hangingPunct="1">
              <a:defRPr/>
            </a:pPr>
            <a:endParaRPr lang="fr-FR" dirty="0"/>
          </a:p>
          <a:p>
            <a:pPr lvl="2" eaLnBrk="1" hangingPunct="1">
              <a:defRPr/>
            </a:pPr>
            <a:r>
              <a:rPr lang="fr-FR" i="1" dirty="0">
                <a:solidFill>
                  <a:srgbClr val="9900CC"/>
                </a:solidFill>
                <a:effectLst>
                  <a:outerShdw blurRad="38100" dist="38100" dir="2700000" algn="tl">
                    <a:srgbClr val="C0C0C0"/>
                  </a:outerShdw>
                </a:effectLst>
              </a:rPr>
              <a:t>Conditions aux limites</a:t>
            </a:r>
            <a:r>
              <a:rPr lang="fr-FR" i="1" dirty="0">
                <a:solidFill>
                  <a:srgbClr val="9900CC"/>
                </a:solidFill>
                <a:effectLst>
                  <a:outerShdw blurRad="38100" dist="38100" dir="2700000" algn="tl">
                    <a:srgbClr val="C0C0C0"/>
                  </a:outerShdw>
                </a:effectLst>
                <a:cs typeface="Arial" charset="0"/>
                <a:sym typeface="Wingdings" pitchFamily="2" charset="2"/>
              </a:rPr>
              <a:t>:</a:t>
            </a:r>
          </a:p>
          <a:p>
            <a:pPr lvl="3" eaLnBrk="1" hangingPunct="1">
              <a:defRPr/>
            </a:pPr>
            <a:r>
              <a:rPr lang="fr-FR" dirty="0">
                <a:solidFill>
                  <a:srgbClr val="9900CC"/>
                </a:solidFill>
                <a:cs typeface="Arial" charset="0"/>
              </a:rPr>
              <a:t>Réelles: </a:t>
            </a:r>
            <a:r>
              <a:rPr lang="fr-FR" dirty="0">
                <a:cs typeface="Arial" charset="0"/>
              </a:rPr>
              <a:t>s’annulent en </a:t>
            </a:r>
            <a:r>
              <a:rPr lang="en-US" dirty="0">
                <a:cs typeface="Arial" charset="0"/>
              </a:rPr>
              <a:t>± L/2</a:t>
            </a:r>
          </a:p>
          <a:p>
            <a:pPr lvl="2" eaLnBrk="1" hangingPunct="1">
              <a:defRPr/>
            </a:pPr>
            <a:endParaRPr lang="en-US" dirty="0">
              <a:solidFill>
                <a:srgbClr val="9900CC"/>
              </a:solidFill>
              <a:cs typeface="Arial" charset="0"/>
            </a:endParaRPr>
          </a:p>
          <a:p>
            <a:pPr lvl="2" eaLnBrk="1" hangingPunct="1">
              <a:defRPr/>
            </a:pPr>
            <a:endParaRPr lang="fr-FR" dirty="0">
              <a:solidFill>
                <a:srgbClr val="9900CC"/>
              </a:solidFill>
              <a:cs typeface="Arial" charset="0"/>
            </a:endParaRPr>
          </a:p>
          <a:p>
            <a:pPr lvl="2" eaLnBrk="1" hangingPunct="1">
              <a:defRPr/>
            </a:pPr>
            <a:endParaRPr lang="en-US" dirty="0">
              <a:solidFill>
                <a:srgbClr val="9900CC"/>
              </a:solidFill>
              <a:cs typeface="Arial" charset="0"/>
            </a:endParaRPr>
          </a:p>
          <a:p>
            <a:pPr marL="548640" lvl="2" indent="0">
              <a:buNone/>
              <a:defRPr/>
            </a:pPr>
            <a:endParaRPr lang="fr-FR" dirty="0">
              <a:solidFill>
                <a:srgbClr val="9900CC"/>
              </a:solidFill>
              <a:cs typeface="Arial" charset="0"/>
            </a:endParaRPr>
          </a:p>
          <a:p>
            <a:pPr lvl="2" eaLnBrk="1" hangingPunct="1">
              <a:defRPr/>
            </a:pPr>
            <a:endParaRPr lang="en-US" dirty="0">
              <a:solidFill>
                <a:srgbClr val="9900CC"/>
              </a:solidFill>
              <a:cs typeface="Arial" charset="0"/>
            </a:endParaRPr>
          </a:p>
          <a:p>
            <a:pPr lvl="3" eaLnBrk="1" hangingPunct="1">
              <a:defRPr/>
            </a:pPr>
            <a:r>
              <a:rPr lang="fr-FR" u="sng" dirty="0">
                <a:solidFill>
                  <a:srgbClr val="9900CC"/>
                </a:solidFill>
                <a:cs typeface="Arial" charset="0"/>
              </a:rPr>
              <a:t>Solutions en cosinus</a:t>
            </a:r>
          </a:p>
          <a:p>
            <a:pPr lvl="3" eaLnBrk="1" hangingPunct="1">
              <a:defRPr/>
            </a:pPr>
            <a:endParaRPr lang="fr-FR" u="sng" dirty="0">
              <a:solidFill>
                <a:srgbClr val="9900CC"/>
              </a:solidFill>
              <a:cs typeface="Arial" charset="0"/>
            </a:endParaRPr>
          </a:p>
          <a:p>
            <a:pPr lvl="3" eaLnBrk="1" hangingPunct="1">
              <a:defRPr/>
            </a:pPr>
            <a:endParaRPr lang="fr-FR" u="sng" dirty="0">
              <a:solidFill>
                <a:srgbClr val="9900CC"/>
              </a:solidFill>
              <a:cs typeface="Arial" charset="0"/>
            </a:endParaRPr>
          </a:p>
          <a:p>
            <a:pPr lvl="3" eaLnBrk="1" hangingPunct="1">
              <a:defRPr/>
            </a:pPr>
            <a:r>
              <a:rPr lang="fr-FR" u="sng" dirty="0">
                <a:solidFill>
                  <a:srgbClr val="9900CC"/>
                </a:solidFill>
                <a:cs typeface="Arial" charset="0"/>
              </a:rPr>
              <a:t>Solutions en sinus</a:t>
            </a:r>
          </a:p>
        </p:txBody>
      </p:sp>
      <p:sp>
        <p:nvSpPr>
          <p:cNvPr id="66569" name="Espace réservé du numéro de diapositive 5"/>
          <p:cNvSpPr>
            <a:spLocks noGrp="1"/>
          </p:cNvSpPr>
          <p:nvPr>
            <p:ph type="sldNum" sz="quarter" idx="12"/>
          </p:nvPr>
        </p:nvSpPr>
        <p:spPr>
          <a:noFill/>
        </p:spPr>
        <p:txBody>
          <a:bodyPr/>
          <a:lstStyle/>
          <a:p>
            <a:fld id="{70AB76DB-D01F-4FC8-8788-BA953F1A38C9}" type="slidenum">
              <a:rPr lang="fr-FR" altLang="en-US"/>
              <a:pPr/>
              <a:t>122</a:t>
            </a:fld>
            <a:endParaRPr lang="fr-FR" altLang="en-US"/>
          </a:p>
        </p:txBody>
      </p:sp>
      <p:graphicFrame>
        <p:nvGraphicFramePr>
          <p:cNvPr id="66562" name="Object 4"/>
          <p:cNvGraphicFramePr>
            <a:graphicFrameLocks noChangeAspect="1"/>
          </p:cNvGraphicFramePr>
          <p:nvPr>
            <p:extLst>
              <p:ext uri="{D42A27DB-BD31-4B8C-83A1-F6EECF244321}">
                <p14:modId xmlns:p14="http://schemas.microsoft.com/office/powerpoint/2010/main" val="2213154230"/>
              </p:ext>
            </p:extLst>
          </p:nvPr>
        </p:nvGraphicFramePr>
        <p:xfrm>
          <a:off x="1919537" y="1810446"/>
          <a:ext cx="2746375" cy="787400"/>
        </p:xfrm>
        <a:graphic>
          <a:graphicData uri="http://schemas.openxmlformats.org/presentationml/2006/ole">
            <mc:AlternateContent xmlns:mc="http://schemas.openxmlformats.org/markup-compatibility/2006">
              <mc:Choice xmlns:v="urn:schemas-microsoft-com:vml" Requires="v">
                <p:oleObj name="Equation" r:id="rId3" imgW="1473120" imgH="419040" progId="Equation.3">
                  <p:embed/>
                </p:oleObj>
              </mc:Choice>
              <mc:Fallback>
                <p:oleObj name="Equation" r:id="rId3" imgW="1473120" imgH="419040" progId="Equation.3">
                  <p:embed/>
                  <p:pic>
                    <p:nvPicPr>
                      <p:cNvPr id="6656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7" y="1810446"/>
                        <a:ext cx="2746375"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3" name="Object 5"/>
          <p:cNvGraphicFramePr>
            <a:graphicFrameLocks noChangeAspect="1"/>
          </p:cNvGraphicFramePr>
          <p:nvPr>
            <p:extLst>
              <p:ext uri="{D42A27DB-BD31-4B8C-83A1-F6EECF244321}">
                <p14:modId xmlns:p14="http://schemas.microsoft.com/office/powerpoint/2010/main" val="2857367151"/>
              </p:ext>
            </p:extLst>
          </p:nvPr>
        </p:nvGraphicFramePr>
        <p:xfrm>
          <a:off x="5159897" y="1988841"/>
          <a:ext cx="1512887" cy="455613"/>
        </p:xfrm>
        <a:graphic>
          <a:graphicData uri="http://schemas.openxmlformats.org/presentationml/2006/ole">
            <mc:AlternateContent xmlns:mc="http://schemas.openxmlformats.org/markup-compatibility/2006">
              <mc:Choice xmlns:v="urn:schemas-microsoft-com:vml" Requires="v">
                <p:oleObj name="Equation" r:id="rId5" imgW="761760" imgH="228600" progId="Equation.3">
                  <p:embed/>
                </p:oleObj>
              </mc:Choice>
              <mc:Fallback>
                <p:oleObj name="Equation" r:id="rId5" imgW="761760" imgH="228600" progId="Equation.3">
                  <p:embed/>
                  <p:pic>
                    <p:nvPicPr>
                      <p:cNvPr id="6656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897" y="1988841"/>
                        <a:ext cx="151288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4" name="Object 6"/>
          <p:cNvGraphicFramePr>
            <a:graphicFrameLocks noChangeAspect="1"/>
          </p:cNvGraphicFramePr>
          <p:nvPr>
            <p:extLst>
              <p:ext uri="{D42A27DB-BD31-4B8C-83A1-F6EECF244321}">
                <p14:modId xmlns:p14="http://schemas.microsoft.com/office/powerpoint/2010/main" val="2329907114"/>
              </p:ext>
            </p:extLst>
          </p:nvPr>
        </p:nvGraphicFramePr>
        <p:xfrm>
          <a:off x="7209578" y="1721352"/>
          <a:ext cx="3051175" cy="885825"/>
        </p:xfrm>
        <a:graphic>
          <a:graphicData uri="http://schemas.openxmlformats.org/presentationml/2006/ole">
            <mc:AlternateContent xmlns:mc="http://schemas.openxmlformats.org/markup-compatibility/2006">
              <mc:Choice xmlns:v="urn:schemas-microsoft-com:vml" Requires="v">
                <p:oleObj name="Equation" r:id="rId7" imgW="1536480" imgH="444240" progId="Equation.3">
                  <p:embed/>
                </p:oleObj>
              </mc:Choice>
              <mc:Fallback>
                <p:oleObj name="Equation" r:id="rId7" imgW="1536480" imgH="444240" progId="Equation.3">
                  <p:embed/>
                  <p:pic>
                    <p:nvPicPr>
                      <p:cNvPr id="6656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9578" y="1721352"/>
                        <a:ext cx="305117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6572" name="Group 15"/>
          <p:cNvGrpSpPr>
            <a:grpSpLocks/>
          </p:cNvGrpSpPr>
          <p:nvPr/>
        </p:nvGrpSpPr>
        <p:grpSpPr bwMode="auto">
          <a:xfrm>
            <a:off x="7418388" y="2565401"/>
            <a:ext cx="3249612" cy="2962275"/>
            <a:chOff x="3833" y="1927"/>
            <a:chExt cx="2047" cy="1866"/>
          </a:xfrm>
        </p:grpSpPr>
        <p:grpSp>
          <p:nvGrpSpPr>
            <p:cNvPr id="66583" name="Group 12"/>
            <p:cNvGrpSpPr>
              <a:grpSpLocks/>
            </p:cNvGrpSpPr>
            <p:nvPr/>
          </p:nvGrpSpPr>
          <p:grpSpPr bwMode="auto">
            <a:xfrm>
              <a:off x="3833" y="1927"/>
              <a:ext cx="2047" cy="1866"/>
              <a:chOff x="3872" y="2036"/>
              <a:chExt cx="2047" cy="1866"/>
            </a:xfrm>
          </p:grpSpPr>
          <p:graphicFrame>
            <p:nvGraphicFramePr>
              <p:cNvPr id="66568" name="Object 7"/>
              <p:cNvGraphicFramePr>
                <a:graphicFrameLocks noChangeAspect="1"/>
              </p:cNvGraphicFramePr>
              <p:nvPr/>
            </p:nvGraphicFramePr>
            <p:xfrm>
              <a:off x="3872" y="2328"/>
              <a:ext cx="2047" cy="1574"/>
            </p:xfrm>
            <a:graphic>
              <a:graphicData uri="http://schemas.openxmlformats.org/presentationml/2006/ole">
                <mc:AlternateContent xmlns:mc="http://schemas.openxmlformats.org/markup-compatibility/2006">
                  <mc:Choice xmlns:v="urn:schemas-microsoft-com:vml" Requires="v">
                    <p:oleObj name="Graph" r:id="rId9" imgW="3248640" imgH="2498400" progId="">
                      <p:embed/>
                    </p:oleObj>
                  </mc:Choice>
                  <mc:Fallback>
                    <p:oleObj name="Graph" r:id="rId9" imgW="3248640" imgH="2498400" progId="">
                      <p:embed/>
                      <p:pic>
                        <p:nvPicPr>
                          <p:cNvPr id="6656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2" y="2328"/>
                            <a:ext cx="2047" cy="15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86" name="Line 8"/>
              <p:cNvSpPr>
                <a:spLocks noChangeShapeType="1"/>
              </p:cNvSpPr>
              <p:nvPr/>
            </p:nvSpPr>
            <p:spPr bwMode="auto">
              <a:xfrm>
                <a:off x="3878" y="3657"/>
                <a:ext cx="1882" cy="0"/>
              </a:xfrm>
              <a:prstGeom prst="line">
                <a:avLst/>
              </a:prstGeom>
              <a:noFill/>
              <a:ln w="9525">
                <a:solidFill>
                  <a:schemeClr val="tx1"/>
                </a:solidFill>
                <a:round/>
                <a:headEnd/>
                <a:tailEnd type="triangle" w="med" len="med"/>
              </a:ln>
            </p:spPr>
            <p:txBody>
              <a:bodyPr/>
              <a:lstStyle/>
              <a:p>
                <a:endParaRPr lang="fr-FR"/>
              </a:p>
            </p:txBody>
          </p:sp>
          <p:sp>
            <p:nvSpPr>
              <p:cNvPr id="66587" name="Line 9"/>
              <p:cNvSpPr>
                <a:spLocks noChangeShapeType="1"/>
              </p:cNvSpPr>
              <p:nvPr/>
            </p:nvSpPr>
            <p:spPr bwMode="auto">
              <a:xfrm flipV="1">
                <a:off x="4903" y="2042"/>
                <a:ext cx="0" cy="1769"/>
              </a:xfrm>
              <a:prstGeom prst="line">
                <a:avLst/>
              </a:prstGeom>
              <a:noFill/>
              <a:ln w="9525">
                <a:solidFill>
                  <a:schemeClr val="tx1"/>
                </a:solidFill>
                <a:round/>
                <a:headEnd/>
                <a:tailEnd type="triangle" w="med" len="med"/>
              </a:ln>
            </p:spPr>
            <p:txBody>
              <a:bodyPr/>
              <a:lstStyle/>
              <a:p>
                <a:endParaRPr lang="fr-FR"/>
              </a:p>
            </p:txBody>
          </p:sp>
          <p:sp>
            <p:nvSpPr>
              <p:cNvPr id="220170" name="Text Box 10"/>
              <p:cNvSpPr txBox="1">
                <a:spLocks noChangeArrowheads="1"/>
              </p:cNvSpPr>
              <p:nvPr/>
            </p:nvSpPr>
            <p:spPr bwMode="auto">
              <a:xfrm>
                <a:off x="4636" y="2036"/>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20171" name="Text Box 11"/>
              <p:cNvSpPr txBox="1">
                <a:spLocks noChangeArrowheads="1"/>
              </p:cNvSpPr>
              <p:nvPr/>
            </p:nvSpPr>
            <p:spPr bwMode="auto">
              <a:xfrm>
                <a:off x="5544" y="3669"/>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66584" name="Line 13"/>
            <p:cNvSpPr>
              <a:spLocks noChangeShapeType="1"/>
            </p:cNvSpPr>
            <p:nvPr/>
          </p:nvSpPr>
          <p:spPr bwMode="auto">
            <a:xfrm>
              <a:off x="4105" y="2478"/>
              <a:ext cx="1497" cy="0"/>
            </a:xfrm>
            <a:prstGeom prst="line">
              <a:avLst/>
            </a:prstGeom>
            <a:noFill/>
            <a:ln w="9525">
              <a:solidFill>
                <a:schemeClr val="tx1"/>
              </a:solidFill>
              <a:prstDash val="lgDash"/>
              <a:round/>
              <a:headEnd/>
              <a:tailEnd/>
            </a:ln>
          </p:spPr>
          <p:txBody>
            <a:bodyPr/>
            <a:lstStyle/>
            <a:p>
              <a:endParaRPr lang="fr-FR"/>
            </a:p>
          </p:txBody>
        </p:sp>
        <p:sp>
          <p:nvSpPr>
            <p:cNvPr id="220174" name="Text Box 14"/>
            <p:cNvSpPr txBox="1">
              <a:spLocks noChangeArrowheads="1"/>
            </p:cNvSpPr>
            <p:nvPr/>
          </p:nvSpPr>
          <p:spPr bwMode="auto">
            <a:xfrm>
              <a:off x="4591" y="2218"/>
              <a:ext cx="265"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grpSp>
      <p:graphicFrame>
        <p:nvGraphicFramePr>
          <p:cNvPr id="66565" name="Object 16"/>
          <p:cNvGraphicFramePr>
            <a:graphicFrameLocks noChangeAspect="1"/>
          </p:cNvGraphicFramePr>
          <p:nvPr>
            <p:extLst>
              <p:ext uri="{D42A27DB-BD31-4B8C-83A1-F6EECF244321}">
                <p14:modId xmlns:p14="http://schemas.microsoft.com/office/powerpoint/2010/main" val="3759570978"/>
              </p:ext>
            </p:extLst>
          </p:nvPr>
        </p:nvGraphicFramePr>
        <p:xfrm>
          <a:off x="3873501" y="3148013"/>
          <a:ext cx="2727325" cy="1289050"/>
        </p:xfrm>
        <a:graphic>
          <a:graphicData uri="http://schemas.openxmlformats.org/presentationml/2006/ole">
            <mc:AlternateContent xmlns:mc="http://schemas.openxmlformats.org/markup-compatibility/2006">
              <mc:Choice xmlns:v="urn:schemas-microsoft-com:vml" Requires="v">
                <p:oleObj name="Equation" r:id="rId11" imgW="1879560" imgH="888840" progId="Equation.3">
                  <p:embed/>
                </p:oleObj>
              </mc:Choice>
              <mc:Fallback>
                <p:oleObj name="Equation" r:id="rId11" imgW="1879560" imgH="888840" progId="Equation.3">
                  <p:embed/>
                  <p:pic>
                    <p:nvPicPr>
                      <p:cNvPr id="66565"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3501" y="3148013"/>
                        <a:ext cx="2727325"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6" name="Object 17"/>
          <p:cNvGraphicFramePr>
            <a:graphicFrameLocks noChangeAspect="1"/>
          </p:cNvGraphicFramePr>
          <p:nvPr>
            <p:extLst>
              <p:ext uri="{D42A27DB-BD31-4B8C-83A1-F6EECF244321}">
                <p14:modId xmlns:p14="http://schemas.microsoft.com/office/powerpoint/2010/main" val="463152669"/>
              </p:ext>
            </p:extLst>
          </p:nvPr>
        </p:nvGraphicFramePr>
        <p:xfrm>
          <a:off x="2145375" y="5143501"/>
          <a:ext cx="4151313" cy="650875"/>
        </p:xfrm>
        <a:graphic>
          <a:graphicData uri="http://schemas.openxmlformats.org/presentationml/2006/ole">
            <mc:AlternateContent xmlns:mc="http://schemas.openxmlformats.org/markup-compatibility/2006">
              <mc:Choice xmlns:v="urn:schemas-microsoft-com:vml" Requires="v">
                <p:oleObj name="Equation" r:id="rId13" imgW="2514600" imgH="393480" progId="Equation.3">
                  <p:embed/>
                </p:oleObj>
              </mc:Choice>
              <mc:Fallback>
                <p:oleObj name="Equation" r:id="rId13" imgW="2514600" imgH="393480" progId="Equation.3">
                  <p:embed/>
                  <p:pic>
                    <p:nvPicPr>
                      <p:cNvPr id="66566"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5375" y="5143501"/>
                        <a:ext cx="4151313"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7" name="Object 18"/>
          <p:cNvGraphicFramePr>
            <a:graphicFrameLocks noChangeAspect="1"/>
          </p:cNvGraphicFramePr>
          <p:nvPr>
            <p:extLst>
              <p:ext uri="{D42A27DB-BD31-4B8C-83A1-F6EECF244321}">
                <p14:modId xmlns:p14="http://schemas.microsoft.com/office/powerpoint/2010/main" val="2301812124"/>
              </p:ext>
            </p:extLst>
          </p:nvPr>
        </p:nvGraphicFramePr>
        <p:xfrm>
          <a:off x="2207568" y="5929314"/>
          <a:ext cx="3627438" cy="650875"/>
        </p:xfrm>
        <a:graphic>
          <a:graphicData uri="http://schemas.openxmlformats.org/presentationml/2006/ole">
            <mc:AlternateContent xmlns:mc="http://schemas.openxmlformats.org/markup-compatibility/2006">
              <mc:Choice xmlns:v="urn:schemas-microsoft-com:vml" Requires="v">
                <p:oleObj name="Equation" r:id="rId15" imgW="2197080" imgH="393480" progId="Equation.3">
                  <p:embed/>
                </p:oleObj>
              </mc:Choice>
              <mc:Fallback>
                <p:oleObj name="Equation" r:id="rId15" imgW="2197080" imgH="393480" progId="Equation.3">
                  <p:embed/>
                  <p:pic>
                    <p:nvPicPr>
                      <p:cNvPr id="66567" name="Object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07568" y="5929314"/>
                        <a:ext cx="3627438"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73" name="Line 19"/>
          <p:cNvSpPr>
            <a:spLocks noChangeShapeType="1"/>
          </p:cNvSpPr>
          <p:nvPr/>
        </p:nvSpPr>
        <p:spPr bwMode="auto">
          <a:xfrm>
            <a:off x="9696450" y="4638676"/>
            <a:ext cx="0" cy="504825"/>
          </a:xfrm>
          <a:prstGeom prst="line">
            <a:avLst/>
          </a:prstGeom>
          <a:noFill/>
          <a:ln w="28575">
            <a:solidFill>
              <a:srgbClr val="9900CC"/>
            </a:solidFill>
            <a:round/>
            <a:headEnd/>
            <a:tailEnd/>
          </a:ln>
        </p:spPr>
        <p:txBody>
          <a:bodyPr/>
          <a:lstStyle/>
          <a:p>
            <a:endParaRPr lang="fr-FR"/>
          </a:p>
        </p:txBody>
      </p:sp>
      <p:sp>
        <p:nvSpPr>
          <p:cNvPr id="66574" name="Line 20"/>
          <p:cNvSpPr>
            <a:spLocks noChangeShapeType="1"/>
          </p:cNvSpPr>
          <p:nvPr/>
        </p:nvSpPr>
        <p:spPr bwMode="auto">
          <a:xfrm>
            <a:off x="9869488" y="4365625"/>
            <a:ext cx="0" cy="755650"/>
          </a:xfrm>
          <a:prstGeom prst="line">
            <a:avLst/>
          </a:prstGeom>
          <a:noFill/>
          <a:ln w="28575">
            <a:solidFill>
              <a:srgbClr val="9900CC"/>
            </a:solidFill>
            <a:round/>
            <a:headEnd/>
            <a:tailEnd/>
          </a:ln>
        </p:spPr>
        <p:txBody>
          <a:bodyPr/>
          <a:lstStyle/>
          <a:p>
            <a:endParaRPr lang="fr-FR"/>
          </a:p>
        </p:txBody>
      </p:sp>
      <p:sp>
        <p:nvSpPr>
          <p:cNvPr id="66575" name="Line 21"/>
          <p:cNvSpPr>
            <a:spLocks noChangeShapeType="1"/>
          </p:cNvSpPr>
          <p:nvPr/>
        </p:nvSpPr>
        <p:spPr bwMode="auto">
          <a:xfrm flipV="1">
            <a:off x="9782175" y="4437063"/>
            <a:ext cx="0" cy="684212"/>
          </a:xfrm>
          <a:prstGeom prst="line">
            <a:avLst/>
          </a:prstGeom>
          <a:noFill/>
          <a:ln w="28575">
            <a:solidFill>
              <a:srgbClr val="FF0000"/>
            </a:solidFill>
            <a:round/>
            <a:headEnd/>
            <a:tailEnd/>
          </a:ln>
        </p:spPr>
        <p:txBody>
          <a:bodyPr/>
          <a:lstStyle/>
          <a:p>
            <a:endParaRPr lang="fr-FR"/>
          </a:p>
        </p:txBody>
      </p:sp>
      <p:sp>
        <p:nvSpPr>
          <p:cNvPr id="66576" name="Line 22"/>
          <p:cNvSpPr>
            <a:spLocks noChangeShapeType="1"/>
          </p:cNvSpPr>
          <p:nvPr/>
        </p:nvSpPr>
        <p:spPr bwMode="auto">
          <a:xfrm flipV="1">
            <a:off x="9969500" y="4121151"/>
            <a:ext cx="0" cy="1008063"/>
          </a:xfrm>
          <a:prstGeom prst="line">
            <a:avLst/>
          </a:prstGeom>
          <a:noFill/>
          <a:ln w="28575">
            <a:solidFill>
              <a:srgbClr val="FF0000"/>
            </a:solidFill>
            <a:round/>
            <a:headEnd/>
            <a:tailEnd/>
          </a:ln>
        </p:spPr>
        <p:txBody>
          <a:bodyPr/>
          <a:lstStyle/>
          <a:p>
            <a:endParaRPr lang="fr-FR"/>
          </a:p>
        </p:txBody>
      </p:sp>
      <p:sp>
        <p:nvSpPr>
          <p:cNvPr id="66577" name="Line 23"/>
          <p:cNvSpPr>
            <a:spLocks noChangeShapeType="1"/>
          </p:cNvSpPr>
          <p:nvPr/>
        </p:nvSpPr>
        <p:spPr bwMode="auto">
          <a:xfrm>
            <a:off x="8348664" y="3768725"/>
            <a:ext cx="503237" cy="0"/>
          </a:xfrm>
          <a:prstGeom prst="line">
            <a:avLst/>
          </a:prstGeom>
          <a:noFill/>
          <a:ln w="28575">
            <a:solidFill>
              <a:srgbClr val="9900CC"/>
            </a:solidFill>
            <a:round/>
            <a:headEnd/>
            <a:tailEnd/>
          </a:ln>
        </p:spPr>
        <p:txBody>
          <a:bodyPr/>
          <a:lstStyle/>
          <a:p>
            <a:endParaRPr lang="fr-FR"/>
          </a:p>
        </p:txBody>
      </p:sp>
      <p:sp>
        <p:nvSpPr>
          <p:cNvPr id="66578" name="Line 24"/>
          <p:cNvSpPr>
            <a:spLocks noChangeShapeType="1"/>
          </p:cNvSpPr>
          <p:nvPr/>
        </p:nvSpPr>
        <p:spPr bwMode="auto">
          <a:xfrm>
            <a:off x="8348664" y="4129088"/>
            <a:ext cx="503237" cy="0"/>
          </a:xfrm>
          <a:prstGeom prst="line">
            <a:avLst/>
          </a:prstGeom>
          <a:noFill/>
          <a:ln w="28575">
            <a:solidFill>
              <a:srgbClr val="FF0000"/>
            </a:solidFill>
            <a:round/>
            <a:headEnd/>
            <a:tailEnd/>
          </a:ln>
        </p:spPr>
        <p:txBody>
          <a:bodyPr/>
          <a:lstStyle/>
          <a:p>
            <a:endParaRPr lang="fr-FR"/>
          </a:p>
        </p:txBody>
      </p:sp>
      <p:sp>
        <p:nvSpPr>
          <p:cNvPr id="220185" name="Text Box 25"/>
          <p:cNvSpPr txBox="1">
            <a:spLocks noChangeArrowheads="1"/>
          </p:cNvSpPr>
          <p:nvPr/>
        </p:nvSpPr>
        <p:spPr bwMode="auto">
          <a:xfrm>
            <a:off x="8975725" y="3573463"/>
            <a:ext cx="958850" cy="366712"/>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cosinus</a:t>
            </a:r>
          </a:p>
        </p:txBody>
      </p:sp>
      <p:sp>
        <p:nvSpPr>
          <p:cNvPr id="220186" name="Text Box 26"/>
          <p:cNvSpPr txBox="1">
            <a:spLocks noChangeArrowheads="1"/>
          </p:cNvSpPr>
          <p:nvPr/>
        </p:nvSpPr>
        <p:spPr bwMode="auto">
          <a:xfrm>
            <a:off x="8996363" y="3906838"/>
            <a:ext cx="7175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sinus</a:t>
            </a:r>
          </a:p>
        </p:txBody>
      </p:sp>
      <p:sp>
        <p:nvSpPr>
          <p:cNvPr id="66581" name="AutoShape 27"/>
          <p:cNvSpPr>
            <a:spLocks/>
          </p:cNvSpPr>
          <p:nvPr/>
        </p:nvSpPr>
        <p:spPr bwMode="auto">
          <a:xfrm>
            <a:off x="6411858" y="5245101"/>
            <a:ext cx="288925" cy="1368425"/>
          </a:xfrm>
          <a:prstGeom prst="rightBrace">
            <a:avLst>
              <a:gd name="adj1" fmla="val 39469"/>
              <a:gd name="adj2" fmla="val 50000"/>
            </a:avLst>
          </a:prstGeom>
          <a:noFill/>
          <a:ln w="9525">
            <a:solidFill>
              <a:srgbClr val="FF0000"/>
            </a:solidFill>
            <a:round/>
            <a:headEnd/>
            <a:tailEnd/>
          </a:ln>
        </p:spPr>
        <p:txBody>
          <a:bodyPr wrap="none" anchor="ctr"/>
          <a:lstStyle/>
          <a:p>
            <a:endParaRPr lang="fr-FR"/>
          </a:p>
        </p:txBody>
      </p:sp>
      <p:sp>
        <p:nvSpPr>
          <p:cNvPr id="220188" name="Text Box 28"/>
          <p:cNvSpPr txBox="1">
            <a:spLocks noChangeArrowheads="1"/>
          </p:cNvSpPr>
          <p:nvPr/>
        </p:nvSpPr>
        <p:spPr bwMode="auto">
          <a:xfrm>
            <a:off x="6867525" y="5608638"/>
            <a:ext cx="3295650" cy="641350"/>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Le vecteur d’onde est quantifié</a:t>
            </a:r>
          </a:p>
          <a:p>
            <a:pPr>
              <a:defRPr/>
            </a:pPr>
            <a:r>
              <a:rPr lang="fr-FR" i="1">
                <a:solidFill>
                  <a:srgbClr val="FF0000"/>
                </a:solidFill>
                <a:effectLst>
                  <a:outerShdw blurRad="38100" dist="38100" dir="2700000" algn="tl">
                    <a:srgbClr val="C0C0C0"/>
                  </a:outerShdw>
                </a:effectLst>
                <a:sym typeface="Wingdings" pitchFamily="2" charset="2"/>
              </a:rPr>
              <a:t> l’énergie l’est également</a:t>
            </a:r>
            <a:endParaRPr lang="fr-FR" i="1">
              <a:solidFill>
                <a:srgbClr val="FF0000"/>
              </a:solidFill>
              <a:effectLst>
                <a:outerShdw blurRad="38100" dist="38100" dir="2700000" algn="tl">
                  <a:srgbClr val="C0C0C0"/>
                </a:outerShdw>
              </a:effectLs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p:txBody>
          <a:bodyPr/>
          <a:lstStyle/>
          <a:p>
            <a:pPr eaLnBrk="1" hangingPunct="1"/>
            <a:r>
              <a:rPr lang="fr-FR"/>
              <a:t>Potentiel de Sommerfeld</a:t>
            </a:r>
          </a:p>
        </p:txBody>
      </p:sp>
      <p:sp>
        <p:nvSpPr>
          <p:cNvPr id="222211" name="Rectangle 3"/>
          <p:cNvSpPr>
            <a:spLocks noGrp="1" noChangeArrowheads="1"/>
          </p:cNvSpPr>
          <p:nvPr>
            <p:ph idx="1"/>
          </p:nvPr>
        </p:nvSpPr>
        <p:spPr/>
        <p:txBody>
          <a:bodyPr/>
          <a:lstStyle/>
          <a:p>
            <a:pPr lvl="1" eaLnBrk="1" hangingPunct="1">
              <a:defRPr/>
            </a:pPr>
            <a:r>
              <a:rPr lang="fr-FR" i="1" dirty="0">
                <a:solidFill>
                  <a:srgbClr val="9900CC"/>
                </a:solidFill>
                <a:effectLst>
                  <a:outerShdw blurRad="38100" dist="38100" dir="2700000" algn="tl">
                    <a:srgbClr val="C0C0C0"/>
                  </a:outerShdw>
                </a:effectLst>
              </a:rPr>
              <a:t>Conditions cycliques de Born </a:t>
            </a:r>
            <a:r>
              <a:rPr lang="fr-FR" i="1" dirty="0" err="1">
                <a:solidFill>
                  <a:srgbClr val="9900CC"/>
                </a:solidFill>
                <a:effectLst>
                  <a:outerShdw blurRad="38100" dist="38100" dir="2700000" algn="tl">
                    <a:srgbClr val="C0C0C0"/>
                  </a:outerShdw>
                </a:effectLst>
              </a:rPr>
              <a:t>von</a:t>
            </a:r>
            <a:r>
              <a:rPr lang="fr-FR" i="1" dirty="0">
                <a:solidFill>
                  <a:srgbClr val="9900CC"/>
                </a:solidFill>
                <a:effectLst>
                  <a:outerShdw blurRad="38100" dist="38100" dir="2700000" algn="tl">
                    <a:srgbClr val="C0C0C0"/>
                  </a:outerShdw>
                </a:effectLst>
              </a:rPr>
              <a:t> </a:t>
            </a:r>
            <a:r>
              <a:rPr lang="fr-FR" i="1" dirty="0" err="1">
                <a:solidFill>
                  <a:srgbClr val="9900CC"/>
                </a:solidFill>
                <a:effectLst>
                  <a:outerShdw blurRad="38100" dist="38100" dir="2700000" algn="tl">
                    <a:srgbClr val="C0C0C0"/>
                  </a:outerShdw>
                </a:effectLst>
              </a:rPr>
              <a:t>Karmann</a:t>
            </a:r>
            <a:r>
              <a:rPr lang="fr-FR" dirty="0"/>
              <a:t>:</a:t>
            </a:r>
          </a:p>
          <a:p>
            <a:pPr lvl="2" eaLnBrk="1" hangingPunct="1">
              <a:defRPr/>
            </a:pPr>
            <a:r>
              <a:rPr lang="fr-FR" dirty="0"/>
              <a:t>L’idée est de considérer qu’à l’échelle de la longueur d’onde  électronique, la dimension du cristal est infinie </a:t>
            </a:r>
            <a:r>
              <a:rPr lang="fr-FR" dirty="0">
                <a:sym typeface="Wingdings" pitchFamily="2" charset="2"/>
              </a:rPr>
              <a:t> on assimile le cristal </a:t>
            </a:r>
            <a:r>
              <a:rPr lang="fr-FR" dirty="0" err="1">
                <a:sym typeface="Wingdings" pitchFamily="2" charset="2"/>
              </a:rPr>
              <a:t>unidimentionnel</a:t>
            </a:r>
            <a:r>
              <a:rPr lang="fr-FR" dirty="0">
                <a:sym typeface="Wingdings" pitchFamily="2" charset="2"/>
              </a:rPr>
              <a:t> de longueur L à un cercle de périmètre   L : on « oublie » les conditions aux limites?</a:t>
            </a:r>
          </a:p>
          <a:p>
            <a:pPr lvl="2" eaLnBrk="1" hangingPunct="1">
              <a:defRPr/>
            </a:pPr>
            <a:r>
              <a:rPr lang="fr-FR" dirty="0">
                <a:sym typeface="Wingdings" pitchFamily="2" charset="2"/>
              </a:rPr>
              <a:t>La situation en </a:t>
            </a:r>
            <a:r>
              <a:rPr lang="fr-FR" i="1" dirty="0">
                <a:sym typeface="Wingdings" pitchFamily="2" charset="2"/>
              </a:rPr>
              <a:t>x</a:t>
            </a:r>
            <a:r>
              <a:rPr lang="fr-FR" dirty="0">
                <a:sym typeface="Wingdings" pitchFamily="2" charset="2"/>
              </a:rPr>
              <a:t> et en </a:t>
            </a:r>
            <a:r>
              <a:rPr lang="fr-FR" i="1" dirty="0" err="1">
                <a:sym typeface="Wingdings" pitchFamily="2" charset="2"/>
              </a:rPr>
              <a:t>x+L</a:t>
            </a:r>
            <a:r>
              <a:rPr lang="fr-FR" dirty="0">
                <a:sym typeface="Wingdings" pitchFamily="2" charset="2"/>
              </a:rPr>
              <a:t> est identique:</a:t>
            </a:r>
            <a:endParaRPr lang="fr-FR" dirty="0"/>
          </a:p>
        </p:txBody>
      </p:sp>
      <p:sp>
        <p:nvSpPr>
          <p:cNvPr id="67587" name="Espace réservé du numéro de diapositive 5"/>
          <p:cNvSpPr>
            <a:spLocks noGrp="1"/>
          </p:cNvSpPr>
          <p:nvPr>
            <p:ph type="sldNum" sz="quarter" idx="12"/>
          </p:nvPr>
        </p:nvSpPr>
        <p:spPr>
          <a:noFill/>
        </p:spPr>
        <p:txBody>
          <a:bodyPr/>
          <a:lstStyle/>
          <a:p>
            <a:fld id="{13CCE0E3-823B-470D-94E4-747F13598BC3}" type="slidenum">
              <a:rPr lang="fr-FR" altLang="en-US"/>
              <a:pPr/>
              <a:t>123</a:t>
            </a:fld>
            <a:endParaRPr lang="fr-FR" altLang="en-US"/>
          </a:p>
        </p:txBody>
      </p:sp>
      <p:graphicFrame>
        <p:nvGraphicFramePr>
          <p:cNvPr id="67586" name="Object 4"/>
          <p:cNvGraphicFramePr>
            <a:graphicFrameLocks noChangeAspect="1"/>
          </p:cNvGraphicFramePr>
          <p:nvPr>
            <p:extLst>
              <p:ext uri="{D42A27DB-BD31-4B8C-83A1-F6EECF244321}">
                <p14:modId xmlns:p14="http://schemas.microsoft.com/office/powerpoint/2010/main" val="3850410931"/>
              </p:ext>
            </p:extLst>
          </p:nvPr>
        </p:nvGraphicFramePr>
        <p:xfrm>
          <a:off x="3071665" y="4067176"/>
          <a:ext cx="2517775" cy="1631950"/>
        </p:xfrm>
        <a:graphic>
          <a:graphicData uri="http://schemas.openxmlformats.org/presentationml/2006/ole">
            <mc:AlternateContent xmlns:mc="http://schemas.openxmlformats.org/markup-compatibility/2006">
              <mc:Choice xmlns:v="urn:schemas-microsoft-com:vml" Requires="v">
                <p:oleObj name="Equation" r:id="rId3" imgW="1371600" imgH="888840" progId="Equation.DSMT4">
                  <p:embed/>
                </p:oleObj>
              </mc:Choice>
              <mc:Fallback>
                <p:oleObj name="Equation" r:id="rId3" imgW="1371600" imgH="888840" progId="Equation.DSMT4">
                  <p:embed/>
                  <p:pic>
                    <p:nvPicPr>
                      <p:cNvPr id="675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5" y="4067176"/>
                        <a:ext cx="2517775" cy="163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13" name="Text Box 5"/>
          <p:cNvSpPr txBox="1">
            <a:spLocks noChangeArrowheads="1"/>
          </p:cNvSpPr>
          <p:nvPr/>
        </p:nvSpPr>
        <p:spPr bwMode="auto">
          <a:xfrm>
            <a:off x="6672263" y="4657080"/>
            <a:ext cx="3600450" cy="641350"/>
          </a:xfrm>
          <a:prstGeom prst="rect">
            <a:avLst/>
          </a:prstGeom>
          <a:noFill/>
          <a:ln w="9525">
            <a:noFill/>
            <a:miter lim="800000"/>
            <a:headEnd/>
            <a:tailEnd/>
          </a:ln>
          <a:effectLst/>
        </p:spPr>
        <p:txBody>
          <a:bodyPr>
            <a:spAutoFit/>
          </a:bodyPr>
          <a:lstStyle/>
          <a:p>
            <a:pPr>
              <a:defRPr/>
            </a:pPr>
            <a:r>
              <a:rPr lang="fr-FR" i="1" dirty="0">
                <a:solidFill>
                  <a:srgbClr val="9900CC"/>
                </a:solidFill>
                <a:effectLst>
                  <a:outerShdw blurRad="38100" dist="38100" dir="2700000" algn="tl">
                    <a:srgbClr val="C0C0C0"/>
                  </a:outerShdw>
                </a:effectLst>
              </a:rPr>
              <a:t>Même résultat: il y a encore quantification de k donc de E</a:t>
            </a:r>
          </a:p>
        </p:txBody>
      </p:sp>
      <p:sp>
        <p:nvSpPr>
          <p:cNvPr id="67591" name="AutoShape 6"/>
          <p:cNvSpPr>
            <a:spLocks/>
          </p:cNvSpPr>
          <p:nvPr/>
        </p:nvSpPr>
        <p:spPr bwMode="auto">
          <a:xfrm>
            <a:off x="5808663" y="4149080"/>
            <a:ext cx="431800" cy="1657350"/>
          </a:xfrm>
          <a:prstGeom prst="rightBrace">
            <a:avLst>
              <a:gd name="adj1" fmla="val 31985"/>
              <a:gd name="adj2" fmla="val 50000"/>
            </a:avLst>
          </a:prstGeom>
          <a:noFill/>
          <a:ln w="28575">
            <a:solidFill>
              <a:srgbClr val="FF0000"/>
            </a:solidFill>
            <a:round/>
            <a:headEnd/>
            <a:tailEnd/>
          </a:ln>
        </p:spPr>
        <p:txBody>
          <a:bodyPr wrap="none" anchor="ctr"/>
          <a:lstStyle/>
          <a:p>
            <a:endParaRPr lang="fr-FR"/>
          </a:p>
        </p:txBody>
      </p:sp>
      <p:graphicFrame>
        <p:nvGraphicFramePr>
          <p:cNvPr id="3" name="Objet 2"/>
          <p:cNvGraphicFramePr>
            <a:graphicFrameLocks noChangeAspect="1"/>
          </p:cNvGraphicFramePr>
          <p:nvPr>
            <p:extLst>
              <p:ext uri="{D42A27DB-BD31-4B8C-83A1-F6EECF244321}">
                <p14:modId xmlns:p14="http://schemas.microsoft.com/office/powerpoint/2010/main" val="2980913647"/>
              </p:ext>
            </p:extLst>
          </p:nvPr>
        </p:nvGraphicFramePr>
        <p:xfrm>
          <a:off x="5965825" y="2943225"/>
          <a:ext cx="5737225" cy="863600"/>
        </p:xfrm>
        <a:graphic>
          <a:graphicData uri="http://schemas.openxmlformats.org/presentationml/2006/ole">
            <mc:AlternateContent xmlns:mc="http://schemas.openxmlformats.org/markup-compatibility/2006">
              <mc:Choice xmlns:v="urn:schemas-microsoft-com:vml" Requires="v">
                <p:oleObj name="Equation" r:id="rId5" imgW="3124080" imgH="469800" progId="Equation.DSMT4">
                  <p:embed/>
                </p:oleObj>
              </mc:Choice>
              <mc:Fallback>
                <p:oleObj name="Equation" r:id="rId5" imgW="3124080" imgH="469800" progId="Equation.DSMT4">
                  <p:embed/>
                  <p:pic>
                    <p:nvPicPr>
                      <p:cNvPr id="3" name="Objet 2"/>
                      <p:cNvPicPr>
                        <a:picLocks noChangeAspect="1" noChangeArrowheads="1"/>
                      </p:cNvPicPr>
                      <p:nvPr/>
                    </p:nvPicPr>
                    <p:blipFill>
                      <a:blip r:embed="rId6"/>
                      <a:srcRect/>
                      <a:stretch>
                        <a:fillRect/>
                      </a:stretch>
                    </p:blipFill>
                    <p:spPr bwMode="auto">
                      <a:xfrm>
                        <a:off x="5965825" y="2943225"/>
                        <a:ext cx="5737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2"/>
          <p:cNvSpPr>
            <a:spLocks noGrp="1" noChangeArrowheads="1"/>
          </p:cNvSpPr>
          <p:nvPr>
            <p:ph type="title"/>
          </p:nvPr>
        </p:nvSpPr>
        <p:spPr/>
        <p:txBody>
          <a:bodyPr/>
          <a:lstStyle/>
          <a:p>
            <a:pPr eaLnBrk="1" hangingPunct="1"/>
            <a:r>
              <a:rPr lang="fr-FR"/>
              <a:t>Modèle de Sommerfeld</a:t>
            </a:r>
          </a:p>
        </p:txBody>
      </p:sp>
      <p:sp>
        <p:nvSpPr>
          <p:cNvPr id="223235" name="Rectangle 3"/>
          <p:cNvSpPr>
            <a:spLocks noGrp="1" noChangeArrowheads="1"/>
          </p:cNvSpPr>
          <p:nvPr>
            <p:ph idx="1"/>
          </p:nvPr>
        </p:nvSpPr>
        <p:spPr>
          <a:xfrm>
            <a:off x="1981201" y="1719263"/>
            <a:ext cx="5051425" cy="4411662"/>
          </a:xfrm>
        </p:spPr>
        <p:txBody>
          <a:bodyPr/>
          <a:lstStyle/>
          <a:p>
            <a:pPr lvl="1" eaLnBrk="1" hangingPunct="1">
              <a:defRPr/>
            </a:pPr>
            <a:r>
              <a:rPr lang="fr-FR" dirty="0"/>
              <a:t>L’électron de Sommerfeld:</a:t>
            </a:r>
          </a:p>
          <a:p>
            <a:pPr lvl="2" eaLnBrk="1" hangingPunct="1">
              <a:defRPr/>
            </a:pPr>
            <a:r>
              <a:rPr lang="fr-FR" sz="2000" dirty="0"/>
              <a:t>Soit l’électron en k</a:t>
            </a:r>
            <a:r>
              <a:rPr lang="fr-FR" sz="2000" baseline="-25000" dirty="0"/>
              <a:t>0</a:t>
            </a:r>
            <a:r>
              <a:rPr lang="fr-FR" sz="2000" dirty="0"/>
              <a:t>: L est de l’ordre de 10</a:t>
            </a:r>
            <a:r>
              <a:rPr lang="fr-FR" sz="2000" baseline="30000" dirty="0"/>
              <a:t>8</a:t>
            </a:r>
            <a:r>
              <a:rPr lang="en-US" sz="2000" dirty="0">
                <a:cs typeface="Arial" charset="0"/>
              </a:rPr>
              <a:t>Å (1 cm) </a:t>
            </a:r>
            <a:r>
              <a:rPr lang="en-US" sz="2000" dirty="0">
                <a:cs typeface="Arial" charset="0"/>
                <a:sym typeface="Wingdings" pitchFamily="2" charset="2"/>
              </a:rPr>
              <a:t> </a:t>
            </a:r>
            <a:r>
              <a:rPr lang="fr-FR" sz="2000" dirty="0">
                <a:cs typeface="Arial" charset="0"/>
                <a:sym typeface="Wingdings" pitchFamily="2" charset="2"/>
              </a:rPr>
              <a:t>on admet que le paquet d’onde de largeur </a:t>
            </a:r>
            <a:r>
              <a:rPr lang="fr-FR" sz="2000" dirty="0" err="1">
                <a:latin typeface="Symbol" pitchFamily="18" charset="2"/>
                <a:cs typeface="Arial" charset="0"/>
                <a:sym typeface="Wingdings" pitchFamily="2" charset="2"/>
              </a:rPr>
              <a:t>D</a:t>
            </a:r>
            <a:r>
              <a:rPr lang="fr-FR" sz="2000" dirty="0" err="1">
                <a:cs typeface="Arial" charset="0"/>
                <a:sym typeface="Wingdings" pitchFamily="2" charset="2"/>
              </a:rPr>
              <a:t>k</a:t>
            </a:r>
            <a:r>
              <a:rPr lang="fr-FR" sz="2000" dirty="0">
                <a:cs typeface="Arial" charset="0"/>
                <a:sym typeface="Wingdings" pitchFamily="2" charset="2"/>
              </a:rPr>
              <a:t>, constitue un pseudo continuum car:</a:t>
            </a:r>
          </a:p>
          <a:p>
            <a:pPr lvl="2" eaLnBrk="1" hangingPunct="1">
              <a:defRPr/>
            </a:pPr>
            <a:endParaRPr lang="fr-FR" sz="2000" dirty="0">
              <a:cs typeface="Arial" charset="0"/>
              <a:sym typeface="Wingdings" pitchFamily="2" charset="2"/>
            </a:endParaRPr>
          </a:p>
          <a:p>
            <a:pPr lvl="2" eaLnBrk="1" hangingPunct="1">
              <a:defRPr/>
            </a:pPr>
            <a:endParaRPr lang="fr-FR" sz="2000" dirty="0">
              <a:cs typeface="Arial" charset="0"/>
              <a:sym typeface="Wingdings" pitchFamily="2" charset="2"/>
            </a:endParaRPr>
          </a:p>
          <a:p>
            <a:pPr lvl="2" eaLnBrk="1" hangingPunct="1">
              <a:defRPr/>
            </a:pPr>
            <a:endParaRPr lang="fr-FR" sz="2000" dirty="0">
              <a:cs typeface="Arial" charset="0"/>
              <a:sym typeface="Wingdings" pitchFamily="2" charset="2"/>
            </a:endParaRPr>
          </a:p>
          <a:p>
            <a:pPr lvl="2" eaLnBrk="1" hangingPunct="1">
              <a:defRPr/>
            </a:pPr>
            <a:r>
              <a:rPr lang="fr-FR" sz="2000" i="1" dirty="0">
                <a:solidFill>
                  <a:srgbClr val="9900CC"/>
                </a:solidFill>
                <a:effectLst>
                  <a:outerShdw blurRad="38100" dist="38100" dir="2700000" algn="tl">
                    <a:srgbClr val="C0C0C0"/>
                  </a:outerShdw>
                </a:effectLst>
                <a:cs typeface="Arial" charset="0"/>
                <a:sym typeface="Wingdings" pitchFamily="2" charset="2"/>
              </a:rPr>
              <a:t>Vitesse de l’électron</a:t>
            </a:r>
            <a:r>
              <a:rPr lang="fr-FR" sz="2000" dirty="0">
                <a:cs typeface="Arial" charset="0"/>
                <a:sym typeface="Wingdings" pitchFamily="2" charset="2"/>
              </a:rPr>
              <a:t>:</a:t>
            </a:r>
            <a:endParaRPr lang="fr-FR" sz="2000" dirty="0">
              <a:cs typeface="Arial" charset="0"/>
            </a:endParaRPr>
          </a:p>
        </p:txBody>
      </p:sp>
      <p:sp>
        <p:nvSpPr>
          <p:cNvPr id="68613" name="Espace réservé du numéro de diapositive 5"/>
          <p:cNvSpPr>
            <a:spLocks noGrp="1"/>
          </p:cNvSpPr>
          <p:nvPr>
            <p:ph type="sldNum" sz="quarter" idx="12"/>
          </p:nvPr>
        </p:nvSpPr>
        <p:spPr>
          <a:noFill/>
        </p:spPr>
        <p:txBody>
          <a:bodyPr/>
          <a:lstStyle/>
          <a:p>
            <a:fld id="{E55F519B-2553-4D5C-8EFD-77E704DE9C7C}" type="slidenum">
              <a:rPr lang="fr-FR" altLang="en-US"/>
              <a:pPr/>
              <a:t>124</a:t>
            </a:fld>
            <a:endParaRPr lang="fr-FR" altLang="en-US"/>
          </a:p>
        </p:txBody>
      </p:sp>
      <p:grpSp>
        <p:nvGrpSpPr>
          <p:cNvPr id="68616" name="Group 5"/>
          <p:cNvGrpSpPr>
            <a:grpSpLocks/>
          </p:cNvGrpSpPr>
          <p:nvPr/>
        </p:nvGrpSpPr>
        <p:grpSpPr bwMode="auto">
          <a:xfrm>
            <a:off x="6959601" y="1844676"/>
            <a:ext cx="3249613" cy="2962275"/>
            <a:chOff x="3872" y="2036"/>
            <a:chExt cx="2047" cy="1866"/>
          </a:xfrm>
        </p:grpSpPr>
        <p:graphicFrame>
          <p:nvGraphicFramePr>
            <p:cNvPr id="68612" name="Object 6"/>
            <p:cNvGraphicFramePr>
              <a:graphicFrameLocks noChangeAspect="1"/>
            </p:cNvGraphicFramePr>
            <p:nvPr/>
          </p:nvGraphicFramePr>
          <p:xfrm>
            <a:off x="3872" y="2328"/>
            <a:ext cx="2047" cy="1574"/>
          </p:xfrm>
          <a:graphic>
            <a:graphicData uri="http://schemas.openxmlformats.org/presentationml/2006/ole">
              <mc:AlternateContent xmlns:mc="http://schemas.openxmlformats.org/markup-compatibility/2006">
                <mc:Choice xmlns:v="urn:schemas-microsoft-com:vml" Requires="v">
                  <p:oleObj name="Graph" r:id="rId3" imgW="3248640" imgH="2498400" progId="">
                    <p:embed/>
                  </p:oleObj>
                </mc:Choice>
                <mc:Fallback>
                  <p:oleObj name="Graph" r:id="rId3" imgW="3248640" imgH="2498400" progId="">
                    <p:embed/>
                    <p:pic>
                      <p:nvPicPr>
                        <p:cNvPr id="6861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 y="2328"/>
                          <a:ext cx="2047" cy="15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26" name="Line 7"/>
            <p:cNvSpPr>
              <a:spLocks noChangeShapeType="1"/>
            </p:cNvSpPr>
            <p:nvPr/>
          </p:nvSpPr>
          <p:spPr bwMode="auto">
            <a:xfrm>
              <a:off x="3878" y="3657"/>
              <a:ext cx="1882" cy="0"/>
            </a:xfrm>
            <a:prstGeom prst="line">
              <a:avLst/>
            </a:prstGeom>
            <a:noFill/>
            <a:ln w="9525">
              <a:solidFill>
                <a:schemeClr val="tx1"/>
              </a:solidFill>
              <a:round/>
              <a:headEnd/>
              <a:tailEnd type="triangle" w="med" len="med"/>
            </a:ln>
          </p:spPr>
          <p:txBody>
            <a:bodyPr/>
            <a:lstStyle/>
            <a:p>
              <a:endParaRPr lang="fr-FR"/>
            </a:p>
          </p:txBody>
        </p:sp>
        <p:sp>
          <p:nvSpPr>
            <p:cNvPr id="68627" name="Line 8"/>
            <p:cNvSpPr>
              <a:spLocks noChangeShapeType="1"/>
            </p:cNvSpPr>
            <p:nvPr/>
          </p:nvSpPr>
          <p:spPr bwMode="auto">
            <a:xfrm flipV="1">
              <a:off x="4903" y="2042"/>
              <a:ext cx="0" cy="1769"/>
            </a:xfrm>
            <a:prstGeom prst="line">
              <a:avLst/>
            </a:prstGeom>
            <a:noFill/>
            <a:ln w="9525">
              <a:solidFill>
                <a:schemeClr val="tx1"/>
              </a:solidFill>
              <a:round/>
              <a:headEnd/>
              <a:tailEnd type="triangle" w="med" len="med"/>
            </a:ln>
          </p:spPr>
          <p:txBody>
            <a:bodyPr/>
            <a:lstStyle/>
            <a:p>
              <a:endParaRPr lang="fr-FR"/>
            </a:p>
          </p:txBody>
        </p:sp>
        <p:sp>
          <p:nvSpPr>
            <p:cNvPr id="223241" name="Text Box 9"/>
            <p:cNvSpPr txBox="1">
              <a:spLocks noChangeArrowheads="1"/>
            </p:cNvSpPr>
            <p:nvPr/>
          </p:nvSpPr>
          <p:spPr bwMode="auto">
            <a:xfrm>
              <a:off x="4636" y="2036"/>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23242" name="Text Box 10"/>
            <p:cNvSpPr txBox="1">
              <a:spLocks noChangeArrowheads="1"/>
            </p:cNvSpPr>
            <p:nvPr/>
          </p:nvSpPr>
          <p:spPr bwMode="auto">
            <a:xfrm>
              <a:off x="5544" y="3669"/>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68617" name="Line 13"/>
          <p:cNvSpPr>
            <a:spLocks noChangeShapeType="1"/>
          </p:cNvSpPr>
          <p:nvPr/>
        </p:nvSpPr>
        <p:spPr bwMode="auto">
          <a:xfrm>
            <a:off x="8616950" y="3429000"/>
            <a:ext cx="863600" cy="0"/>
          </a:xfrm>
          <a:prstGeom prst="line">
            <a:avLst/>
          </a:prstGeom>
          <a:noFill/>
          <a:ln w="9525">
            <a:solidFill>
              <a:schemeClr val="tx1"/>
            </a:solidFill>
            <a:round/>
            <a:headEnd/>
            <a:tailEnd/>
          </a:ln>
        </p:spPr>
        <p:txBody>
          <a:bodyPr/>
          <a:lstStyle/>
          <a:p>
            <a:endParaRPr lang="fr-FR"/>
          </a:p>
        </p:txBody>
      </p:sp>
      <p:sp>
        <p:nvSpPr>
          <p:cNvPr id="68618" name="Line 14"/>
          <p:cNvSpPr>
            <a:spLocks noChangeShapeType="1"/>
          </p:cNvSpPr>
          <p:nvPr/>
        </p:nvSpPr>
        <p:spPr bwMode="auto">
          <a:xfrm>
            <a:off x="9494838" y="3414713"/>
            <a:ext cx="0" cy="1008062"/>
          </a:xfrm>
          <a:prstGeom prst="line">
            <a:avLst/>
          </a:prstGeom>
          <a:noFill/>
          <a:ln w="9525">
            <a:solidFill>
              <a:schemeClr val="tx1"/>
            </a:solidFill>
            <a:round/>
            <a:headEnd/>
            <a:tailEnd/>
          </a:ln>
        </p:spPr>
        <p:txBody>
          <a:bodyPr/>
          <a:lstStyle/>
          <a:p>
            <a:endParaRPr lang="fr-FR"/>
          </a:p>
        </p:txBody>
      </p:sp>
      <p:sp>
        <p:nvSpPr>
          <p:cNvPr id="68619" name="Line 15"/>
          <p:cNvSpPr>
            <a:spLocks noChangeShapeType="1"/>
          </p:cNvSpPr>
          <p:nvPr/>
        </p:nvSpPr>
        <p:spPr bwMode="auto">
          <a:xfrm flipV="1">
            <a:off x="9350375" y="3702051"/>
            <a:ext cx="0" cy="720725"/>
          </a:xfrm>
          <a:prstGeom prst="line">
            <a:avLst/>
          </a:prstGeom>
          <a:noFill/>
          <a:ln w="9525">
            <a:solidFill>
              <a:schemeClr val="tx1"/>
            </a:solidFill>
            <a:round/>
            <a:headEnd/>
            <a:tailEnd/>
          </a:ln>
        </p:spPr>
        <p:txBody>
          <a:bodyPr/>
          <a:lstStyle/>
          <a:p>
            <a:endParaRPr lang="fr-FR"/>
          </a:p>
        </p:txBody>
      </p:sp>
      <p:sp>
        <p:nvSpPr>
          <p:cNvPr id="68620" name="Line 16"/>
          <p:cNvSpPr>
            <a:spLocks noChangeShapeType="1"/>
          </p:cNvSpPr>
          <p:nvPr/>
        </p:nvSpPr>
        <p:spPr bwMode="auto">
          <a:xfrm flipV="1">
            <a:off x="9625013" y="3113088"/>
            <a:ext cx="0" cy="1295400"/>
          </a:xfrm>
          <a:prstGeom prst="line">
            <a:avLst/>
          </a:prstGeom>
          <a:noFill/>
          <a:ln w="9525">
            <a:solidFill>
              <a:schemeClr val="tx1"/>
            </a:solidFill>
            <a:round/>
            <a:headEnd/>
            <a:tailEnd/>
          </a:ln>
        </p:spPr>
        <p:txBody>
          <a:bodyPr/>
          <a:lstStyle/>
          <a:p>
            <a:endParaRPr lang="fr-FR"/>
          </a:p>
        </p:txBody>
      </p:sp>
      <p:sp>
        <p:nvSpPr>
          <p:cNvPr id="68621" name="Text Box 20"/>
          <p:cNvSpPr txBox="1">
            <a:spLocks noChangeArrowheads="1"/>
          </p:cNvSpPr>
          <p:nvPr/>
        </p:nvSpPr>
        <p:spPr bwMode="auto">
          <a:xfrm>
            <a:off x="9336088" y="4446589"/>
            <a:ext cx="341760" cy="307777"/>
          </a:xfrm>
          <a:prstGeom prst="rect">
            <a:avLst/>
          </a:prstGeom>
          <a:noFill/>
          <a:ln w="9525">
            <a:noFill/>
            <a:miter lim="800000"/>
            <a:headEnd/>
            <a:tailEnd/>
          </a:ln>
        </p:spPr>
        <p:txBody>
          <a:bodyPr wrap="none">
            <a:spAutoFit/>
          </a:bodyPr>
          <a:lstStyle/>
          <a:p>
            <a:r>
              <a:rPr lang="fr-FR" sz="1400"/>
              <a:t>k</a:t>
            </a:r>
            <a:r>
              <a:rPr lang="fr-FR" sz="1400" baseline="-25000"/>
              <a:t>0</a:t>
            </a:r>
            <a:endParaRPr lang="fr-FR" sz="1400"/>
          </a:p>
        </p:txBody>
      </p:sp>
      <p:sp>
        <p:nvSpPr>
          <p:cNvPr id="68622" name="Line 21"/>
          <p:cNvSpPr>
            <a:spLocks noChangeShapeType="1"/>
          </p:cNvSpPr>
          <p:nvPr/>
        </p:nvSpPr>
        <p:spPr bwMode="auto">
          <a:xfrm flipV="1">
            <a:off x="8832850" y="4508501"/>
            <a:ext cx="503238" cy="504825"/>
          </a:xfrm>
          <a:prstGeom prst="line">
            <a:avLst/>
          </a:prstGeom>
          <a:noFill/>
          <a:ln w="9525">
            <a:solidFill>
              <a:schemeClr val="tx1"/>
            </a:solidFill>
            <a:round/>
            <a:headEnd/>
            <a:tailEnd type="triangle" w="med" len="med"/>
          </a:ln>
        </p:spPr>
        <p:txBody>
          <a:bodyPr/>
          <a:lstStyle/>
          <a:p>
            <a:endParaRPr lang="fr-FR"/>
          </a:p>
        </p:txBody>
      </p:sp>
      <p:sp>
        <p:nvSpPr>
          <p:cNvPr id="68623" name="Text Box 22"/>
          <p:cNvSpPr txBox="1">
            <a:spLocks noChangeArrowheads="1"/>
          </p:cNvSpPr>
          <p:nvPr/>
        </p:nvSpPr>
        <p:spPr bwMode="auto">
          <a:xfrm>
            <a:off x="8328026" y="4938714"/>
            <a:ext cx="840295" cy="307777"/>
          </a:xfrm>
          <a:prstGeom prst="rect">
            <a:avLst/>
          </a:prstGeom>
          <a:noFill/>
          <a:ln w="9525">
            <a:noFill/>
            <a:miter lim="800000"/>
            <a:headEnd/>
            <a:tailEnd/>
          </a:ln>
        </p:spPr>
        <p:txBody>
          <a:bodyPr wrap="none">
            <a:spAutoFit/>
          </a:bodyPr>
          <a:lstStyle/>
          <a:p>
            <a:r>
              <a:rPr lang="fr-FR" sz="1400"/>
              <a:t>k</a:t>
            </a:r>
            <a:r>
              <a:rPr lang="fr-FR" sz="1400" baseline="-25000"/>
              <a:t>0</a:t>
            </a:r>
            <a:r>
              <a:rPr lang="fr-FR" sz="1400"/>
              <a:t> –</a:t>
            </a:r>
            <a:r>
              <a:rPr lang="fr-FR" sz="1400">
                <a:latin typeface="Symbol" pitchFamily="18" charset="2"/>
              </a:rPr>
              <a:t>D</a:t>
            </a:r>
            <a:r>
              <a:rPr lang="fr-FR" sz="1400"/>
              <a:t>k/2</a:t>
            </a:r>
          </a:p>
        </p:txBody>
      </p:sp>
      <p:sp>
        <p:nvSpPr>
          <p:cNvPr id="68624" name="Line 23"/>
          <p:cNvSpPr>
            <a:spLocks noChangeShapeType="1"/>
          </p:cNvSpPr>
          <p:nvPr/>
        </p:nvSpPr>
        <p:spPr bwMode="auto">
          <a:xfrm flipV="1">
            <a:off x="9625013" y="4508501"/>
            <a:ext cx="0" cy="576263"/>
          </a:xfrm>
          <a:prstGeom prst="line">
            <a:avLst/>
          </a:prstGeom>
          <a:noFill/>
          <a:ln w="9525">
            <a:solidFill>
              <a:schemeClr val="tx1"/>
            </a:solidFill>
            <a:round/>
            <a:headEnd/>
            <a:tailEnd type="triangle" w="med" len="med"/>
          </a:ln>
        </p:spPr>
        <p:txBody>
          <a:bodyPr/>
          <a:lstStyle/>
          <a:p>
            <a:endParaRPr lang="fr-FR"/>
          </a:p>
        </p:txBody>
      </p:sp>
      <p:sp>
        <p:nvSpPr>
          <p:cNvPr id="68625" name="Text Box 24"/>
          <p:cNvSpPr txBox="1">
            <a:spLocks noChangeArrowheads="1"/>
          </p:cNvSpPr>
          <p:nvPr/>
        </p:nvSpPr>
        <p:spPr bwMode="auto">
          <a:xfrm>
            <a:off x="9297989" y="5054601"/>
            <a:ext cx="845103" cy="307777"/>
          </a:xfrm>
          <a:prstGeom prst="rect">
            <a:avLst/>
          </a:prstGeom>
          <a:noFill/>
          <a:ln w="9525">
            <a:noFill/>
            <a:miter lim="800000"/>
            <a:headEnd/>
            <a:tailEnd/>
          </a:ln>
        </p:spPr>
        <p:txBody>
          <a:bodyPr wrap="none">
            <a:spAutoFit/>
          </a:bodyPr>
          <a:lstStyle/>
          <a:p>
            <a:r>
              <a:rPr lang="fr-FR" sz="1400"/>
              <a:t>k</a:t>
            </a:r>
            <a:r>
              <a:rPr lang="fr-FR" sz="1400" baseline="-25000"/>
              <a:t>0</a:t>
            </a:r>
            <a:r>
              <a:rPr lang="fr-FR" sz="1400"/>
              <a:t> +</a:t>
            </a:r>
            <a:r>
              <a:rPr lang="fr-FR" sz="1400">
                <a:latin typeface="Symbol" pitchFamily="18" charset="2"/>
              </a:rPr>
              <a:t>D</a:t>
            </a:r>
            <a:r>
              <a:rPr lang="fr-FR" sz="1400"/>
              <a:t>k/2</a:t>
            </a:r>
          </a:p>
        </p:txBody>
      </p:sp>
      <p:graphicFrame>
        <p:nvGraphicFramePr>
          <p:cNvPr id="68610" name="Object 25"/>
          <p:cNvGraphicFramePr>
            <a:graphicFrameLocks noChangeAspect="1"/>
          </p:cNvGraphicFramePr>
          <p:nvPr>
            <p:extLst>
              <p:ext uri="{D42A27DB-BD31-4B8C-83A1-F6EECF244321}">
                <p14:modId xmlns:p14="http://schemas.microsoft.com/office/powerpoint/2010/main" val="3902374098"/>
              </p:ext>
            </p:extLst>
          </p:nvPr>
        </p:nvGraphicFramePr>
        <p:xfrm>
          <a:off x="1524000" y="3535363"/>
          <a:ext cx="6046788" cy="766762"/>
        </p:xfrm>
        <a:graphic>
          <a:graphicData uri="http://schemas.openxmlformats.org/presentationml/2006/ole">
            <mc:AlternateContent xmlns:mc="http://schemas.openxmlformats.org/markup-compatibility/2006">
              <mc:Choice xmlns:v="urn:schemas-microsoft-com:vml" Requires="v">
                <p:oleObj name="Equation" r:id="rId5" imgW="3200400" imgH="406080" progId="Equation.DSMT4">
                  <p:embed/>
                </p:oleObj>
              </mc:Choice>
              <mc:Fallback>
                <p:oleObj name="Equation" r:id="rId5" imgW="3200400" imgH="406080" progId="Equation.DSMT4">
                  <p:embed/>
                  <p:pic>
                    <p:nvPicPr>
                      <p:cNvPr id="68610" name="Object 25"/>
                      <p:cNvPicPr>
                        <a:picLocks noChangeAspect="1" noChangeArrowheads="1"/>
                      </p:cNvPicPr>
                      <p:nvPr/>
                    </p:nvPicPr>
                    <p:blipFill>
                      <a:blip r:embed="rId6"/>
                      <a:srcRect/>
                      <a:stretch>
                        <a:fillRect/>
                      </a:stretch>
                    </p:blipFill>
                    <p:spPr bwMode="auto">
                      <a:xfrm>
                        <a:off x="1524000" y="3535363"/>
                        <a:ext cx="6046788" cy="766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1" name="Object 26"/>
          <p:cNvGraphicFramePr>
            <a:graphicFrameLocks noChangeAspect="1"/>
          </p:cNvGraphicFramePr>
          <p:nvPr>
            <p:extLst>
              <p:ext uri="{D42A27DB-BD31-4B8C-83A1-F6EECF244321}">
                <p14:modId xmlns:p14="http://schemas.microsoft.com/office/powerpoint/2010/main" val="2576838909"/>
              </p:ext>
            </p:extLst>
          </p:nvPr>
        </p:nvGraphicFramePr>
        <p:xfrm>
          <a:off x="2870201" y="4921251"/>
          <a:ext cx="4079875" cy="1520825"/>
        </p:xfrm>
        <a:graphic>
          <a:graphicData uri="http://schemas.openxmlformats.org/presentationml/2006/ole">
            <mc:AlternateContent xmlns:mc="http://schemas.openxmlformats.org/markup-compatibility/2006">
              <mc:Choice xmlns:v="urn:schemas-microsoft-com:vml" Requires="v">
                <p:oleObj name="Equation" r:id="rId7" imgW="2247840" imgH="838080" progId="Equation.DSMT4">
                  <p:embed/>
                </p:oleObj>
              </mc:Choice>
              <mc:Fallback>
                <p:oleObj name="Equation" r:id="rId7" imgW="2247840" imgH="838080" progId="Equation.DSMT4">
                  <p:embed/>
                  <p:pic>
                    <p:nvPicPr>
                      <p:cNvPr id="68611" name="Object 26"/>
                      <p:cNvPicPr>
                        <a:picLocks noChangeAspect="1" noChangeArrowheads="1"/>
                      </p:cNvPicPr>
                      <p:nvPr/>
                    </p:nvPicPr>
                    <p:blipFill>
                      <a:blip r:embed="rId8"/>
                      <a:srcRect/>
                      <a:stretch>
                        <a:fillRect/>
                      </a:stretch>
                    </p:blipFill>
                    <p:spPr bwMode="auto">
                      <a:xfrm>
                        <a:off x="2870201" y="4921251"/>
                        <a:ext cx="4079875" cy="152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llipse 1">
            <a:extLst>
              <a:ext uri="{FF2B5EF4-FFF2-40B4-BE49-F238E27FC236}">
                <a16:creationId xmlns:a16="http://schemas.microsoft.com/office/drawing/2014/main" id="{049C24A9-6D90-4DDE-89E8-7B72D11310FD}"/>
              </a:ext>
            </a:extLst>
          </p:cNvPr>
          <p:cNvSpPr/>
          <p:nvPr/>
        </p:nvSpPr>
        <p:spPr>
          <a:xfrm>
            <a:off x="8581329" y="4382010"/>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EE347711-5685-459E-8E74-28AE8E3962DA}"/>
              </a:ext>
            </a:extLst>
          </p:cNvPr>
          <p:cNvSpPr/>
          <p:nvPr/>
        </p:nvSpPr>
        <p:spPr>
          <a:xfrm>
            <a:off x="8076705" y="4062413"/>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7EADE958-1334-4A4D-B23A-0FD6F661BBEA}"/>
              </a:ext>
            </a:extLst>
          </p:cNvPr>
          <p:cNvSpPr/>
          <p:nvPr/>
        </p:nvSpPr>
        <p:spPr>
          <a:xfrm>
            <a:off x="8150291" y="4169991"/>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679385E-D32C-4F95-BE3A-46AD49D0ED93}"/>
              </a:ext>
            </a:extLst>
          </p:cNvPr>
          <p:cNvSpPr/>
          <p:nvPr/>
        </p:nvSpPr>
        <p:spPr>
          <a:xfrm>
            <a:off x="8276966" y="4274257"/>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577904E-187D-4BD7-8794-ED0AD93364D2}"/>
              </a:ext>
            </a:extLst>
          </p:cNvPr>
          <p:cNvSpPr/>
          <p:nvPr/>
        </p:nvSpPr>
        <p:spPr>
          <a:xfrm>
            <a:off x="8389245" y="4341243"/>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18D1AD2D-1EC8-423F-8622-2C63431B3F97}"/>
              </a:ext>
            </a:extLst>
          </p:cNvPr>
          <p:cNvSpPr/>
          <p:nvPr/>
        </p:nvSpPr>
        <p:spPr>
          <a:xfrm>
            <a:off x="8971754" y="4177655"/>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CAD2E4BC-97A1-4ED6-BCB1-470353322F53}"/>
              </a:ext>
            </a:extLst>
          </p:cNvPr>
          <p:cNvSpPr/>
          <p:nvPr/>
        </p:nvSpPr>
        <p:spPr>
          <a:xfrm>
            <a:off x="8866979" y="4268713"/>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D212B85C-2331-4798-B405-2FCB81CC2432}"/>
              </a:ext>
            </a:extLst>
          </p:cNvPr>
          <p:cNvSpPr/>
          <p:nvPr/>
        </p:nvSpPr>
        <p:spPr>
          <a:xfrm>
            <a:off x="8717630" y="4346054"/>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2"/>
          <p:cNvSpPr>
            <a:spLocks noGrp="1" noChangeArrowheads="1"/>
          </p:cNvSpPr>
          <p:nvPr>
            <p:ph type="title"/>
          </p:nvPr>
        </p:nvSpPr>
        <p:spPr/>
        <p:txBody>
          <a:bodyPr/>
          <a:lstStyle/>
          <a:p>
            <a:pPr eaLnBrk="1" hangingPunct="1"/>
            <a:r>
              <a:rPr lang="fr-FR"/>
              <a:t>Modèle de Sommerfeld</a:t>
            </a:r>
          </a:p>
        </p:txBody>
      </p:sp>
      <p:sp>
        <p:nvSpPr>
          <p:cNvPr id="224259" name="Rectangle 3"/>
          <p:cNvSpPr>
            <a:spLocks noGrp="1" noChangeArrowheads="1"/>
          </p:cNvSpPr>
          <p:nvPr>
            <p:ph idx="1"/>
          </p:nvPr>
        </p:nvSpPr>
        <p:spPr>
          <a:xfrm>
            <a:off x="-24680" y="1719263"/>
            <a:ext cx="5051425" cy="4411662"/>
          </a:xfrm>
        </p:spPr>
        <p:txBody>
          <a:bodyPr/>
          <a:lstStyle/>
          <a:p>
            <a:pPr lvl="1" eaLnBrk="1" hangingPunct="1">
              <a:defRPr/>
            </a:pPr>
            <a:r>
              <a:rPr lang="fr-FR" dirty="0"/>
              <a:t>L’électron de Sommerfeld:</a:t>
            </a:r>
          </a:p>
          <a:p>
            <a:pPr lvl="1" eaLnBrk="1" hangingPunct="1">
              <a:defRPr/>
            </a:pPr>
            <a:endParaRPr lang="fr-FR" dirty="0"/>
          </a:p>
          <a:p>
            <a:pPr lvl="1" eaLnBrk="1" hangingPunct="1">
              <a:defRPr/>
            </a:pPr>
            <a:endParaRPr lang="fr-FR" dirty="0"/>
          </a:p>
          <a:p>
            <a:pPr lvl="2" eaLnBrk="1" hangingPunct="1">
              <a:defRPr/>
            </a:pPr>
            <a:r>
              <a:rPr lang="fr-FR" sz="2000" i="1" dirty="0">
                <a:solidFill>
                  <a:srgbClr val="9900CC"/>
                </a:solidFill>
                <a:effectLst>
                  <a:outerShdw blurRad="38100" dist="38100" dir="2700000" algn="tl">
                    <a:srgbClr val="C0C0C0"/>
                  </a:outerShdw>
                </a:effectLst>
                <a:cs typeface="Arial" charset="0"/>
                <a:sym typeface="Wingdings" pitchFamily="2" charset="2"/>
              </a:rPr>
              <a:t>Accélération de l’électron:</a:t>
            </a:r>
          </a:p>
          <a:p>
            <a:pPr lvl="2" eaLnBrk="1" hangingPunct="1">
              <a:buFont typeface="Wingdings" pitchFamily="2" charset="2"/>
              <a:buNone/>
              <a:defRPr/>
            </a:pPr>
            <a:endParaRPr lang="fr-FR" sz="2000" dirty="0">
              <a:cs typeface="Arial" charset="0"/>
              <a:sym typeface="Wingdings" pitchFamily="2" charset="2"/>
            </a:endParaRPr>
          </a:p>
        </p:txBody>
      </p:sp>
      <p:sp>
        <p:nvSpPr>
          <p:cNvPr id="69636" name="Espace réservé du numéro de diapositive 5"/>
          <p:cNvSpPr>
            <a:spLocks noGrp="1"/>
          </p:cNvSpPr>
          <p:nvPr>
            <p:ph type="sldNum" sz="quarter" idx="12"/>
          </p:nvPr>
        </p:nvSpPr>
        <p:spPr>
          <a:noFill/>
        </p:spPr>
        <p:txBody>
          <a:bodyPr/>
          <a:lstStyle/>
          <a:p>
            <a:fld id="{A82496BD-652B-4514-95AC-8309116DBFA5}" type="slidenum">
              <a:rPr lang="fr-FR" altLang="en-US"/>
              <a:pPr/>
              <a:t>125</a:t>
            </a:fld>
            <a:endParaRPr lang="fr-FR" altLang="en-US"/>
          </a:p>
        </p:txBody>
      </p:sp>
      <p:grpSp>
        <p:nvGrpSpPr>
          <p:cNvPr id="69639" name="Group 34"/>
          <p:cNvGrpSpPr>
            <a:grpSpLocks/>
          </p:cNvGrpSpPr>
          <p:nvPr/>
        </p:nvGrpSpPr>
        <p:grpSpPr bwMode="auto">
          <a:xfrm>
            <a:off x="6959601" y="981075"/>
            <a:ext cx="3249613" cy="2962275"/>
            <a:chOff x="3424" y="1162"/>
            <a:chExt cx="2047" cy="1866"/>
          </a:xfrm>
        </p:grpSpPr>
        <p:grpSp>
          <p:nvGrpSpPr>
            <p:cNvPr id="69661" name="Group 4"/>
            <p:cNvGrpSpPr>
              <a:grpSpLocks/>
            </p:cNvGrpSpPr>
            <p:nvPr/>
          </p:nvGrpSpPr>
          <p:grpSpPr bwMode="auto">
            <a:xfrm>
              <a:off x="3424" y="1162"/>
              <a:ext cx="2047" cy="1866"/>
              <a:chOff x="3872" y="2036"/>
              <a:chExt cx="2047" cy="1866"/>
            </a:xfrm>
          </p:grpSpPr>
          <p:graphicFrame>
            <p:nvGraphicFramePr>
              <p:cNvPr id="69635" name="Object 5"/>
              <p:cNvGraphicFramePr>
                <a:graphicFrameLocks noChangeAspect="1"/>
              </p:cNvGraphicFramePr>
              <p:nvPr/>
            </p:nvGraphicFramePr>
            <p:xfrm>
              <a:off x="3872" y="2328"/>
              <a:ext cx="2047" cy="1574"/>
            </p:xfrm>
            <a:graphic>
              <a:graphicData uri="http://schemas.openxmlformats.org/presentationml/2006/ole">
                <mc:AlternateContent xmlns:mc="http://schemas.openxmlformats.org/markup-compatibility/2006">
                  <mc:Choice xmlns:v="urn:schemas-microsoft-com:vml" Requires="v">
                    <p:oleObj name="Graph" r:id="rId3" imgW="3248640" imgH="2498400" progId="">
                      <p:embed/>
                    </p:oleObj>
                  </mc:Choice>
                  <mc:Fallback>
                    <p:oleObj name="Graph" r:id="rId3" imgW="3248640" imgH="2498400" progId="">
                      <p:embed/>
                      <p:pic>
                        <p:nvPicPr>
                          <p:cNvPr id="6963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 y="2328"/>
                            <a:ext cx="2047" cy="15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71" name="Line 6"/>
              <p:cNvSpPr>
                <a:spLocks noChangeShapeType="1"/>
              </p:cNvSpPr>
              <p:nvPr/>
            </p:nvSpPr>
            <p:spPr bwMode="auto">
              <a:xfrm>
                <a:off x="3878" y="3657"/>
                <a:ext cx="1882" cy="0"/>
              </a:xfrm>
              <a:prstGeom prst="line">
                <a:avLst/>
              </a:prstGeom>
              <a:noFill/>
              <a:ln w="9525">
                <a:solidFill>
                  <a:schemeClr val="tx1"/>
                </a:solidFill>
                <a:round/>
                <a:headEnd/>
                <a:tailEnd type="triangle" w="med" len="med"/>
              </a:ln>
            </p:spPr>
            <p:txBody>
              <a:bodyPr/>
              <a:lstStyle/>
              <a:p>
                <a:endParaRPr lang="fr-FR"/>
              </a:p>
            </p:txBody>
          </p:sp>
          <p:sp>
            <p:nvSpPr>
              <p:cNvPr id="69672" name="Line 7"/>
              <p:cNvSpPr>
                <a:spLocks noChangeShapeType="1"/>
              </p:cNvSpPr>
              <p:nvPr/>
            </p:nvSpPr>
            <p:spPr bwMode="auto">
              <a:xfrm flipV="1">
                <a:off x="4903" y="2042"/>
                <a:ext cx="0" cy="1769"/>
              </a:xfrm>
              <a:prstGeom prst="line">
                <a:avLst/>
              </a:prstGeom>
              <a:noFill/>
              <a:ln w="9525">
                <a:solidFill>
                  <a:schemeClr val="tx1"/>
                </a:solidFill>
                <a:round/>
                <a:headEnd/>
                <a:tailEnd type="triangle" w="med" len="med"/>
              </a:ln>
            </p:spPr>
            <p:txBody>
              <a:bodyPr/>
              <a:lstStyle/>
              <a:p>
                <a:endParaRPr lang="fr-FR"/>
              </a:p>
            </p:txBody>
          </p:sp>
          <p:sp>
            <p:nvSpPr>
              <p:cNvPr id="224264" name="Text Box 8"/>
              <p:cNvSpPr txBox="1">
                <a:spLocks noChangeArrowheads="1"/>
              </p:cNvSpPr>
              <p:nvPr/>
            </p:nvSpPr>
            <p:spPr bwMode="auto">
              <a:xfrm>
                <a:off x="4636" y="2036"/>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24265" name="Text Box 9"/>
              <p:cNvSpPr txBox="1">
                <a:spLocks noChangeArrowheads="1"/>
              </p:cNvSpPr>
              <p:nvPr/>
            </p:nvSpPr>
            <p:spPr bwMode="auto">
              <a:xfrm>
                <a:off x="5544" y="3669"/>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69662" name="Line 10"/>
            <p:cNvSpPr>
              <a:spLocks noChangeShapeType="1"/>
            </p:cNvSpPr>
            <p:nvPr/>
          </p:nvSpPr>
          <p:spPr bwMode="auto">
            <a:xfrm>
              <a:off x="4468" y="2160"/>
              <a:ext cx="544" cy="0"/>
            </a:xfrm>
            <a:prstGeom prst="line">
              <a:avLst/>
            </a:prstGeom>
            <a:noFill/>
            <a:ln w="9525">
              <a:solidFill>
                <a:schemeClr val="tx1"/>
              </a:solidFill>
              <a:round/>
              <a:headEnd/>
              <a:tailEnd/>
            </a:ln>
          </p:spPr>
          <p:txBody>
            <a:bodyPr/>
            <a:lstStyle/>
            <a:p>
              <a:endParaRPr lang="fr-FR"/>
            </a:p>
          </p:txBody>
        </p:sp>
        <p:sp>
          <p:nvSpPr>
            <p:cNvPr id="69663" name="Line 11"/>
            <p:cNvSpPr>
              <a:spLocks noChangeShapeType="1"/>
            </p:cNvSpPr>
            <p:nvPr/>
          </p:nvSpPr>
          <p:spPr bwMode="auto">
            <a:xfrm>
              <a:off x="5021" y="2151"/>
              <a:ext cx="0" cy="635"/>
            </a:xfrm>
            <a:prstGeom prst="line">
              <a:avLst/>
            </a:prstGeom>
            <a:noFill/>
            <a:ln w="9525">
              <a:solidFill>
                <a:schemeClr val="tx1"/>
              </a:solidFill>
              <a:round/>
              <a:headEnd/>
              <a:tailEnd/>
            </a:ln>
          </p:spPr>
          <p:txBody>
            <a:bodyPr/>
            <a:lstStyle/>
            <a:p>
              <a:endParaRPr lang="fr-FR"/>
            </a:p>
          </p:txBody>
        </p:sp>
        <p:sp>
          <p:nvSpPr>
            <p:cNvPr id="69664" name="Line 12"/>
            <p:cNvSpPr>
              <a:spLocks noChangeShapeType="1"/>
            </p:cNvSpPr>
            <p:nvPr/>
          </p:nvSpPr>
          <p:spPr bwMode="auto">
            <a:xfrm flipV="1">
              <a:off x="4930" y="2332"/>
              <a:ext cx="0" cy="454"/>
            </a:xfrm>
            <a:prstGeom prst="line">
              <a:avLst/>
            </a:prstGeom>
            <a:noFill/>
            <a:ln w="9525">
              <a:solidFill>
                <a:schemeClr val="tx1"/>
              </a:solidFill>
              <a:round/>
              <a:headEnd/>
              <a:tailEnd/>
            </a:ln>
          </p:spPr>
          <p:txBody>
            <a:bodyPr/>
            <a:lstStyle/>
            <a:p>
              <a:endParaRPr lang="fr-FR"/>
            </a:p>
          </p:txBody>
        </p:sp>
        <p:sp>
          <p:nvSpPr>
            <p:cNvPr id="69665" name="Line 13"/>
            <p:cNvSpPr>
              <a:spLocks noChangeShapeType="1"/>
            </p:cNvSpPr>
            <p:nvPr/>
          </p:nvSpPr>
          <p:spPr bwMode="auto">
            <a:xfrm flipV="1">
              <a:off x="5103" y="1961"/>
              <a:ext cx="0" cy="816"/>
            </a:xfrm>
            <a:prstGeom prst="line">
              <a:avLst/>
            </a:prstGeom>
            <a:noFill/>
            <a:ln w="9525">
              <a:solidFill>
                <a:schemeClr val="tx1"/>
              </a:solidFill>
              <a:round/>
              <a:headEnd/>
              <a:tailEnd/>
            </a:ln>
          </p:spPr>
          <p:txBody>
            <a:bodyPr/>
            <a:lstStyle/>
            <a:p>
              <a:endParaRPr lang="fr-FR"/>
            </a:p>
          </p:txBody>
        </p:sp>
        <p:sp>
          <p:nvSpPr>
            <p:cNvPr id="69666" name="Text Box 14"/>
            <p:cNvSpPr txBox="1">
              <a:spLocks noChangeArrowheads="1"/>
            </p:cNvSpPr>
            <p:nvPr/>
          </p:nvSpPr>
          <p:spPr bwMode="auto">
            <a:xfrm>
              <a:off x="4921" y="2801"/>
              <a:ext cx="215" cy="194"/>
            </a:xfrm>
            <a:prstGeom prst="rect">
              <a:avLst/>
            </a:prstGeom>
            <a:noFill/>
            <a:ln w="9525">
              <a:noFill/>
              <a:miter lim="800000"/>
              <a:headEnd/>
              <a:tailEnd/>
            </a:ln>
          </p:spPr>
          <p:txBody>
            <a:bodyPr wrap="none">
              <a:spAutoFit/>
            </a:bodyPr>
            <a:lstStyle/>
            <a:p>
              <a:r>
                <a:rPr lang="fr-FR" sz="1400"/>
                <a:t>k</a:t>
              </a:r>
              <a:r>
                <a:rPr lang="fr-FR" sz="1400" baseline="-25000"/>
                <a:t>0</a:t>
              </a:r>
              <a:endParaRPr lang="fr-FR" sz="1400"/>
            </a:p>
          </p:txBody>
        </p:sp>
      </p:grpSp>
      <p:grpSp>
        <p:nvGrpSpPr>
          <p:cNvPr id="69640" name="Group 35"/>
          <p:cNvGrpSpPr>
            <a:grpSpLocks/>
          </p:cNvGrpSpPr>
          <p:nvPr/>
        </p:nvGrpSpPr>
        <p:grpSpPr bwMode="auto">
          <a:xfrm>
            <a:off x="3315060" y="2016761"/>
            <a:ext cx="3810000" cy="1573213"/>
            <a:chOff x="826" y="1706"/>
            <a:chExt cx="2965" cy="1732"/>
          </a:xfrm>
        </p:grpSpPr>
        <p:grpSp>
          <p:nvGrpSpPr>
            <p:cNvPr id="69648" name="Group 28"/>
            <p:cNvGrpSpPr>
              <a:grpSpLocks/>
            </p:cNvGrpSpPr>
            <p:nvPr/>
          </p:nvGrpSpPr>
          <p:grpSpPr bwMode="auto">
            <a:xfrm>
              <a:off x="826" y="1706"/>
              <a:ext cx="2334" cy="598"/>
              <a:chOff x="826" y="1706"/>
              <a:chExt cx="2334" cy="598"/>
            </a:xfrm>
          </p:grpSpPr>
          <p:sp>
            <p:nvSpPr>
              <p:cNvPr id="69654" name="Rectangle 21"/>
              <p:cNvSpPr>
                <a:spLocks noChangeArrowheads="1"/>
              </p:cNvSpPr>
              <p:nvPr/>
            </p:nvSpPr>
            <p:spPr bwMode="auto">
              <a:xfrm>
                <a:off x="1202" y="1706"/>
                <a:ext cx="1587" cy="273"/>
              </a:xfrm>
              <a:prstGeom prst="rect">
                <a:avLst/>
              </a:prstGeom>
              <a:solidFill>
                <a:schemeClr val="accent1"/>
              </a:solidFill>
              <a:ln w="9525">
                <a:solidFill>
                  <a:schemeClr val="tx1"/>
                </a:solidFill>
                <a:miter lim="800000"/>
                <a:headEnd/>
                <a:tailEnd/>
              </a:ln>
            </p:spPr>
            <p:txBody>
              <a:bodyPr wrap="none" anchor="ctr"/>
              <a:lstStyle/>
              <a:p>
                <a:endParaRPr lang="fr-FR"/>
              </a:p>
            </p:txBody>
          </p:sp>
          <p:sp>
            <p:nvSpPr>
              <p:cNvPr id="69655" name="Rectangle 22" descr="Diagonales larges vers le haut"/>
              <p:cNvSpPr>
                <a:spLocks noChangeArrowheads="1"/>
              </p:cNvSpPr>
              <p:nvPr/>
            </p:nvSpPr>
            <p:spPr bwMode="auto">
              <a:xfrm>
                <a:off x="2699" y="1706"/>
                <a:ext cx="90" cy="273"/>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fr-FR"/>
              </a:p>
            </p:txBody>
          </p:sp>
          <p:sp>
            <p:nvSpPr>
              <p:cNvPr id="69656" name="Line 23"/>
              <p:cNvSpPr>
                <a:spLocks noChangeShapeType="1"/>
              </p:cNvSpPr>
              <p:nvPr/>
            </p:nvSpPr>
            <p:spPr bwMode="auto">
              <a:xfrm flipH="1">
                <a:off x="975" y="1842"/>
                <a:ext cx="227" cy="0"/>
              </a:xfrm>
              <a:prstGeom prst="line">
                <a:avLst/>
              </a:prstGeom>
              <a:noFill/>
              <a:ln w="9525">
                <a:solidFill>
                  <a:schemeClr val="tx1"/>
                </a:solidFill>
                <a:round/>
                <a:headEnd/>
                <a:tailEnd/>
              </a:ln>
            </p:spPr>
            <p:txBody>
              <a:bodyPr/>
              <a:lstStyle/>
              <a:p>
                <a:endParaRPr lang="fr-FR"/>
              </a:p>
            </p:txBody>
          </p:sp>
          <p:sp>
            <p:nvSpPr>
              <p:cNvPr id="69657" name="Line 24"/>
              <p:cNvSpPr>
                <a:spLocks noChangeShapeType="1"/>
              </p:cNvSpPr>
              <p:nvPr/>
            </p:nvSpPr>
            <p:spPr bwMode="auto">
              <a:xfrm>
                <a:off x="975" y="1842"/>
                <a:ext cx="0" cy="227"/>
              </a:xfrm>
              <a:prstGeom prst="line">
                <a:avLst/>
              </a:prstGeom>
              <a:noFill/>
              <a:ln w="9525">
                <a:solidFill>
                  <a:schemeClr val="tx1"/>
                </a:solidFill>
                <a:round/>
                <a:headEnd/>
                <a:tailEnd/>
              </a:ln>
            </p:spPr>
            <p:txBody>
              <a:bodyPr/>
              <a:lstStyle/>
              <a:p>
                <a:endParaRPr lang="fr-FR"/>
              </a:p>
            </p:txBody>
          </p:sp>
          <p:sp>
            <p:nvSpPr>
              <p:cNvPr id="69658" name="Line 25"/>
              <p:cNvSpPr>
                <a:spLocks noChangeShapeType="1"/>
              </p:cNvSpPr>
              <p:nvPr/>
            </p:nvSpPr>
            <p:spPr bwMode="auto">
              <a:xfrm>
                <a:off x="2789" y="1842"/>
                <a:ext cx="91" cy="0"/>
              </a:xfrm>
              <a:prstGeom prst="line">
                <a:avLst/>
              </a:prstGeom>
              <a:noFill/>
              <a:ln w="9525">
                <a:solidFill>
                  <a:schemeClr val="tx1"/>
                </a:solidFill>
                <a:round/>
                <a:headEnd/>
                <a:tailEnd/>
              </a:ln>
            </p:spPr>
            <p:txBody>
              <a:bodyPr/>
              <a:lstStyle/>
              <a:p>
                <a:endParaRPr lang="fr-FR"/>
              </a:p>
            </p:txBody>
          </p:sp>
          <p:sp>
            <p:nvSpPr>
              <p:cNvPr id="69659" name="Text Box 26"/>
              <p:cNvSpPr txBox="1">
                <a:spLocks noChangeArrowheads="1"/>
              </p:cNvSpPr>
              <p:nvPr/>
            </p:nvSpPr>
            <p:spPr bwMode="auto">
              <a:xfrm>
                <a:off x="2913" y="1718"/>
                <a:ext cx="247" cy="404"/>
              </a:xfrm>
              <a:prstGeom prst="rect">
                <a:avLst/>
              </a:prstGeom>
              <a:noFill/>
              <a:ln w="9525">
                <a:noFill/>
                <a:miter lim="800000"/>
                <a:headEnd/>
                <a:tailEnd/>
              </a:ln>
            </p:spPr>
            <p:txBody>
              <a:bodyPr wrap="none">
                <a:spAutoFit/>
              </a:bodyPr>
              <a:lstStyle/>
              <a:p>
                <a:r>
                  <a:rPr lang="fr-FR"/>
                  <a:t>+</a:t>
                </a:r>
              </a:p>
            </p:txBody>
          </p:sp>
          <p:sp>
            <p:nvSpPr>
              <p:cNvPr id="69660" name="Text Box 27"/>
              <p:cNvSpPr txBox="1">
                <a:spLocks noChangeArrowheads="1"/>
              </p:cNvSpPr>
              <p:nvPr/>
            </p:nvSpPr>
            <p:spPr bwMode="auto">
              <a:xfrm>
                <a:off x="826" y="1900"/>
                <a:ext cx="203" cy="404"/>
              </a:xfrm>
              <a:prstGeom prst="rect">
                <a:avLst/>
              </a:prstGeom>
              <a:noFill/>
              <a:ln w="9525">
                <a:noFill/>
                <a:miter lim="800000"/>
                <a:headEnd/>
                <a:tailEnd/>
              </a:ln>
            </p:spPr>
            <p:txBody>
              <a:bodyPr wrap="none">
                <a:spAutoFit/>
              </a:bodyPr>
              <a:lstStyle/>
              <a:p>
                <a:r>
                  <a:rPr lang="fr-FR"/>
                  <a:t>-</a:t>
                </a:r>
              </a:p>
            </p:txBody>
          </p:sp>
        </p:grpSp>
        <p:sp>
          <p:nvSpPr>
            <p:cNvPr id="69649" name="Line 29"/>
            <p:cNvSpPr>
              <a:spLocks noChangeShapeType="1"/>
            </p:cNvSpPr>
            <p:nvPr/>
          </p:nvSpPr>
          <p:spPr bwMode="auto">
            <a:xfrm>
              <a:off x="1020" y="2704"/>
              <a:ext cx="2132" cy="0"/>
            </a:xfrm>
            <a:prstGeom prst="line">
              <a:avLst/>
            </a:prstGeom>
            <a:noFill/>
            <a:ln w="9525">
              <a:solidFill>
                <a:schemeClr val="tx1"/>
              </a:solidFill>
              <a:round/>
              <a:headEnd/>
              <a:tailEnd type="triangle" w="med" len="med"/>
            </a:ln>
          </p:spPr>
          <p:txBody>
            <a:bodyPr/>
            <a:lstStyle/>
            <a:p>
              <a:endParaRPr lang="fr-FR"/>
            </a:p>
          </p:txBody>
        </p:sp>
        <p:sp>
          <p:nvSpPr>
            <p:cNvPr id="69650" name="Line 30"/>
            <p:cNvSpPr>
              <a:spLocks noChangeShapeType="1"/>
            </p:cNvSpPr>
            <p:nvPr/>
          </p:nvSpPr>
          <p:spPr bwMode="auto">
            <a:xfrm flipV="1">
              <a:off x="1202" y="2205"/>
              <a:ext cx="1542" cy="409"/>
            </a:xfrm>
            <a:prstGeom prst="line">
              <a:avLst/>
            </a:prstGeom>
            <a:noFill/>
            <a:ln w="9525">
              <a:solidFill>
                <a:schemeClr val="tx1"/>
              </a:solidFill>
              <a:round/>
              <a:headEnd/>
              <a:tailEnd/>
            </a:ln>
          </p:spPr>
          <p:txBody>
            <a:bodyPr/>
            <a:lstStyle/>
            <a:p>
              <a:endParaRPr lang="fr-FR"/>
            </a:p>
          </p:txBody>
        </p:sp>
        <p:sp>
          <p:nvSpPr>
            <p:cNvPr id="69651" name="Line 31"/>
            <p:cNvSpPr>
              <a:spLocks noChangeShapeType="1"/>
            </p:cNvSpPr>
            <p:nvPr/>
          </p:nvSpPr>
          <p:spPr bwMode="auto">
            <a:xfrm>
              <a:off x="1202" y="2840"/>
              <a:ext cx="1542" cy="409"/>
            </a:xfrm>
            <a:prstGeom prst="line">
              <a:avLst/>
            </a:prstGeom>
            <a:noFill/>
            <a:ln w="9525">
              <a:solidFill>
                <a:schemeClr val="tx1"/>
              </a:solidFill>
              <a:round/>
              <a:headEnd/>
              <a:tailEnd/>
            </a:ln>
          </p:spPr>
          <p:txBody>
            <a:bodyPr/>
            <a:lstStyle/>
            <a:p>
              <a:endParaRPr lang="fr-FR"/>
            </a:p>
          </p:txBody>
        </p:sp>
        <p:sp>
          <p:nvSpPr>
            <p:cNvPr id="69652" name="Text Box 32"/>
            <p:cNvSpPr txBox="1">
              <a:spLocks noChangeArrowheads="1"/>
            </p:cNvSpPr>
            <p:nvPr/>
          </p:nvSpPr>
          <p:spPr bwMode="auto">
            <a:xfrm>
              <a:off x="2777" y="2082"/>
              <a:ext cx="478" cy="403"/>
            </a:xfrm>
            <a:prstGeom prst="rect">
              <a:avLst/>
            </a:prstGeom>
            <a:noFill/>
            <a:ln w="9525">
              <a:noFill/>
              <a:miter lim="800000"/>
              <a:headEnd/>
              <a:tailEnd/>
            </a:ln>
          </p:spPr>
          <p:txBody>
            <a:bodyPr wrap="none">
              <a:spAutoFit/>
            </a:bodyPr>
            <a:lstStyle/>
            <a:p>
              <a:r>
                <a:rPr lang="fr-FR"/>
                <a:t>V</a:t>
              </a:r>
              <a:r>
                <a:rPr lang="fr-FR" baseline="-25000"/>
                <a:t>elec</a:t>
              </a:r>
              <a:endParaRPr lang="fr-FR"/>
            </a:p>
          </p:txBody>
        </p:sp>
        <p:sp>
          <p:nvSpPr>
            <p:cNvPr id="69653" name="Text Box 33"/>
            <p:cNvSpPr txBox="1">
              <a:spLocks noChangeArrowheads="1"/>
            </p:cNvSpPr>
            <p:nvPr/>
          </p:nvSpPr>
          <p:spPr bwMode="auto">
            <a:xfrm>
              <a:off x="2777" y="3034"/>
              <a:ext cx="1014" cy="404"/>
            </a:xfrm>
            <a:prstGeom prst="rect">
              <a:avLst/>
            </a:prstGeom>
            <a:noFill/>
            <a:ln w="9525">
              <a:noFill/>
              <a:miter lim="800000"/>
              <a:headEnd/>
              <a:tailEnd/>
            </a:ln>
          </p:spPr>
          <p:txBody>
            <a:bodyPr wrap="none">
              <a:spAutoFit/>
            </a:bodyPr>
            <a:lstStyle/>
            <a:p>
              <a:r>
                <a:rPr lang="fr-FR" i="1"/>
                <a:t>V(x)</a:t>
              </a:r>
              <a:r>
                <a:rPr lang="fr-FR"/>
                <a:t> = -qV</a:t>
              </a:r>
              <a:r>
                <a:rPr lang="fr-FR" baseline="-25000"/>
                <a:t>e</a:t>
              </a:r>
              <a:endParaRPr lang="fr-FR"/>
            </a:p>
          </p:txBody>
        </p:sp>
      </p:grpSp>
      <p:sp>
        <p:nvSpPr>
          <p:cNvPr id="69641" name="Text Box 36"/>
          <p:cNvSpPr txBox="1">
            <a:spLocks noChangeArrowheads="1"/>
          </p:cNvSpPr>
          <p:nvPr/>
        </p:nvSpPr>
        <p:spPr bwMode="auto">
          <a:xfrm>
            <a:off x="112306" y="3756819"/>
            <a:ext cx="5718174" cy="2585323"/>
          </a:xfrm>
          <a:prstGeom prst="rect">
            <a:avLst/>
          </a:prstGeom>
          <a:noFill/>
          <a:ln w="9525">
            <a:noFill/>
            <a:miter lim="800000"/>
            <a:headEnd/>
            <a:tailEnd/>
          </a:ln>
        </p:spPr>
        <p:txBody>
          <a:bodyPr wrap="square">
            <a:spAutoFit/>
          </a:bodyPr>
          <a:lstStyle/>
          <a:p>
            <a:r>
              <a:rPr lang="fr-FR" sz="1600" b="0" i="0" dirty="0">
                <a:solidFill>
                  <a:srgbClr val="000000"/>
                </a:solidFill>
                <a:effectLst/>
                <a:latin typeface="Tahoma" panose="020B0604030504040204" pitchFamily="34" charset="0"/>
              </a:rPr>
              <a:t>Quand une force travaille, une quantité d'énergie est transférée au système. Dans le cas d'un mouvement linéaire, l'énergie (en Joules) correspond au travail (F x L) fourni par la force. Ainsi l</a:t>
            </a:r>
            <a:r>
              <a:rPr lang="fr-FR" sz="1600" dirty="0"/>
              <a:t>’état (électron) acquiert pendant </a:t>
            </a:r>
            <a:r>
              <a:rPr lang="fr-FR" sz="1600" dirty="0" err="1"/>
              <a:t>dt</a:t>
            </a:r>
            <a:r>
              <a:rPr lang="fr-FR" sz="1600" dirty="0"/>
              <a:t> de l’énergie </a:t>
            </a:r>
            <a:r>
              <a:rPr lang="fr-FR" sz="1600" dirty="0" err="1"/>
              <a:t>dE</a:t>
            </a:r>
            <a:r>
              <a:rPr lang="fr-FR" sz="1600" dirty="0"/>
              <a:t>:</a:t>
            </a:r>
          </a:p>
          <a:p>
            <a:endParaRPr lang="fr-FR" sz="1600" dirty="0"/>
          </a:p>
          <a:p>
            <a:pPr>
              <a:buFont typeface="Wingdings" pitchFamily="2" charset="2"/>
              <a:buChar char="ó"/>
            </a:pPr>
            <a:r>
              <a:rPr lang="fr-FR" sz="1600" dirty="0">
                <a:sym typeface="Wingdings" pitchFamily="2" charset="2"/>
              </a:rPr>
              <a:t> Entre t et </a:t>
            </a:r>
            <a:r>
              <a:rPr lang="fr-FR" sz="1600" dirty="0" err="1">
                <a:sym typeface="Wingdings" pitchFamily="2" charset="2"/>
              </a:rPr>
              <a:t>t+dt</a:t>
            </a:r>
            <a:r>
              <a:rPr lang="fr-FR" sz="1600" dirty="0">
                <a:sym typeface="Wingdings" pitchFamily="2" charset="2"/>
              </a:rPr>
              <a:t> =&gt;</a:t>
            </a:r>
            <a:r>
              <a:rPr lang="fr-FR" sz="1600" i="1" dirty="0" err="1">
                <a:sym typeface="Wingdings" pitchFamily="2" charset="2"/>
              </a:rPr>
              <a:t>dE</a:t>
            </a:r>
            <a:r>
              <a:rPr lang="fr-FR" sz="1600" i="1" dirty="0">
                <a:sym typeface="Wingdings" pitchFamily="2" charset="2"/>
              </a:rPr>
              <a:t>=</a:t>
            </a:r>
            <a:r>
              <a:rPr lang="fr-FR" sz="1600" i="1" dirty="0" err="1">
                <a:sym typeface="Wingdings" pitchFamily="2" charset="2"/>
              </a:rPr>
              <a:t>F.v</a:t>
            </a:r>
            <a:r>
              <a:rPr lang="fr-FR" sz="1600" i="1" baseline="-25000" dirty="0" err="1">
                <a:sym typeface="Wingdings" pitchFamily="2" charset="2"/>
              </a:rPr>
              <a:t>g</a:t>
            </a:r>
            <a:r>
              <a:rPr lang="fr-FR" sz="1600" i="1" dirty="0" err="1">
                <a:sym typeface="Wingdings" pitchFamily="2" charset="2"/>
              </a:rPr>
              <a:t>.dt</a:t>
            </a:r>
            <a:endParaRPr lang="fr-FR" sz="1600" i="1" dirty="0">
              <a:sym typeface="Wingdings" pitchFamily="2" charset="2"/>
            </a:endParaRPr>
          </a:p>
          <a:p>
            <a:pPr>
              <a:buFont typeface="Wingdings" pitchFamily="2" charset="2"/>
              <a:buChar char="ó"/>
            </a:pPr>
            <a:endParaRPr lang="fr-FR" sz="1600" i="1" dirty="0">
              <a:sym typeface="Wingdings" pitchFamily="2" charset="2"/>
            </a:endParaRPr>
          </a:p>
          <a:p>
            <a:r>
              <a:rPr lang="fr-FR" sz="1600" dirty="0">
                <a:sym typeface="Wingdings" pitchFamily="2" charset="2"/>
              </a:rPr>
              <a:t>  Si E change, k change  la valeur centrale de k</a:t>
            </a:r>
            <a:r>
              <a:rPr lang="fr-FR" sz="1600" baseline="-25000" dirty="0">
                <a:sym typeface="Wingdings" pitchFamily="2" charset="2"/>
              </a:rPr>
              <a:t>0</a:t>
            </a:r>
            <a:r>
              <a:rPr lang="fr-FR" sz="1600" dirty="0">
                <a:sym typeface="Wingdings" pitchFamily="2" charset="2"/>
              </a:rPr>
              <a:t> a changé (</a:t>
            </a:r>
            <a:r>
              <a:rPr lang="fr-FR" sz="1600" dirty="0">
                <a:solidFill>
                  <a:srgbClr val="FF0000"/>
                </a:solidFill>
                <a:sym typeface="Wingdings" pitchFamily="2" charset="2"/>
              </a:rPr>
              <a:t>k’</a:t>
            </a:r>
            <a:r>
              <a:rPr lang="fr-FR" sz="1600" baseline="-25000" dirty="0">
                <a:solidFill>
                  <a:srgbClr val="FF0000"/>
                </a:solidFill>
                <a:sym typeface="Wingdings" pitchFamily="2" charset="2"/>
              </a:rPr>
              <a:t>0 </a:t>
            </a:r>
            <a:r>
              <a:rPr lang="fr-FR" b="1" dirty="0">
                <a:solidFill>
                  <a:srgbClr val="FF0000"/>
                </a:solidFill>
                <a:sym typeface="Wingdings" pitchFamily="2" charset="2"/>
              </a:rPr>
              <a:t>-</a:t>
            </a:r>
            <a:r>
              <a:rPr lang="fr-FR" sz="1600" dirty="0">
                <a:sym typeface="Wingdings" pitchFamily="2" charset="2"/>
              </a:rPr>
              <a:t>).</a:t>
            </a:r>
            <a:endParaRPr lang="fr-FR" sz="1600" baseline="-25000" dirty="0"/>
          </a:p>
        </p:txBody>
      </p:sp>
      <p:sp>
        <p:nvSpPr>
          <p:cNvPr id="69642" name="Line 37"/>
          <p:cNvSpPr>
            <a:spLocks noChangeShapeType="1"/>
          </p:cNvSpPr>
          <p:nvPr/>
        </p:nvSpPr>
        <p:spPr bwMode="auto">
          <a:xfrm flipV="1">
            <a:off x="9551988" y="2420939"/>
            <a:ext cx="0" cy="1152525"/>
          </a:xfrm>
          <a:prstGeom prst="line">
            <a:avLst/>
          </a:prstGeom>
          <a:noFill/>
          <a:ln w="28575">
            <a:solidFill>
              <a:srgbClr val="FF0000"/>
            </a:solidFill>
            <a:round/>
            <a:headEnd/>
            <a:tailEnd/>
          </a:ln>
        </p:spPr>
        <p:txBody>
          <a:bodyPr/>
          <a:lstStyle/>
          <a:p>
            <a:endParaRPr lang="fr-FR"/>
          </a:p>
        </p:txBody>
      </p:sp>
      <p:sp>
        <p:nvSpPr>
          <p:cNvPr id="69643" name="Line 38"/>
          <p:cNvSpPr>
            <a:spLocks noChangeShapeType="1"/>
          </p:cNvSpPr>
          <p:nvPr/>
        </p:nvSpPr>
        <p:spPr bwMode="auto">
          <a:xfrm flipH="1">
            <a:off x="8616950" y="2420938"/>
            <a:ext cx="935038" cy="0"/>
          </a:xfrm>
          <a:prstGeom prst="line">
            <a:avLst/>
          </a:prstGeom>
          <a:noFill/>
          <a:ln w="9525">
            <a:solidFill>
              <a:schemeClr val="tx1"/>
            </a:solidFill>
            <a:prstDash val="dash"/>
            <a:round/>
            <a:headEnd/>
            <a:tailEnd/>
          </a:ln>
        </p:spPr>
        <p:txBody>
          <a:bodyPr/>
          <a:lstStyle/>
          <a:p>
            <a:endParaRPr lang="fr-FR"/>
          </a:p>
        </p:txBody>
      </p:sp>
      <p:sp>
        <p:nvSpPr>
          <p:cNvPr id="224295" name="Text Box 39"/>
          <p:cNvSpPr txBox="1">
            <a:spLocks noChangeArrowheads="1"/>
          </p:cNvSpPr>
          <p:nvPr/>
        </p:nvSpPr>
        <p:spPr bwMode="auto">
          <a:xfrm>
            <a:off x="7680176" y="2060848"/>
            <a:ext cx="840295" cy="369332"/>
          </a:xfrm>
          <a:prstGeom prst="rect">
            <a:avLst/>
          </a:prstGeom>
          <a:noFill/>
          <a:ln w="9525">
            <a:noFill/>
            <a:miter lim="800000"/>
            <a:headEnd/>
            <a:tailEnd/>
          </a:ln>
          <a:effectLst/>
        </p:spPr>
        <p:txBody>
          <a:bodyPr wrap="none">
            <a:spAutoFit/>
          </a:bodyPr>
          <a:lstStyle/>
          <a:p>
            <a:pPr>
              <a:defRPr/>
            </a:pPr>
            <a:r>
              <a:rPr lang="fr-FR" i="1" dirty="0">
                <a:effectLst>
                  <a:outerShdw blurRad="38100" dist="38100" dir="2700000" algn="tl">
                    <a:srgbClr val="C0C0C0"/>
                  </a:outerShdw>
                </a:effectLst>
              </a:rPr>
              <a:t>E</a:t>
            </a:r>
            <a:r>
              <a:rPr lang="fr-FR" i="1" baseline="-25000" dirty="0">
                <a:effectLst>
                  <a:outerShdw blurRad="38100" dist="38100" dir="2700000" algn="tl">
                    <a:srgbClr val="C0C0C0"/>
                  </a:outerShdw>
                </a:effectLst>
              </a:rPr>
              <a:t>0</a:t>
            </a:r>
            <a:r>
              <a:rPr lang="fr-FR" i="1" dirty="0">
                <a:effectLst>
                  <a:outerShdw blurRad="38100" dist="38100" dir="2700000" algn="tl">
                    <a:srgbClr val="C0C0C0"/>
                  </a:outerShdw>
                </a:effectLst>
              </a:rPr>
              <a:t>+dE</a:t>
            </a:r>
          </a:p>
        </p:txBody>
      </p:sp>
      <p:sp>
        <p:nvSpPr>
          <p:cNvPr id="69645" name="Line 40"/>
          <p:cNvSpPr>
            <a:spLocks noChangeShapeType="1"/>
          </p:cNvSpPr>
          <p:nvPr/>
        </p:nvSpPr>
        <p:spPr bwMode="auto">
          <a:xfrm flipH="1" flipV="1">
            <a:off x="8443913" y="2335214"/>
            <a:ext cx="144462" cy="71437"/>
          </a:xfrm>
          <a:prstGeom prst="line">
            <a:avLst/>
          </a:prstGeom>
          <a:noFill/>
          <a:ln w="9525">
            <a:solidFill>
              <a:schemeClr val="tx1"/>
            </a:solidFill>
            <a:round/>
            <a:headEnd/>
            <a:tailEnd/>
          </a:ln>
        </p:spPr>
        <p:txBody>
          <a:bodyPr/>
          <a:lstStyle/>
          <a:p>
            <a:endParaRPr lang="fr-FR"/>
          </a:p>
        </p:txBody>
      </p:sp>
      <p:sp>
        <p:nvSpPr>
          <p:cNvPr id="69646" name="Line 41"/>
          <p:cNvSpPr>
            <a:spLocks noChangeShapeType="1"/>
          </p:cNvSpPr>
          <p:nvPr/>
        </p:nvSpPr>
        <p:spPr bwMode="auto">
          <a:xfrm flipH="1">
            <a:off x="8443913" y="2593975"/>
            <a:ext cx="144462" cy="71438"/>
          </a:xfrm>
          <a:prstGeom prst="line">
            <a:avLst/>
          </a:prstGeom>
          <a:noFill/>
          <a:ln w="9525">
            <a:solidFill>
              <a:schemeClr val="tx1"/>
            </a:solidFill>
            <a:round/>
            <a:headEnd/>
            <a:tailEnd/>
          </a:ln>
        </p:spPr>
        <p:txBody>
          <a:bodyPr/>
          <a:lstStyle/>
          <a:p>
            <a:endParaRPr lang="fr-FR"/>
          </a:p>
        </p:txBody>
      </p:sp>
      <p:graphicFrame>
        <p:nvGraphicFramePr>
          <p:cNvPr id="69634" name="Object 42"/>
          <p:cNvGraphicFramePr>
            <a:graphicFrameLocks noChangeAspect="1"/>
          </p:cNvGraphicFramePr>
          <p:nvPr>
            <p:extLst>
              <p:ext uri="{D42A27DB-BD31-4B8C-83A1-F6EECF244321}">
                <p14:modId xmlns:p14="http://schemas.microsoft.com/office/powerpoint/2010/main" val="4276326165"/>
              </p:ext>
            </p:extLst>
          </p:nvPr>
        </p:nvGraphicFramePr>
        <p:xfrm>
          <a:off x="6249989" y="4743450"/>
          <a:ext cx="3267075" cy="1703388"/>
        </p:xfrm>
        <a:graphic>
          <a:graphicData uri="http://schemas.openxmlformats.org/presentationml/2006/ole">
            <mc:AlternateContent xmlns:mc="http://schemas.openxmlformats.org/markup-compatibility/2006">
              <mc:Choice xmlns:v="urn:schemas-microsoft-com:vml" Requires="v">
                <p:oleObj name="Equation" r:id="rId5" imgW="2095200" imgH="1091880" progId="Equation.DSMT4">
                  <p:embed/>
                </p:oleObj>
              </mc:Choice>
              <mc:Fallback>
                <p:oleObj name="Equation" r:id="rId5" imgW="2095200" imgH="1091880" progId="Equation.DSMT4">
                  <p:embed/>
                  <p:pic>
                    <p:nvPicPr>
                      <p:cNvPr id="69634" name="Object 42"/>
                      <p:cNvPicPr>
                        <a:picLocks noChangeAspect="1" noChangeArrowheads="1"/>
                      </p:cNvPicPr>
                      <p:nvPr/>
                    </p:nvPicPr>
                    <p:blipFill>
                      <a:blip r:embed="rId6"/>
                      <a:srcRect/>
                      <a:stretch>
                        <a:fillRect/>
                      </a:stretch>
                    </p:blipFill>
                    <p:spPr bwMode="auto">
                      <a:xfrm>
                        <a:off x="6249989" y="4743450"/>
                        <a:ext cx="3267075" cy="1703388"/>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69647" name="Rectangle 45"/>
          <p:cNvSpPr>
            <a:spLocks noChangeArrowheads="1"/>
          </p:cNvSpPr>
          <p:nvPr/>
        </p:nvSpPr>
        <p:spPr bwMode="auto">
          <a:xfrm>
            <a:off x="7481120" y="5805488"/>
            <a:ext cx="1961157" cy="647700"/>
          </a:xfrm>
          <a:prstGeom prst="rect">
            <a:avLst/>
          </a:prstGeom>
          <a:noFill/>
          <a:ln w="38100">
            <a:solidFill>
              <a:srgbClr val="9900CC"/>
            </a:solidFill>
            <a:miter lim="800000"/>
            <a:headEnd/>
            <a:tailEnd/>
          </a:ln>
        </p:spPr>
        <p:txBody>
          <a:bodyPr wrap="none" anchor="ctr"/>
          <a:lstStyle/>
          <a:p>
            <a:endParaRPr lang="fr-FR"/>
          </a:p>
        </p:txBody>
      </p:sp>
      <p:sp>
        <p:nvSpPr>
          <p:cNvPr id="2" name="ZoneTexte 1"/>
          <p:cNvSpPr txBox="1"/>
          <p:nvPr/>
        </p:nvSpPr>
        <p:spPr>
          <a:xfrm>
            <a:off x="9827348" y="2636913"/>
            <a:ext cx="352982" cy="276999"/>
          </a:xfrm>
          <a:prstGeom prst="rect">
            <a:avLst/>
          </a:prstGeom>
          <a:noFill/>
        </p:spPr>
        <p:txBody>
          <a:bodyPr wrap="none" rtlCol="0">
            <a:spAutoFit/>
          </a:bodyPr>
          <a:lstStyle/>
          <a:p>
            <a:r>
              <a:rPr lang="en-US" sz="1200" dirty="0">
                <a:solidFill>
                  <a:srgbClr val="FF0000"/>
                </a:solidFill>
              </a:rPr>
              <a:t>k’</a:t>
            </a:r>
            <a:r>
              <a:rPr lang="en-US" sz="1200" baseline="-25000" dirty="0">
                <a:solidFill>
                  <a:srgbClr val="FF0000"/>
                </a:solidFill>
              </a:rPr>
              <a:t>0</a:t>
            </a:r>
          </a:p>
        </p:txBody>
      </p:sp>
      <p:cxnSp>
        <p:nvCxnSpPr>
          <p:cNvPr id="4" name="Connecteur droit avec flèche 3"/>
          <p:cNvCxnSpPr/>
          <p:nvPr/>
        </p:nvCxnSpPr>
        <p:spPr>
          <a:xfrm flipH="1">
            <a:off x="9551988" y="2768194"/>
            <a:ext cx="311936" cy="1289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06EFC254-A344-AD6A-4F7E-51B8C5E0B2A0}"/>
              </a:ext>
            </a:extLst>
          </p:cNvPr>
          <p:cNvCxnSpPr/>
          <p:nvPr/>
        </p:nvCxnSpPr>
        <p:spPr>
          <a:xfrm flipH="1">
            <a:off x="6303950" y="4869160"/>
            <a:ext cx="296106" cy="36004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72EEA7FF-F7A0-2515-C526-59A9DBEC5D11}"/>
              </a:ext>
            </a:extLst>
          </p:cNvPr>
          <p:cNvCxnSpPr/>
          <p:nvPr/>
        </p:nvCxnSpPr>
        <p:spPr>
          <a:xfrm flipH="1">
            <a:off x="8536745" y="4787900"/>
            <a:ext cx="296106" cy="36004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 Box 39">
            <a:extLst>
              <a:ext uri="{FF2B5EF4-FFF2-40B4-BE49-F238E27FC236}">
                <a16:creationId xmlns:a16="http://schemas.microsoft.com/office/drawing/2014/main" id="{84BF2DEC-D218-11C0-C8EE-1A0417D9929A}"/>
              </a:ext>
            </a:extLst>
          </p:cNvPr>
          <p:cNvSpPr txBox="1">
            <a:spLocks noChangeArrowheads="1"/>
          </p:cNvSpPr>
          <p:nvPr/>
        </p:nvSpPr>
        <p:spPr bwMode="auto">
          <a:xfrm>
            <a:off x="7935156" y="2498765"/>
            <a:ext cx="423514" cy="369332"/>
          </a:xfrm>
          <a:prstGeom prst="rect">
            <a:avLst/>
          </a:prstGeom>
          <a:noFill/>
          <a:ln w="9525">
            <a:noFill/>
            <a:miter lim="800000"/>
            <a:headEnd/>
            <a:tailEnd/>
          </a:ln>
          <a:effectLst/>
        </p:spPr>
        <p:txBody>
          <a:bodyPr wrap="none">
            <a:spAutoFit/>
          </a:bodyPr>
          <a:lstStyle/>
          <a:p>
            <a:pPr>
              <a:defRPr/>
            </a:pPr>
            <a:r>
              <a:rPr lang="fr-FR" i="1" dirty="0">
                <a:effectLst>
                  <a:outerShdw blurRad="38100" dist="38100" dir="2700000" algn="tl">
                    <a:srgbClr val="C0C0C0"/>
                  </a:outerShdw>
                </a:effectLst>
              </a:rPr>
              <a:t>E</a:t>
            </a:r>
            <a:r>
              <a:rPr lang="fr-FR" i="1" baseline="-25000" dirty="0">
                <a:effectLst>
                  <a:outerShdw blurRad="38100" dist="38100" dir="2700000" algn="tl">
                    <a:srgbClr val="C0C0C0"/>
                  </a:outerShdw>
                </a:effectLst>
              </a:rPr>
              <a:t>0</a:t>
            </a:r>
            <a:endParaRPr lang="fr-FR" i="1" dirty="0">
              <a:effectLst>
                <a:outerShdw blurRad="38100" dist="38100" dir="2700000" algn="tl">
                  <a:srgbClr val="C0C0C0"/>
                </a:outerShdw>
              </a:effectLs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4" name="Rectangle 2"/>
          <p:cNvSpPr>
            <a:spLocks noGrp="1" noChangeArrowheads="1"/>
          </p:cNvSpPr>
          <p:nvPr>
            <p:ph type="title"/>
          </p:nvPr>
        </p:nvSpPr>
        <p:spPr/>
        <p:txBody>
          <a:bodyPr/>
          <a:lstStyle/>
          <a:p>
            <a:pPr eaLnBrk="1" hangingPunct="1"/>
            <a:r>
              <a:rPr lang="fr-FR"/>
              <a:t>Modèle de Sommerfeld</a:t>
            </a:r>
          </a:p>
        </p:txBody>
      </p:sp>
      <p:sp>
        <p:nvSpPr>
          <p:cNvPr id="225283" name="Rectangle 3"/>
          <p:cNvSpPr>
            <a:spLocks noGrp="1" noChangeArrowheads="1"/>
          </p:cNvSpPr>
          <p:nvPr>
            <p:ph idx="1"/>
          </p:nvPr>
        </p:nvSpPr>
        <p:spPr>
          <a:xfrm>
            <a:off x="1981201" y="1719263"/>
            <a:ext cx="5051425" cy="4411662"/>
          </a:xfrm>
        </p:spPr>
        <p:txBody>
          <a:bodyPr/>
          <a:lstStyle/>
          <a:p>
            <a:pPr lvl="1" eaLnBrk="1" hangingPunct="1">
              <a:defRPr/>
            </a:pPr>
            <a:r>
              <a:rPr lang="fr-FR"/>
              <a:t>L’électron de Sommerfeld:</a:t>
            </a:r>
          </a:p>
          <a:p>
            <a:pPr lvl="2" eaLnBrk="1" hangingPunct="1">
              <a:defRPr/>
            </a:pPr>
            <a:r>
              <a:rPr lang="fr-FR" sz="2000" i="1">
                <a:solidFill>
                  <a:srgbClr val="9900CC"/>
                </a:solidFill>
                <a:effectLst>
                  <a:outerShdw blurRad="38100" dist="38100" dir="2700000" algn="tl">
                    <a:srgbClr val="C0C0C0"/>
                  </a:outerShdw>
                </a:effectLst>
                <a:cs typeface="Arial" charset="0"/>
                <a:sym typeface="Wingdings" pitchFamily="2" charset="2"/>
              </a:rPr>
              <a:t>Accélération de l’électron:</a:t>
            </a:r>
          </a:p>
          <a:p>
            <a:pPr lvl="2" eaLnBrk="1" hangingPunct="1">
              <a:buFont typeface="Wingdings" pitchFamily="2" charset="2"/>
              <a:buNone/>
              <a:defRPr/>
            </a:pPr>
            <a:endParaRPr lang="fr-FR" sz="2000">
              <a:cs typeface="Arial" charset="0"/>
              <a:sym typeface="Wingdings" pitchFamily="2" charset="2"/>
            </a:endParaRPr>
          </a:p>
        </p:txBody>
      </p:sp>
      <p:sp>
        <p:nvSpPr>
          <p:cNvPr id="70663" name="Espace réservé du numéro de diapositive 5"/>
          <p:cNvSpPr>
            <a:spLocks noGrp="1"/>
          </p:cNvSpPr>
          <p:nvPr>
            <p:ph type="sldNum" sz="quarter" idx="12"/>
          </p:nvPr>
        </p:nvSpPr>
        <p:spPr>
          <a:noFill/>
        </p:spPr>
        <p:txBody>
          <a:bodyPr/>
          <a:lstStyle/>
          <a:p>
            <a:fld id="{AF4DF1D8-43C7-4E89-AAF1-0F41178B01E2}" type="slidenum">
              <a:rPr lang="fr-FR" altLang="en-US"/>
              <a:pPr/>
              <a:t>126</a:t>
            </a:fld>
            <a:endParaRPr lang="fr-FR" altLang="en-US"/>
          </a:p>
        </p:txBody>
      </p:sp>
      <p:grpSp>
        <p:nvGrpSpPr>
          <p:cNvPr id="70666" name="Group 49"/>
          <p:cNvGrpSpPr>
            <a:grpSpLocks/>
          </p:cNvGrpSpPr>
          <p:nvPr/>
        </p:nvGrpSpPr>
        <p:grpSpPr bwMode="auto">
          <a:xfrm>
            <a:off x="1906590" y="2535238"/>
            <a:ext cx="4692651" cy="3557588"/>
            <a:chOff x="241" y="1688"/>
            <a:chExt cx="2956" cy="2241"/>
          </a:xfrm>
        </p:grpSpPr>
        <p:graphicFrame>
          <p:nvGraphicFramePr>
            <p:cNvPr id="70661" name="Object 42"/>
            <p:cNvGraphicFramePr>
              <a:graphicFrameLocks noChangeAspect="1"/>
            </p:cNvGraphicFramePr>
            <p:nvPr>
              <p:extLst>
                <p:ext uri="{D42A27DB-BD31-4B8C-83A1-F6EECF244321}">
                  <p14:modId xmlns:p14="http://schemas.microsoft.com/office/powerpoint/2010/main" val="3027766627"/>
                </p:ext>
              </p:extLst>
            </p:nvPr>
          </p:nvGraphicFramePr>
          <p:xfrm>
            <a:off x="241" y="1688"/>
            <a:ext cx="2956" cy="2241"/>
          </p:xfrm>
          <a:graphic>
            <a:graphicData uri="http://schemas.openxmlformats.org/presentationml/2006/ole">
              <mc:AlternateContent xmlns:mc="http://schemas.openxmlformats.org/markup-compatibility/2006">
                <mc:Choice xmlns:v="urn:schemas-microsoft-com:vml" Requires="v">
                  <p:oleObj name="Équation" r:id="rId3" imgW="2781000" imgH="2108160" progId="Equation.3">
                    <p:embed/>
                  </p:oleObj>
                </mc:Choice>
                <mc:Fallback>
                  <p:oleObj name="Équation" r:id="rId3" imgW="2781000" imgH="2108160" progId="Equation.3">
                    <p:embed/>
                    <p:pic>
                      <p:nvPicPr>
                        <p:cNvPr id="70661" name="Object 42"/>
                        <p:cNvPicPr>
                          <a:picLocks noChangeAspect="1" noChangeArrowheads="1"/>
                        </p:cNvPicPr>
                        <p:nvPr/>
                      </p:nvPicPr>
                      <p:blipFill>
                        <a:blip r:embed="rId4"/>
                        <a:srcRect/>
                        <a:stretch>
                          <a:fillRect/>
                        </a:stretch>
                      </p:blipFill>
                      <p:spPr bwMode="auto">
                        <a:xfrm>
                          <a:off x="241" y="1688"/>
                          <a:ext cx="2956" cy="2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74" name="AutoShape 43"/>
            <p:cNvSpPr>
              <a:spLocks/>
            </p:cNvSpPr>
            <p:nvPr/>
          </p:nvSpPr>
          <p:spPr bwMode="auto">
            <a:xfrm rot="-5400000">
              <a:off x="2246" y="1781"/>
              <a:ext cx="45" cy="499"/>
            </a:xfrm>
            <a:prstGeom prst="leftBrace">
              <a:avLst>
                <a:gd name="adj1" fmla="val 92407"/>
                <a:gd name="adj2" fmla="val 50000"/>
              </a:avLst>
            </a:prstGeom>
            <a:noFill/>
            <a:ln w="9525">
              <a:solidFill>
                <a:srgbClr val="9900CC"/>
              </a:solidFill>
              <a:round/>
              <a:headEnd/>
              <a:tailEnd/>
            </a:ln>
          </p:spPr>
          <p:txBody>
            <a:bodyPr wrap="none" anchor="ctr"/>
            <a:lstStyle/>
            <a:p>
              <a:endParaRPr lang="fr-FR"/>
            </a:p>
          </p:txBody>
        </p:sp>
        <p:sp>
          <p:nvSpPr>
            <p:cNvPr id="70675" name="Text Box 44"/>
            <p:cNvSpPr txBox="1">
              <a:spLocks noChangeArrowheads="1"/>
            </p:cNvSpPr>
            <p:nvPr/>
          </p:nvSpPr>
          <p:spPr bwMode="auto">
            <a:xfrm>
              <a:off x="1792" y="2032"/>
              <a:ext cx="1369" cy="194"/>
            </a:xfrm>
            <a:prstGeom prst="rect">
              <a:avLst/>
            </a:prstGeom>
            <a:noFill/>
            <a:ln w="9525">
              <a:noFill/>
              <a:miter lim="800000"/>
              <a:headEnd/>
              <a:tailEnd/>
            </a:ln>
          </p:spPr>
          <p:txBody>
            <a:bodyPr wrap="none">
              <a:spAutoFit/>
            </a:bodyPr>
            <a:lstStyle/>
            <a:p>
              <a:r>
                <a:rPr lang="fr-FR" sz="1400" dirty="0">
                  <a:solidFill>
                    <a:srgbClr val="FF0000"/>
                  </a:solidFill>
                </a:rPr>
                <a:t>(=0 car V</a:t>
              </a:r>
              <a:r>
                <a:rPr lang="fr-FR" sz="1400" baseline="-25000" dirty="0">
                  <a:solidFill>
                    <a:srgbClr val="FF0000"/>
                  </a:solidFill>
                </a:rPr>
                <a:t>0</a:t>
              </a:r>
              <a:r>
                <a:rPr lang="fr-FR" sz="1400" dirty="0">
                  <a:solidFill>
                    <a:srgbClr val="FF0000"/>
                  </a:solidFill>
                </a:rPr>
                <a:t>=cste)    -</a:t>
              </a:r>
              <a:r>
                <a:rPr lang="fr-FR" sz="1400" i="1" dirty="0" err="1">
                  <a:solidFill>
                    <a:srgbClr val="FF0000"/>
                  </a:solidFill>
                </a:rPr>
                <a:t>qE</a:t>
              </a:r>
              <a:r>
                <a:rPr lang="fr-FR" sz="1400" i="1" baseline="-25000" dirty="0" err="1">
                  <a:solidFill>
                    <a:srgbClr val="FF0000"/>
                  </a:solidFill>
                </a:rPr>
                <a:t>elec</a:t>
              </a:r>
              <a:endParaRPr lang="fr-FR" sz="1400" i="1" dirty="0">
                <a:solidFill>
                  <a:srgbClr val="FF0000"/>
                </a:solidFill>
              </a:endParaRPr>
            </a:p>
          </p:txBody>
        </p:sp>
        <p:sp>
          <p:nvSpPr>
            <p:cNvPr id="70676" name="AutoShape 45"/>
            <p:cNvSpPr>
              <a:spLocks/>
            </p:cNvSpPr>
            <p:nvPr/>
          </p:nvSpPr>
          <p:spPr bwMode="auto">
            <a:xfrm rot="-5400000">
              <a:off x="2719" y="1890"/>
              <a:ext cx="44" cy="280"/>
            </a:xfrm>
            <a:prstGeom prst="leftBrace">
              <a:avLst>
                <a:gd name="adj1" fmla="val 53030"/>
                <a:gd name="adj2" fmla="val 50000"/>
              </a:avLst>
            </a:prstGeom>
            <a:noFill/>
            <a:ln w="9525">
              <a:solidFill>
                <a:srgbClr val="9900CC"/>
              </a:solidFill>
              <a:round/>
              <a:headEnd/>
              <a:tailEnd/>
            </a:ln>
          </p:spPr>
          <p:txBody>
            <a:bodyPr wrap="none" anchor="ctr"/>
            <a:lstStyle/>
            <a:p>
              <a:endParaRPr lang="fr-FR"/>
            </a:p>
          </p:txBody>
        </p:sp>
        <p:graphicFrame>
          <p:nvGraphicFramePr>
            <p:cNvPr id="70662" name="Object 47"/>
            <p:cNvGraphicFramePr>
              <a:graphicFrameLocks noChangeAspect="1"/>
            </p:cNvGraphicFramePr>
            <p:nvPr/>
          </p:nvGraphicFramePr>
          <p:xfrm>
            <a:off x="2844" y="2092"/>
            <a:ext cx="72" cy="136"/>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70662"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 y="2092"/>
                          <a:ext cx="72" cy="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70658" name="Object 48"/>
          <p:cNvGraphicFramePr>
            <a:graphicFrameLocks noChangeAspect="1"/>
          </p:cNvGraphicFramePr>
          <p:nvPr/>
        </p:nvGraphicFramePr>
        <p:xfrm>
          <a:off x="3575050" y="6243638"/>
          <a:ext cx="1009650" cy="614362"/>
        </p:xfrm>
        <a:graphic>
          <a:graphicData uri="http://schemas.openxmlformats.org/presentationml/2006/ole">
            <mc:AlternateContent xmlns:mc="http://schemas.openxmlformats.org/markup-compatibility/2006">
              <mc:Choice xmlns:v="urn:schemas-microsoft-com:vml" Requires="v">
                <p:oleObj name="Equation" r:id="rId7" imgW="647640" imgH="393480" progId="Equation.3">
                  <p:embed/>
                </p:oleObj>
              </mc:Choice>
              <mc:Fallback>
                <p:oleObj name="Equation" r:id="rId7" imgW="647640" imgH="393480" progId="Equation.3">
                  <p:embed/>
                  <p:pic>
                    <p:nvPicPr>
                      <p:cNvPr id="70658" name="Object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050" y="6243638"/>
                        <a:ext cx="1009650" cy="61436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pic>
                </p:oleObj>
              </mc:Fallback>
            </mc:AlternateContent>
          </a:graphicData>
        </a:graphic>
      </p:graphicFrame>
      <p:sp>
        <p:nvSpPr>
          <p:cNvPr id="70667" name="AutoShape 50"/>
          <p:cNvSpPr>
            <a:spLocks noChangeArrowheads="1"/>
          </p:cNvSpPr>
          <p:nvPr/>
        </p:nvSpPr>
        <p:spPr bwMode="auto">
          <a:xfrm rot="16200000">
            <a:off x="3863182" y="6022182"/>
            <a:ext cx="360363" cy="215900"/>
          </a:xfrm>
          <a:prstGeom prst="rightArrow">
            <a:avLst>
              <a:gd name="adj1" fmla="val 50000"/>
              <a:gd name="adj2" fmla="val 41728"/>
            </a:avLst>
          </a:prstGeom>
          <a:solidFill>
            <a:schemeClr val="accent1"/>
          </a:solidFill>
          <a:ln w="9525">
            <a:solidFill>
              <a:schemeClr val="tx1"/>
            </a:solidFill>
            <a:miter lim="800000"/>
            <a:headEnd/>
            <a:tailEnd/>
          </a:ln>
        </p:spPr>
        <p:txBody>
          <a:bodyPr wrap="none" anchor="ctr"/>
          <a:lstStyle/>
          <a:p>
            <a:endParaRPr lang="fr-FR"/>
          </a:p>
        </p:txBody>
      </p:sp>
      <p:sp>
        <p:nvSpPr>
          <p:cNvPr id="70668" name="AutoShape 51"/>
          <p:cNvSpPr>
            <a:spLocks/>
          </p:cNvSpPr>
          <p:nvPr/>
        </p:nvSpPr>
        <p:spPr bwMode="auto">
          <a:xfrm>
            <a:off x="6383338" y="5084764"/>
            <a:ext cx="144462" cy="936625"/>
          </a:xfrm>
          <a:prstGeom prst="rightBrace">
            <a:avLst>
              <a:gd name="adj1" fmla="val 54029"/>
              <a:gd name="adj2" fmla="val 50000"/>
            </a:avLst>
          </a:prstGeom>
          <a:noFill/>
          <a:ln w="28575">
            <a:solidFill>
              <a:srgbClr val="9900CC"/>
            </a:solidFill>
            <a:round/>
            <a:headEnd/>
            <a:tailEnd/>
          </a:ln>
        </p:spPr>
        <p:txBody>
          <a:bodyPr wrap="none" anchor="ctr"/>
          <a:lstStyle/>
          <a:p>
            <a:endParaRPr lang="fr-FR"/>
          </a:p>
        </p:txBody>
      </p:sp>
      <p:sp>
        <p:nvSpPr>
          <p:cNvPr id="70669" name="Freeform 56"/>
          <p:cNvSpPr>
            <a:spLocks/>
          </p:cNvSpPr>
          <p:nvPr/>
        </p:nvSpPr>
        <p:spPr bwMode="auto">
          <a:xfrm>
            <a:off x="6672264" y="2492375"/>
            <a:ext cx="287337" cy="3049588"/>
          </a:xfrm>
          <a:custGeom>
            <a:avLst/>
            <a:gdLst>
              <a:gd name="T0" fmla="*/ 0 w 952"/>
              <a:gd name="T1" fmla="*/ 1905 h 1921"/>
              <a:gd name="T2" fmla="*/ 227 w 952"/>
              <a:gd name="T3" fmla="*/ 1815 h 1921"/>
              <a:gd name="T4" fmla="*/ 363 w 952"/>
              <a:gd name="T5" fmla="*/ 1270 h 1921"/>
              <a:gd name="T6" fmla="*/ 544 w 952"/>
              <a:gd name="T7" fmla="*/ 272 h 1921"/>
              <a:gd name="T8" fmla="*/ 680 w 952"/>
              <a:gd name="T9" fmla="*/ 46 h 1921"/>
              <a:gd name="T10" fmla="*/ 952 w 952"/>
              <a:gd name="T11" fmla="*/ 0 h 1921"/>
              <a:gd name="T12" fmla="*/ 0 60000 65536"/>
              <a:gd name="T13" fmla="*/ 0 60000 65536"/>
              <a:gd name="T14" fmla="*/ 0 60000 65536"/>
              <a:gd name="T15" fmla="*/ 0 60000 65536"/>
              <a:gd name="T16" fmla="*/ 0 60000 65536"/>
              <a:gd name="T17" fmla="*/ 0 60000 65536"/>
              <a:gd name="T18" fmla="*/ 0 w 952"/>
              <a:gd name="T19" fmla="*/ 0 h 1921"/>
              <a:gd name="T20" fmla="*/ 952 w 952"/>
              <a:gd name="T21" fmla="*/ 1921 h 1921"/>
            </a:gdLst>
            <a:ahLst/>
            <a:cxnLst>
              <a:cxn ang="T12">
                <a:pos x="T0" y="T1"/>
              </a:cxn>
              <a:cxn ang="T13">
                <a:pos x="T2" y="T3"/>
              </a:cxn>
              <a:cxn ang="T14">
                <a:pos x="T4" y="T5"/>
              </a:cxn>
              <a:cxn ang="T15">
                <a:pos x="T6" y="T7"/>
              </a:cxn>
              <a:cxn ang="T16">
                <a:pos x="T8" y="T9"/>
              </a:cxn>
              <a:cxn ang="T17">
                <a:pos x="T10" y="T11"/>
              </a:cxn>
            </a:cxnLst>
            <a:rect l="T18" t="T19" r="T20" b="T21"/>
            <a:pathLst>
              <a:path w="952" h="1921">
                <a:moveTo>
                  <a:pt x="0" y="1905"/>
                </a:moveTo>
                <a:cubicBezTo>
                  <a:pt x="83" y="1913"/>
                  <a:pt x="167" y="1921"/>
                  <a:pt x="227" y="1815"/>
                </a:cubicBezTo>
                <a:cubicBezTo>
                  <a:pt x="287" y="1709"/>
                  <a:pt x="310" y="1527"/>
                  <a:pt x="363" y="1270"/>
                </a:cubicBezTo>
                <a:cubicBezTo>
                  <a:pt x="416" y="1013"/>
                  <a:pt x="491" y="476"/>
                  <a:pt x="544" y="272"/>
                </a:cubicBezTo>
                <a:cubicBezTo>
                  <a:pt x="597" y="68"/>
                  <a:pt x="612" y="91"/>
                  <a:pt x="680" y="46"/>
                </a:cubicBezTo>
                <a:cubicBezTo>
                  <a:pt x="748" y="1"/>
                  <a:pt x="850" y="0"/>
                  <a:pt x="952" y="0"/>
                </a:cubicBezTo>
              </a:path>
            </a:pathLst>
          </a:custGeom>
          <a:noFill/>
          <a:ln w="28575" cmpd="sng">
            <a:solidFill>
              <a:srgbClr val="9900CC"/>
            </a:solidFill>
            <a:round/>
            <a:headEnd type="triangle" w="med" len="med"/>
            <a:tailEnd type="triangle" w="med" len="med"/>
          </a:ln>
        </p:spPr>
        <p:txBody>
          <a:bodyPr/>
          <a:lstStyle/>
          <a:p>
            <a:endParaRPr lang="fr-FR"/>
          </a:p>
        </p:txBody>
      </p:sp>
      <p:sp>
        <p:nvSpPr>
          <p:cNvPr id="70670" name="Text Box 57"/>
          <p:cNvSpPr txBox="1">
            <a:spLocks noChangeArrowheads="1"/>
          </p:cNvSpPr>
          <p:nvPr/>
        </p:nvSpPr>
        <p:spPr bwMode="auto">
          <a:xfrm>
            <a:off x="7175500" y="2341563"/>
            <a:ext cx="1568450" cy="366712"/>
          </a:xfrm>
          <a:prstGeom prst="rect">
            <a:avLst/>
          </a:prstGeom>
          <a:noFill/>
          <a:ln w="9525">
            <a:noFill/>
            <a:miter lim="800000"/>
            <a:headEnd/>
            <a:tailEnd/>
          </a:ln>
        </p:spPr>
        <p:txBody>
          <a:bodyPr wrap="none">
            <a:spAutoFit/>
          </a:bodyPr>
          <a:lstStyle/>
          <a:p>
            <a:r>
              <a:rPr lang="fr-FR"/>
              <a:t>Si on appelle:</a:t>
            </a:r>
          </a:p>
        </p:txBody>
      </p:sp>
      <p:graphicFrame>
        <p:nvGraphicFramePr>
          <p:cNvPr id="70659" name="Object 58"/>
          <p:cNvGraphicFramePr>
            <a:graphicFrameLocks noChangeAspect="1"/>
          </p:cNvGraphicFramePr>
          <p:nvPr/>
        </p:nvGraphicFramePr>
        <p:xfrm>
          <a:off x="7032625" y="2676526"/>
          <a:ext cx="3435350" cy="752475"/>
        </p:xfrm>
        <a:graphic>
          <a:graphicData uri="http://schemas.openxmlformats.org/presentationml/2006/ole">
            <mc:AlternateContent xmlns:mc="http://schemas.openxmlformats.org/markup-compatibility/2006">
              <mc:Choice xmlns:v="urn:schemas-microsoft-com:vml" Requires="v">
                <p:oleObj name="Equation" r:id="rId9" imgW="2323800" imgH="507960" progId="Equation.3">
                  <p:embed/>
                </p:oleObj>
              </mc:Choice>
              <mc:Fallback>
                <p:oleObj name="Equation" r:id="rId9" imgW="2323800" imgH="507960" progId="Equation.3">
                  <p:embed/>
                  <p:pic>
                    <p:nvPicPr>
                      <p:cNvPr id="70659" name="Object 5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2625" y="2676526"/>
                        <a:ext cx="343535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71" name="AutoShape 59"/>
          <p:cNvSpPr>
            <a:spLocks noChangeArrowheads="1"/>
          </p:cNvSpPr>
          <p:nvPr/>
        </p:nvSpPr>
        <p:spPr bwMode="auto">
          <a:xfrm rot="5400000" flipV="1">
            <a:off x="8616157" y="3717132"/>
            <a:ext cx="360363" cy="215900"/>
          </a:xfrm>
          <a:prstGeom prst="rightArrow">
            <a:avLst>
              <a:gd name="adj1" fmla="val 50000"/>
              <a:gd name="adj2" fmla="val 4172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70660" name="Object 60"/>
          <p:cNvGraphicFramePr>
            <a:graphicFrameLocks noChangeAspect="1"/>
          </p:cNvGraphicFramePr>
          <p:nvPr/>
        </p:nvGraphicFramePr>
        <p:xfrm>
          <a:off x="7013575" y="4292601"/>
          <a:ext cx="3473450" cy="752475"/>
        </p:xfrm>
        <a:graphic>
          <a:graphicData uri="http://schemas.openxmlformats.org/presentationml/2006/ole">
            <mc:AlternateContent xmlns:mc="http://schemas.openxmlformats.org/markup-compatibility/2006">
              <mc:Choice xmlns:v="urn:schemas-microsoft-com:vml" Requires="v">
                <p:oleObj name="Equation" r:id="rId11" imgW="2349360" imgH="507960" progId="Equation.3">
                  <p:embed/>
                </p:oleObj>
              </mc:Choice>
              <mc:Fallback>
                <p:oleObj name="Equation" r:id="rId11" imgW="2349360" imgH="507960" progId="Equation.3">
                  <p:embed/>
                  <p:pic>
                    <p:nvPicPr>
                      <p:cNvPr id="70660" name="Object 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575" y="4292601"/>
                        <a:ext cx="3473450" cy="752475"/>
                      </a:xfrm>
                      <a:prstGeom prst="rect">
                        <a:avLst/>
                      </a:prstGeom>
                      <a:solidFill>
                        <a:schemeClr val="accent1"/>
                      </a:solidFill>
                      <a:ln w="9525">
                        <a:solidFill>
                          <a:srgbClr val="9900CC"/>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type="title"/>
          </p:nvPr>
        </p:nvSpPr>
        <p:spPr/>
        <p:txBody>
          <a:bodyPr/>
          <a:lstStyle/>
          <a:p>
            <a:pPr eaLnBrk="1" hangingPunct="1"/>
            <a:r>
              <a:rPr lang="fr-FR"/>
              <a:t>Modèle de Sommerfeld</a:t>
            </a:r>
          </a:p>
        </p:txBody>
      </p:sp>
      <p:sp>
        <p:nvSpPr>
          <p:cNvPr id="71685" name="Rectangle 3"/>
          <p:cNvSpPr>
            <a:spLocks noGrp="1" noChangeArrowheads="1"/>
          </p:cNvSpPr>
          <p:nvPr>
            <p:ph idx="1"/>
          </p:nvPr>
        </p:nvSpPr>
        <p:spPr>
          <a:xfrm>
            <a:off x="1919288" y="2997201"/>
            <a:ext cx="8229600" cy="3349625"/>
          </a:xfrm>
        </p:spPr>
        <p:txBody>
          <a:bodyPr/>
          <a:lstStyle/>
          <a:p>
            <a:pPr lvl="2"/>
            <a:r>
              <a:rPr lang="fr-FR" u="sng" dirty="0"/>
              <a:t>Nota</a:t>
            </a:r>
            <a:r>
              <a:rPr lang="fr-FR" dirty="0"/>
              <a:t>: la relation </a:t>
            </a:r>
            <a:r>
              <a:rPr lang="fr-FR" i="1" dirty="0"/>
              <a:t>F=m</a:t>
            </a:r>
            <a:r>
              <a:rPr lang="fr-FR" i="1" dirty="0">
                <a:latin typeface="Symbol" pitchFamily="18" charset="2"/>
              </a:rPr>
              <a:t>g</a:t>
            </a:r>
            <a:r>
              <a:rPr lang="fr-FR" dirty="0"/>
              <a:t>  est toujours vraie. La masse ainsi calculée n’est la masse de la particule que si </a:t>
            </a:r>
            <a:r>
              <a:rPr lang="fr-FR" i="1" dirty="0"/>
              <a:t>V=V</a:t>
            </a:r>
            <a:r>
              <a:rPr lang="fr-FR" i="1" baseline="-25000" dirty="0"/>
              <a:t>0</a:t>
            </a:r>
            <a:r>
              <a:rPr lang="fr-FR" i="1" dirty="0"/>
              <a:t>=</a:t>
            </a:r>
            <a:r>
              <a:rPr lang="fr-FR" i="1" dirty="0" err="1"/>
              <a:t>cste</a:t>
            </a:r>
            <a:r>
              <a:rPr lang="fr-FR" dirty="0"/>
              <a:t>, </a:t>
            </a:r>
            <a:r>
              <a:rPr lang="fr-FR" dirty="0" err="1"/>
              <a:t>ie</a:t>
            </a:r>
            <a:r>
              <a:rPr lang="fr-FR" dirty="0"/>
              <a:t> que les forces résultantes sont égales aux forces extérieures. Pour un potentiel </a:t>
            </a:r>
            <a:r>
              <a:rPr lang="fr-FR" i="1" dirty="0"/>
              <a:t>V(x)</a:t>
            </a:r>
            <a:r>
              <a:rPr lang="fr-FR" dirty="0"/>
              <a:t> non constant, la relation est identique à condition de remplacer la masse par </a:t>
            </a:r>
            <a:r>
              <a:rPr lang="fr-FR" i="1" dirty="0">
                <a:solidFill>
                  <a:srgbClr val="9900CC"/>
                </a:solidFill>
              </a:rPr>
              <a:t>une masse efficace</a:t>
            </a:r>
            <a:r>
              <a:rPr lang="fr-FR" dirty="0"/>
              <a:t> (ou effective) m* qui traduira une réponse (inertie) différente de la particule (voir chapitre suivant).</a:t>
            </a:r>
          </a:p>
        </p:txBody>
      </p:sp>
      <p:sp>
        <p:nvSpPr>
          <p:cNvPr id="71683" name="Espace réservé du numéro de diapositive 5"/>
          <p:cNvSpPr>
            <a:spLocks noGrp="1"/>
          </p:cNvSpPr>
          <p:nvPr>
            <p:ph type="sldNum" sz="quarter" idx="12"/>
          </p:nvPr>
        </p:nvSpPr>
        <p:spPr>
          <a:noFill/>
        </p:spPr>
        <p:txBody>
          <a:bodyPr/>
          <a:lstStyle/>
          <a:p>
            <a:fld id="{ECE971FA-1698-4ECD-9274-3F7CA94327D0}" type="slidenum">
              <a:rPr lang="fr-FR" altLang="en-US"/>
              <a:pPr/>
              <a:t>127</a:t>
            </a:fld>
            <a:endParaRPr lang="fr-FR" altLang="en-US"/>
          </a:p>
        </p:txBody>
      </p:sp>
      <p:graphicFrame>
        <p:nvGraphicFramePr>
          <p:cNvPr id="71682" name="Object 4"/>
          <p:cNvGraphicFramePr>
            <a:graphicFrameLocks noChangeAspect="1"/>
          </p:cNvGraphicFramePr>
          <p:nvPr/>
        </p:nvGraphicFramePr>
        <p:xfrm>
          <a:off x="4024314" y="1666875"/>
          <a:ext cx="4448175" cy="965200"/>
        </p:xfrm>
        <a:graphic>
          <a:graphicData uri="http://schemas.openxmlformats.org/presentationml/2006/ole">
            <mc:AlternateContent xmlns:mc="http://schemas.openxmlformats.org/markup-compatibility/2006">
              <mc:Choice xmlns:v="urn:schemas-microsoft-com:vml" Requires="v">
                <p:oleObj name="Equation" r:id="rId3" imgW="2349360" imgH="507960" progId="Equation.3">
                  <p:embed/>
                </p:oleObj>
              </mc:Choice>
              <mc:Fallback>
                <p:oleObj name="Equation" r:id="rId3" imgW="2349360" imgH="507960" progId="Equation.3">
                  <p:embed/>
                  <p:pic>
                    <p:nvPicPr>
                      <p:cNvPr id="7168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314" y="1666875"/>
                        <a:ext cx="4448175" cy="965200"/>
                      </a:xfrm>
                      <a:prstGeom prst="rect">
                        <a:avLst/>
                      </a:prstGeom>
                      <a:solidFill>
                        <a:schemeClr val="accent1"/>
                      </a:solidFill>
                      <a:ln w="9525">
                        <a:solidFill>
                          <a:srgbClr val="9900CC"/>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pPr eaLnBrk="1" hangingPunct="1"/>
            <a:r>
              <a:rPr lang="fr-FR" sz="2800"/>
              <a:t>Théorie ondulatoire appliquée aux atomes: l’atome de Bohr – Sommerfeld</a:t>
            </a:r>
          </a:p>
        </p:txBody>
      </p:sp>
      <p:sp>
        <p:nvSpPr>
          <p:cNvPr id="72709" name="Rectangle 3"/>
          <p:cNvSpPr>
            <a:spLocks noGrp="1" noChangeArrowheads="1"/>
          </p:cNvSpPr>
          <p:nvPr>
            <p:ph idx="1"/>
          </p:nvPr>
        </p:nvSpPr>
        <p:spPr/>
        <p:txBody>
          <a:bodyPr/>
          <a:lstStyle/>
          <a:p>
            <a:pPr eaLnBrk="1" hangingPunct="1"/>
            <a:r>
              <a:rPr lang="fr-FR"/>
              <a:t>Atome à un électron (Hydrogène):</a:t>
            </a:r>
          </a:p>
          <a:p>
            <a:pPr lvl="1" eaLnBrk="1" hangingPunct="1"/>
            <a:r>
              <a:rPr lang="fr-FR"/>
              <a:t>Noyau « lourd », chargé positivement (proton)</a:t>
            </a:r>
          </a:p>
          <a:p>
            <a:pPr lvl="2" eaLnBrk="1" hangingPunct="1"/>
            <a:r>
              <a:rPr lang="fr-FR"/>
              <a:t>Il est </a:t>
            </a:r>
            <a:r>
              <a:rPr lang="en-US">
                <a:cs typeface="Arial" charset="0"/>
              </a:rPr>
              <a:t>~ fixe</a:t>
            </a:r>
          </a:p>
          <a:p>
            <a:pPr lvl="1" eaLnBrk="1" hangingPunct="1"/>
            <a:r>
              <a:rPr lang="fr-FR"/>
              <a:t>Électron « léger », chargé négativement</a:t>
            </a:r>
          </a:p>
          <a:p>
            <a:pPr lvl="1" eaLnBrk="1" hangingPunct="1"/>
            <a:r>
              <a:rPr lang="fr-FR"/>
              <a:t>Attraction coulombienne entre proton et électron:</a:t>
            </a:r>
          </a:p>
          <a:p>
            <a:pPr lvl="1" eaLnBrk="1" hangingPunct="1"/>
            <a:endParaRPr lang="fr-FR"/>
          </a:p>
          <a:p>
            <a:pPr lvl="1" eaLnBrk="1" hangingPunct="1"/>
            <a:endParaRPr lang="fr-FR"/>
          </a:p>
          <a:p>
            <a:pPr lvl="2" eaLnBrk="1" hangingPunct="1"/>
            <a:r>
              <a:rPr lang="fr-FR" sz="2000" i="1"/>
              <a:t>e</a:t>
            </a:r>
            <a:r>
              <a:rPr lang="fr-FR" sz="2000"/>
              <a:t> : charge de l’électron</a:t>
            </a:r>
          </a:p>
          <a:p>
            <a:pPr lvl="2" eaLnBrk="1" hangingPunct="1"/>
            <a:r>
              <a:rPr lang="fr-FR" sz="2000" i="1">
                <a:latin typeface="Symbol" pitchFamily="18" charset="2"/>
              </a:rPr>
              <a:t>e</a:t>
            </a:r>
            <a:r>
              <a:rPr lang="fr-FR" sz="2000" i="1" baseline="-25000">
                <a:latin typeface="Symbol" pitchFamily="18" charset="2"/>
              </a:rPr>
              <a:t>0</a:t>
            </a:r>
            <a:r>
              <a:rPr lang="fr-FR" sz="2000">
                <a:latin typeface="Symbol" pitchFamily="18" charset="2"/>
              </a:rPr>
              <a:t> : </a:t>
            </a:r>
            <a:r>
              <a:rPr lang="fr-FR" sz="2000"/>
              <a:t> permittivité du vide</a:t>
            </a:r>
          </a:p>
        </p:txBody>
      </p:sp>
      <p:sp>
        <p:nvSpPr>
          <p:cNvPr id="72707" name="Espace réservé du numéro de diapositive 5"/>
          <p:cNvSpPr>
            <a:spLocks noGrp="1"/>
          </p:cNvSpPr>
          <p:nvPr>
            <p:ph type="sldNum" sz="quarter" idx="12"/>
          </p:nvPr>
        </p:nvSpPr>
        <p:spPr>
          <a:noFill/>
        </p:spPr>
        <p:txBody>
          <a:bodyPr/>
          <a:lstStyle/>
          <a:p>
            <a:fld id="{32461014-139B-4347-8FFD-1002C2F98C2D}" type="slidenum">
              <a:rPr lang="fr-FR" altLang="en-US"/>
              <a:pPr/>
              <a:t>128</a:t>
            </a:fld>
            <a:endParaRPr lang="fr-FR" altLang="en-US"/>
          </a:p>
        </p:txBody>
      </p:sp>
      <p:graphicFrame>
        <p:nvGraphicFramePr>
          <p:cNvPr id="72706" name="Object 4"/>
          <p:cNvGraphicFramePr>
            <a:graphicFrameLocks noChangeAspect="1"/>
          </p:cNvGraphicFramePr>
          <p:nvPr>
            <p:extLst>
              <p:ext uri="{D42A27DB-BD31-4B8C-83A1-F6EECF244321}">
                <p14:modId xmlns:p14="http://schemas.microsoft.com/office/powerpoint/2010/main" val="3427751446"/>
              </p:ext>
            </p:extLst>
          </p:nvPr>
        </p:nvGraphicFramePr>
        <p:xfrm>
          <a:off x="5159897" y="3429000"/>
          <a:ext cx="1914525" cy="908050"/>
        </p:xfrm>
        <a:graphic>
          <a:graphicData uri="http://schemas.openxmlformats.org/presentationml/2006/ole">
            <mc:AlternateContent xmlns:mc="http://schemas.openxmlformats.org/markup-compatibility/2006">
              <mc:Choice xmlns:v="urn:schemas-microsoft-com:vml" Requires="v">
                <p:oleObj name="Equation" r:id="rId3" imgW="965160" imgH="457200" progId="Equation.3">
                  <p:embed/>
                </p:oleObj>
              </mc:Choice>
              <mc:Fallback>
                <p:oleObj name="Equation" r:id="rId3" imgW="965160" imgH="457200" progId="Equation.3">
                  <p:embed/>
                  <p:pic>
                    <p:nvPicPr>
                      <p:cNvPr id="7270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97" y="3429000"/>
                        <a:ext cx="191452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0" name="AutoShape 5"/>
          <p:cNvSpPr>
            <a:spLocks noChangeArrowheads="1"/>
          </p:cNvSpPr>
          <p:nvPr/>
        </p:nvSpPr>
        <p:spPr bwMode="auto">
          <a:xfrm>
            <a:off x="1703389" y="6237288"/>
            <a:ext cx="936625" cy="215900"/>
          </a:xfrm>
          <a:prstGeom prst="rightArrow">
            <a:avLst>
              <a:gd name="adj1" fmla="val 50000"/>
              <a:gd name="adj2" fmla="val 108456"/>
            </a:avLst>
          </a:prstGeom>
          <a:solidFill>
            <a:schemeClr val="accent1"/>
          </a:solidFill>
          <a:ln w="9525">
            <a:solidFill>
              <a:schemeClr val="tx1"/>
            </a:solidFill>
            <a:miter lim="800000"/>
            <a:headEnd/>
            <a:tailEnd/>
          </a:ln>
        </p:spPr>
        <p:txBody>
          <a:bodyPr wrap="none" anchor="ctr"/>
          <a:lstStyle/>
          <a:p>
            <a:endParaRPr lang="fr-FR"/>
          </a:p>
        </p:txBody>
      </p:sp>
      <p:sp>
        <p:nvSpPr>
          <p:cNvPr id="234502" name="Text Box 6"/>
          <p:cNvSpPr txBox="1">
            <a:spLocks noChangeArrowheads="1"/>
          </p:cNvSpPr>
          <p:nvPr/>
        </p:nvSpPr>
        <p:spPr bwMode="auto">
          <a:xfrm>
            <a:off x="2936876" y="6067425"/>
            <a:ext cx="5680075" cy="457200"/>
          </a:xfrm>
          <a:prstGeom prst="rect">
            <a:avLst/>
          </a:prstGeom>
          <a:noFill/>
          <a:ln w="9525">
            <a:noFill/>
            <a:miter lim="800000"/>
            <a:headEnd/>
            <a:tailEnd/>
          </a:ln>
          <a:effectLst/>
        </p:spPr>
        <p:txBody>
          <a:bodyPr wrap="none">
            <a:spAutoFit/>
          </a:bodyPr>
          <a:lstStyle/>
          <a:p>
            <a:pPr>
              <a:defRPr/>
            </a:pPr>
            <a:r>
              <a:rPr lang="fr-FR" sz="2400" i="1">
                <a:solidFill>
                  <a:srgbClr val="9900CC"/>
                </a:solidFill>
                <a:effectLst>
                  <a:outerShdw blurRad="38100" dist="38100" dir="2700000" algn="tl">
                    <a:srgbClr val="C0C0C0"/>
                  </a:outerShdw>
                </a:effectLst>
              </a:rPr>
              <a:t>Équation de Schrödinger à 3 dimensions</a:t>
            </a:r>
          </a:p>
        </p:txBody>
      </p:sp>
      <p:pic>
        <p:nvPicPr>
          <p:cNvPr id="8" name="Picture 4">
            <a:extLst>
              <a:ext uri="{FF2B5EF4-FFF2-40B4-BE49-F238E27FC236}">
                <a16:creationId xmlns:a16="http://schemas.microsoft.com/office/drawing/2014/main" id="{73182A12-998F-487F-9866-87370CFF81EC}"/>
              </a:ext>
            </a:extLst>
          </p:cNvPr>
          <p:cNvPicPr>
            <a:picLocks noChangeAspect="1" noChangeArrowheads="1"/>
          </p:cNvPicPr>
          <p:nvPr/>
        </p:nvPicPr>
        <p:blipFill rotWithShape="1">
          <a:blip r:embed="rId5" cstate="print"/>
          <a:srcRect l="19392" r="11949" b="52320"/>
          <a:stretch/>
        </p:blipFill>
        <p:spPr bwMode="auto">
          <a:xfrm>
            <a:off x="8040216" y="2745553"/>
            <a:ext cx="3312368" cy="2160264"/>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2"/>
          <p:cNvSpPr>
            <a:spLocks noGrp="1" noChangeArrowheads="1"/>
          </p:cNvSpPr>
          <p:nvPr>
            <p:ph type="title"/>
          </p:nvPr>
        </p:nvSpPr>
        <p:spPr/>
        <p:txBody>
          <a:bodyPr>
            <a:normAutofit fontScale="90000"/>
          </a:bodyPr>
          <a:lstStyle/>
          <a:p>
            <a:pPr eaLnBrk="1" hangingPunct="1"/>
            <a:r>
              <a:rPr lang="fr-FR" dirty="0"/>
              <a:t>L’atome de Bohr – Sommerfeld </a:t>
            </a:r>
            <a:br>
              <a:rPr lang="fr-FR" dirty="0"/>
            </a:br>
            <a:r>
              <a:rPr lang="fr-FR" dirty="0"/>
              <a:t>1° essai dans la modélisation des atomes</a:t>
            </a:r>
          </a:p>
        </p:txBody>
      </p:sp>
      <p:sp>
        <p:nvSpPr>
          <p:cNvPr id="235523" name="Rectangle 3"/>
          <p:cNvSpPr>
            <a:spLocks noGrp="1" noChangeArrowheads="1"/>
          </p:cNvSpPr>
          <p:nvPr>
            <p:ph idx="1"/>
          </p:nvPr>
        </p:nvSpPr>
        <p:spPr/>
        <p:txBody>
          <a:bodyPr/>
          <a:lstStyle/>
          <a:p>
            <a:pPr lvl="1" eaLnBrk="1" hangingPunct="1">
              <a:defRPr/>
            </a:pPr>
            <a:r>
              <a:rPr lang="fr-FR" i="1" dirty="0">
                <a:solidFill>
                  <a:srgbClr val="9900CC"/>
                </a:solidFill>
                <a:effectLst>
                  <a:outerShdw blurRad="38100" dist="38100" dir="2700000" algn="tl">
                    <a:srgbClr val="C0C0C0"/>
                  </a:outerShdw>
                </a:effectLst>
              </a:rPr>
              <a:t>Équation de Schrödinger à 3 dimensions (C. sphériques)</a:t>
            </a:r>
          </a:p>
          <a:p>
            <a:pPr lvl="1" eaLnBrk="1" hangingPunct="1">
              <a:defRPr/>
            </a:pPr>
            <a:endParaRPr lang="fr-FR" i="1" dirty="0">
              <a:solidFill>
                <a:srgbClr val="9900CC"/>
              </a:solidFill>
              <a:effectLst>
                <a:outerShdw blurRad="38100" dist="38100" dir="2700000" algn="tl">
                  <a:srgbClr val="C0C0C0"/>
                </a:outerShdw>
              </a:effectLst>
            </a:endParaRPr>
          </a:p>
          <a:p>
            <a:pPr lvl="1" eaLnBrk="1" hangingPunct="1">
              <a:defRPr/>
            </a:pPr>
            <a:endParaRPr lang="fr-FR" i="1" dirty="0">
              <a:solidFill>
                <a:srgbClr val="9900CC"/>
              </a:solidFill>
              <a:effectLst>
                <a:outerShdw blurRad="38100" dist="38100" dir="2700000" algn="tl">
                  <a:srgbClr val="C0C0C0"/>
                </a:outerShdw>
              </a:effectLst>
            </a:endParaRPr>
          </a:p>
          <a:p>
            <a:pPr lvl="1" eaLnBrk="1" hangingPunct="1">
              <a:defRPr/>
            </a:pPr>
            <a:endParaRPr lang="fr-FR" i="1" dirty="0">
              <a:solidFill>
                <a:srgbClr val="9900CC"/>
              </a:solidFill>
              <a:effectLst>
                <a:outerShdw blurRad="38100" dist="38100" dir="2700000" algn="tl">
                  <a:srgbClr val="C0C0C0"/>
                </a:outerShdw>
              </a:effectLst>
            </a:endParaRPr>
          </a:p>
          <a:p>
            <a:pPr lvl="2" eaLnBrk="1" hangingPunct="1">
              <a:defRPr/>
            </a:pPr>
            <a:r>
              <a:rPr lang="fr-FR" i="1" dirty="0">
                <a:solidFill>
                  <a:srgbClr val="9900CC"/>
                </a:solidFill>
                <a:effectLst>
                  <a:outerShdw blurRad="38100" dist="38100" dir="2700000" algn="tl">
                    <a:srgbClr val="C0C0C0"/>
                  </a:outerShdw>
                </a:effectLst>
              </a:rPr>
              <a:t>Soit:</a:t>
            </a:r>
          </a:p>
        </p:txBody>
      </p:sp>
      <p:sp>
        <p:nvSpPr>
          <p:cNvPr id="73732" name="Espace réservé du numéro de diapositive 5"/>
          <p:cNvSpPr>
            <a:spLocks noGrp="1"/>
          </p:cNvSpPr>
          <p:nvPr>
            <p:ph type="sldNum" sz="quarter" idx="12"/>
          </p:nvPr>
        </p:nvSpPr>
        <p:spPr>
          <a:noFill/>
        </p:spPr>
        <p:txBody>
          <a:bodyPr/>
          <a:lstStyle/>
          <a:p>
            <a:fld id="{69146328-6A90-424A-8A82-44FB296DD834}" type="slidenum">
              <a:rPr lang="fr-FR" altLang="en-US"/>
              <a:pPr/>
              <a:t>129</a:t>
            </a:fld>
            <a:endParaRPr lang="fr-FR" altLang="en-US"/>
          </a:p>
        </p:txBody>
      </p:sp>
      <p:pic>
        <p:nvPicPr>
          <p:cNvPr id="73735" name="Picture 4" descr="Cordonnees_spheriques"/>
          <p:cNvPicPr>
            <a:picLocks noChangeAspect="1" noChangeArrowheads="1"/>
          </p:cNvPicPr>
          <p:nvPr/>
        </p:nvPicPr>
        <p:blipFill>
          <a:blip r:embed="rId3" cstate="print"/>
          <a:srcRect/>
          <a:stretch>
            <a:fillRect/>
          </a:stretch>
        </p:blipFill>
        <p:spPr bwMode="auto">
          <a:xfrm>
            <a:off x="8543925" y="2349501"/>
            <a:ext cx="1905000" cy="1800225"/>
          </a:xfrm>
          <a:prstGeom prst="rect">
            <a:avLst/>
          </a:prstGeom>
          <a:noFill/>
          <a:ln w="9525">
            <a:noFill/>
            <a:miter lim="800000"/>
            <a:headEnd/>
            <a:tailEnd/>
          </a:ln>
        </p:spPr>
      </p:pic>
      <p:graphicFrame>
        <p:nvGraphicFramePr>
          <p:cNvPr id="73730" name="Object 5"/>
          <p:cNvGraphicFramePr>
            <a:graphicFrameLocks noChangeAspect="1"/>
          </p:cNvGraphicFramePr>
          <p:nvPr>
            <p:extLst>
              <p:ext uri="{D42A27DB-BD31-4B8C-83A1-F6EECF244321}">
                <p14:modId xmlns:p14="http://schemas.microsoft.com/office/powerpoint/2010/main" val="2072460011"/>
              </p:ext>
            </p:extLst>
          </p:nvPr>
        </p:nvGraphicFramePr>
        <p:xfrm>
          <a:off x="2822575" y="2060575"/>
          <a:ext cx="4830763" cy="771525"/>
        </p:xfrm>
        <a:graphic>
          <a:graphicData uri="http://schemas.openxmlformats.org/presentationml/2006/ole">
            <mc:AlternateContent xmlns:mc="http://schemas.openxmlformats.org/markup-compatibility/2006">
              <mc:Choice xmlns:v="urn:schemas-microsoft-com:vml" Requires="v">
                <p:oleObj name="Equation" r:id="rId4" imgW="2463480" imgH="393480" progId="Equation.DSMT4">
                  <p:embed/>
                </p:oleObj>
              </mc:Choice>
              <mc:Fallback>
                <p:oleObj name="Equation" r:id="rId4" imgW="2463480" imgH="393480" progId="Equation.DSMT4">
                  <p:embed/>
                  <p:pic>
                    <p:nvPicPr>
                      <p:cNvPr id="73730" name="Object 5"/>
                      <p:cNvPicPr>
                        <a:picLocks noChangeAspect="1" noChangeArrowheads="1"/>
                      </p:cNvPicPr>
                      <p:nvPr/>
                    </p:nvPicPr>
                    <p:blipFill>
                      <a:blip r:embed="rId5"/>
                      <a:srcRect/>
                      <a:stretch>
                        <a:fillRect/>
                      </a:stretch>
                    </p:blipFill>
                    <p:spPr bwMode="auto">
                      <a:xfrm>
                        <a:off x="2822575" y="2060575"/>
                        <a:ext cx="4830763"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731" name="Object 6"/>
          <p:cNvGraphicFramePr>
            <a:graphicFrameLocks noChangeAspect="1"/>
          </p:cNvGraphicFramePr>
          <p:nvPr>
            <p:extLst>
              <p:ext uri="{D42A27DB-BD31-4B8C-83A1-F6EECF244321}">
                <p14:modId xmlns:p14="http://schemas.microsoft.com/office/powerpoint/2010/main" val="485333512"/>
              </p:ext>
            </p:extLst>
          </p:nvPr>
        </p:nvGraphicFramePr>
        <p:xfrm>
          <a:off x="2549525" y="4005263"/>
          <a:ext cx="6967538" cy="1768475"/>
        </p:xfrm>
        <a:graphic>
          <a:graphicData uri="http://schemas.openxmlformats.org/presentationml/2006/ole">
            <mc:AlternateContent xmlns:mc="http://schemas.openxmlformats.org/markup-compatibility/2006">
              <mc:Choice xmlns:v="urn:schemas-microsoft-com:vml" Requires="v">
                <p:oleObj name="Equation" r:id="rId6" imgW="3492360" imgH="888840" progId="Equation.DSMT4">
                  <p:embed/>
                </p:oleObj>
              </mc:Choice>
              <mc:Fallback>
                <p:oleObj name="Equation" r:id="rId6" imgW="3492360" imgH="888840" progId="Equation.DSMT4">
                  <p:embed/>
                  <p:pic>
                    <p:nvPicPr>
                      <p:cNvPr id="73731" name="Object 6"/>
                      <p:cNvPicPr>
                        <a:picLocks noChangeAspect="1" noChangeArrowheads="1"/>
                      </p:cNvPicPr>
                      <p:nvPr/>
                    </p:nvPicPr>
                    <p:blipFill>
                      <a:blip r:embed="rId7"/>
                      <a:srcRect/>
                      <a:stretch>
                        <a:fillRect/>
                      </a:stretch>
                    </p:blipFill>
                    <p:spPr bwMode="auto">
                      <a:xfrm>
                        <a:off x="2549525" y="4005263"/>
                        <a:ext cx="6967538" cy="176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4"/>
          <p:cNvSpPr>
            <a:spLocks noGrp="1" noChangeArrowheads="1"/>
          </p:cNvSpPr>
          <p:nvPr>
            <p:ph type="title"/>
          </p:nvPr>
        </p:nvSpPr>
        <p:spPr/>
        <p:txBody>
          <a:bodyPr/>
          <a:lstStyle/>
          <a:p>
            <a:pPr eaLnBrk="1" hangingPunct="1"/>
            <a:r>
              <a:rPr lang="fr-FR"/>
              <a:t>La liaison métallique </a:t>
            </a:r>
          </a:p>
        </p:txBody>
      </p:sp>
      <p:sp>
        <p:nvSpPr>
          <p:cNvPr id="60421" name="Rectangle 5"/>
          <p:cNvSpPr>
            <a:spLocks noGrp="1" noChangeArrowheads="1"/>
          </p:cNvSpPr>
          <p:nvPr>
            <p:ph idx="1"/>
          </p:nvPr>
        </p:nvSpPr>
        <p:spPr/>
        <p:txBody>
          <a:bodyPr/>
          <a:lstStyle/>
          <a:p>
            <a:pPr eaLnBrk="1" hangingPunct="1">
              <a:defRPr/>
            </a:pPr>
            <a:r>
              <a:rPr lang="fr-FR" sz="2600" dirty="0"/>
              <a:t>La majorité des éléments chimiques ont un comportement métallique plus ou moins marqué.</a:t>
            </a:r>
          </a:p>
          <a:p>
            <a:pPr eaLnBrk="1" hangingPunct="1">
              <a:defRPr/>
            </a:pPr>
            <a:r>
              <a:rPr lang="fr-FR" sz="2600" dirty="0"/>
              <a:t>Construite à partir d’éléments ayant peu d’électrons de valence /à leur période ou niveau d’énergie</a:t>
            </a:r>
          </a:p>
          <a:p>
            <a:pPr eaLnBrk="1" hangingPunct="1">
              <a:defRPr/>
            </a:pPr>
            <a:endParaRPr lang="fr-FR" sz="2600" dirty="0"/>
          </a:p>
          <a:p>
            <a:pPr eaLnBrk="1" hangingPunct="1">
              <a:defRPr/>
            </a:pPr>
            <a:r>
              <a:rPr lang="fr-FR" sz="2600" dirty="0"/>
              <a:t>Exemple:</a:t>
            </a:r>
          </a:p>
          <a:p>
            <a:pPr lvl="1" eaLnBrk="1" hangingPunct="1">
              <a:defRPr/>
            </a:pPr>
            <a:r>
              <a:rPr lang="fr-FR" sz="2200" dirty="0"/>
              <a:t>Sodium (Na) </a:t>
            </a:r>
            <a:r>
              <a:rPr lang="fr-FR" sz="2200" dirty="0">
                <a:sym typeface="Wingdings" pitchFamily="2" charset="2"/>
              </a:rPr>
              <a:t> 1s</a:t>
            </a:r>
            <a:r>
              <a:rPr lang="fr-FR" sz="2200" baseline="30000" dirty="0">
                <a:sym typeface="Wingdings" pitchFamily="2" charset="2"/>
              </a:rPr>
              <a:t>2</a:t>
            </a:r>
            <a:r>
              <a:rPr lang="fr-FR" sz="2200" dirty="0">
                <a:sym typeface="Wingdings" pitchFamily="2" charset="2"/>
              </a:rPr>
              <a:t>2s</a:t>
            </a:r>
            <a:r>
              <a:rPr lang="fr-FR" sz="2200" baseline="30000" dirty="0">
                <a:sym typeface="Wingdings" pitchFamily="2" charset="2"/>
              </a:rPr>
              <a:t>2</a:t>
            </a:r>
            <a:r>
              <a:rPr lang="fr-FR" sz="2200" dirty="0">
                <a:sym typeface="Wingdings" pitchFamily="2" charset="2"/>
              </a:rPr>
              <a:t>2p</a:t>
            </a:r>
            <a:r>
              <a:rPr lang="fr-FR" sz="2200" baseline="30000" dirty="0">
                <a:sym typeface="Wingdings" pitchFamily="2" charset="2"/>
              </a:rPr>
              <a:t>6</a:t>
            </a:r>
            <a:r>
              <a:rPr lang="fr-FR" sz="2200" dirty="0">
                <a:sym typeface="Wingdings" pitchFamily="2" charset="2"/>
              </a:rPr>
              <a:t>3s</a:t>
            </a:r>
            <a:r>
              <a:rPr lang="fr-FR" sz="2200" i="1" baseline="30000" dirty="0">
                <a:solidFill>
                  <a:srgbClr val="FF0000"/>
                </a:solidFill>
                <a:effectLst>
                  <a:outerShdw blurRad="38100" dist="38100" dir="2700000" algn="tl">
                    <a:srgbClr val="C0C0C0"/>
                  </a:outerShdw>
                </a:effectLst>
                <a:sym typeface="Wingdings" pitchFamily="2" charset="2"/>
              </a:rPr>
              <a:t>1</a:t>
            </a:r>
            <a:endParaRPr lang="fr-FR" sz="2200" i="1" baseline="30000" dirty="0">
              <a:solidFill>
                <a:srgbClr val="FF0000"/>
              </a:solidFill>
              <a:effectLst>
                <a:outerShdw blurRad="38100" dist="38100" dir="2700000" algn="tl">
                  <a:srgbClr val="C0C0C0"/>
                </a:outerShdw>
              </a:effectLst>
            </a:endParaRPr>
          </a:p>
          <a:p>
            <a:pPr lvl="1" eaLnBrk="1" hangingPunct="1">
              <a:defRPr/>
            </a:pPr>
            <a:r>
              <a:rPr lang="fr-FR" sz="2200" dirty="0"/>
              <a:t>Cuivre (Cu)</a:t>
            </a:r>
            <a:r>
              <a:rPr lang="fr-FR" sz="2200" dirty="0">
                <a:sym typeface="Wingdings" pitchFamily="2" charset="2"/>
              </a:rPr>
              <a:t> 1s</a:t>
            </a:r>
            <a:r>
              <a:rPr lang="fr-FR" sz="2200" baseline="30000" dirty="0">
                <a:sym typeface="Wingdings" pitchFamily="2" charset="2"/>
              </a:rPr>
              <a:t>2</a:t>
            </a:r>
            <a:r>
              <a:rPr lang="fr-FR" sz="2200" dirty="0">
                <a:sym typeface="Wingdings" pitchFamily="2" charset="2"/>
              </a:rPr>
              <a:t>2s</a:t>
            </a:r>
            <a:r>
              <a:rPr lang="fr-FR" sz="2200" baseline="30000" dirty="0">
                <a:sym typeface="Wingdings" pitchFamily="2" charset="2"/>
              </a:rPr>
              <a:t>2</a:t>
            </a:r>
            <a:r>
              <a:rPr lang="fr-FR" sz="2200" dirty="0">
                <a:sym typeface="Wingdings" pitchFamily="2" charset="2"/>
              </a:rPr>
              <a:t>2p</a:t>
            </a:r>
            <a:r>
              <a:rPr lang="fr-FR" sz="2200" baseline="30000" dirty="0">
                <a:sym typeface="Wingdings" pitchFamily="2" charset="2"/>
              </a:rPr>
              <a:t>6</a:t>
            </a:r>
            <a:r>
              <a:rPr lang="fr-FR" sz="2200" dirty="0">
                <a:sym typeface="Wingdings" pitchFamily="2" charset="2"/>
              </a:rPr>
              <a:t>3s</a:t>
            </a:r>
            <a:r>
              <a:rPr lang="fr-FR" sz="2200" baseline="30000" dirty="0">
                <a:sym typeface="Wingdings" pitchFamily="2" charset="2"/>
              </a:rPr>
              <a:t>2</a:t>
            </a:r>
            <a:r>
              <a:rPr lang="fr-FR" sz="2200" dirty="0">
                <a:sym typeface="Wingdings" pitchFamily="2" charset="2"/>
              </a:rPr>
              <a:t>3p</a:t>
            </a:r>
            <a:r>
              <a:rPr lang="fr-FR" sz="2200" baseline="30000" dirty="0">
                <a:sym typeface="Wingdings" pitchFamily="2" charset="2"/>
              </a:rPr>
              <a:t>6</a:t>
            </a:r>
            <a:r>
              <a:rPr lang="fr-FR" sz="2200" dirty="0">
                <a:sym typeface="Wingdings" pitchFamily="2" charset="2"/>
              </a:rPr>
              <a:t>3d</a:t>
            </a:r>
            <a:r>
              <a:rPr lang="fr-FR" sz="2200" baseline="30000" dirty="0">
                <a:sym typeface="Wingdings" pitchFamily="2" charset="2"/>
              </a:rPr>
              <a:t>10</a:t>
            </a:r>
            <a:r>
              <a:rPr lang="fr-FR" sz="2200" dirty="0">
                <a:sym typeface="Wingdings" pitchFamily="2" charset="2"/>
              </a:rPr>
              <a:t>4s</a:t>
            </a:r>
            <a:r>
              <a:rPr lang="fr-FR" sz="2200" i="1" baseline="30000" dirty="0">
                <a:solidFill>
                  <a:srgbClr val="FF0000"/>
                </a:solidFill>
                <a:effectLst>
                  <a:outerShdw blurRad="38100" dist="38100" dir="2700000" algn="tl">
                    <a:srgbClr val="C0C0C0"/>
                  </a:outerShdw>
                </a:effectLst>
                <a:sym typeface="Wingdings" pitchFamily="2" charset="2"/>
              </a:rPr>
              <a:t>1</a:t>
            </a:r>
          </a:p>
          <a:p>
            <a:pPr lvl="1">
              <a:defRPr/>
            </a:pPr>
            <a:r>
              <a:rPr lang="fr-FR" sz="2200" dirty="0"/>
              <a:t>Aluminium (Al) </a:t>
            </a:r>
            <a:r>
              <a:rPr lang="fr-FR" sz="2200" dirty="0">
                <a:sym typeface="Wingdings" panose="05000000000000000000" pitchFamily="2" charset="2"/>
              </a:rPr>
              <a:t>1s</a:t>
            </a:r>
            <a:r>
              <a:rPr lang="fr-FR" sz="2200" baseline="30000" dirty="0">
                <a:sym typeface="Wingdings" pitchFamily="2" charset="2"/>
              </a:rPr>
              <a:t>2</a:t>
            </a:r>
            <a:r>
              <a:rPr lang="fr-FR" sz="2200" dirty="0">
                <a:sym typeface="Wingdings" pitchFamily="2" charset="2"/>
              </a:rPr>
              <a:t>2s</a:t>
            </a:r>
            <a:r>
              <a:rPr lang="fr-FR" sz="2200" baseline="30000" dirty="0">
                <a:sym typeface="Wingdings" pitchFamily="2" charset="2"/>
              </a:rPr>
              <a:t>2</a:t>
            </a:r>
            <a:r>
              <a:rPr lang="fr-FR" sz="2200" dirty="0">
                <a:sym typeface="Wingdings" pitchFamily="2" charset="2"/>
              </a:rPr>
              <a:t>2p</a:t>
            </a:r>
            <a:r>
              <a:rPr lang="fr-FR" sz="2200" baseline="30000" dirty="0">
                <a:sym typeface="Wingdings" pitchFamily="2" charset="2"/>
              </a:rPr>
              <a:t>6</a:t>
            </a:r>
            <a:r>
              <a:rPr lang="fr-FR" sz="2200" dirty="0">
                <a:sym typeface="Wingdings" pitchFamily="2" charset="2"/>
              </a:rPr>
              <a:t>3s</a:t>
            </a:r>
            <a:r>
              <a:rPr lang="fr-FR" sz="2200" baseline="30000" dirty="0">
                <a:sym typeface="Wingdings" pitchFamily="2" charset="2"/>
              </a:rPr>
              <a:t>2</a:t>
            </a:r>
            <a:r>
              <a:rPr lang="fr-FR" sz="2200" dirty="0">
                <a:sym typeface="Wingdings" panose="05000000000000000000" pitchFamily="2" charset="2"/>
              </a:rPr>
              <a:t>3p</a:t>
            </a:r>
            <a:r>
              <a:rPr lang="fr-FR" sz="2200" i="1" baseline="30000" dirty="0">
                <a:solidFill>
                  <a:srgbClr val="FF0000"/>
                </a:solidFill>
                <a:effectLst>
                  <a:outerShdw blurRad="38100" dist="38100" dir="2700000" algn="tl">
                    <a:srgbClr val="C0C0C0"/>
                  </a:outerShdw>
                </a:effectLst>
                <a:sym typeface="Wingdings" pitchFamily="2" charset="2"/>
              </a:rPr>
              <a:t>1</a:t>
            </a:r>
          </a:p>
          <a:p>
            <a:pPr lvl="1" eaLnBrk="1" hangingPunct="1">
              <a:defRPr/>
            </a:pPr>
            <a:endParaRPr lang="fr-FR" sz="2200" dirty="0"/>
          </a:p>
          <a:p>
            <a:pPr eaLnBrk="1" hangingPunct="1">
              <a:buFont typeface="Wingdings" pitchFamily="2" charset="2"/>
              <a:buNone/>
              <a:defRPr/>
            </a:pPr>
            <a:endParaRPr lang="fr-FR" sz="2600" dirty="0"/>
          </a:p>
          <a:p>
            <a:pPr eaLnBrk="1" hangingPunct="1">
              <a:defRPr/>
            </a:pPr>
            <a:endParaRPr lang="fr-FR" sz="2600" dirty="0"/>
          </a:p>
          <a:p>
            <a:pPr eaLnBrk="1" hangingPunct="1">
              <a:defRPr/>
            </a:pPr>
            <a:endParaRPr lang="fr-FR" sz="2600" dirty="0"/>
          </a:p>
        </p:txBody>
      </p:sp>
      <p:sp>
        <p:nvSpPr>
          <p:cNvPr id="212994" name="Espace réservé du numéro de diapositive 5"/>
          <p:cNvSpPr>
            <a:spLocks noGrp="1"/>
          </p:cNvSpPr>
          <p:nvPr>
            <p:ph type="sldNum" sz="quarter" idx="12"/>
          </p:nvPr>
        </p:nvSpPr>
        <p:spPr>
          <a:noFill/>
        </p:spPr>
        <p:txBody>
          <a:bodyPr/>
          <a:lstStyle/>
          <a:p>
            <a:fld id="{A7F3C93F-46BC-4147-8407-377CCB0BA8A2}" type="slidenum">
              <a:rPr lang="fr-FR" altLang="en-US"/>
              <a:pPr/>
              <a:t>13</a:t>
            </a:fld>
            <a:endParaRPr lang="fr-FR" altLang="en-US"/>
          </a:p>
        </p:txBody>
      </p:sp>
      <p:pic>
        <p:nvPicPr>
          <p:cNvPr id="1026" name="Picture 2">
            <a:extLst>
              <a:ext uri="{FF2B5EF4-FFF2-40B4-BE49-F238E27FC236}">
                <a16:creationId xmlns:a16="http://schemas.microsoft.com/office/drawing/2014/main" id="{6715459B-8D6C-31C1-4DA7-91E53E71B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3396499"/>
            <a:ext cx="4335834" cy="23912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Rectangle 2"/>
          <p:cNvSpPr>
            <a:spLocks noGrp="1" noChangeArrowheads="1"/>
          </p:cNvSpPr>
          <p:nvPr>
            <p:ph type="title"/>
          </p:nvPr>
        </p:nvSpPr>
        <p:spPr/>
        <p:txBody>
          <a:bodyPr/>
          <a:lstStyle/>
          <a:p>
            <a:pPr eaLnBrk="1" hangingPunct="1"/>
            <a:r>
              <a:rPr lang="fr-FR"/>
              <a:t>L’atome de Bohr - Sommerfeld</a:t>
            </a:r>
          </a:p>
        </p:txBody>
      </p:sp>
      <p:sp>
        <p:nvSpPr>
          <p:cNvPr id="74760" name="Rectangle 3"/>
          <p:cNvSpPr>
            <a:spLocks noGrp="1" noChangeArrowheads="1"/>
          </p:cNvSpPr>
          <p:nvPr>
            <p:ph idx="1"/>
          </p:nvPr>
        </p:nvSpPr>
        <p:spPr>
          <a:xfrm>
            <a:off x="1524000" y="1719263"/>
            <a:ext cx="8686800" cy="4411662"/>
          </a:xfrm>
        </p:spPr>
        <p:txBody>
          <a:bodyPr/>
          <a:lstStyle/>
          <a:p>
            <a:pPr lvl="2" eaLnBrk="1" hangingPunct="1"/>
            <a:r>
              <a:rPr lang="fr-FR" dirty="0"/>
              <a:t>On applique la technique de séparation des variables:</a:t>
            </a:r>
          </a:p>
          <a:p>
            <a:pPr lvl="1" eaLnBrk="1" hangingPunct="1"/>
            <a:endParaRPr lang="fr-FR" dirty="0"/>
          </a:p>
          <a:p>
            <a:pPr lvl="1" eaLnBrk="1" hangingPunct="1"/>
            <a:endParaRPr lang="fr-FR" dirty="0"/>
          </a:p>
          <a:p>
            <a:pPr lvl="2" eaLnBrk="1" hangingPunct="1"/>
            <a:r>
              <a:rPr lang="fr-FR" dirty="0"/>
              <a:t>On obtient:</a:t>
            </a:r>
          </a:p>
          <a:p>
            <a:pPr lvl="2"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2" eaLnBrk="1" hangingPunct="1"/>
            <a:r>
              <a:rPr lang="fr-FR" dirty="0"/>
              <a:t>On pose</a:t>
            </a:r>
          </a:p>
          <a:p>
            <a:pPr lvl="1" eaLnBrk="1" hangingPunct="1"/>
            <a:endParaRPr lang="fr-FR" dirty="0"/>
          </a:p>
        </p:txBody>
      </p:sp>
      <p:sp>
        <p:nvSpPr>
          <p:cNvPr id="74758" name="Espace réservé du numéro de diapositive 5"/>
          <p:cNvSpPr>
            <a:spLocks noGrp="1"/>
          </p:cNvSpPr>
          <p:nvPr>
            <p:ph type="sldNum" sz="quarter" idx="12"/>
          </p:nvPr>
        </p:nvSpPr>
        <p:spPr>
          <a:noFill/>
        </p:spPr>
        <p:txBody>
          <a:bodyPr/>
          <a:lstStyle/>
          <a:p>
            <a:fld id="{6F038BC5-8EB1-46DD-AAF9-F64CC48DA38C}" type="slidenum">
              <a:rPr lang="fr-FR" altLang="en-US"/>
              <a:pPr/>
              <a:t>130</a:t>
            </a:fld>
            <a:endParaRPr lang="fr-FR" altLang="en-US"/>
          </a:p>
        </p:txBody>
      </p:sp>
      <p:graphicFrame>
        <p:nvGraphicFramePr>
          <p:cNvPr id="74754" name="Object 5"/>
          <p:cNvGraphicFramePr>
            <a:graphicFrameLocks noChangeAspect="1"/>
          </p:cNvGraphicFramePr>
          <p:nvPr>
            <p:extLst>
              <p:ext uri="{D42A27DB-BD31-4B8C-83A1-F6EECF244321}">
                <p14:modId xmlns:p14="http://schemas.microsoft.com/office/powerpoint/2010/main" val="2669371793"/>
              </p:ext>
            </p:extLst>
          </p:nvPr>
        </p:nvGraphicFramePr>
        <p:xfrm>
          <a:off x="4324350" y="2420938"/>
          <a:ext cx="3659188" cy="460375"/>
        </p:xfrm>
        <a:graphic>
          <a:graphicData uri="http://schemas.openxmlformats.org/presentationml/2006/ole">
            <mc:AlternateContent xmlns:mc="http://schemas.openxmlformats.org/markup-compatibility/2006">
              <mc:Choice xmlns:v="urn:schemas-microsoft-com:vml" Requires="v">
                <p:oleObj name="Equation" r:id="rId3" imgW="1612800" imgH="203040" progId="Equation.DSMT4">
                  <p:embed/>
                </p:oleObj>
              </mc:Choice>
              <mc:Fallback>
                <p:oleObj name="Equation" r:id="rId3" imgW="1612800" imgH="203040" progId="Equation.DSMT4">
                  <p:embed/>
                  <p:pic>
                    <p:nvPicPr>
                      <p:cNvPr id="74754" name="Object 5"/>
                      <p:cNvPicPr>
                        <a:picLocks noChangeAspect="1" noChangeArrowheads="1"/>
                      </p:cNvPicPr>
                      <p:nvPr/>
                    </p:nvPicPr>
                    <p:blipFill>
                      <a:blip r:embed="rId4"/>
                      <a:srcRect/>
                      <a:stretch>
                        <a:fillRect/>
                      </a:stretch>
                    </p:blipFill>
                    <p:spPr bwMode="auto">
                      <a:xfrm>
                        <a:off x="4324350" y="2420938"/>
                        <a:ext cx="3659188"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755" name="Object 6"/>
          <p:cNvGraphicFramePr>
            <a:graphicFrameLocks noChangeAspect="1"/>
          </p:cNvGraphicFramePr>
          <p:nvPr>
            <p:extLst>
              <p:ext uri="{D42A27DB-BD31-4B8C-83A1-F6EECF244321}">
                <p14:modId xmlns:p14="http://schemas.microsoft.com/office/powerpoint/2010/main" val="1484724327"/>
              </p:ext>
            </p:extLst>
          </p:nvPr>
        </p:nvGraphicFramePr>
        <p:xfrm>
          <a:off x="3255715" y="3170760"/>
          <a:ext cx="5640387" cy="1609725"/>
        </p:xfrm>
        <a:graphic>
          <a:graphicData uri="http://schemas.openxmlformats.org/presentationml/2006/ole">
            <mc:AlternateContent xmlns:mc="http://schemas.openxmlformats.org/markup-compatibility/2006">
              <mc:Choice xmlns:v="urn:schemas-microsoft-com:vml" Requires="v">
                <p:oleObj name="Equation" r:id="rId5" imgW="3022560" imgH="863280" progId="Equation.DSMT4">
                  <p:embed/>
                </p:oleObj>
              </mc:Choice>
              <mc:Fallback>
                <p:oleObj name="Equation" r:id="rId5" imgW="3022560" imgH="863280" progId="Equation.DSMT4">
                  <p:embed/>
                  <p:pic>
                    <p:nvPicPr>
                      <p:cNvPr id="7475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715" y="3170760"/>
                        <a:ext cx="5640387"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1" name="Oval 7"/>
          <p:cNvSpPr>
            <a:spLocks noChangeArrowheads="1"/>
          </p:cNvSpPr>
          <p:nvPr/>
        </p:nvSpPr>
        <p:spPr bwMode="auto">
          <a:xfrm>
            <a:off x="5355976" y="3069160"/>
            <a:ext cx="1081088" cy="1081087"/>
          </a:xfrm>
          <a:prstGeom prst="ellipse">
            <a:avLst/>
          </a:prstGeom>
          <a:noFill/>
          <a:ln w="28575">
            <a:solidFill>
              <a:srgbClr val="FF0000"/>
            </a:solidFill>
            <a:round/>
            <a:headEnd/>
            <a:tailEnd/>
          </a:ln>
        </p:spPr>
        <p:txBody>
          <a:bodyPr wrap="none" anchor="ctr"/>
          <a:lstStyle/>
          <a:p>
            <a:endParaRPr lang="fr-FR"/>
          </a:p>
        </p:txBody>
      </p:sp>
      <p:sp>
        <p:nvSpPr>
          <p:cNvPr id="74762" name="Line 8"/>
          <p:cNvSpPr>
            <a:spLocks noChangeShapeType="1"/>
          </p:cNvSpPr>
          <p:nvPr/>
        </p:nvSpPr>
        <p:spPr bwMode="auto">
          <a:xfrm flipV="1">
            <a:off x="6291014" y="2853259"/>
            <a:ext cx="2305050" cy="431800"/>
          </a:xfrm>
          <a:prstGeom prst="line">
            <a:avLst/>
          </a:prstGeom>
          <a:noFill/>
          <a:ln w="9525">
            <a:solidFill>
              <a:srgbClr val="FF0000"/>
            </a:solidFill>
            <a:round/>
            <a:headEnd/>
            <a:tailEnd type="triangle" w="med" len="med"/>
          </a:ln>
        </p:spPr>
        <p:txBody>
          <a:bodyPr/>
          <a:lstStyle/>
          <a:p>
            <a:endParaRPr lang="fr-FR"/>
          </a:p>
        </p:txBody>
      </p:sp>
      <p:sp>
        <p:nvSpPr>
          <p:cNvPr id="74763" name="Text Box 9"/>
          <p:cNvSpPr txBox="1">
            <a:spLocks noChangeArrowheads="1"/>
          </p:cNvSpPr>
          <p:nvPr/>
        </p:nvSpPr>
        <p:spPr bwMode="auto">
          <a:xfrm>
            <a:off x="8667502" y="2492896"/>
            <a:ext cx="1604963" cy="641350"/>
          </a:xfrm>
          <a:prstGeom prst="rect">
            <a:avLst/>
          </a:prstGeom>
          <a:noFill/>
          <a:ln w="9525">
            <a:noFill/>
            <a:miter lim="800000"/>
            <a:headEnd/>
            <a:tailEnd/>
          </a:ln>
        </p:spPr>
        <p:txBody>
          <a:bodyPr>
            <a:spAutoFit/>
          </a:bodyPr>
          <a:lstStyle/>
          <a:p>
            <a:r>
              <a:rPr lang="fr-FR"/>
              <a:t>Fonction de </a:t>
            </a:r>
            <a:r>
              <a:rPr lang="fr-FR">
                <a:latin typeface="Symbol" pitchFamily="18" charset="2"/>
              </a:rPr>
              <a:t>f</a:t>
            </a:r>
            <a:r>
              <a:rPr lang="fr-FR"/>
              <a:t> uniquement</a:t>
            </a:r>
          </a:p>
        </p:txBody>
      </p:sp>
      <p:graphicFrame>
        <p:nvGraphicFramePr>
          <p:cNvPr id="74756" name="Object 10"/>
          <p:cNvGraphicFramePr>
            <a:graphicFrameLocks noChangeAspect="1"/>
          </p:cNvGraphicFramePr>
          <p:nvPr>
            <p:extLst>
              <p:ext uri="{D42A27DB-BD31-4B8C-83A1-F6EECF244321}">
                <p14:modId xmlns:p14="http://schemas.microsoft.com/office/powerpoint/2010/main" val="755944717"/>
              </p:ext>
            </p:extLst>
          </p:nvPr>
        </p:nvGraphicFramePr>
        <p:xfrm>
          <a:off x="3575721" y="5373216"/>
          <a:ext cx="1800225" cy="889000"/>
        </p:xfrm>
        <a:graphic>
          <a:graphicData uri="http://schemas.openxmlformats.org/presentationml/2006/ole">
            <mc:AlternateContent xmlns:mc="http://schemas.openxmlformats.org/markup-compatibility/2006">
              <mc:Choice xmlns:v="urn:schemas-microsoft-com:vml" Requires="v">
                <p:oleObj name="Equation" r:id="rId7" imgW="901440" imgH="444240" progId="Equation.3">
                  <p:embed/>
                </p:oleObj>
              </mc:Choice>
              <mc:Fallback>
                <p:oleObj name="Equation" r:id="rId7" imgW="901440" imgH="444240" progId="Equation.3">
                  <p:embed/>
                  <p:pic>
                    <p:nvPicPr>
                      <p:cNvPr id="7475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721" y="5373216"/>
                        <a:ext cx="1800225"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4" name="AutoShape 11"/>
          <p:cNvSpPr>
            <a:spLocks noChangeArrowheads="1"/>
          </p:cNvSpPr>
          <p:nvPr/>
        </p:nvSpPr>
        <p:spPr bwMode="auto">
          <a:xfrm>
            <a:off x="5447383" y="5733578"/>
            <a:ext cx="752475" cy="234950"/>
          </a:xfrm>
          <a:prstGeom prst="rightArrow">
            <a:avLst>
              <a:gd name="adj1" fmla="val 50000"/>
              <a:gd name="adj2" fmla="val 8006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74757" name="Object 12"/>
          <p:cNvGraphicFramePr>
            <a:graphicFrameLocks noChangeAspect="1"/>
          </p:cNvGraphicFramePr>
          <p:nvPr>
            <p:extLst>
              <p:ext uri="{D42A27DB-BD31-4B8C-83A1-F6EECF244321}">
                <p14:modId xmlns:p14="http://schemas.microsoft.com/office/powerpoint/2010/main" val="3968557705"/>
              </p:ext>
            </p:extLst>
          </p:nvPr>
        </p:nvGraphicFramePr>
        <p:xfrm>
          <a:off x="6378575" y="5445125"/>
          <a:ext cx="3894138" cy="727075"/>
        </p:xfrm>
        <a:graphic>
          <a:graphicData uri="http://schemas.openxmlformats.org/presentationml/2006/ole">
            <mc:AlternateContent xmlns:mc="http://schemas.openxmlformats.org/markup-compatibility/2006">
              <mc:Choice xmlns:v="urn:schemas-microsoft-com:vml" Requires="v">
                <p:oleObj name="Equation" r:id="rId9" imgW="2247840" imgH="419040" progId="Equation.DSMT4">
                  <p:embed/>
                </p:oleObj>
              </mc:Choice>
              <mc:Fallback>
                <p:oleObj name="Equation" r:id="rId9" imgW="2247840" imgH="419040" progId="Equation.DSMT4">
                  <p:embed/>
                  <p:pic>
                    <p:nvPicPr>
                      <p:cNvPr id="74757" name="Object 12"/>
                      <p:cNvPicPr>
                        <a:picLocks noChangeAspect="1" noChangeArrowheads="1"/>
                      </p:cNvPicPr>
                      <p:nvPr/>
                    </p:nvPicPr>
                    <p:blipFill>
                      <a:blip r:embed="rId10"/>
                      <a:srcRect/>
                      <a:stretch>
                        <a:fillRect/>
                      </a:stretch>
                    </p:blipFill>
                    <p:spPr bwMode="auto">
                      <a:xfrm>
                        <a:off x="6378575" y="5445125"/>
                        <a:ext cx="3894138"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5"/>
          <p:cNvSpPr>
            <a:spLocks noGrp="1" noChangeArrowheads="1"/>
          </p:cNvSpPr>
          <p:nvPr>
            <p:ph type="title"/>
          </p:nvPr>
        </p:nvSpPr>
        <p:spPr>
          <a:noFill/>
        </p:spPr>
        <p:txBody>
          <a:bodyPr/>
          <a:lstStyle/>
          <a:p>
            <a:pPr eaLnBrk="1" hangingPunct="1"/>
            <a:r>
              <a:rPr lang="fr-FR"/>
              <a:t>L’atome de Bohr - Sommerfeld</a:t>
            </a:r>
          </a:p>
        </p:txBody>
      </p:sp>
      <p:sp>
        <p:nvSpPr>
          <p:cNvPr id="237571" name="Rectangle 3"/>
          <p:cNvSpPr>
            <a:spLocks noGrp="1" noChangeArrowheads="1"/>
          </p:cNvSpPr>
          <p:nvPr>
            <p:ph idx="1"/>
          </p:nvPr>
        </p:nvSpPr>
        <p:spPr>
          <a:xfrm>
            <a:off x="1981201" y="1719263"/>
            <a:ext cx="8435975" cy="4411662"/>
          </a:xfrm>
        </p:spPr>
        <p:txBody>
          <a:bodyPr/>
          <a:lstStyle/>
          <a:p>
            <a:pPr lvl="1" eaLnBrk="1" hangingPunct="1">
              <a:defRPr/>
            </a:pPr>
            <a:r>
              <a:rPr lang="fr-FR" dirty="0"/>
              <a:t>Si on poursuit la résolution (</a:t>
            </a:r>
            <a:r>
              <a:rPr lang="fr-FR" i="1" dirty="0"/>
              <a:t>hors de propos pour ce cours</a:t>
            </a:r>
            <a:r>
              <a:rPr lang="fr-FR" dirty="0"/>
              <a:t>) pour les 2 autres fonctions, on introduit en plus de </a:t>
            </a:r>
            <a:r>
              <a:rPr lang="fr-FR" i="1" dirty="0"/>
              <a:t>m</a:t>
            </a:r>
            <a:r>
              <a:rPr lang="fr-FR" dirty="0"/>
              <a:t> deux autres constantes </a:t>
            </a:r>
            <a:r>
              <a:rPr lang="fr-FR" i="1" dirty="0"/>
              <a:t>l</a:t>
            </a:r>
            <a:r>
              <a:rPr lang="fr-FR" dirty="0"/>
              <a:t> et </a:t>
            </a:r>
            <a:r>
              <a:rPr lang="fr-FR" i="1" dirty="0"/>
              <a:t>n: </a:t>
            </a:r>
            <a:r>
              <a:rPr lang="fr-FR" dirty="0"/>
              <a:t>on appelle</a:t>
            </a:r>
            <a:r>
              <a:rPr lang="fr-FR" i="1" dirty="0"/>
              <a:t> </a:t>
            </a:r>
            <a:r>
              <a:rPr lang="fr-FR" dirty="0"/>
              <a:t>ces entiers les nombres quantiques:</a:t>
            </a:r>
          </a:p>
          <a:p>
            <a:pPr lvl="2" eaLnBrk="1" hangingPunct="1">
              <a:defRPr/>
            </a:pPr>
            <a:r>
              <a:rPr lang="fr-FR" i="1" dirty="0"/>
              <a:t>n= 1, 2, 3,…	</a:t>
            </a:r>
            <a:r>
              <a:rPr lang="fr-FR" i="1" dirty="0">
                <a:sym typeface="Wingdings" pitchFamily="2" charset="2"/>
              </a:rPr>
              <a:t> nb quantique principal</a:t>
            </a:r>
            <a:endParaRPr lang="fr-FR" i="1" dirty="0"/>
          </a:p>
          <a:p>
            <a:pPr lvl="2" eaLnBrk="1" hangingPunct="1">
              <a:defRPr/>
            </a:pPr>
            <a:r>
              <a:rPr lang="fr-FR" i="1" dirty="0"/>
              <a:t>l= n-1, n-2,…, 0	</a:t>
            </a:r>
            <a:r>
              <a:rPr lang="fr-FR" i="1" dirty="0">
                <a:sym typeface="Wingdings" pitchFamily="2" charset="2"/>
              </a:rPr>
              <a:t> nb quantique azimutal </a:t>
            </a:r>
            <a:endParaRPr lang="fr-FR" i="1" dirty="0"/>
          </a:p>
          <a:p>
            <a:pPr lvl="2" eaLnBrk="1" hangingPunct="1">
              <a:defRPr/>
            </a:pPr>
            <a:r>
              <a:rPr lang="fr-FR" i="1" dirty="0"/>
              <a:t>|m|=l, l-1, …, 0	</a:t>
            </a:r>
            <a:r>
              <a:rPr lang="fr-FR" i="1" dirty="0">
                <a:sym typeface="Wingdings" pitchFamily="2" charset="2"/>
              </a:rPr>
              <a:t> nb quantique magnétique</a:t>
            </a:r>
            <a:endParaRPr lang="fr-FR" dirty="0"/>
          </a:p>
          <a:p>
            <a:pPr lvl="1" eaLnBrk="1" hangingPunct="1">
              <a:defRPr/>
            </a:pPr>
            <a:r>
              <a:rPr lang="fr-FR" sz="2400" i="1" dirty="0">
                <a:solidFill>
                  <a:srgbClr val="9900CC"/>
                </a:solidFill>
                <a:effectLst>
                  <a:outerShdw blurRad="38100" dist="38100" dir="2700000" algn="tl">
                    <a:srgbClr val="C0C0C0"/>
                  </a:outerShdw>
                </a:effectLst>
              </a:rPr>
              <a:t>Résultat majeur:</a:t>
            </a:r>
          </a:p>
          <a:p>
            <a:pPr lvl="2" eaLnBrk="1" hangingPunct="1">
              <a:defRPr/>
            </a:pPr>
            <a:r>
              <a:rPr lang="fr-FR" sz="2100" dirty="0"/>
              <a:t>On retrouve les énergies quantifiées de l’atome d’hydrogène</a:t>
            </a:r>
          </a:p>
        </p:txBody>
      </p:sp>
      <p:sp>
        <p:nvSpPr>
          <p:cNvPr id="75779" name="Espace réservé du numéro de diapositive 5"/>
          <p:cNvSpPr>
            <a:spLocks noGrp="1"/>
          </p:cNvSpPr>
          <p:nvPr>
            <p:ph type="sldNum" sz="quarter" idx="12"/>
          </p:nvPr>
        </p:nvSpPr>
        <p:spPr>
          <a:noFill/>
        </p:spPr>
        <p:txBody>
          <a:bodyPr/>
          <a:lstStyle/>
          <a:p>
            <a:fld id="{2D93516A-9F61-460C-9A11-8130C9267904}" type="slidenum">
              <a:rPr lang="fr-FR" altLang="en-US"/>
              <a:pPr/>
              <a:t>131</a:t>
            </a:fld>
            <a:endParaRPr lang="fr-FR" altLang="en-US"/>
          </a:p>
        </p:txBody>
      </p:sp>
      <p:sp>
        <p:nvSpPr>
          <p:cNvPr id="75781" name="Rectangle 4"/>
          <p:cNvSpPr>
            <a:spLocks noChangeArrowheads="1"/>
          </p:cNvSpPr>
          <p:nvPr/>
        </p:nvSpPr>
        <p:spPr bwMode="auto">
          <a:xfrm>
            <a:off x="2567608" y="6263800"/>
            <a:ext cx="6343650" cy="366712"/>
          </a:xfrm>
          <a:prstGeom prst="rect">
            <a:avLst/>
          </a:prstGeom>
          <a:noFill/>
          <a:ln w="9525">
            <a:noFill/>
            <a:miter lim="800000"/>
            <a:headEnd/>
            <a:tailEnd/>
          </a:ln>
        </p:spPr>
        <p:txBody>
          <a:bodyPr wrap="none">
            <a:spAutoFit/>
          </a:bodyPr>
          <a:lstStyle/>
          <a:p>
            <a:r>
              <a:rPr lang="fr-FR" dirty="0">
                <a:solidFill>
                  <a:schemeClr val="hlink"/>
                </a:solidFill>
              </a:rPr>
              <a:t>http://scienceworld.wolfram.com/physics/HydrogenAtom.html</a:t>
            </a:r>
          </a:p>
        </p:txBody>
      </p:sp>
      <p:graphicFrame>
        <p:nvGraphicFramePr>
          <p:cNvPr id="75778" name="Object 6"/>
          <p:cNvGraphicFramePr>
            <a:graphicFrameLocks noChangeAspect="1"/>
          </p:cNvGraphicFramePr>
          <p:nvPr>
            <p:extLst>
              <p:ext uri="{D42A27DB-BD31-4B8C-83A1-F6EECF244321}">
                <p14:modId xmlns:p14="http://schemas.microsoft.com/office/powerpoint/2010/main" val="4026985018"/>
              </p:ext>
            </p:extLst>
          </p:nvPr>
        </p:nvGraphicFramePr>
        <p:xfrm>
          <a:off x="2422525" y="5084764"/>
          <a:ext cx="7162800" cy="892175"/>
        </p:xfrm>
        <a:graphic>
          <a:graphicData uri="http://schemas.openxmlformats.org/presentationml/2006/ole">
            <mc:AlternateContent xmlns:mc="http://schemas.openxmlformats.org/markup-compatibility/2006">
              <mc:Choice xmlns:v="urn:schemas-microsoft-com:vml" Requires="v">
                <p:oleObj name="Equation" r:id="rId3" imgW="3670200" imgH="457200" progId="Equation.DSMT4">
                  <p:embed/>
                </p:oleObj>
              </mc:Choice>
              <mc:Fallback>
                <p:oleObj name="Equation" r:id="rId3" imgW="3670200" imgH="457200" progId="Equation.DSMT4">
                  <p:embed/>
                  <p:pic>
                    <p:nvPicPr>
                      <p:cNvPr id="75778" name="Object 6"/>
                      <p:cNvPicPr>
                        <a:picLocks noChangeAspect="1" noChangeArrowheads="1"/>
                      </p:cNvPicPr>
                      <p:nvPr/>
                    </p:nvPicPr>
                    <p:blipFill>
                      <a:blip r:embed="rId4"/>
                      <a:srcRect/>
                      <a:stretch>
                        <a:fillRect/>
                      </a:stretch>
                    </p:blipFill>
                    <p:spPr bwMode="auto">
                      <a:xfrm>
                        <a:off x="2422525" y="5084764"/>
                        <a:ext cx="7162800" cy="892175"/>
                      </a:xfrm>
                      <a:prstGeom prst="rect">
                        <a:avLst/>
                      </a:prstGeom>
                      <a:solidFill>
                        <a:schemeClr val="bg1"/>
                      </a:solidFill>
                      <a:ln w="9525">
                        <a:solidFill>
                          <a:srgbClr val="FF0000"/>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2"/>
          <p:cNvSpPr>
            <a:spLocks noGrp="1" noChangeArrowheads="1"/>
          </p:cNvSpPr>
          <p:nvPr>
            <p:ph type="title"/>
          </p:nvPr>
        </p:nvSpPr>
        <p:spPr/>
        <p:txBody>
          <a:bodyPr/>
          <a:lstStyle/>
          <a:p>
            <a:pPr eaLnBrk="1" hangingPunct="1"/>
            <a:r>
              <a:rPr lang="fr-FR"/>
              <a:t>L’atome de Bohr - Sommerfeld</a:t>
            </a:r>
          </a:p>
        </p:txBody>
      </p:sp>
      <p:sp>
        <p:nvSpPr>
          <p:cNvPr id="240643" name="Rectangle 3"/>
          <p:cNvSpPr>
            <a:spLocks noGrp="1" noChangeArrowheads="1"/>
          </p:cNvSpPr>
          <p:nvPr>
            <p:ph idx="1"/>
          </p:nvPr>
        </p:nvSpPr>
        <p:spPr>
          <a:xfrm>
            <a:off x="1703388" y="1719264"/>
            <a:ext cx="8280400" cy="4733925"/>
          </a:xfrm>
        </p:spPr>
        <p:txBody>
          <a:bodyPr/>
          <a:lstStyle/>
          <a:p>
            <a:pPr lvl="1" eaLnBrk="1" hangingPunct="1">
              <a:lnSpc>
                <a:spcPct val="90000"/>
              </a:lnSpc>
              <a:defRPr/>
            </a:pPr>
            <a:r>
              <a:rPr lang="fr-FR" dirty="0"/>
              <a:t>L’énergie est quantifiée et la distance d’équilibre proton – électron est donnée (max de la probabilité de présence) par le rayon de Bohr </a:t>
            </a:r>
            <a:r>
              <a:rPr lang="fr-FR" i="1" dirty="0">
                <a:effectLst>
                  <a:outerShdw blurRad="38100" dist="38100" dir="2700000" algn="tl">
                    <a:srgbClr val="C0C0C0"/>
                  </a:outerShdw>
                </a:effectLst>
              </a:rPr>
              <a:t>a</a:t>
            </a:r>
            <a:r>
              <a:rPr lang="fr-FR" i="1" baseline="-25000" dirty="0">
                <a:effectLst>
                  <a:outerShdw blurRad="38100" dist="38100" dir="2700000" algn="tl">
                    <a:srgbClr val="C0C0C0"/>
                  </a:outerShdw>
                </a:effectLst>
              </a:rPr>
              <a:t>0</a:t>
            </a:r>
            <a:endParaRPr lang="fr-FR" i="1" dirty="0">
              <a:effectLst>
                <a:outerShdw blurRad="38100" dist="38100" dir="2700000" algn="tl">
                  <a:srgbClr val="C0C0C0"/>
                </a:outerShdw>
              </a:effectLst>
            </a:endParaRPr>
          </a:p>
          <a:p>
            <a:pPr lvl="1" eaLnBrk="1" hangingPunct="1">
              <a:lnSpc>
                <a:spcPct val="90000"/>
              </a:lnSpc>
              <a:defRPr/>
            </a:pPr>
            <a:endParaRPr lang="fr-FR" i="1" dirty="0">
              <a:effectLst>
                <a:outerShdw blurRad="38100" dist="38100" dir="2700000" algn="tl">
                  <a:srgbClr val="C0C0C0"/>
                </a:outerShdw>
              </a:effectLst>
            </a:endParaRPr>
          </a:p>
          <a:p>
            <a:pPr lvl="1" eaLnBrk="1" hangingPunct="1">
              <a:lnSpc>
                <a:spcPct val="90000"/>
              </a:lnSpc>
              <a:defRPr/>
            </a:pPr>
            <a:endParaRPr lang="fr-FR" dirty="0"/>
          </a:p>
          <a:p>
            <a:pPr lvl="1" eaLnBrk="1" hangingPunct="1">
              <a:lnSpc>
                <a:spcPct val="90000"/>
              </a:lnSpc>
              <a:defRPr/>
            </a:pPr>
            <a:endParaRPr lang="fr-FR" dirty="0"/>
          </a:p>
          <a:p>
            <a:pPr lvl="1" eaLnBrk="1" hangingPunct="1">
              <a:lnSpc>
                <a:spcPct val="90000"/>
              </a:lnSpc>
              <a:defRPr/>
            </a:pPr>
            <a:r>
              <a:rPr lang="fr-FR" i="1" dirty="0">
                <a:effectLst>
                  <a:outerShdw blurRad="38100" dist="38100" dir="2700000" algn="tl">
                    <a:srgbClr val="C0C0C0"/>
                  </a:outerShdw>
                </a:effectLst>
              </a:rPr>
              <a:t>Terminologie courante</a:t>
            </a:r>
            <a:r>
              <a:rPr lang="fr-FR" dirty="0"/>
              <a:t>:</a:t>
            </a:r>
          </a:p>
          <a:p>
            <a:pPr lvl="2" eaLnBrk="1" hangingPunct="1">
              <a:lnSpc>
                <a:spcPct val="90000"/>
              </a:lnSpc>
              <a:defRPr/>
            </a:pPr>
            <a:r>
              <a:rPr lang="fr-FR" dirty="0"/>
              <a:t>État s		l=0</a:t>
            </a:r>
          </a:p>
          <a:p>
            <a:pPr lvl="2" eaLnBrk="1" hangingPunct="1">
              <a:lnSpc>
                <a:spcPct val="90000"/>
              </a:lnSpc>
              <a:defRPr/>
            </a:pPr>
            <a:r>
              <a:rPr lang="fr-FR" dirty="0"/>
              <a:t>État p		l=1</a:t>
            </a:r>
          </a:p>
          <a:p>
            <a:pPr lvl="2" eaLnBrk="1" hangingPunct="1">
              <a:lnSpc>
                <a:spcPct val="90000"/>
              </a:lnSpc>
              <a:defRPr/>
            </a:pPr>
            <a:r>
              <a:rPr lang="fr-FR" dirty="0"/>
              <a:t>État d		l=2</a:t>
            </a:r>
          </a:p>
          <a:p>
            <a:pPr lvl="2" eaLnBrk="1" hangingPunct="1">
              <a:lnSpc>
                <a:spcPct val="90000"/>
              </a:lnSpc>
              <a:defRPr/>
            </a:pPr>
            <a:endParaRPr lang="fr-FR" dirty="0"/>
          </a:p>
          <a:p>
            <a:pPr lvl="1" eaLnBrk="1" hangingPunct="1">
              <a:lnSpc>
                <a:spcPct val="90000"/>
              </a:lnSpc>
              <a:defRPr/>
            </a:pPr>
            <a:r>
              <a:rPr lang="fr-FR" i="1" dirty="0">
                <a:effectLst>
                  <a:outerShdw blurRad="38100" dist="38100" dir="2700000" algn="tl">
                    <a:srgbClr val="C0C0C0"/>
                  </a:outerShdw>
                </a:effectLst>
              </a:rPr>
              <a:t>États électroniques</a:t>
            </a:r>
            <a:r>
              <a:rPr lang="fr-FR" dirty="0"/>
              <a:t>:</a:t>
            </a:r>
          </a:p>
          <a:p>
            <a:pPr lvl="2" eaLnBrk="1" hangingPunct="1">
              <a:lnSpc>
                <a:spcPct val="90000"/>
              </a:lnSpc>
              <a:defRPr/>
            </a:pPr>
            <a:r>
              <a:rPr lang="fr-FR" dirty="0"/>
              <a:t>1s 2s 2p 3s 3p 3d …	</a:t>
            </a:r>
          </a:p>
        </p:txBody>
      </p:sp>
      <p:sp>
        <p:nvSpPr>
          <p:cNvPr id="76803" name="Espace réservé du numéro de diapositive 5"/>
          <p:cNvSpPr>
            <a:spLocks noGrp="1"/>
          </p:cNvSpPr>
          <p:nvPr>
            <p:ph type="sldNum" sz="quarter" idx="12"/>
          </p:nvPr>
        </p:nvSpPr>
        <p:spPr>
          <a:noFill/>
        </p:spPr>
        <p:txBody>
          <a:bodyPr/>
          <a:lstStyle/>
          <a:p>
            <a:fld id="{A8912785-C5B6-4EB8-8CF3-0CF554A373A6}" type="slidenum">
              <a:rPr lang="fr-FR" altLang="en-US"/>
              <a:pPr/>
              <a:t>132</a:t>
            </a:fld>
            <a:endParaRPr lang="fr-FR" altLang="en-US"/>
          </a:p>
        </p:txBody>
      </p:sp>
      <p:graphicFrame>
        <p:nvGraphicFramePr>
          <p:cNvPr id="76802" name="Object 4"/>
          <p:cNvGraphicFramePr>
            <a:graphicFrameLocks noChangeAspect="1"/>
          </p:cNvGraphicFramePr>
          <p:nvPr>
            <p:extLst>
              <p:ext uri="{D42A27DB-BD31-4B8C-83A1-F6EECF244321}">
                <p14:modId xmlns:p14="http://schemas.microsoft.com/office/powerpoint/2010/main" val="2295491672"/>
              </p:ext>
            </p:extLst>
          </p:nvPr>
        </p:nvGraphicFramePr>
        <p:xfrm>
          <a:off x="2278063" y="2546350"/>
          <a:ext cx="5162550" cy="882650"/>
        </p:xfrm>
        <a:graphic>
          <a:graphicData uri="http://schemas.openxmlformats.org/presentationml/2006/ole">
            <mc:AlternateContent xmlns:mc="http://schemas.openxmlformats.org/markup-compatibility/2006">
              <mc:Choice xmlns:v="urn:schemas-microsoft-com:vml" Requires="v">
                <p:oleObj name="Equation" r:id="rId3" imgW="2666880" imgH="457200" progId="Equation.DSMT4">
                  <p:embed/>
                </p:oleObj>
              </mc:Choice>
              <mc:Fallback>
                <p:oleObj name="Equation" r:id="rId3" imgW="2666880" imgH="457200" progId="Equation.DSMT4">
                  <p:embed/>
                  <p:pic>
                    <p:nvPicPr>
                      <p:cNvPr id="76802" name="Object 4"/>
                      <p:cNvPicPr>
                        <a:picLocks noChangeAspect="1" noChangeArrowheads="1"/>
                      </p:cNvPicPr>
                      <p:nvPr/>
                    </p:nvPicPr>
                    <p:blipFill>
                      <a:blip r:embed="rId4"/>
                      <a:srcRect/>
                      <a:stretch>
                        <a:fillRect/>
                      </a:stretch>
                    </p:blipFill>
                    <p:spPr bwMode="auto">
                      <a:xfrm>
                        <a:off x="2278063" y="2546350"/>
                        <a:ext cx="5162550"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6806" name="Picture 5"/>
          <p:cNvPicPr>
            <a:picLocks noChangeAspect="1" noChangeArrowheads="1"/>
          </p:cNvPicPr>
          <p:nvPr/>
        </p:nvPicPr>
        <p:blipFill>
          <a:blip r:embed="rId5" cstate="print"/>
          <a:srcRect r="52216"/>
          <a:stretch>
            <a:fillRect/>
          </a:stretch>
        </p:blipFill>
        <p:spPr bwMode="auto">
          <a:xfrm>
            <a:off x="7542687" y="2565400"/>
            <a:ext cx="2667000" cy="1598613"/>
          </a:xfrm>
          <a:prstGeom prst="rect">
            <a:avLst/>
          </a:prstGeom>
          <a:noFill/>
          <a:ln w="9525">
            <a:noFill/>
            <a:miter lim="800000"/>
            <a:headEnd/>
            <a:tailEnd/>
          </a:ln>
        </p:spPr>
      </p:pic>
      <p:pic>
        <p:nvPicPr>
          <p:cNvPr id="76807" name="Picture 6" descr="orbitales"/>
          <p:cNvPicPr>
            <a:picLocks noChangeAspect="1" noChangeArrowheads="1"/>
          </p:cNvPicPr>
          <p:nvPr/>
        </p:nvPicPr>
        <p:blipFill>
          <a:blip r:embed="rId6" cstate="print"/>
          <a:srcRect/>
          <a:stretch>
            <a:fillRect/>
          </a:stretch>
        </p:blipFill>
        <p:spPr bwMode="auto">
          <a:xfrm>
            <a:off x="5880100" y="4076700"/>
            <a:ext cx="4464050" cy="247015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a:xfrm>
            <a:off x="1981200" y="260351"/>
            <a:ext cx="7543800" cy="868363"/>
          </a:xfrm>
        </p:spPr>
        <p:txBody>
          <a:bodyPr/>
          <a:lstStyle/>
          <a:p>
            <a:pPr eaLnBrk="1" hangingPunct="1"/>
            <a:r>
              <a:rPr lang="fr-FR" dirty="0"/>
              <a:t>Le modèle de Sommerfeld</a:t>
            </a:r>
          </a:p>
        </p:txBody>
      </p:sp>
      <p:sp>
        <p:nvSpPr>
          <p:cNvPr id="77829" name="Rectangle 3"/>
          <p:cNvSpPr>
            <a:spLocks noGrp="1" noChangeArrowheads="1"/>
          </p:cNvSpPr>
          <p:nvPr>
            <p:ph idx="1"/>
          </p:nvPr>
        </p:nvSpPr>
        <p:spPr>
          <a:xfrm>
            <a:off x="1981200" y="1196752"/>
            <a:ext cx="8229600" cy="4411662"/>
          </a:xfrm>
          <a:noFill/>
        </p:spPr>
        <p:txBody>
          <a:bodyPr/>
          <a:lstStyle/>
          <a:p>
            <a:pPr eaLnBrk="1" hangingPunct="1"/>
            <a:r>
              <a:rPr lang="fr-FR" dirty="0"/>
              <a:t>Bilan:</a:t>
            </a:r>
          </a:p>
          <a:p>
            <a:pPr lvl="1"/>
            <a:r>
              <a:rPr lang="fr-FR" dirty="0">
                <a:solidFill>
                  <a:srgbClr val="33CC33"/>
                </a:solidFill>
              </a:rPr>
              <a:t>Loi d’Ohm (on verra plus loin), courant dans le métaux</a:t>
            </a:r>
          </a:p>
          <a:p>
            <a:pPr lvl="1" eaLnBrk="1" hangingPunct="1"/>
            <a:r>
              <a:rPr lang="fr-FR" dirty="0">
                <a:solidFill>
                  <a:srgbClr val="33CC33"/>
                </a:solidFill>
              </a:rPr>
              <a:t>Compréhension de la chaleur spécifique</a:t>
            </a:r>
          </a:p>
          <a:p>
            <a:pPr lvl="1" eaLnBrk="1" hangingPunct="1"/>
            <a:r>
              <a:rPr lang="fr-FR" dirty="0">
                <a:solidFill>
                  <a:srgbClr val="FF0000"/>
                </a:solidFill>
              </a:rPr>
              <a:t>Ne permet pas d’expliquer la différence entre un conducteur (métal), un semiconducteur et un isolant</a:t>
            </a:r>
          </a:p>
        </p:txBody>
      </p:sp>
      <p:sp>
        <p:nvSpPr>
          <p:cNvPr id="77827" name="Espace réservé du numéro de diapositive 5"/>
          <p:cNvSpPr>
            <a:spLocks noGrp="1"/>
          </p:cNvSpPr>
          <p:nvPr>
            <p:ph type="sldNum" sz="quarter" idx="12"/>
          </p:nvPr>
        </p:nvSpPr>
        <p:spPr>
          <a:noFill/>
        </p:spPr>
        <p:txBody>
          <a:bodyPr/>
          <a:lstStyle/>
          <a:p>
            <a:fld id="{579F2BFD-C572-4538-8AC0-169610DA96DB}" type="slidenum">
              <a:rPr lang="fr-FR" altLang="en-US"/>
              <a:pPr/>
              <a:t>133</a:t>
            </a:fld>
            <a:endParaRPr lang="fr-FR" altLang="en-US"/>
          </a:p>
        </p:txBody>
      </p:sp>
      <p:sp>
        <p:nvSpPr>
          <p:cNvPr id="77830" name="AutoShape 6"/>
          <p:cNvSpPr>
            <a:spLocks noChangeArrowheads="1"/>
          </p:cNvSpPr>
          <p:nvPr/>
        </p:nvSpPr>
        <p:spPr bwMode="auto">
          <a:xfrm>
            <a:off x="9488488" y="1628800"/>
            <a:ext cx="576262" cy="554360"/>
          </a:xfrm>
          <a:prstGeom prst="smileyFace">
            <a:avLst>
              <a:gd name="adj" fmla="val 4620"/>
            </a:avLst>
          </a:prstGeom>
          <a:solidFill>
            <a:srgbClr val="33CC33"/>
          </a:solidFill>
          <a:ln w="9525">
            <a:solidFill>
              <a:schemeClr val="tx1"/>
            </a:solidFill>
            <a:round/>
            <a:headEnd/>
            <a:tailEnd/>
          </a:ln>
        </p:spPr>
        <p:txBody>
          <a:bodyPr wrap="none" anchor="ctr"/>
          <a:lstStyle/>
          <a:p>
            <a:endParaRPr lang="fr-FR"/>
          </a:p>
        </p:txBody>
      </p:sp>
      <p:sp>
        <p:nvSpPr>
          <p:cNvPr id="77831" name="AutoShape 7"/>
          <p:cNvSpPr>
            <a:spLocks noChangeArrowheads="1"/>
          </p:cNvSpPr>
          <p:nvPr/>
        </p:nvSpPr>
        <p:spPr bwMode="auto">
          <a:xfrm>
            <a:off x="9505157" y="2446289"/>
            <a:ext cx="576262" cy="608931"/>
          </a:xfrm>
          <a:prstGeom prst="smileyFace">
            <a:avLst>
              <a:gd name="adj" fmla="val -4653"/>
            </a:avLst>
          </a:prstGeom>
          <a:solidFill>
            <a:srgbClr val="FF0000"/>
          </a:solidFill>
          <a:ln w="9525">
            <a:solidFill>
              <a:schemeClr val="tx1"/>
            </a:solidFill>
            <a:round/>
            <a:headEnd/>
            <a:tailEnd/>
          </a:ln>
        </p:spPr>
        <p:txBody>
          <a:bodyPr wrap="none" anchor="ctr"/>
          <a:lstStyle/>
          <a:p>
            <a:endParaRPr lang="fr-FR"/>
          </a:p>
        </p:txBody>
      </p:sp>
      <p:sp>
        <p:nvSpPr>
          <p:cNvPr id="77832" name="AutoShape 8"/>
          <p:cNvSpPr>
            <a:spLocks noChangeArrowheads="1"/>
          </p:cNvSpPr>
          <p:nvPr/>
        </p:nvSpPr>
        <p:spPr bwMode="auto">
          <a:xfrm>
            <a:off x="1847404" y="6426474"/>
            <a:ext cx="864220" cy="242887"/>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38601" name="Text Box 9"/>
          <p:cNvSpPr txBox="1">
            <a:spLocks noChangeArrowheads="1"/>
          </p:cNvSpPr>
          <p:nvPr/>
        </p:nvSpPr>
        <p:spPr bwMode="auto">
          <a:xfrm>
            <a:off x="2855914" y="6381328"/>
            <a:ext cx="7056437" cy="338554"/>
          </a:xfrm>
          <a:prstGeom prst="rect">
            <a:avLst/>
          </a:prstGeom>
          <a:noFill/>
          <a:ln w="9525">
            <a:noFill/>
            <a:miter lim="800000"/>
            <a:headEnd/>
            <a:tailEnd/>
          </a:ln>
          <a:effectLst/>
        </p:spPr>
        <p:txBody>
          <a:bodyPr>
            <a:spAutoFit/>
          </a:bodyPr>
          <a:lstStyle/>
          <a:p>
            <a:pPr>
              <a:defRPr/>
            </a:pPr>
            <a:r>
              <a:rPr lang="fr-FR" sz="1600" i="1" dirty="0">
                <a:solidFill>
                  <a:srgbClr val="9900CC"/>
                </a:solidFill>
                <a:effectLst>
                  <a:outerShdw blurRad="38100" dist="38100" dir="2700000" algn="tl">
                    <a:srgbClr val="C0C0C0"/>
                  </a:outerShdw>
                </a:effectLst>
              </a:rPr>
              <a:t>Il doit y avoir « quelque part » dans le modèle une approximation grossière !</a:t>
            </a:r>
          </a:p>
        </p:txBody>
      </p:sp>
      <p:pic>
        <p:nvPicPr>
          <p:cNvPr id="78104" name="Picture 280" descr="http://public.iutenligne.net/chimie/valls/chimie-du-solide/conductiv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3068539"/>
            <a:ext cx="3556852" cy="3353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t 1"/>
          <p:cNvGraphicFramePr>
            <a:graphicFrameLocks noChangeAspect="1"/>
          </p:cNvGraphicFramePr>
          <p:nvPr>
            <p:extLst>
              <p:ext uri="{D42A27DB-BD31-4B8C-83A1-F6EECF244321}">
                <p14:modId xmlns:p14="http://schemas.microsoft.com/office/powerpoint/2010/main" val="1682323049"/>
              </p:ext>
            </p:extLst>
          </p:nvPr>
        </p:nvGraphicFramePr>
        <p:xfrm>
          <a:off x="7510463" y="4329114"/>
          <a:ext cx="2851150" cy="833437"/>
        </p:xfrm>
        <a:graphic>
          <a:graphicData uri="http://schemas.openxmlformats.org/presentationml/2006/ole">
            <mc:AlternateContent xmlns:mc="http://schemas.openxmlformats.org/markup-compatibility/2006">
              <mc:Choice xmlns:v="urn:schemas-microsoft-com:vml" Requires="v">
                <p:oleObj name="Equation" r:id="rId4" imgW="1473120" imgH="431640" progId="Equation.DSMT4">
                  <p:embed/>
                </p:oleObj>
              </mc:Choice>
              <mc:Fallback>
                <p:oleObj name="Equation" r:id="rId4" imgW="1473120" imgH="431640" progId="Equation.DSMT4">
                  <p:embed/>
                  <p:pic>
                    <p:nvPicPr>
                      <p:cNvPr id="2" name="Objet 1"/>
                      <p:cNvPicPr>
                        <a:picLocks noChangeAspect="1" noChangeArrowheads="1"/>
                      </p:cNvPicPr>
                      <p:nvPr/>
                    </p:nvPicPr>
                    <p:blipFill>
                      <a:blip r:embed="rId5"/>
                      <a:srcRect/>
                      <a:stretch>
                        <a:fillRect/>
                      </a:stretch>
                    </p:blipFill>
                    <p:spPr bwMode="auto">
                      <a:xfrm>
                        <a:off x="7510463" y="4329114"/>
                        <a:ext cx="28511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A62084B-8A79-E624-731A-6C0D387E1E8D}"/>
              </a:ext>
            </a:extLst>
          </p:cNvPr>
          <p:cNvSpPr>
            <a:spLocks noGrp="1"/>
          </p:cNvSpPr>
          <p:nvPr>
            <p:ph type="sldNum" sz="quarter" idx="12"/>
          </p:nvPr>
        </p:nvSpPr>
        <p:spPr/>
        <p:txBody>
          <a:bodyPr/>
          <a:lstStyle/>
          <a:p>
            <a:pPr>
              <a:defRPr/>
            </a:pPr>
            <a:fld id="{C0D327EB-6532-4891-A600-7155699865D6}" type="slidenum">
              <a:rPr lang="fr-FR" altLang="en-US" smtClean="0"/>
              <a:pPr>
                <a:defRPr/>
              </a:pPr>
              <a:t>134</a:t>
            </a:fld>
            <a:endParaRPr lang="fr-FR" altLang="en-US"/>
          </a:p>
        </p:txBody>
      </p:sp>
      <p:pic>
        <p:nvPicPr>
          <p:cNvPr id="5" name="Image 4">
            <a:extLst>
              <a:ext uri="{FF2B5EF4-FFF2-40B4-BE49-F238E27FC236}">
                <a16:creationId xmlns:a16="http://schemas.microsoft.com/office/drawing/2014/main" id="{AB0C2209-1AEE-C31E-65EA-13EC95EA44C5}"/>
              </a:ext>
            </a:extLst>
          </p:cNvPr>
          <p:cNvPicPr>
            <a:picLocks noChangeAspect="1"/>
          </p:cNvPicPr>
          <p:nvPr/>
        </p:nvPicPr>
        <p:blipFill rotWithShape="1">
          <a:blip r:embed="rId2"/>
          <a:srcRect l="12791" r="12791"/>
          <a:stretch/>
        </p:blipFill>
        <p:spPr>
          <a:xfrm>
            <a:off x="2135560" y="692696"/>
            <a:ext cx="7632848" cy="5769428"/>
          </a:xfrm>
          <a:prstGeom prst="rect">
            <a:avLst/>
          </a:prstGeom>
        </p:spPr>
      </p:pic>
    </p:spTree>
    <p:extLst>
      <p:ext uri="{BB962C8B-B14F-4D97-AF65-F5344CB8AC3E}">
        <p14:creationId xmlns:p14="http://schemas.microsoft.com/office/powerpoint/2010/main" val="15007620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ChangeArrowheads="1"/>
          </p:cNvSpPr>
          <p:nvPr>
            <p:ph type="ctrTitle"/>
          </p:nvPr>
        </p:nvSpPr>
        <p:spPr/>
        <p:txBody>
          <a:bodyPr/>
          <a:lstStyle/>
          <a:p>
            <a:pPr eaLnBrk="1" hangingPunct="1"/>
            <a:r>
              <a:rPr lang="fr-FR" dirty="0"/>
              <a:t>Chapitre 6</a:t>
            </a:r>
          </a:p>
        </p:txBody>
      </p:sp>
      <p:sp>
        <p:nvSpPr>
          <p:cNvPr id="239619" name="Rectangle 3"/>
          <p:cNvSpPr>
            <a:spLocks noGrp="1" noChangeArrowheads="1"/>
          </p:cNvSpPr>
          <p:nvPr>
            <p:ph type="subTitle" idx="1"/>
          </p:nvPr>
        </p:nvSpPr>
        <p:spPr>
          <a:xfrm>
            <a:off x="2279576" y="3501008"/>
            <a:ext cx="6337300" cy="2362200"/>
          </a:xfrm>
        </p:spPr>
        <p:txBody>
          <a:bodyPr/>
          <a:lstStyle/>
          <a:p>
            <a:pPr marL="609600" indent="-609600">
              <a:defRPr/>
            </a:pPr>
            <a:r>
              <a:rPr lang="fr-FR" dirty="0"/>
              <a:t>Les électrons dans une structure périodique : </a:t>
            </a:r>
          </a:p>
          <a:p>
            <a:pPr marL="609600" indent="-609600">
              <a:defRPr/>
            </a:pPr>
            <a:r>
              <a:rPr lang="fr-FR" dirty="0"/>
              <a:t>le modèle de Bloch - Brillouin</a:t>
            </a:r>
          </a:p>
          <a:p>
            <a:pPr marL="609600" indent="-609600">
              <a:defRPr/>
            </a:pPr>
            <a:endParaRPr lang="fr-FR" i="1" dirty="0">
              <a:effectLst>
                <a:outerShdw blurRad="38100" dist="38100" dir="2700000" algn="tl">
                  <a:srgbClr val="C0C0C0"/>
                </a:outerShdw>
              </a:effectLst>
            </a:endParaRPr>
          </a:p>
        </p:txBody>
      </p:sp>
      <p:sp>
        <p:nvSpPr>
          <p:cNvPr id="266242" name="Rectangle 7"/>
          <p:cNvSpPr>
            <a:spLocks noGrp="1" noChangeArrowheads="1"/>
          </p:cNvSpPr>
          <p:nvPr>
            <p:ph type="sldNum" sz="quarter" idx="12"/>
          </p:nvPr>
        </p:nvSpPr>
        <p:spPr>
          <a:noFill/>
        </p:spPr>
        <p:txBody>
          <a:bodyPr/>
          <a:lstStyle/>
          <a:p>
            <a:fld id="{E5EA672A-A31D-489F-83FA-9095795682A1}" type="slidenum">
              <a:rPr lang="fr-FR" altLang="en-US"/>
              <a:pPr/>
              <a:t>135</a:t>
            </a:fld>
            <a:endParaRPr lang="fr-FR" alt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2"/>
          <p:cNvSpPr>
            <a:spLocks noGrp="1" noChangeArrowheads="1"/>
          </p:cNvSpPr>
          <p:nvPr>
            <p:ph type="title"/>
          </p:nvPr>
        </p:nvSpPr>
        <p:spPr/>
        <p:txBody>
          <a:bodyPr/>
          <a:lstStyle/>
          <a:p>
            <a:pPr eaLnBrk="1" hangingPunct="1"/>
            <a:r>
              <a:rPr lang="fr-FR"/>
              <a:t>plan</a:t>
            </a:r>
          </a:p>
        </p:txBody>
      </p:sp>
      <p:sp>
        <p:nvSpPr>
          <p:cNvPr id="267268" name="Rectangle 3"/>
          <p:cNvSpPr>
            <a:spLocks noGrp="1" noChangeArrowheads="1"/>
          </p:cNvSpPr>
          <p:nvPr>
            <p:ph idx="1"/>
          </p:nvPr>
        </p:nvSpPr>
        <p:spPr/>
        <p:txBody>
          <a:bodyPr/>
          <a:lstStyle/>
          <a:p>
            <a:pPr eaLnBrk="1" hangingPunct="1"/>
            <a:r>
              <a:rPr lang="fr-FR"/>
              <a:t>Formation des bandes d’énergie</a:t>
            </a:r>
          </a:p>
          <a:p>
            <a:pPr eaLnBrk="1" hangingPunct="1"/>
            <a:r>
              <a:rPr lang="fr-FR"/>
              <a:t>Introduction de la périodicité du cristal</a:t>
            </a:r>
          </a:p>
          <a:p>
            <a:pPr eaLnBrk="1" hangingPunct="1"/>
            <a:r>
              <a:rPr lang="fr-FR"/>
              <a:t>Le pseudo vecteur d’onde</a:t>
            </a:r>
          </a:p>
          <a:p>
            <a:pPr eaLnBrk="1" hangingPunct="1"/>
            <a:r>
              <a:rPr lang="fr-FR"/>
              <a:t>Ondes de Bloch</a:t>
            </a:r>
          </a:p>
          <a:p>
            <a:pPr eaLnBrk="1" hangingPunct="1"/>
            <a:r>
              <a:rPr lang="fr-FR"/>
              <a:t>Modèle de Kronig-Penney</a:t>
            </a:r>
          </a:p>
          <a:p>
            <a:pPr eaLnBrk="1" hangingPunct="1"/>
            <a:r>
              <a:rPr lang="fr-FR"/>
              <a:t>Diagramme d’énergie dans l’espace des </a:t>
            </a:r>
            <a:r>
              <a:rPr lang="fr-FR" i="1"/>
              <a:t>k</a:t>
            </a:r>
          </a:p>
        </p:txBody>
      </p:sp>
      <p:sp>
        <p:nvSpPr>
          <p:cNvPr id="267266" name="Espace réservé du numéro de diapositive 5"/>
          <p:cNvSpPr>
            <a:spLocks noGrp="1"/>
          </p:cNvSpPr>
          <p:nvPr>
            <p:ph type="sldNum" sz="quarter" idx="12"/>
          </p:nvPr>
        </p:nvSpPr>
        <p:spPr>
          <a:noFill/>
        </p:spPr>
        <p:txBody>
          <a:bodyPr/>
          <a:lstStyle/>
          <a:p>
            <a:fld id="{A2A3202E-1D41-4177-80B8-54EE7CCF267C}" type="slidenum">
              <a:rPr lang="fr-FR" altLang="en-US"/>
              <a:pPr/>
              <a:t>136</a:t>
            </a:fld>
            <a:endParaRPr lang="fr-FR" alt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p:cNvSpPr>
            <a:spLocks noGrp="1" noChangeArrowheads="1"/>
          </p:cNvSpPr>
          <p:nvPr>
            <p:ph type="title"/>
          </p:nvPr>
        </p:nvSpPr>
        <p:spPr/>
        <p:txBody>
          <a:bodyPr/>
          <a:lstStyle/>
          <a:p>
            <a:pPr eaLnBrk="1" hangingPunct="1"/>
            <a:r>
              <a:rPr lang="fr-FR"/>
              <a:t>Formation des bandes d’énergie</a:t>
            </a:r>
          </a:p>
        </p:txBody>
      </p:sp>
      <p:sp>
        <p:nvSpPr>
          <p:cNvPr id="242691" name="Rectangle 3"/>
          <p:cNvSpPr>
            <a:spLocks noGrp="1" noChangeArrowheads="1"/>
          </p:cNvSpPr>
          <p:nvPr>
            <p:ph idx="1"/>
          </p:nvPr>
        </p:nvSpPr>
        <p:spPr/>
        <p:txBody>
          <a:bodyPr/>
          <a:lstStyle/>
          <a:p>
            <a:pPr lvl="1" eaLnBrk="1" hangingPunct="1">
              <a:defRPr/>
            </a:pPr>
            <a:r>
              <a:rPr lang="fr-FR" u="sng">
                <a:effectLst>
                  <a:outerShdw blurRad="38100" dist="38100" dir="2700000" algn="tl">
                    <a:srgbClr val="C0C0C0"/>
                  </a:outerShdw>
                </a:effectLst>
              </a:rPr>
              <a:t>Modèle qualitatif:</a:t>
            </a:r>
          </a:p>
        </p:txBody>
      </p:sp>
      <p:sp>
        <p:nvSpPr>
          <p:cNvPr id="268290" name="Espace réservé du numéro de diapositive 5"/>
          <p:cNvSpPr>
            <a:spLocks noGrp="1"/>
          </p:cNvSpPr>
          <p:nvPr>
            <p:ph type="sldNum" sz="quarter" idx="12"/>
          </p:nvPr>
        </p:nvSpPr>
        <p:spPr>
          <a:noFill/>
        </p:spPr>
        <p:txBody>
          <a:bodyPr/>
          <a:lstStyle/>
          <a:p>
            <a:fld id="{5F0A39E6-89CB-487C-9A61-9487E2097AC1}" type="slidenum">
              <a:rPr lang="fr-FR" altLang="en-US"/>
              <a:pPr/>
              <a:t>137</a:t>
            </a:fld>
            <a:endParaRPr lang="fr-FR" altLang="en-US"/>
          </a:p>
        </p:txBody>
      </p:sp>
      <p:pic>
        <p:nvPicPr>
          <p:cNvPr id="268293" name="Picture 4"/>
          <p:cNvPicPr>
            <a:picLocks noChangeAspect="1" noChangeArrowheads="1"/>
          </p:cNvPicPr>
          <p:nvPr/>
        </p:nvPicPr>
        <p:blipFill>
          <a:blip r:embed="rId3" cstate="print"/>
          <a:srcRect l="-2353" b="16776"/>
          <a:stretch>
            <a:fillRect/>
          </a:stretch>
        </p:blipFill>
        <p:spPr bwMode="auto">
          <a:xfrm>
            <a:off x="3287714" y="2420939"/>
            <a:ext cx="3106737" cy="2016125"/>
          </a:xfrm>
          <a:prstGeom prst="rect">
            <a:avLst/>
          </a:prstGeom>
          <a:noFill/>
          <a:ln w="9525">
            <a:noFill/>
            <a:miter lim="800000"/>
            <a:headEnd/>
            <a:tailEnd/>
          </a:ln>
        </p:spPr>
      </p:pic>
      <p:pic>
        <p:nvPicPr>
          <p:cNvPr id="268294" name="Picture 5"/>
          <p:cNvPicPr>
            <a:picLocks noChangeAspect="1" noChangeArrowheads="1"/>
          </p:cNvPicPr>
          <p:nvPr/>
        </p:nvPicPr>
        <p:blipFill>
          <a:blip r:embed="rId4" cstate="print"/>
          <a:srcRect r="56871" b="20000"/>
          <a:stretch>
            <a:fillRect/>
          </a:stretch>
        </p:blipFill>
        <p:spPr bwMode="auto">
          <a:xfrm>
            <a:off x="7824789" y="2205038"/>
            <a:ext cx="1520825" cy="1873250"/>
          </a:xfrm>
          <a:prstGeom prst="rect">
            <a:avLst/>
          </a:prstGeom>
          <a:noFill/>
          <a:ln w="9525">
            <a:noFill/>
            <a:miter lim="800000"/>
            <a:headEnd/>
            <a:tailEnd/>
          </a:ln>
        </p:spPr>
      </p:pic>
      <p:sp>
        <p:nvSpPr>
          <p:cNvPr id="242694" name="Text Box 6"/>
          <p:cNvSpPr txBox="1">
            <a:spLocks noChangeArrowheads="1"/>
          </p:cNvSpPr>
          <p:nvPr/>
        </p:nvSpPr>
        <p:spPr bwMode="auto">
          <a:xfrm>
            <a:off x="1631950" y="2852739"/>
            <a:ext cx="1543050" cy="915987"/>
          </a:xfrm>
          <a:prstGeom prst="rect">
            <a:avLst/>
          </a:prstGeom>
          <a:noFill/>
          <a:ln w="9525">
            <a:noFill/>
            <a:miter lim="800000"/>
            <a:headEnd/>
            <a:tailEnd/>
          </a:ln>
          <a:effectLst/>
        </p:spPr>
        <p:txBody>
          <a:bodyPr wrap="none">
            <a:spAutoFit/>
          </a:bodyPr>
          <a:lstStyle/>
          <a:p>
            <a:pPr algn="ctr">
              <a:defRPr/>
            </a:pPr>
            <a:r>
              <a:rPr lang="fr-FR" i="1">
                <a:effectLst>
                  <a:outerShdw blurRad="38100" dist="38100" dir="2700000" algn="tl">
                    <a:srgbClr val="C0C0C0"/>
                  </a:outerShdw>
                </a:effectLst>
              </a:rPr>
              <a:t>1 atome isolé</a:t>
            </a:r>
          </a:p>
          <a:p>
            <a:pPr algn="ctr">
              <a:defRPr/>
            </a:pPr>
            <a:r>
              <a:rPr lang="fr-FR" i="1">
                <a:effectLst>
                  <a:outerShdw blurRad="38100" dist="38100" dir="2700000" algn="tl">
                    <a:srgbClr val="C0C0C0"/>
                  </a:outerShdw>
                </a:effectLst>
              </a:rPr>
              <a:t>d’hydrogène</a:t>
            </a:r>
          </a:p>
          <a:p>
            <a:pPr algn="ctr">
              <a:defRPr/>
            </a:pPr>
            <a:endParaRPr lang="fr-FR" i="1">
              <a:effectLst>
                <a:outerShdw blurRad="38100" dist="38100" dir="2700000" algn="tl">
                  <a:srgbClr val="C0C0C0"/>
                </a:outerShdw>
              </a:effectLst>
            </a:endParaRPr>
          </a:p>
        </p:txBody>
      </p:sp>
      <p:pic>
        <p:nvPicPr>
          <p:cNvPr id="268296" name="Picture 7"/>
          <p:cNvPicPr>
            <a:picLocks noChangeAspect="1" noChangeArrowheads="1"/>
          </p:cNvPicPr>
          <p:nvPr/>
        </p:nvPicPr>
        <p:blipFill>
          <a:blip r:embed="rId5" cstate="print"/>
          <a:srcRect l="-1801" b="10030"/>
          <a:stretch>
            <a:fillRect/>
          </a:stretch>
        </p:blipFill>
        <p:spPr bwMode="auto">
          <a:xfrm>
            <a:off x="3143250" y="4652963"/>
            <a:ext cx="4127500" cy="1936750"/>
          </a:xfrm>
          <a:prstGeom prst="rect">
            <a:avLst/>
          </a:prstGeom>
          <a:noFill/>
          <a:ln w="9525">
            <a:noFill/>
            <a:miter lim="800000"/>
            <a:headEnd/>
            <a:tailEnd/>
          </a:ln>
        </p:spPr>
      </p:pic>
      <p:sp>
        <p:nvSpPr>
          <p:cNvPr id="242696" name="Text Box 8"/>
          <p:cNvSpPr txBox="1">
            <a:spLocks noChangeArrowheads="1"/>
          </p:cNvSpPr>
          <p:nvPr/>
        </p:nvSpPr>
        <p:spPr bwMode="auto">
          <a:xfrm>
            <a:off x="1703388" y="5084764"/>
            <a:ext cx="1441450" cy="915987"/>
          </a:xfrm>
          <a:prstGeom prst="rect">
            <a:avLst/>
          </a:prstGeom>
          <a:noFill/>
          <a:ln w="9525">
            <a:noFill/>
            <a:miter lim="800000"/>
            <a:headEnd/>
            <a:tailEnd/>
          </a:ln>
          <a:effectLst/>
        </p:spPr>
        <p:txBody>
          <a:bodyPr wrap="none">
            <a:spAutoFit/>
          </a:bodyPr>
          <a:lstStyle/>
          <a:p>
            <a:pPr algn="ctr">
              <a:defRPr/>
            </a:pPr>
            <a:r>
              <a:rPr lang="fr-FR" i="1">
                <a:effectLst>
                  <a:outerShdw blurRad="38100" dist="38100" dir="2700000" algn="tl">
                    <a:srgbClr val="C0C0C0"/>
                  </a:outerShdw>
                </a:effectLst>
              </a:rPr>
              <a:t>2 atomes</a:t>
            </a:r>
          </a:p>
          <a:p>
            <a:pPr algn="ctr">
              <a:defRPr/>
            </a:pPr>
            <a:r>
              <a:rPr lang="fr-FR" i="1">
                <a:effectLst>
                  <a:outerShdw blurRad="38100" dist="38100" dir="2700000" algn="tl">
                    <a:srgbClr val="C0C0C0"/>
                  </a:outerShdw>
                </a:effectLst>
              </a:rPr>
              <a:t>d’hydrogène</a:t>
            </a:r>
          </a:p>
          <a:p>
            <a:pPr algn="ctr">
              <a:defRPr/>
            </a:pPr>
            <a:r>
              <a:rPr lang="fr-FR" i="1">
                <a:effectLst>
                  <a:outerShdw blurRad="38100" dist="38100" dir="2700000" algn="tl">
                    <a:srgbClr val="C0C0C0"/>
                  </a:outerShdw>
                </a:effectLst>
              </a:rPr>
              <a:t>adjacents</a:t>
            </a:r>
          </a:p>
        </p:txBody>
      </p:sp>
      <p:pic>
        <p:nvPicPr>
          <p:cNvPr id="268298" name="Picture 9"/>
          <p:cNvPicPr>
            <a:picLocks noChangeAspect="1" noChangeArrowheads="1"/>
          </p:cNvPicPr>
          <p:nvPr/>
        </p:nvPicPr>
        <p:blipFill>
          <a:blip r:embed="rId6" cstate="print"/>
          <a:srcRect b="17305"/>
          <a:stretch>
            <a:fillRect/>
          </a:stretch>
        </p:blipFill>
        <p:spPr bwMode="auto">
          <a:xfrm>
            <a:off x="7396163" y="4451350"/>
            <a:ext cx="3092450" cy="17145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p:cNvSpPr>
            <a:spLocks noGrp="1" noChangeArrowheads="1"/>
          </p:cNvSpPr>
          <p:nvPr>
            <p:ph type="title"/>
          </p:nvPr>
        </p:nvSpPr>
        <p:spPr/>
        <p:txBody>
          <a:bodyPr/>
          <a:lstStyle/>
          <a:p>
            <a:pPr eaLnBrk="1" hangingPunct="1"/>
            <a:r>
              <a:rPr lang="fr-FR"/>
              <a:t>Formation des bandes d’énergie</a:t>
            </a:r>
          </a:p>
        </p:txBody>
      </p:sp>
      <p:sp>
        <p:nvSpPr>
          <p:cNvPr id="243715" name="Rectangle 3"/>
          <p:cNvSpPr>
            <a:spLocks noGrp="1" noChangeArrowheads="1"/>
          </p:cNvSpPr>
          <p:nvPr>
            <p:ph idx="1"/>
          </p:nvPr>
        </p:nvSpPr>
        <p:spPr/>
        <p:txBody>
          <a:bodyPr/>
          <a:lstStyle/>
          <a:p>
            <a:pPr lvl="1" eaLnBrk="1" hangingPunct="1">
              <a:defRPr/>
            </a:pPr>
            <a:r>
              <a:rPr lang="fr-FR"/>
              <a:t>Modèle qualitatif pour le </a:t>
            </a:r>
            <a:r>
              <a:rPr lang="fr-FR" i="1">
                <a:solidFill>
                  <a:srgbClr val="FF0000"/>
                </a:solidFill>
              </a:rPr>
              <a:t>Silicium</a:t>
            </a:r>
            <a:r>
              <a:rPr lang="fr-FR"/>
              <a:t>:</a:t>
            </a:r>
          </a:p>
          <a:p>
            <a:pPr lvl="2" eaLnBrk="1" hangingPunct="1">
              <a:defRPr/>
            </a:pPr>
            <a:r>
              <a:rPr lang="fr-FR"/>
              <a:t>Structure électronique (14 électrons)</a:t>
            </a:r>
          </a:p>
          <a:p>
            <a:pPr lvl="3" eaLnBrk="1" hangingPunct="1">
              <a:defRPr/>
            </a:pPr>
            <a:r>
              <a:rPr lang="fr-FR" i="1">
                <a:solidFill>
                  <a:srgbClr val="33CC33"/>
                </a:solidFill>
                <a:effectLst>
                  <a:outerShdw blurRad="38100" dist="38100" dir="2700000" algn="tl">
                    <a:srgbClr val="C0C0C0"/>
                  </a:outerShdw>
                </a:effectLst>
              </a:rPr>
              <a:t>1s</a:t>
            </a:r>
            <a:r>
              <a:rPr lang="fr-FR" i="1" baseline="30000">
                <a:solidFill>
                  <a:srgbClr val="33CC33"/>
                </a:solidFill>
                <a:effectLst>
                  <a:outerShdw blurRad="38100" dist="38100" dir="2700000" algn="tl">
                    <a:srgbClr val="C0C0C0"/>
                  </a:outerShdw>
                </a:effectLst>
              </a:rPr>
              <a:t>2</a:t>
            </a:r>
            <a:r>
              <a:rPr lang="fr-FR" i="1" baseline="30000">
                <a:effectLst>
                  <a:outerShdw blurRad="38100" dist="38100" dir="2700000" algn="tl">
                    <a:srgbClr val="C0C0C0"/>
                  </a:outerShdw>
                </a:effectLst>
              </a:rPr>
              <a:t> </a:t>
            </a:r>
            <a:r>
              <a:rPr lang="fr-FR" i="1">
                <a:solidFill>
                  <a:srgbClr val="000099"/>
                </a:solidFill>
                <a:effectLst>
                  <a:outerShdw blurRad="38100" dist="38100" dir="2700000" algn="tl">
                    <a:srgbClr val="C0C0C0"/>
                  </a:outerShdw>
                </a:effectLst>
              </a:rPr>
              <a:t>2s</a:t>
            </a:r>
            <a:r>
              <a:rPr lang="fr-FR" i="1" baseline="30000">
                <a:solidFill>
                  <a:srgbClr val="000099"/>
                </a:solidFill>
                <a:effectLst>
                  <a:outerShdw blurRad="38100" dist="38100" dir="2700000" algn="tl">
                    <a:srgbClr val="C0C0C0"/>
                  </a:outerShdw>
                </a:effectLst>
              </a:rPr>
              <a:t>2 </a:t>
            </a:r>
            <a:r>
              <a:rPr lang="fr-FR" i="1">
                <a:solidFill>
                  <a:srgbClr val="000099"/>
                </a:solidFill>
                <a:effectLst>
                  <a:outerShdw blurRad="38100" dist="38100" dir="2700000" algn="tl">
                    <a:srgbClr val="C0C0C0"/>
                  </a:outerShdw>
                </a:effectLst>
              </a:rPr>
              <a:t>2p</a:t>
            </a:r>
            <a:r>
              <a:rPr lang="fr-FR" i="1" baseline="30000">
                <a:solidFill>
                  <a:srgbClr val="000099"/>
                </a:solidFill>
                <a:effectLst>
                  <a:outerShdw blurRad="38100" dist="38100" dir="2700000" algn="tl">
                    <a:srgbClr val="C0C0C0"/>
                  </a:outerShdw>
                </a:effectLst>
              </a:rPr>
              <a:t>6</a:t>
            </a:r>
            <a:r>
              <a:rPr lang="fr-FR" i="1" baseline="30000">
                <a:effectLst>
                  <a:outerShdw blurRad="38100" dist="38100" dir="2700000" algn="tl">
                    <a:srgbClr val="C0C0C0"/>
                  </a:outerShdw>
                </a:effectLst>
              </a:rPr>
              <a:t> </a:t>
            </a: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r>
              <a:rPr lang="fr-FR" i="1" baseline="30000">
                <a:effectLst>
                  <a:outerShdw blurRad="38100" dist="38100" dir="2700000" algn="tl">
                    <a:srgbClr val="C0C0C0"/>
                  </a:outerShdw>
                </a:effectLst>
              </a:rPr>
              <a:t> </a:t>
            </a:r>
            <a:r>
              <a:rPr lang="fr-FR" i="1">
                <a:effectLst>
                  <a:outerShdw blurRad="38100" dist="38100" dir="2700000" algn="tl">
                    <a:srgbClr val="C0C0C0"/>
                  </a:outerShdw>
                </a:effectLst>
              </a:rPr>
              <a:t>3p</a:t>
            </a:r>
            <a:r>
              <a:rPr lang="fr-FR" i="1" baseline="30000">
                <a:solidFill>
                  <a:srgbClr val="FF0000"/>
                </a:solidFill>
                <a:effectLst>
                  <a:outerShdw blurRad="38100" dist="38100" dir="2700000" algn="tl">
                    <a:srgbClr val="C0C0C0"/>
                  </a:outerShdw>
                </a:effectLst>
              </a:rPr>
              <a:t>2</a:t>
            </a:r>
          </a:p>
        </p:txBody>
      </p:sp>
      <p:sp>
        <p:nvSpPr>
          <p:cNvPr id="269314" name="Espace réservé du numéro de diapositive 5"/>
          <p:cNvSpPr>
            <a:spLocks noGrp="1"/>
          </p:cNvSpPr>
          <p:nvPr>
            <p:ph type="sldNum" sz="quarter" idx="12"/>
          </p:nvPr>
        </p:nvSpPr>
        <p:spPr>
          <a:noFill/>
        </p:spPr>
        <p:txBody>
          <a:bodyPr/>
          <a:lstStyle/>
          <a:p>
            <a:fld id="{F8FEC35C-AFA0-4E5B-ADCF-C0F311A9ECB0}" type="slidenum">
              <a:rPr lang="fr-FR" altLang="en-US"/>
              <a:pPr/>
              <a:t>138</a:t>
            </a:fld>
            <a:endParaRPr lang="fr-FR" altLang="en-US"/>
          </a:p>
        </p:txBody>
      </p:sp>
      <p:grpSp>
        <p:nvGrpSpPr>
          <p:cNvPr id="269317" name="Group 13"/>
          <p:cNvGrpSpPr>
            <a:grpSpLocks/>
          </p:cNvGrpSpPr>
          <p:nvPr/>
        </p:nvGrpSpPr>
        <p:grpSpPr bwMode="auto">
          <a:xfrm>
            <a:off x="1703388" y="3294064"/>
            <a:ext cx="4724400" cy="2943225"/>
            <a:chOff x="158" y="2024"/>
            <a:chExt cx="2976" cy="1854"/>
          </a:xfrm>
        </p:grpSpPr>
        <p:pic>
          <p:nvPicPr>
            <p:cNvPr id="269421" name="Picture 10"/>
            <p:cNvPicPr>
              <a:picLocks noChangeAspect="1" noChangeArrowheads="1"/>
            </p:cNvPicPr>
            <p:nvPr/>
          </p:nvPicPr>
          <p:blipFill>
            <a:blip r:embed="rId3" cstate="print"/>
            <a:srcRect/>
            <a:stretch>
              <a:fillRect/>
            </a:stretch>
          </p:blipFill>
          <p:spPr bwMode="auto">
            <a:xfrm>
              <a:off x="158" y="2024"/>
              <a:ext cx="2976" cy="1854"/>
            </a:xfrm>
            <a:prstGeom prst="rect">
              <a:avLst/>
            </a:prstGeom>
            <a:noFill/>
            <a:ln w="9525">
              <a:noFill/>
              <a:miter lim="800000"/>
              <a:headEnd/>
              <a:tailEnd/>
            </a:ln>
          </p:spPr>
        </p:pic>
        <p:sp>
          <p:nvSpPr>
            <p:cNvPr id="269422" name="Line 11"/>
            <p:cNvSpPr>
              <a:spLocks noChangeShapeType="1"/>
            </p:cNvSpPr>
            <p:nvPr/>
          </p:nvSpPr>
          <p:spPr bwMode="auto">
            <a:xfrm>
              <a:off x="1002" y="3702"/>
              <a:ext cx="472" cy="0"/>
            </a:xfrm>
            <a:prstGeom prst="line">
              <a:avLst/>
            </a:prstGeom>
            <a:noFill/>
            <a:ln w="28575">
              <a:solidFill>
                <a:srgbClr val="33CC33"/>
              </a:solidFill>
              <a:round/>
              <a:headEnd/>
              <a:tailEnd/>
            </a:ln>
          </p:spPr>
          <p:txBody>
            <a:bodyPr/>
            <a:lstStyle/>
            <a:p>
              <a:endParaRPr lang="fr-FR"/>
            </a:p>
          </p:txBody>
        </p:sp>
        <p:sp>
          <p:nvSpPr>
            <p:cNvPr id="269423" name="Line 12"/>
            <p:cNvSpPr>
              <a:spLocks noChangeShapeType="1"/>
            </p:cNvSpPr>
            <p:nvPr/>
          </p:nvSpPr>
          <p:spPr bwMode="auto">
            <a:xfrm>
              <a:off x="222" y="2632"/>
              <a:ext cx="472" cy="0"/>
            </a:xfrm>
            <a:prstGeom prst="line">
              <a:avLst/>
            </a:prstGeom>
            <a:noFill/>
            <a:ln w="28575">
              <a:solidFill>
                <a:srgbClr val="000099"/>
              </a:solidFill>
              <a:round/>
              <a:headEnd/>
              <a:tailEnd/>
            </a:ln>
          </p:spPr>
          <p:txBody>
            <a:bodyPr/>
            <a:lstStyle/>
            <a:p>
              <a:endParaRPr lang="fr-FR"/>
            </a:p>
          </p:txBody>
        </p:sp>
      </p:grpSp>
      <p:grpSp>
        <p:nvGrpSpPr>
          <p:cNvPr id="269318" name="Group 177"/>
          <p:cNvGrpSpPr>
            <a:grpSpLocks/>
          </p:cNvGrpSpPr>
          <p:nvPr/>
        </p:nvGrpSpPr>
        <p:grpSpPr bwMode="auto">
          <a:xfrm>
            <a:off x="6600826" y="2997201"/>
            <a:ext cx="3527425" cy="3719513"/>
            <a:chOff x="3198" y="1888"/>
            <a:chExt cx="2222" cy="2343"/>
          </a:xfrm>
        </p:grpSpPr>
        <p:grpSp>
          <p:nvGrpSpPr>
            <p:cNvPr id="269319" name="Group 52"/>
            <p:cNvGrpSpPr>
              <a:grpSpLocks/>
            </p:cNvGrpSpPr>
            <p:nvPr/>
          </p:nvGrpSpPr>
          <p:grpSpPr bwMode="auto">
            <a:xfrm>
              <a:off x="3606" y="2614"/>
              <a:ext cx="272" cy="272"/>
              <a:chOff x="3606" y="3294"/>
              <a:chExt cx="272" cy="454"/>
            </a:xfrm>
          </p:grpSpPr>
          <p:grpSp>
            <p:nvGrpSpPr>
              <p:cNvPr id="269406" name="Group 36"/>
              <p:cNvGrpSpPr>
                <a:grpSpLocks/>
              </p:cNvGrpSpPr>
              <p:nvPr/>
            </p:nvGrpSpPr>
            <p:grpSpPr bwMode="auto">
              <a:xfrm>
                <a:off x="3606" y="3657"/>
                <a:ext cx="272" cy="91"/>
                <a:chOff x="3606" y="3657"/>
                <a:chExt cx="272" cy="91"/>
              </a:xfrm>
            </p:grpSpPr>
            <p:sp>
              <p:nvSpPr>
                <p:cNvPr id="269419" name="Line 3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20" name="Line 3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07" name="Group 37"/>
              <p:cNvGrpSpPr>
                <a:grpSpLocks/>
              </p:cNvGrpSpPr>
              <p:nvPr/>
            </p:nvGrpSpPr>
            <p:grpSpPr bwMode="auto">
              <a:xfrm>
                <a:off x="3606" y="3566"/>
                <a:ext cx="272" cy="91"/>
                <a:chOff x="3606" y="3657"/>
                <a:chExt cx="272" cy="91"/>
              </a:xfrm>
            </p:grpSpPr>
            <p:sp>
              <p:nvSpPr>
                <p:cNvPr id="269417" name="Line 3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8" name="Line 3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08" name="Group 40"/>
              <p:cNvGrpSpPr>
                <a:grpSpLocks/>
              </p:cNvGrpSpPr>
              <p:nvPr/>
            </p:nvGrpSpPr>
            <p:grpSpPr bwMode="auto">
              <a:xfrm>
                <a:off x="3606" y="3475"/>
                <a:ext cx="272" cy="91"/>
                <a:chOff x="3606" y="3657"/>
                <a:chExt cx="272" cy="91"/>
              </a:xfrm>
            </p:grpSpPr>
            <p:sp>
              <p:nvSpPr>
                <p:cNvPr id="269415" name="Line 4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6" name="Line 4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09" name="Group 43"/>
              <p:cNvGrpSpPr>
                <a:grpSpLocks/>
              </p:cNvGrpSpPr>
              <p:nvPr/>
            </p:nvGrpSpPr>
            <p:grpSpPr bwMode="auto">
              <a:xfrm>
                <a:off x="3606" y="3384"/>
                <a:ext cx="272" cy="91"/>
                <a:chOff x="3606" y="3657"/>
                <a:chExt cx="272" cy="91"/>
              </a:xfrm>
            </p:grpSpPr>
            <p:sp>
              <p:nvSpPr>
                <p:cNvPr id="269413" name="Line 4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4" name="Line 4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10" name="Group 46"/>
              <p:cNvGrpSpPr>
                <a:grpSpLocks/>
              </p:cNvGrpSpPr>
              <p:nvPr/>
            </p:nvGrpSpPr>
            <p:grpSpPr bwMode="auto">
              <a:xfrm>
                <a:off x="3606" y="3294"/>
                <a:ext cx="272" cy="91"/>
                <a:chOff x="3606" y="3657"/>
                <a:chExt cx="272" cy="91"/>
              </a:xfrm>
            </p:grpSpPr>
            <p:sp>
              <p:nvSpPr>
                <p:cNvPr id="269411" name="Line 4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2" name="Line 4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69320" name="Group 49"/>
            <p:cNvGrpSpPr>
              <a:grpSpLocks/>
            </p:cNvGrpSpPr>
            <p:nvPr/>
          </p:nvGrpSpPr>
          <p:grpSpPr bwMode="auto">
            <a:xfrm>
              <a:off x="3606" y="3475"/>
              <a:ext cx="272" cy="45"/>
              <a:chOff x="3606" y="3657"/>
              <a:chExt cx="272" cy="91"/>
            </a:xfrm>
          </p:grpSpPr>
          <p:sp>
            <p:nvSpPr>
              <p:cNvPr id="269404" name="Line 5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05" name="Line 5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1" name="Group 94"/>
            <p:cNvGrpSpPr>
              <a:grpSpLocks/>
            </p:cNvGrpSpPr>
            <p:nvPr/>
          </p:nvGrpSpPr>
          <p:grpSpPr bwMode="auto">
            <a:xfrm>
              <a:off x="5148" y="2614"/>
              <a:ext cx="272" cy="272"/>
              <a:chOff x="3606" y="3294"/>
              <a:chExt cx="272" cy="454"/>
            </a:xfrm>
          </p:grpSpPr>
          <p:grpSp>
            <p:nvGrpSpPr>
              <p:cNvPr id="269389" name="Group 95"/>
              <p:cNvGrpSpPr>
                <a:grpSpLocks/>
              </p:cNvGrpSpPr>
              <p:nvPr/>
            </p:nvGrpSpPr>
            <p:grpSpPr bwMode="auto">
              <a:xfrm>
                <a:off x="3606" y="3657"/>
                <a:ext cx="272" cy="91"/>
                <a:chOff x="3606" y="3657"/>
                <a:chExt cx="272" cy="91"/>
              </a:xfrm>
            </p:grpSpPr>
            <p:sp>
              <p:nvSpPr>
                <p:cNvPr id="269402" name="Line 9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03" name="Line 9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0" name="Group 98"/>
              <p:cNvGrpSpPr>
                <a:grpSpLocks/>
              </p:cNvGrpSpPr>
              <p:nvPr/>
            </p:nvGrpSpPr>
            <p:grpSpPr bwMode="auto">
              <a:xfrm>
                <a:off x="3606" y="3566"/>
                <a:ext cx="272" cy="91"/>
                <a:chOff x="3606" y="3657"/>
                <a:chExt cx="272" cy="91"/>
              </a:xfrm>
            </p:grpSpPr>
            <p:sp>
              <p:nvSpPr>
                <p:cNvPr id="269400" name="Line 9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01" name="Line 10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1" name="Group 101"/>
              <p:cNvGrpSpPr>
                <a:grpSpLocks/>
              </p:cNvGrpSpPr>
              <p:nvPr/>
            </p:nvGrpSpPr>
            <p:grpSpPr bwMode="auto">
              <a:xfrm>
                <a:off x="3606" y="3475"/>
                <a:ext cx="272" cy="91"/>
                <a:chOff x="3606" y="3657"/>
                <a:chExt cx="272" cy="91"/>
              </a:xfrm>
            </p:grpSpPr>
            <p:sp>
              <p:nvSpPr>
                <p:cNvPr id="269398" name="Line 10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99" name="Line 10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2" name="Group 104"/>
              <p:cNvGrpSpPr>
                <a:grpSpLocks/>
              </p:cNvGrpSpPr>
              <p:nvPr/>
            </p:nvGrpSpPr>
            <p:grpSpPr bwMode="auto">
              <a:xfrm>
                <a:off x="3606" y="3384"/>
                <a:ext cx="272" cy="91"/>
                <a:chOff x="3606" y="3657"/>
                <a:chExt cx="272" cy="91"/>
              </a:xfrm>
            </p:grpSpPr>
            <p:sp>
              <p:nvSpPr>
                <p:cNvPr id="269396" name="Line 10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97" name="Line 10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3" name="Group 107"/>
              <p:cNvGrpSpPr>
                <a:grpSpLocks/>
              </p:cNvGrpSpPr>
              <p:nvPr/>
            </p:nvGrpSpPr>
            <p:grpSpPr bwMode="auto">
              <a:xfrm>
                <a:off x="3606" y="3294"/>
                <a:ext cx="272" cy="91"/>
                <a:chOff x="3606" y="3657"/>
                <a:chExt cx="272" cy="91"/>
              </a:xfrm>
            </p:grpSpPr>
            <p:sp>
              <p:nvSpPr>
                <p:cNvPr id="269394" name="Line 10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95" name="Line 10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69322" name="Group 110"/>
            <p:cNvGrpSpPr>
              <a:grpSpLocks/>
            </p:cNvGrpSpPr>
            <p:nvPr/>
          </p:nvGrpSpPr>
          <p:grpSpPr bwMode="auto">
            <a:xfrm>
              <a:off x="5148" y="3475"/>
              <a:ext cx="272" cy="45"/>
              <a:chOff x="3606" y="3657"/>
              <a:chExt cx="272" cy="91"/>
            </a:xfrm>
          </p:grpSpPr>
          <p:sp>
            <p:nvSpPr>
              <p:cNvPr id="269387" name="Line 11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8" name="Line 11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3" name="Group 113"/>
            <p:cNvGrpSpPr>
              <a:grpSpLocks/>
            </p:cNvGrpSpPr>
            <p:nvPr/>
          </p:nvGrpSpPr>
          <p:grpSpPr bwMode="auto">
            <a:xfrm>
              <a:off x="4377" y="2795"/>
              <a:ext cx="272" cy="45"/>
              <a:chOff x="3606" y="3657"/>
              <a:chExt cx="272" cy="91"/>
            </a:xfrm>
          </p:grpSpPr>
          <p:sp>
            <p:nvSpPr>
              <p:cNvPr id="269385" name="Line 11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6" name="Line 11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4" name="Group 116"/>
            <p:cNvGrpSpPr>
              <a:grpSpLocks/>
            </p:cNvGrpSpPr>
            <p:nvPr/>
          </p:nvGrpSpPr>
          <p:grpSpPr bwMode="auto">
            <a:xfrm>
              <a:off x="4382" y="4151"/>
              <a:ext cx="272" cy="45"/>
              <a:chOff x="3606" y="3657"/>
              <a:chExt cx="272" cy="91"/>
            </a:xfrm>
          </p:grpSpPr>
          <p:sp>
            <p:nvSpPr>
              <p:cNvPr id="269383" name="Line 11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4" name="Line 11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5" name="Group 119"/>
            <p:cNvGrpSpPr>
              <a:grpSpLocks/>
            </p:cNvGrpSpPr>
            <p:nvPr/>
          </p:nvGrpSpPr>
          <p:grpSpPr bwMode="auto">
            <a:xfrm>
              <a:off x="4377" y="1888"/>
              <a:ext cx="272" cy="272"/>
              <a:chOff x="3606" y="3294"/>
              <a:chExt cx="272" cy="454"/>
            </a:xfrm>
          </p:grpSpPr>
          <p:grpSp>
            <p:nvGrpSpPr>
              <p:cNvPr id="269368" name="Group 120"/>
              <p:cNvGrpSpPr>
                <a:grpSpLocks/>
              </p:cNvGrpSpPr>
              <p:nvPr/>
            </p:nvGrpSpPr>
            <p:grpSpPr bwMode="auto">
              <a:xfrm>
                <a:off x="3606" y="3657"/>
                <a:ext cx="272" cy="91"/>
                <a:chOff x="3606" y="3657"/>
                <a:chExt cx="272" cy="91"/>
              </a:xfrm>
            </p:grpSpPr>
            <p:sp>
              <p:nvSpPr>
                <p:cNvPr id="269381" name="Line 12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2" name="Line 12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69" name="Group 123"/>
              <p:cNvGrpSpPr>
                <a:grpSpLocks/>
              </p:cNvGrpSpPr>
              <p:nvPr/>
            </p:nvGrpSpPr>
            <p:grpSpPr bwMode="auto">
              <a:xfrm>
                <a:off x="3606" y="3566"/>
                <a:ext cx="272" cy="91"/>
                <a:chOff x="3606" y="3657"/>
                <a:chExt cx="272" cy="91"/>
              </a:xfrm>
            </p:grpSpPr>
            <p:sp>
              <p:nvSpPr>
                <p:cNvPr id="269379" name="Line 12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0" name="Line 12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70" name="Group 126"/>
              <p:cNvGrpSpPr>
                <a:grpSpLocks/>
              </p:cNvGrpSpPr>
              <p:nvPr/>
            </p:nvGrpSpPr>
            <p:grpSpPr bwMode="auto">
              <a:xfrm>
                <a:off x="3606" y="3475"/>
                <a:ext cx="272" cy="91"/>
                <a:chOff x="3606" y="3657"/>
                <a:chExt cx="272" cy="91"/>
              </a:xfrm>
            </p:grpSpPr>
            <p:sp>
              <p:nvSpPr>
                <p:cNvPr id="269377" name="Line 12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78" name="Line 12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71" name="Group 129"/>
              <p:cNvGrpSpPr>
                <a:grpSpLocks/>
              </p:cNvGrpSpPr>
              <p:nvPr/>
            </p:nvGrpSpPr>
            <p:grpSpPr bwMode="auto">
              <a:xfrm>
                <a:off x="3606" y="3384"/>
                <a:ext cx="272" cy="91"/>
                <a:chOff x="3606" y="3657"/>
                <a:chExt cx="272" cy="91"/>
              </a:xfrm>
            </p:grpSpPr>
            <p:sp>
              <p:nvSpPr>
                <p:cNvPr id="269375" name="Line 13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76" name="Line 13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72" name="Group 132"/>
              <p:cNvGrpSpPr>
                <a:grpSpLocks/>
              </p:cNvGrpSpPr>
              <p:nvPr/>
            </p:nvGrpSpPr>
            <p:grpSpPr bwMode="auto">
              <a:xfrm>
                <a:off x="3606" y="3294"/>
                <a:ext cx="272" cy="91"/>
                <a:chOff x="3606" y="3657"/>
                <a:chExt cx="272" cy="91"/>
              </a:xfrm>
            </p:grpSpPr>
            <p:sp>
              <p:nvSpPr>
                <p:cNvPr id="269373" name="Line 13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74" name="Line 13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69326" name="Group 135"/>
            <p:cNvGrpSpPr>
              <a:grpSpLocks/>
            </p:cNvGrpSpPr>
            <p:nvPr/>
          </p:nvGrpSpPr>
          <p:grpSpPr bwMode="auto">
            <a:xfrm>
              <a:off x="4377" y="3340"/>
              <a:ext cx="272" cy="272"/>
              <a:chOff x="3606" y="3294"/>
              <a:chExt cx="272" cy="454"/>
            </a:xfrm>
          </p:grpSpPr>
          <p:grpSp>
            <p:nvGrpSpPr>
              <p:cNvPr id="269353" name="Group 136"/>
              <p:cNvGrpSpPr>
                <a:grpSpLocks/>
              </p:cNvGrpSpPr>
              <p:nvPr/>
            </p:nvGrpSpPr>
            <p:grpSpPr bwMode="auto">
              <a:xfrm>
                <a:off x="3606" y="3657"/>
                <a:ext cx="272" cy="91"/>
                <a:chOff x="3606" y="3657"/>
                <a:chExt cx="272" cy="91"/>
              </a:xfrm>
            </p:grpSpPr>
            <p:sp>
              <p:nvSpPr>
                <p:cNvPr id="269366" name="Line 13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7" name="Line 13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4" name="Group 139"/>
              <p:cNvGrpSpPr>
                <a:grpSpLocks/>
              </p:cNvGrpSpPr>
              <p:nvPr/>
            </p:nvGrpSpPr>
            <p:grpSpPr bwMode="auto">
              <a:xfrm>
                <a:off x="3606" y="3566"/>
                <a:ext cx="272" cy="91"/>
                <a:chOff x="3606" y="3657"/>
                <a:chExt cx="272" cy="91"/>
              </a:xfrm>
            </p:grpSpPr>
            <p:sp>
              <p:nvSpPr>
                <p:cNvPr id="269364" name="Line 14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5" name="Line 14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5" name="Group 142"/>
              <p:cNvGrpSpPr>
                <a:grpSpLocks/>
              </p:cNvGrpSpPr>
              <p:nvPr/>
            </p:nvGrpSpPr>
            <p:grpSpPr bwMode="auto">
              <a:xfrm>
                <a:off x="3606" y="3475"/>
                <a:ext cx="272" cy="91"/>
                <a:chOff x="3606" y="3657"/>
                <a:chExt cx="272" cy="91"/>
              </a:xfrm>
            </p:grpSpPr>
            <p:sp>
              <p:nvSpPr>
                <p:cNvPr id="269362" name="Line 14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3" name="Line 14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6" name="Group 145"/>
              <p:cNvGrpSpPr>
                <a:grpSpLocks/>
              </p:cNvGrpSpPr>
              <p:nvPr/>
            </p:nvGrpSpPr>
            <p:grpSpPr bwMode="auto">
              <a:xfrm>
                <a:off x="3606" y="3384"/>
                <a:ext cx="272" cy="91"/>
                <a:chOff x="3606" y="3657"/>
                <a:chExt cx="272" cy="91"/>
              </a:xfrm>
            </p:grpSpPr>
            <p:sp>
              <p:nvSpPr>
                <p:cNvPr id="269360" name="Line 14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1" name="Line 14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7" name="Group 148"/>
              <p:cNvGrpSpPr>
                <a:grpSpLocks/>
              </p:cNvGrpSpPr>
              <p:nvPr/>
            </p:nvGrpSpPr>
            <p:grpSpPr bwMode="auto">
              <a:xfrm>
                <a:off x="3606" y="3294"/>
                <a:ext cx="272" cy="91"/>
                <a:chOff x="3606" y="3657"/>
                <a:chExt cx="272" cy="91"/>
              </a:xfrm>
            </p:grpSpPr>
            <p:sp>
              <p:nvSpPr>
                <p:cNvPr id="269358" name="Line 14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59" name="Line 15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sp>
          <p:nvSpPr>
            <p:cNvPr id="269327" name="Line 151"/>
            <p:cNvSpPr>
              <a:spLocks noChangeShapeType="1"/>
            </p:cNvSpPr>
            <p:nvPr/>
          </p:nvSpPr>
          <p:spPr bwMode="auto">
            <a:xfrm>
              <a:off x="3923" y="2795"/>
              <a:ext cx="409" cy="635"/>
            </a:xfrm>
            <a:prstGeom prst="line">
              <a:avLst/>
            </a:prstGeom>
            <a:noFill/>
            <a:ln w="9525">
              <a:solidFill>
                <a:srgbClr val="000099"/>
              </a:solidFill>
              <a:round/>
              <a:headEnd/>
              <a:tailEnd/>
            </a:ln>
          </p:spPr>
          <p:txBody>
            <a:bodyPr/>
            <a:lstStyle/>
            <a:p>
              <a:endParaRPr lang="fr-FR"/>
            </a:p>
          </p:txBody>
        </p:sp>
        <p:sp>
          <p:nvSpPr>
            <p:cNvPr id="269328" name="Line 152"/>
            <p:cNvSpPr>
              <a:spLocks noChangeShapeType="1"/>
            </p:cNvSpPr>
            <p:nvPr/>
          </p:nvSpPr>
          <p:spPr bwMode="auto">
            <a:xfrm flipV="1">
              <a:off x="3923" y="2115"/>
              <a:ext cx="409" cy="635"/>
            </a:xfrm>
            <a:prstGeom prst="line">
              <a:avLst/>
            </a:prstGeom>
            <a:noFill/>
            <a:ln w="9525">
              <a:solidFill>
                <a:srgbClr val="000099"/>
              </a:solidFill>
              <a:round/>
              <a:headEnd/>
              <a:tailEnd/>
            </a:ln>
          </p:spPr>
          <p:txBody>
            <a:bodyPr/>
            <a:lstStyle/>
            <a:p>
              <a:endParaRPr lang="fr-FR"/>
            </a:p>
          </p:txBody>
        </p:sp>
        <p:sp>
          <p:nvSpPr>
            <p:cNvPr id="269329" name="Line 153"/>
            <p:cNvSpPr>
              <a:spLocks noChangeShapeType="1"/>
            </p:cNvSpPr>
            <p:nvPr/>
          </p:nvSpPr>
          <p:spPr bwMode="auto">
            <a:xfrm flipH="1">
              <a:off x="4694" y="2795"/>
              <a:ext cx="409" cy="635"/>
            </a:xfrm>
            <a:prstGeom prst="line">
              <a:avLst/>
            </a:prstGeom>
            <a:noFill/>
            <a:ln w="9525">
              <a:solidFill>
                <a:srgbClr val="000099"/>
              </a:solidFill>
              <a:round/>
              <a:headEnd/>
              <a:tailEnd/>
            </a:ln>
          </p:spPr>
          <p:txBody>
            <a:bodyPr/>
            <a:lstStyle/>
            <a:p>
              <a:endParaRPr lang="fr-FR"/>
            </a:p>
          </p:txBody>
        </p:sp>
        <p:sp>
          <p:nvSpPr>
            <p:cNvPr id="269330" name="Line 154"/>
            <p:cNvSpPr>
              <a:spLocks noChangeShapeType="1"/>
            </p:cNvSpPr>
            <p:nvPr/>
          </p:nvSpPr>
          <p:spPr bwMode="auto">
            <a:xfrm flipH="1" flipV="1">
              <a:off x="4694" y="2115"/>
              <a:ext cx="409" cy="635"/>
            </a:xfrm>
            <a:prstGeom prst="line">
              <a:avLst/>
            </a:prstGeom>
            <a:noFill/>
            <a:ln w="9525">
              <a:solidFill>
                <a:srgbClr val="000099"/>
              </a:solidFill>
              <a:round/>
              <a:headEnd/>
              <a:tailEnd/>
            </a:ln>
          </p:spPr>
          <p:txBody>
            <a:bodyPr/>
            <a:lstStyle/>
            <a:p>
              <a:endParaRPr lang="fr-FR"/>
            </a:p>
          </p:txBody>
        </p:sp>
        <p:sp>
          <p:nvSpPr>
            <p:cNvPr id="269331" name="Line 155"/>
            <p:cNvSpPr>
              <a:spLocks noChangeShapeType="1"/>
            </p:cNvSpPr>
            <p:nvPr/>
          </p:nvSpPr>
          <p:spPr bwMode="auto">
            <a:xfrm flipV="1">
              <a:off x="3923" y="2840"/>
              <a:ext cx="409" cy="635"/>
            </a:xfrm>
            <a:prstGeom prst="line">
              <a:avLst/>
            </a:prstGeom>
            <a:noFill/>
            <a:ln w="9525">
              <a:solidFill>
                <a:srgbClr val="FF0000"/>
              </a:solidFill>
              <a:round/>
              <a:headEnd/>
              <a:tailEnd/>
            </a:ln>
          </p:spPr>
          <p:txBody>
            <a:bodyPr/>
            <a:lstStyle/>
            <a:p>
              <a:endParaRPr lang="fr-FR"/>
            </a:p>
          </p:txBody>
        </p:sp>
        <p:sp>
          <p:nvSpPr>
            <p:cNvPr id="269332" name="Line 156"/>
            <p:cNvSpPr>
              <a:spLocks noChangeShapeType="1"/>
            </p:cNvSpPr>
            <p:nvPr/>
          </p:nvSpPr>
          <p:spPr bwMode="auto">
            <a:xfrm>
              <a:off x="3923" y="3521"/>
              <a:ext cx="409" cy="635"/>
            </a:xfrm>
            <a:prstGeom prst="line">
              <a:avLst/>
            </a:prstGeom>
            <a:noFill/>
            <a:ln w="9525">
              <a:solidFill>
                <a:srgbClr val="FF0000"/>
              </a:solidFill>
              <a:round/>
              <a:headEnd/>
              <a:tailEnd/>
            </a:ln>
          </p:spPr>
          <p:txBody>
            <a:bodyPr/>
            <a:lstStyle/>
            <a:p>
              <a:endParaRPr lang="fr-FR"/>
            </a:p>
          </p:txBody>
        </p:sp>
        <p:sp>
          <p:nvSpPr>
            <p:cNvPr id="269333" name="Line 157"/>
            <p:cNvSpPr>
              <a:spLocks noChangeShapeType="1"/>
            </p:cNvSpPr>
            <p:nvPr/>
          </p:nvSpPr>
          <p:spPr bwMode="auto">
            <a:xfrm flipH="1" flipV="1">
              <a:off x="4694" y="2848"/>
              <a:ext cx="409" cy="635"/>
            </a:xfrm>
            <a:prstGeom prst="line">
              <a:avLst/>
            </a:prstGeom>
            <a:noFill/>
            <a:ln w="9525">
              <a:solidFill>
                <a:srgbClr val="FF0000"/>
              </a:solidFill>
              <a:round/>
              <a:headEnd/>
              <a:tailEnd/>
            </a:ln>
          </p:spPr>
          <p:txBody>
            <a:bodyPr/>
            <a:lstStyle/>
            <a:p>
              <a:endParaRPr lang="fr-FR"/>
            </a:p>
          </p:txBody>
        </p:sp>
        <p:sp>
          <p:nvSpPr>
            <p:cNvPr id="269334" name="Line 158"/>
            <p:cNvSpPr>
              <a:spLocks noChangeShapeType="1"/>
            </p:cNvSpPr>
            <p:nvPr/>
          </p:nvSpPr>
          <p:spPr bwMode="auto">
            <a:xfrm flipH="1">
              <a:off x="4694" y="3529"/>
              <a:ext cx="409" cy="635"/>
            </a:xfrm>
            <a:prstGeom prst="line">
              <a:avLst/>
            </a:prstGeom>
            <a:noFill/>
            <a:ln w="9525">
              <a:solidFill>
                <a:srgbClr val="FF0000"/>
              </a:solidFill>
              <a:round/>
              <a:headEnd/>
              <a:tailEnd/>
            </a:ln>
          </p:spPr>
          <p:txBody>
            <a:bodyPr/>
            <a:lstStyle/>
            <a:p>
              <a:endParaRPr lang="fr-FR"/>
            </a:p>
          </p:txBody>
        </p:sp>
        <p:sp>
          <p:nvSpPr>
            <p:cNvPr id="269335" name="Oval 159"/>
            <p:cNvSpPr>
              <a:spLocks noChangeAspect="1" noChangeArrowheads="1"/>
            </p:cNvSpPr>
            <p:nvPr/>
          </p:nvSpPr>
          <p:spPr bwMode="auto">
            <a:xfrm>
              <a:off x="3651" y="349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6" name="Oval 160"/>
            <p:cNvSpPr>
              <a:spLocks noChangeAspect="1" noChangeArrowheads="1"/>
            </p:cNvSpPr>
            <p:nvPr/>
          </p:nvSpPr>
          <p:spPr bwMode="auto">
            <a:xfrm>
              <a:off x="3742" y="343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7" name="Oval 161"/>
            <p:cNvSpPr>
              <a:spLocks noChangeAspect="1" noChangeArrowheads="1"/>
            </p:cNvSpPr>
            <p:nvPr/>
          </p:nvSpPr>
          <p:spPr bwMode="auto">
            <a:xfrm>
              <a:off x="5193" y="349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8" name="Oval 162"/>
            <p:cNvSpPr>
              <a:spLocks noChangeAspect="1" noChangeArrowheads="1"/>
            </p:cNvSpPr>
            <p:nvPr/>
          </p:nvSpPr>
          <p:spPr bwMode="auto">
            <a:xfrm>
              <a:off x="5321" y="343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9" name="Oval 163"/>
            <p:cNvSpPr>
              <a:spLocks noChangeAspect="1" noChangeArrowheads="1"/>
            </p:cNvSpPr>
            <p:nvPr/>
          </p:nvSpPr>
          <p:spPr bwMode="auto">
            <a:xfrm>
              <a:off x="3651" y="284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0" name="Oval 164"/>
            <p:cNvSpPr>
              <a:spLocks noChangeAspect="1" noChangeArrowheads="1"/>
            </p:cNvSpPr>
            <p:nvPr/>
          </p:nvSpPr>
          <p:spPr bwMode="auto">
            <a:xfrm>
              <a:off x="3779" y="280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1" name="Oval 165"/>
            <p:cNvSpPr>
              <a:spLocks noChangeAspect="1" noChangeArrowheads="1"/>
            </p:cNvSpPr>
            <p:nvPr/>
          </p:nvSpPr>
          <p:spPr bwMode="auto">
            <a:xfrm>
              <a:off x="5207" y="285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2" name="Oval 166"/>
            <p:cNvSpPr>
              <a:spLocks noChangeAspect="1" noChangeArrowheads="1"/>
            </p:cNvSpPr>
            <p:nvPr/>
          </p:nvSpPr>
          <p:spPr bwMode="auto">
            <a:xfrm>
              <a:off x="5329" y="279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3" name="Oval 167"/>
            <p:cNvSpPr>
              <a:spLocks noChangeAspect="1" noChangeArrowheads="1"/>
            </p:cNvSpPr>
            <p:nvPr/>
          </p:nvSpPr>
          <p:spPr bwMode="auto">
            <a:xfrm>
              <a:off x="4416" y="416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4" name="Oval 168"/>
            <p:cNvSpPr>
              <a:spLocks noChangeAspect="1" noChangeArrowheads="1"/>
            </p:cNvSpPr>
            <p:nvPr/>
          </p:nvSpPr>
          <p:spPr bwMode="auto">
            <a:xfrm>
              <a:off x="4547" y="411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5" name="Oval 169"/>
            <p:cNvSpPr>
              <a:spLocks noChangeAspect="1" noChangeArrowheads="1"/>
            </p:cNvSpPr>
            <p:nvPr/>
          </p:nvSpPr>
          <p:spPr bwMode="auto">
            <a:xfrm>
              <a:off x="4534" y="330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6" name="Oval 170"/>
            <p:cNvSpPr>
              <a:spLocks noChangeAspect="1" noChangeArrowheads="1"/>
            </p:cNvSpPr>
            <p:nvPr/>
          </p:nvSpPr>
          <p:spPr bwMode="auto">
            <a:xfrm>
              <a:off x="4401" y="3580"/>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7" name="Oval 171"/>
            <p:cNvSpPr>
              <a:spLocks noChangeAspect="1" noChangeArrowheads="1"/>
            </p:cNvSpPr>
            <p:nvPr/>
          </p:nvSpPr>
          <p:spPr bwMode="auto">
            <a:xfrm>
              <a:off x="4537" y="352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8" name="Oval 172"/>
            <p:cNvSpPr>
              <a:spLocks noChangeAspect="1" noChangeArrowheads="1"/>
            </p:cNvSpPr>
            <p:nvPr/>
          </p:nvSpPr>
          <p:spPr bwMode="auto">
            <a:xfrm>
              <a:off x="4401" y="346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9" name="Oval 173"/>
            <p:cNvSpPr>
              <a:spLocks noChangeAspect="1" noChangeArrowheads="1"/>
            </p:cNvSpPr>
            <p:nvPr/>
          </p:nvSpPr>
          <p:spPr bwMode="auto">
            <a:xfrm>
              <a:off x="4558" y="341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50" name="Oval 174"/>
            <p:cNvSpPr>
              <a:spLocks noChangeAspect="1" noChangeArrowheads="1"/>
            </p:cNvSpPr>
            <p:nvPr/>
          </p:nvSpPr>
          <p:spPr bwMode="auto">
            <a:xfrm>
              <a:off x="4393" y="335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43887" name="Rectangle 175"/>
            <p:cNvSpPr>
              <a:spLocks noChangeArrowheads="1"/>
            </p:cNvSpPr>
            <p:nvPr/>
          </p:nvSpPr>
          <p:spPr bwMode="auto">
            <a:xfrm>
              <a:off x="3198" y="3385"/>
              <a:ext cx="321"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p>
          </p:txBody>
        </p:sp>
        <p:sp>
          <p:nvSpPr>
            <p:cNvPr id="243888" name="Rectangle 176"/>
            <p:cNvSpPr>
              <a:spLocks noChangeArrowheads="1"/>
            </p:cNvSpPr>
            <p:nvPr/>
          </p:nvSpPr>
          <p:spPr bwMode="auto">
            <a:xfrm>
              <a:off x="3243" y="2659"/>
              <a:ext cx="329"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3p</a:t>
              </a:r>
              <a:r>
                <a:rPr lang="fr-FR" i="1" baseline="30000">
                  <a:solidFill>
                    <a:srgbClr val="FF0000"/>
                  </a:solidFill>
                  <a:effectLst>
                    <a:outerShdw blurRad="38100" dist="38100" dir="2700000" algn="tl">
                      <a:srgbClr val="C0C0C0"/>
                    </a:outerShdw>
                  </a:effectLst>
                </a:rPr>
                <a:t>2</a:t>
              </a:r>
            </a:p>
          </p:txBody>
        </p:sp>
      </p:grpSp>
      <p:cxnSp>
        <p:nvCxnSpPr>
          <p:cNvPr id="3" name="Connecteur droit avec flèche 2">
            <a:extLst>
              <a:ext uri="{FF2B5EF4-FFF2-40B4-BE49-F238E27FC236}">
                <a16:creationId xmlns:a16="http://schemas.microsoft.com/office/drawing/2014/main" id="{47234086-D748-45A2-81EF-42D26086B104}"/>
              </a:ext>
            </a:extLst>
          </p:cNvPr>
          <p:cNvCxnSpPr/>
          <p:nvPr/>
        </p:nvCxnSpPr>
        <p:spPr>
          <a:xfrm flipH="1" flipV="1">
            <a:off x="10776520" y="2636912"/>
            <a:ext cx="72008" cy="399883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47C2EDD-067A-4809-A863-CF9E3E23ACDB}"/>
              </a:ext>
            </a:extLst>
          </p:cNvPr>
          <p:cNvSpPr txBox="1"/>
          <p:nvPr/>
        </p:nvSpPr>
        <p:spPr>
          <a:xfrm>
            <a:off x="10884161" y="2658751"/>
            <a:ext cx="1031051" cy="369332"/>
          </a:xfrm>
          <a:prstGeom prst="rect">
            <a:avLst/>
          </a:prstGeom>
          <a:noFill/>
        </p:spPr>
        <p:txBody>
          <a:bodyPr wrap="none" rtlCol="0">
            <a:spAutoFit/>
          </a:bodyPr>
          <a:lstStyle/>
          <a:p>
            <a:r>
              <a:rPr lang="fr-FR" b="1" dirty="0"/>
              <a:t>Energie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2"/>
          <p:cNvSpPr>
            <a:spLocks noGrp="1" noChangeArrowheads="1"/>
          </p:cNvSpPr>
          <p:nvPr>
            <p:ph type="title"/>
          </p:nvPr>
        </p:nvSpPr>
        <p:spPr/>
        <p:txBody>
          <a:bodyPr/>
          <a:lstStyle/>
          <a:p>
            <a:pPr eaLnBrk="1" hangingPunct="1"/>
            <a:r>
              <a:rPr lang="fr-FR"/>
              <a:t>Formation des bandes d’énergie</a:t>
            </a:r>
          </a:p>
        </p:txBody>
      </p:sp>
      <p:sp>
        <p:nvSpPr>
          <p:cNvPr id="270338" name="Espace réservé du numéro de diapositive 5"/>
          <p:cNvSpPr>
            <a:spLocks noGrp="1"/>
          </p:cNvSpPr>
          <p:nvPr>
            <p:ph type="sldNum" sz="quarter" idx="12"/>
          </p:nvPr>
        </p:nvSpPr>
        <p:spPr>
          <a:noFill/>
        </p:spPr>
        <p:txBody>
          <a:bodyPr/>
          <a:lstStyle/>
          <a:p>
            <a:fld id="{A7C21FD8-26C5-4BD3-A6E6-5D70261DB55D}" type="slidenum">
              <a:rPr lang="fr-FR" altLang="en-US"/>
              <a:pPr/>
              <a:t>139</a:t>
            </a:fld>
            <a:endParaRPr lang="fr-FR" altLang="en-US"/>
          </a:p>
        </p:txBody>
      </p:sp>
      <p:grpSp>
        <p:nvGrpSpPr>
          <p:cNvPr id="270340" name="Group 244"/>
          <p:cNvGrpSpPr>
            <a:grpSpLocks/>
          </p:cNvGrpSpPr>
          <p:nvPr/>
        </p:nvGrpSpPr>
        <p:grpSpPr bwMode="auto">
          <a:xfrm>
            <a:off x="1582739" y="1773239"/>
            <a:ext cx="9056687" cy="4581525"/>
            <a:chOff x="32" y="1117"/>
            <a:chExt cx="5705" cy="2886"/>
          </a:xfrm>
        </p:grpSpPr>
        <p:grpSp>
          <p:nvGrpSpPr>
            <p:cNvPr id="270344" name="Group 5"/>
            <p:cNvGrpSpPr>
              <a:grpSpLocks/>
            </p:cNvGrpSpPr>
            <p:nvPr/>
          </p:nvGrpSpPr>
          <p:grpSpPr bwMode="auto">
            <a:xfrm>
              <a:off x="32" y="2085"/>
              <a:ext cx="272" cy="272"/>
              <a:chOff x="3606" y="3294"/>
              <a:chExt cx="272" cy="454"/>
            </a:xfrm>
          </p:grpSpPr>
          <p:grpSp>
            <p:nvGrpSpPr>
              <p:cNvPr id="270534" name="Group 6"/>
              <p:cNvGrpSpPr>
                <a:grpSpLocks/>
              </p:cNvGrpSpPr>
              <p:nvPr/>
            </p:nvGrpSpPr>
            <p:grpSpPr bwMode="auto">
              <a:xfrm>
                <a:off x="3606" y="3657"/>
                <a:ext cx="272" cy="91"/>
                <a:chOff x="3606" y="3657"/>
                <a:chExt cx="272" cy="91"/>
              </a:xfrm>
            </p:grpSpPr>
            <p:sp>
              <p:nvSpPr>
                <p:cNvPr id="270547" name="Line 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8" name="Line 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5" name="Group 9"/>
              <p:cNvGrpSpPr>
                <a:grpSpLocks/>
              </p:cNvGrpSpPr>
              <p:nvPr/>
            </p:nvGrpSpPr>
            <p:grpSpPr bwMode="auto">
              <a:xfrm>
                <a:off x="3606" y="3566"/>
                <a:ext cx="272" cy="91"/>
                <a:chOff x="3606" y="3657"/>
                <a:chExt cx="272" cy="91"/>
              </a:xfrm>
            </p:grpSpPr>
            <p:sp>
              <p:nvSpPr>
                <p:cNvPr id="270545" name="Line 1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6" name="Line 1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6" name="Group 12"/>
              <p:cNvGrpSpPr>
                <a:grpSpLocks/>
              </p:cNvGrpSpPr>
              <p:nvPr/>
            </p:nvGrpSpPr>
            <p:grpSpPr bwMode="auto">
              <a:xfrm>
                <a:off x="3606" y="3475"/>
                <a:ext cx="272" cy="91"/>
                <a:chOff x="3606" y="3657"/>
                <a:chExt cx="272" cy="91"/>
              </a:xfrm>
            </p:grpSpPr>
            <p:sp>
              <p:nvSpPr>
                <p:cNvPr id="270543" name="Line 1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4" name="Line 1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7" name="Group 15"/>
              <p:cNvGrpSpPr>
                <a:grpSpLocks/>
              </p:cNvGrpSpPr>
              <p:nvPr/>
            </p:nvGrpSpPr>
            <p:grpSpPr bwMode="auto">
              <a:xfrm>
                <a:off x="3606" y="3384"/>
                <a:ext cx="272" cy="91"/>
                <a:chOff x="3606" y="3657"/>
                <a:chExt cx="272" cy="91"/>
              </a:xfrm>
            </p:grpSpPr>
            <p:sp>
              <p:nvSpPr>
                <p:cNvPr id="270541" name="Line 1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2" name="Line 1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8" name="Group 18"/>
              <p:cNvGrpSpPr>
                <a:grpSpLocks/>
              </p:cNvGrpSpPr>
              <p:nvPr/>
            </p:nvGrpSpPr>
            <p:grpSpPr bwMode="auto">
              <a:xfrm>
                <a:off x="3606" y="3294"/>
                <a:ext cx="272" cy="91"/>
                <a:chOff x="3606" y="3657"/>
                <a:chExt cx="272" cy="91"/>
              </a:xfrm>
            </p:grpSpPr>
            <p:sp>
              <p:nvSpPr>
                <p:cNvPr id="270539" name="Line 1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0" name="Line 2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45" name="Group 21"/>
            <p:cNvGrpSpPr>
              <a:grpSpLocks/>
            </p:cNvGrpSpPr>
            <p:nvPr/>
          </p:nvGrpSpPr>
          <p:grpSpPr bwMode="auto">
            <a:xfrm>
              <a:off x="32" y="2946"/>
              <a:ext cx="272" cy="45"/>
              <a:chOff x="3606" y="3657"/>
              <a:chExt cx="272" cy="91"/>
            </a:xfrm>
          </p:grpSpPr>
          <p:sp>
            <p:nvSpPr>
              <p:cNvPr id="270532" name="Line 2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33" name="Line 2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46" name="Group 24"/>
            <p:cNvGrpSpPr>
              <a:grpSpLocks/>
            </p:cNvGrpSpPr>
            <p:nvPr/>
          </p:nvGrpSpPr>
          <p:grpSpPr bwMode="auto">
            <a:xfrm>
              <a:off x="1574" y="2085"/>
              <a:ext cx="272" cy="272"/>
              <a:chOff x="3606" y="3294"/>
              <a:chExt cx="272" cy="454"/>
            </a:xfrm>
          </p:grpSpPr>
          <p:grpSp>
            <p:nvGrpSpPr>
              <p:cNvPr id="270517" name="Group 25"/>
              <p:cNvGrpSpPr>
                <a:grpSpLocks/>
              </p:cNvGrpSpPr>
              <p:nvPr/>
            </p:nvGrpSpPr>
            <p:grpSpPr bwMode="auto">
              <a:xfrm>
                <a:off x="3606" y="3657"/>
                <a:ext cx="272" cy="91"/>
                <a:chOff x="3606" y="3657"/>
                <a:chExt cx="272" cy="91"/>
              </a:xfrm>
            </p:grpSpPr>
            <p:sp>
              <p:nvSpPr>
                <p:cNvPr id="270530" name="Line 2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31" name="Line 2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18" name="Group 28"/>
              <p:cNvGrpSpPr>
                <a:grpSpLocks/>
              </p:cNvGrpSpPr>
              <p:nvPr/>
            </p:nvGrpSpPr>
            <p:grpSpPr bwMode="auto">
              <a:xfrm>
                <a:off x="3606" y="3566"/>
                <a:ext cx="272" cy="91"/>
                <a:chOff x="3606" y="3657"/>
                <a:chExt cx="272" cy="91"/>
              </a:xfrm>
            </p:grpSpPr>
            <p:sp>
              <p:nvSpPr>
                <p:cNvPr id="270528" name="Line 2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9" name="Line 3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19" name="Group 31"/>
              <p:cNvGrpSpPr>
                <a:grpSpLocks/>
              </p:cNvGrpSpPr>
              <p:nvPr/>
            </p:nvGrpSpPr>
            <p:grpSpPr bwMode="auto">
              <a:xfrm>
                <a:off x="3606" y="3475"/>
                <a:ext cx="272" cy="91"/>
                <a:chOff x="3606" y="3657"/>
                <a:chExt cx="272" cy="91"/>
              </a:xfrm>
            </p:grpSpPr>
            <p:sp>
              <p:nvSpPr>
                <p:cNvPr id="270526" name="Line 3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7" name="Line 3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20" name="Group 34"/>
              <p:cNvGrpSpPr>
                <a:grpSpLocks/>
              </p:cNvGrpSpPr>
              <p:nvPr/>
            </p:nvGrpSpPr>
            <p:grpSpPr bwMode="auto">
              <a:xfrm>
                <a:off x="3606" y="3384"/>
                <a:ext cx="272" cy="91"/>
                <a:chOff x="3606" y="3657"/>
                <a:chExt cx="272" cy="91"/>
              </a:xfrm>
            </p:grpSpPr>
            <p:sp>
              <p:nvSpPr>
                <p:cNvPr id="270524" name="Line 3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5" name="Line 3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21" name="Group 37"/>
              <p:cNvGrpSpPr>
                <a:grpSpLocks/>
              </p:cNvGrpSpPr>
              <p:nvPr/>
            </p:nvGrpSpPr>
            <p:grpSpPr bwMode="auto">
              <a:xfrm>
                <a:off x="3606" y="3294"/>
                <a:ext cx="272" cy="91"/>
                <a:chOff x="3606" y="3657"/>
                <a:chExt cx="272" cy="91"/>
              </a:xfrm>
            </p:grpSpPr>
            <p:sp>
              <p:nvSpPr>
                <p:cNvPr id="270522" name="Line 3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3" name="Line 3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47" name="Group 40"/>
            <p:cNvGrpSpPr>
              <a:grpSpLocks/>
            </p:cNvGrpSpPr>
            <p:nvPr/>
          </p:nvGrpSpPr>
          <p:grpSpPr bwMode="auto">
            <a:xfrm>
              <a:off x="1574" y="2946"/>
              <a:ext cx="272" cy="45"/>
              <a:chOff x="3606" y="3657"/>
              <a:chExt cx="272" cy="91"/>
            </a:xfrm>
          </p:grpSpPr>
          <p:sp>
            <p:nvSpPr>
              <p:cNvPr id="270515" name="Line 4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6" name="Line 4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48" name="Group 43"/>
            <p:cNvGrpSpPr>
              <a:grpSpLocks/>
            </p:cNvGrpSpPr>
            <p:nvPr/>
          </p:nvGrpSpPr>
          <p:grpSpPr bwMode="auto">
            <a:xfrm>
              <a:off x="803" y="2266"/>
              <a:ext cx="272" cy="45"/>
              <a:chOff x="3606" y="3657"/>
              <a:chExt cx="272" cy="91"/>
            </a:xfrm>
          </p:grpSpPr>
          <p:sp>
            <p:nvSpPr>
              <p:cNvPr id="270513" name="Line 4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4" name="Line 4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49" name="Group 46"/>
            <p:cNvGrpSpPr>
              <a:grpSpLocks/>
            </p:cNvGrpSpPr>
            <p:nvPr/>
          </p:nvGrpSpPr>
          <p:grpSpPr bwMode="auto">
            <a:xfrm>
              <a:off x="808" y="3622"/>
              <a:ext cx="272" cy="45"/>
              <a:chOff x="3606" y="3657"/>
              <a:chExt cx="272" cy="91"/>
            </a:xfrm>
          </p:grpSpPr>
          <p:sp>
            <p:nvSpPr>
              <p:cNvPr id="270511" name="Line 4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2" name="Line 4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50" name="Group 49"/>
            <p:cNvGrpSpPr>
              <a:grpSpLocks/>
            </p:cNvGrpSpPr>
            <p:nvPr/>
          </p:nvGrpSpPr>
          <p:grpSpPr bwMode="auto">
            <a:xfrm>
              <a:off x="803" y="1359"/>
              <a:ext cx="272" cy="272"/>
              <a:chOff x="3606" y="3294"/>
              <a:chExt cx="272" cy="454"/>
            </a:xfrm>
          </p:grpSpPr>
          <p:grpSp>
            <p:nvGrpSpPr>
              <p:cNvPr id="270496" name="Group 50"/>
              <p:cNvGrpSpPr>
                <a:grpSpLocks/>
              </p:cNvGrpSpPr>
              <p:nvPr/>
            </p:nvGrpSpPr>
            <p:grpSpPr bwMode="auto">
              <a:xfrm>
                <a:off x="3606" y="3657"/>
                <a:ext cx="272" cy="91"/>
                <a:chOff x="3606" y="3657"/>
                <a:chExt cx="272" cy="91"/>
              </a:xfrm>
            </p:grpSpPr>
            <p:sp>
              <p:nvSpPr>
                <p:cNvPr id="270509" name="Line 5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0" name="Line 5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97" name="Group 53"/>
              <p:cNvGrpSpPr>
                <a:grpSpLocks/>
              </p:cNvGrpSpPr>
              <p:nvPr/>
            </p:nvGrpSpPr>
            <p:grpSpPr bwMode="auto">
              <a:xfrm>
                <a:off x="3606" y="3566"/>
                <a:ext cx="272" cy="91"/>
                <a:chOff x="3606" y="3657"/>
                <a:chExt cx="272" cy="91"/>
              </a:xfrm>
            </p:grpSpPr>
            <p:sp>
              <p:nvSpPr>
                <p:cNvPr id="270507" name="Line 5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8" name="Line 5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98" name="Group 56"/>
              <p:cNvGrpSpPr>
                <a:grpSpLocks/>
              </p:cNvGrpSpPr>
              <p:nvPr/>
            </p:nvGrpSpPr>
            <p:grpSpPr bwMode="auto">
              <a:xfrm>
                <a:off x="3606" y="3475"/>
                <a:ext cx="272" cy="91"/>
                <a:chOff x="3606" y="3657"/>
                <a:chExt cx="272" cy="91"/>
              </a:xfrm>
            </p:grpSpPr>
            <p:sp>
              <p:nvSpPr>
                <p:cNvPr id="270505" name="Line 5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6" name="Line 5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99" name="Group 59"/>
              <p:cNvGrpSpPr>
                <a:grpSpLocks/>
              </p:cNvGrpSpPr>
              <p:nvPr/>
            </p:nvGrpSpPr>
            <p:grpSpPr bwMode="auto">
              <a:xfrm>
                <a:off x="3606" y="3384"/>
                <a:ext cx="272" cy="91"/>
                <a:chOff x="3606" y="3657"/>
                <a:chExt cx="272" cy="91"/>
              </a:xfrm>
            </p:grpSpPr>
            <p:sp>
              <p:nvSpPr>
                <p:cNvPr id="270503" name="Line 6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4" name="Line 6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00" name="Group 62"/>
              <p:cNvGrpSpPr>
                <a:grpSpLocks/>
              </p:cNvGrpSpPr>
              <p:nvPr/>
            </p:nvGrpSpPr>
            <p:grpSpPr bwMode="auto">
              <a:xfrm>
                <a:off x="3606" y="3294"/>
                <a:ext cx="272" cy="91"/>
                <a:chOff x="3606" y="3657"/>
                <a:chExt cx="272" cy="91"/>
              </a:xfrm>
            </p:grpSpPr>
            <p:sp>
              <p:nvSpPr>
                <p:cNvPr id="270501" name="Line 6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2" name="Line 6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51" name="Group 65"/>
            <p:cNvGrpSpPr>
              <a:grpSpLocks/>
            </p:cNvGrpSpPr>
            <p:nvPr/>
          </p:nvGrpSpPr>
          <p:grpSpPr bwMode="auto">
            <a:xfrm>
              <a:off x="803" y="2811"/>
              <a:ext cx="272" cy="272"/>
              <a:chOff x="3606" y="3294"/>
              <a:chExt cx="272" cy="454"/>
            </a:xfrm>
          </p:grpSpPr>
          <p:grpSp>
            <p:nvGrpSpPr>
              <p:cNvPr id="270481" name="Group 66"/>
              <p:cNvGrpSpPr>
                <a:grpSpLocks/>
              </p:cNvGrpSpPr>
              <p:nvPr/>
            </p:nvGrpSpPr>
            <p:grpSpPr bwMode="auto">
              <a:xfrm>
                <a:off x="3606" y="3657"/>
                <a:ext cx="272" cy="91"/>
                <a:chOff x="3606" y="3657"/>
                <a:chExt cx="272" cy="91"/>
              </a:xfrm>
            </p:grpSpPr>
            <p:sp>
              <p:nvSpPr>
                <p:cNvPr id="270494" name="Line 6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95" name="Line 6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2" name="Group 69"/>
              <p:cNvGrpSpPr>
                <a:grpSpLocks/>
              </p:cNvGrpSpPr>
              <p:nvPr/>
            </p:nvGrpSpPr>
            <p:grpSpPr bwMode="auto">
              <a:xfrm>
                <a:off x="3606" y="3566"/>
                <a:ext cx="272" cy="91"/>
                <a:chOff x="3606" y="3657"/>
                <a:chExt cx="272" cy="91"/>
              </a:xfrm>
            </p:grpSpPr>
            <p:sp>
              <p:nvSpPr>
                <p:cNvPr id="270492" name="Line 7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93" name="Line 7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3" name="Group 72"/>
              <p:cNvGrpSpPr>
                <a:grpSpLocks/>
              </p:cNvGrpSpPr>
              <p:nvPr/>
            </p:nvGrpSpPr>
            <p:grpSpPr bwMode="auto">
              <a:xfrm>
                <a:off x="3606" y="3475"/>
                <a:ext cx="272" cy="91"/>
                <a:chOff x="3606" y="3657"/>
                <a:chExt cx="272" cy="91"/>
              </a:xfrm>
            </p:grpSpPr>
            <p:sp>
              <p:nvSpPr>
                <p:cNvPr id="270490" name="Line 7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91" name="Line 7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4" name="Group 75"/>
              <p:cNvGrpSpPr>
                <a:grpSpLocks/>
              </p:cNvGrpSpPr>
              <p:nvPr/>
            </p:nvGrpSpPr>
            <p:grpSpPr bwMode="auto">
              <a:xfrm>
                <a:off x="3606" y="3384"/>
                <a:ext cx="272" cy="91"/>
                <a:chOff x="3606" y="3657"/>
                <a:chExt cx="272" cy="91"/>
              </a:xfrm>
            </p:grpSpPr>
            <p:sp>
              <p:nvSpPr>
                <p:cNvPr id="270488" name="Line 7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89" name="Line 7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5" name="Group 78"/>
              <p:cNvGrpSpPr>
                <a:grpSpLocks/>
              </p:cNvGrpSpPr>
              <p:nvPr/>
            </p:nvGrpSpPr>
            <p:grpSpPr bwMode="auto">
              <a:xfrm>
                <a:off x="3606" y="3294"/>
                <a:ext cx="272" cy="91"/>
                <a:chOff x="3606" y="3657"/>
                <a:chExt cx="272" cy="91"/>
              </a:xfrm>
            </p:grpSpPr>
            <p:sp>
              <p:nvSpPr>
                <p:cNvPr id="270486" name="Line 7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87" name="Line 8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sp>
          <p:nvSpPr>
            <p:cNvPr id="270352" name="Line 81"/>
            <p:cNvSpPr>
              <a:spLocks noChangeShapeType="1"/>
            </p:cNvSpPr>
            <p:nvPr/>
          </p:nvSpPr>
          <p:spPr bwMode="auto">
            <a:xfrm>
              <a:off x="349" y="2266"/>
              <a:ext cx="409" cy="635"/>
            </a:xfrm>
            <a:prstGeom prst="line">
              <a:avLst/>
            </a:prstGeom>
            <a:noFill/>
            <a:ln w="9525">
              <a:solidFill>
                <a:srgbClr val="000099"/>
              </a:solidFill>
              <a:round/>
              <a:headEnd/>
              <a:tailEnd/>
            </a:ln>
          </p:spPr>
          <p:txBody>
            <a:bodyPr/>
            <a:lstStyle/>
            <a:p>
              <a:endParaRPr lang="fr-FR"/>
            </a:p>
          </p:txBody>
        </p:sp>
        <p:sp>
          <p:nvSpPr>
            <p:cNvPr id="270353" name="Line 82"/>
            <p:cNvSpPr>
              <a:spLocks noChangeShapeType="1"/>
            </p:cNvSpPr>
            <p:nvPr/>
          </p:nvSpPr>
          <p:spPr bwMode="auto">
            <a:xfrm flipV="1">
              <a:off x="349" y="1586"/>
              <a:ext cx="409" cy="635"/>
            </a:xfrm>
            <a:prstGeom prst="line">
              <a:avLst/>
            </a:prstGeom>
            <a:noFill/>
            <a:ln w="9525">
              <a:solidFill>
                <a:srgbClr val="000099"/>
              </a:solidFill>
              <a:round/>
              <a:headEnd/>
              <a:tailEnd/>
            </a:ln>
          </p:spPr>
          <p:txBody>
            <a:bodyPr/>
            <a:lstStyle/>
            <a:p>
              <a:endParaRPr lang="fr-FR"/>
            </a:p>
          </p:txBody>
        </p:sp>
        <p:sp>
          <p:nvSpPr>
            <p:cNvPr id="270354" name="Line 83"/>
            <p:cNvSpPr>
              <a:spLocks noChangeShapeType="1"/>
            </p:cNvSpPr>
            <p:nvPr/>
          </p:nvSpPr>
          <p:spPr bwMode="auto">
            <a:xfrm flipH="1">
              <a:off x="1120" y="2266"/>
              <a:ext cx="409" cy="635"/>
            </a:xfrm>
            <a:prstGeom prst="line">
              <a:avLst/>
            </a:prstGeom>
            <a:noFill/>
            <a:ln w="9525">
              <a:solidFill>
                <a:srgbClr val="000099"/>
              </a:solidFill>
              <a:round/>
              <a:headEnd/>
              <a:tailEnd/>
            </a:ln>
          </p:spPr>
          <p:txBody>
            <a:bodyPr/>
            <a:lstStyle/>
            <a:p>
              <a:endParaRPr lang="fr-FR"/>
            </a:p>
          </p:txBody>
        </p:sp>
        <p:sp>
          <p:nvSpPr>
            <p:cNvPr id="270355" name="Line 84"/>
            <p:cNvSpPr>
              <a:spLocks noChangeShapeType="1"/>
            </p:cNvSpPr>
            <p:nvPr/>
          </p:nvSpPr>
          <p:spPr bwMode="auto">
            <a:xfrm flipH="1" flipV="1">
              <a:off x="1120" y="1586"/>
              <a:ext cx="409" cy="635"/>
            </a:xfrm>
            <a:prstGeom prst="line">
              <a:avLst/>
            </a:prstGeom>
            <a:noFill/>
            <a:ln w="9525">
              <a:solidFill>
                <a:srgbClr val="000099"/>
              </a:solidFill>
              <a:round/>
              <a:headEnd/>
              <a:tailEnd/>
            </a:ln>
          </p:spPr>
          <p:txBody>
            <a:bodyPr/>
            <a:lstStyle/>
            <a:p>
              <a:endParaRPr lang="fr-FR"/>
            </a:p>
          </p:txBody>
        </p:sp>
        <p:sp>
          <p:nvSpPr>
            <p:cNvPr id="270356" name="Line 85"/>
            <p:cNvSpPr>
              <a:spLocks noChangeShapeType="1"/>
            </p:cNvSpPr>
            <p:nvPr/>
          </p:nvSpPr>
          <p:spPr bwMode="auto">
            <a:xfrm flipV="1">
              <a:off x="349" y="2311"/>
              <a:ext cx="409" cy="635"/>
            </a:xfrm>
            <a:prstGeom prst="line">
              <a:avLst/>
            </a:prstGeom>
            <a:noFill/>
            <a:ln w="9525">
              <a:solidFill>
                <a:srgbClr val="FF0000"/>
              </a:solidFill>
              <a:round/>
              <a:headEnd/>
              <a:tailEnd/>
            </a:ln>
          </p:spPr>
          <p:txBody>
            <a:bodyPr/>
            <a:lstStyle/>
            <a:p>
              <a:endParaRPr lang="fr-FR"/>
            </a:p>
          </p:txBody>
        </p:sp>
        <p:sp>
          <p:nvSpPr>
            <p:cNvPr id="270357" name="Line 86"/>
            <p:cNvSpPr>
              <a:spLocks noChangeShapeType="1"/>
            </p:cNvSpPr>
            <p:nvPr/>
          </p:nvSpPr>
          <p:spPr bwMode="auto">
            <a:xfrm>
              <a:off x="349" y="2992"/>
              <a:ext cx="409" cy="635"/>
            </a:xfrm>
            <a:prstGeom prst="line">
              <a:avLst/>
            </a:prstGeom>
            <a:noFill/>
            <a:ln w="9525">
              <a:solidFill>
                <a:srgbClr val="FF0000"/>
              </a:solidFill>
              <a:round/>
              <a:headEnd/>
              <a:tailEnd/>
            </a:ln>
          </p:spPr>
          <p:txBody>
            <a:bodyPr/>
            <a:lstStyle/>
            <a:p>
              <a:endParaRPr lang="fr-FR"/>
            </a:p>
          </p:txBody>
        </p:sp>
        <p:sp>
          <p:nvSpPr>
            <p:cNvPr id="270358" name="Line 87"/>
            <p:cNvSpPr>
              <a:spLocks noChangeShapeType="1"/>
            </p:cNvSpPr>
            <p:nvPr/>
          </p:nvSpPr>
          <p:spPr bwMode="auto">
            <a:xfrm flipH="1" flipV="1">
              <a:off x="1120" y="2319"/>
              <a:ext cx="409" cy="635"/>
            </a:xfrm>
            <a:prstGeom prst="line">
              <a:avLst/>
            </a:prstGeom>
            <a:noFill/>
            <a:ln w="9525">
              <a:solidFill>
                <a:srgbClr val="FF0000"/>
              </a:solidFill>
              <a:round/>
              <a:headEnd/>
              <a:tailEnd/>
            </a:ln>
          </p:spPr>
          <p:txBody>
            <a:bodyPr/>
            <a:lstStyle/>
            <a:p>
              <a:endParaRPr lang="fr-FR"/>
            </a:p>
          </p:txBody>
        </p:sp>
        <p:sp>
          <p:nvSpPr>
            <p:cNvPr id="270359" name="Line 88"/>
            <p:cNvSpPr>
              <a:spLocks noChangeShapeType="1"/>
            </p:cNvSpPr>
            <p:nvPr/>
          </p:nvSpPr>
          <p:spPr bwMode="auto">
            <a:xfrm flipH="1">
              <a:off x="1120" y="3000"/>
              <a:ext cx="409" cy="635"/>
            </a:xfrm>
            <a:prstGeom prst="line">
              <a:avLst/>
            </a:prstGeom>
            <a:noFill/>
            <a:ln w="9525">
              <a:solidFill>
                <a:srgbClr val="FF0000"/>
              </a:solidFill>
              <a:round/>
              <a:headEnd/>
              <a:tailEnd/>
            </a:ln>
          </p:spPr>
          <p:txBody>
            <a:bodyPr/>
            <a:lstStyle/>
            <a:p>
              <a:endParaRPr lang="fr-FR"/>
            </a:p>
          </p:txBody>
        </p:sp>
        <p:sp>
          <p:nvSpPr>
            <p:cNvPr id="270360" name="Oval 89"/>
            <p:cNvSpPr>
              <a:spLocks noChangeAspect="1" noChangeArrowheads="1"/>
            </p:cNvSpPr>
            <p:nvPr/>
          </p:nvSpPr>
          <p:spPr bwMode="auto">
            <a:xfrm>
              <a:off x="77" y="296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1" name="Oval 90"/>
            <p:cNvSpPr>
              <a:spLocks noChangeAspect="1" noChangeArrowheads="1"/>
            </p:cNvSpPr>
            <p:nvPr/>
          </p:nvSpPr>
          <p:spPr bwMode="auto">
            <a:xfrm>
              <a:off x="168" y="290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2" name="Oval 91"/>
            <p:cNvSpPr>
              <a:spLocks noChangeAspect="1" noChangeArrowheads="1"/>
            </p:cNvSpPr>
            <p:nvPr/>
          </p:nvSpPr>
          <p:spPr bwMode="auto">
            <a:xfrm>
              <a:off x="1619" y="296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3" name="Oval 92"/>
            <p:cNvSpPr>
              <a:spLocks noChangeAspect="1" noChangeArrowheads="1"/>
            </p:cNvSpPr>
            <p:nvPr/>
          </p:nvSpPr>
          <p:spPr bwMode="auto">
            <a:xfrm>
              <a:off x="1747" y="2909"/>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4" name="Oval 93"/>
            <p:cNvSpPr>
              <a:spLocks noChangeAspect="1" noChangeArrowheads="1"/>
            </p:cNvSpPr>
            <p:nvPr/>
          </p:nvSpPr>
          <p:spPr bwMode="auto">
            <a:xfrm>
              <a:off x="77" y="2319"/>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5" name="Oval 94"/>
            <p:cNvSpPr>
              <a:spLocks noChangeAspect="1" noChangeArrowheads="1"/>
            </p:cNvSpPr>
            <p:nvPr/>
          </p:nvSpPr>
          <p:spPr bwMode="auto">
            <a:xfrm>
              <a:off x="205" y="227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6" name="Oval 95"/>
            <p:cNvSpPr>
              <a:spLocks noChangeAspect="1" noChangeArrowheads="1"/>
            </p:cNvSpPr>
            <p:nvPr/>
          </p:nvSpPr>
          <p:spPr bwMode="auto">
            <a:xfrm>
              <a:off x="1633" y="232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7" name="Oval 96"/>
            <p:cNvSpPr>
              <a:spLocks noChangeAspect="1" noChangeArrowheads="1"/>
            </p:cNvSpPr>
            <p:nvPr/>
          </p:nvSpPr>
          <p:spPr bwMode="auto">
            <a:xfrm>
              <a:off x="1755" y="226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8" name="Oval 97"/>
            <p:cNvSpPr>
              <a:spLocks noChangeAspect="1" noChangeArrowheads="1"/>
            </p:cNvSpPr>
            <p:nvPr/>
          </p:nvSpPr>
          <p:spPr bwMode="auto">
            <a:xfrm>
              <a:off x="842" y="363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9" name="Oval 98"/>
            <p:cNvSpPr>
              <a:spLocks noChangeAspect="1" noChangeArrowheads="1"/>
            </p:cNvSpPr>
            <p:nvPr/>
          </p:nvSpPr>
          <p:spPr bwMode="auto">
            <a:xfrm>
              <a:off x="973" y="358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0" name="Oval 99"/>
            <p:cNvSpPr>
              <a:spLocks noChangeAspect="1" noChangeArrowheads="1"/>
            </p:cNvSpPr>
            <p:nvPr/>
          </p:nvSpPr>
          <p:spPr bwMode="auto">
            <a:xfrm>
              <a:off x="960" y="277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1" name="Oval 100"/>
            <p:cNvSpPr>
              <a:spLocks noChangeAspect="1" noChangeArrowheads="1"/>
            </p:cNvSpPr>
            <p:nvPr/>
          </p:nvSpPr>
          <p:spPr bwMode="auto">
            <a:xfrm>
              <a:off x="827" y="305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2" name="Oval 101"/>
            <p:cNvSpPr>
              <a:spLocks noChangeAspect="1" noChangeArrowheads="1"/>
            </p:cNvSpPr>
            <p:nvPr/>
          </p:nvSpPr>
          <p:spPr bwMode="auto">
            <a:xfrm>
              <a:off x="963" y="299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3" name="Oval 102"/>
            <p:cNvSpPr>
              <a:spLocks noChangeAspect="1" noChangeArrowheads="1"/>
            </p:cNvSpPr>
            <p:nvPr/>
          </p:nvSpPr>
          <p:spPr bwMode="auto">
            <a:xfrm>
              <a:off x="827" y="293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4" name="Oval 103"/>
            <p:cNvSpPr>
              <a:spLocks noChangeAspect="1" noChangeArrowheads="1"/>
            </p:cNvSpPr>
            <p:nvPr/>
          </p:nvSpPr>
          <p:spPr bwMode="auto">
            <a:xfrm>
              <a:off x="984" y="288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5" name="Oval 104"/>
            <p:cNvSpPr>
              <a:spLocks noChangeAspect="1" noChangeArrowheads="1"/>
            </p:cNvSpPr>
            <p:nvPr/>
          </p:nvSpPr>
          <p:spPr bwMode="auto">
            <a:xfrm>
              <a:off x="819" y="282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6" name="AutoShape 107"/>
            <p:cNvSpPr>
              <a:spLocks noChangeArrowheads="1"/>
            </p:cNvSpPr>
            <p:nvPr/>
          </p:nvSpPr>
          <p:spPr bwMode="auto">
            <a:xfrm>
              <a:off x="2164" y="2342"/>
              <a:ext cx="615" cy="306"/>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44844" name="Text Box 108"/>
            <p:cNvSpPr txBox="1">
              <a:spLocks noChangeArrowheads="1"/>
            </p:cNvSpPr>
            <p:nvPr/>
          </p:nvSpPr>
          <p:spPr bwMode="auto">
            <a:xfrm>
              <a:off x="2106" y="2037"/>
              <a:ext cx="764" cy="231"/>
            </a:xfrm>
            <a:prstGeom prst="rect">
              <a:avLst/>
            </a:prstGeom>
            <a:noFill/>
            <a:ln w="9525">
              <a:noFill/>
              <a:miter lim="800000"/>
              <a:headEnd/>
              <a:tailEnd/>
            </a:ln>
            <a:effectLst/>
          </p:spPr>
          <p:txBody>
            <a:bodyPr wrap="none">
              <a:spAutoFit/>
            </a:bodyPr>
            <a:lstStyle/>
            <a:p>
              <a:pPr>
                <a:defRPr/>
              </a:pPr>
              <a:r>
                <a:rPr lang="fr-FR" b="1" i="1">
                  <a:solidFill>
                    <a:srgbClr val="FF0000"/>
                  </a:solidFill>
                  <a:effectLst>
                    <a:outerShdw blurRad="38100" dist="38100" dir="2700000" algn="tl">
                      <a:srgbClr val="C0C0C0"/>
                    </a:outerShdw>
                  </a:effectLst>
                </a:rPr>
                <a:t>N atomes</a:t>
              </a:r>
            </a:p>
          </p:txBody>
        </p:sp>
        <p:grpSp>
          <p:nvGrpSpPr>
            <p:cNvPr id="270378" name="Group 227"/>
            <p:cNvGrpSpPr>
              <a:grpSpLocks/>
            </p:cNvGrpSpPr>
            <p:nvPr/>
          </p:nvGrpSpPr>
          <p:grpSpPr bwMode="auto">
            <a:xfrm>
              <a:off x="2955" y="1262"/>
              <a:ext cx="2066" cy="2554"/>
              <a:chOff x="3399" y="1534"/>
              <a:chExt cx="2066" cy="2554"/>
            </a:xfrm>
          </p:grpSpPr>
          <p:grpSp>
            <p:nvGrpSpPr>
              <p:cNvPr id="270394" name="Group 110"/>
              <p:cNvGrpSpPr>
                <a:grpSpLocks/>
              </p:cNvGrpSpPr>
              <p:nvPr/>
            </p:nvGrpSpPr>
            <p:grpSpPr bwMode="auto">
              <a:xfrm>
                <a:off x="3807" y="2357"/>
                <a:ext cx="272" cy="272"/>
                <a:chOff x="3606" y="3294"/>
                <a:chExt cx="272" cy="454"/>
              </a:xfrm>
            </p:grpSpPr>
            <p:grpSp>
              <p:nvGrpSpPr>
                <p:cNvPr id="270466" name="Group 111"/>
                <p:cNvGrpSpPr>
                  <a:grpSpLocks/>
                </p:cNvGrpSpPr>
                <p:nvPr/>
              </p:nvGrpSpPr>
              <p:grpSpPr bwMode="auto">
                <a:xfrm>
                  <a:off x="3606" y="3657"/>
                  <a:ext cx="272" cy="91"/>
                  <a:chOff x="3606" y="3657"/>
                  <a:chExt cx="272" cy="91"/>
                </a:xfrm>
              </p:grpSpPr>
              <p:sp>
                <p:nvSpPr>
                  <p:cNvPr id="270479" name="Line 11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80" name="Line 11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67" name="Group 114"/>
                <p:cNvGrpSpPr>
                  <a:grpSpLocks/>
                </p:cNvGrpSpPr>
                <p:nvPr/>
              </p:nvGrpSpPr>
              <p:grpSpPr bwMode="auto">
                <a:xfrm>
                  <a:off x="3606" y="3566"/>
                  <a:ext cx="272" cy="91"/>
                  <a:chOff x="3606" y="3657"/>
                  <a:chExt cx="272" cy="91"/>
                </a:xfrm>
              </p:grpSpPr>
              <p:sp>
                <p:nvSpPr>
                  <p:cNvPr id="270477" name="Line 11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8" name="Line 11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68" name="Group 117"/>
                <p:cNvGrpSpPr>
                  <a:grpSpLocks/>
                </p:cNvGrpSpPr>
                <p:nvPr/>
              </p:nvGrpSpPr>
              <p:grpSpPr bwMode="auto">
                <a:xfrm>
                  <a:off x="3606" y="3475"/>
                  <a:ext cx="272" cy="91"/>
                  <a:chOff x="3606" y="3657"/>
                  <a:chExt cx="272" cy="91"/>
                </a:xfrm>
              </p:grpSpPr>
              <p:sp>
                <p:nvSpPr>
                  <p:cNvPr id="270475" name="Line 11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6" name="Line 11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69" name="Group 120"/>
                <p:cNvGrpSpPr>
                  <a:grpSpLocks/>
                </p:cNvGrpSpPr>
                <p:nvPr/>
              </p:nvGrpSpPr>
              <p:grpSpPr bwMode="auto">
                <a:xfrm>
                  <a:off x="3606" y="3384"/>
                  <a:ext cx="272" cy="91"/>
                  <a:chOff x="3606" y="3657"/>
                  <a:chExt cx="272" cy="91"/>
                </a:xfrm>
              </p:grpSpPr>
              <p:sp>
                <p:nvSpPr>
                  <p:cNvPr id="270473" name="Line 12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4" name="Line 12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70" name="Group 123"/>
                <p:cNvGrpSpPr>
                  <a:grpSpLocks/>
                </p:cNvGrpSpPr>
                <p:nvPr/>
              </p:nvGrpSpPr>
              <p:grpSpPr bwMode="auto">
                <a:xfrm>
                  <a:off x="3606" y="3294"/>
                  <a:ext cx="272" cy="91"/>
                  <a:chOff x="3606" y="3657"/>
                  <a:chExt cx="272" cy="91"/>
                </a:xfrm>
              </p:grpSpPr>
              <p:sp>
                <p:nvSpPr>
                  <p:cNvPr id="270471" name="Line 12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2" name="Line 12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95" name="Group 126"/>
              <p:cNvGrpSpPr>
                <a:grpSpLocks/>
              </p:cNvGrpSpPr>
              <p:nvPr/>
            </p:nvGrpSpPr>
            <p:grpSpPr bwMode="auto">
              <a:xfrm>
                <a:off x="3807" y="3218"/>
                <a:ext cx="272" cy="45"/>
                <a:chOff x="3606" y="3657"/>
                <a:chExt cx="272" cy="91"/>
              </a:xfrm>
            </p:grpSpPr>
            <p:sp>
              <p:nvSpPr>
                <p:cNvPr id="270464" name="Line 12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65" name="Line 12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96" name="Group 148"/>
              <p:cNvGrpSpPr>
                <a:grpSpLocks/>
              </p:cNvGrpSpPr>
              <p:nvPr/>
            </p:nvGrpSpPr>
            <p:grpSpPr bwMode="auto">
              <a:xfrm>
                <a:off x="4578" y="2538"/>
                <a:ext cx="272" cy="45"/>
                <a:chOff x="3606" y="3657"/>
                <a:chExt cx="272" cy="91"/>
              </a:xfrm>
            </p:grpSpPr>
            <p:sp>
              <p:nvSpPr>
                <p:cNvPr id="270462" name="Line 14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63" name="Line 15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97" name="Group 151"/>
              <p:cNvGrpSpPr>
                <a:grpSpLocks/>
              </p:cNvGrpSpPr>
              <p:nvPr/>
            </p:nvGrpSpPr>
            <p:grpSpPr bwMode="auto">
              <a:xfrm>
                <a:off x="4583" y="3894"/>
                <a:ext cx="272" cy="45"/>
                <a:chOff x="3606" y="3657"/>
                <a:chExt cx="272" cy="91"/>
              </a:xfrm>
            </p:grpSpPr>
            <p:sp>
              <p:nvSpPr>
                <p:cNvPr id="270460" name="Line 15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61" name="Line 15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98" name="Group 154"/>
              <p:cNvGrpSpPr>
                <a:grpSpLocks/>
              </p:cNvGrpSpPr>
              <p:nvPr/>
            </p:nvGrpSpPr>
            <p:grpSpPr bwMode="auto">
              <a:xfrm>
                <a:off x="4578" y="1631"/>
                <a:ext cx="272" cy="272"/>
                <a:chOff x="3606" y="3294"/>
                <a:chExt cx="272" cy="454"/>
              </a:xfrm>
            </p:grpSpPr>
            <p:grpSp>
              <p:nvGrpSpPr>
                <p:cNvPr id="270445" name="Group 155"/>
                <p:cNvGrpSpPr>
                  <a:grpSpLocks/>
                </p:cNvGrpSpPr>
                <p:nvPr/>
              </p:nvGrpSpPr>
              <p:grpSpPr bwMode="auto">
                <a:xfrm>
                  <a:off x="3606" y="3657"/>
                  <a:ext cx="272" cy="91"/>
                  <a:chOff x="3606" y="3657"/>
                  <a:chExt cx="272" cy="91"/>
                </a:xfrm>
              </p:grpSpPr>
              <p:sp>
                <p:nvSpPr>
                  <p:cNvPr id="270458" name="Line 15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9" name="Line 15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6" name="Group 158"/>
                <p:cNvGrpSpPr>
                  <a:grpSpLocks/>
                </p:cNvGrpSpPr>
                <p:nvPr/>
              </p:nvGrpSpPr>
              <p:grpSpPr bwMode="auto">
                <a:xfrm>
                  <a:off x="3606" y="3566"/>
                  <a:ext cx="272" cy="91"/>
                  <a:chOff x="3606" y="3657"/>
                  <a:chExt cx="272" cy="91"/>
                </a:xfrm>
              </p:grpSpPr>
              <p:sp>
                <p:nvSpPr>
                  <p:cNvPr id="270456" name="Line 15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7" name="Line 16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7" name="Group 161"/>
                <p:cNvGrpSpPr>
                  <a:grpSpLocks/>
                </p:cNvGrpSpPr>
                <p:nvPr/>
              </p:nvGrpSpPr>
              <p:grpSpPr bwMode="auto">
                <a:xfrm>
                  <a:off x="3606" y="3475"/>
                  <a:ext cx="272" cy="91"/>
                  <a:chOff x="3606" y="3657"/>
                  <a:chExt cx="272" cy="91"/>
                </a:xfrm>
              </p:grpSpPr>
              <p:sp>
                <p:nvSpPr>
                  <p:cNvPr id="270454" name="Line 16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5" name="Line 16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8" name="Group 164"/>
                <p:cNvGrpSpPr>
                  <a:grpSpLocks/>
                </p:cNvGrpSpPr>
                <p:nvPr/>
              </p:nvGrpSpPr>
              <p:grpSpPr bwMode="auto">
                <a:xfrm>
                  <a:off x="3606" y="3384"/>
                  <a:ext cx="272" cy="91"/>
                  <a:chOff x="3606" y="3657"/>
                  <a:chExt cx="272" cy="91"/>
                </a:xfrm>
              </p:grpSpPr>
              <p:sp>
                <p:nvSpPr>
                  <p:cNvPr id="270452" name="Line 16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3" name="Line 16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9" name="Group 167"/>
                <p:cNvGrpSpPr>
                  <a:grpSpLocks/>
                </p:cNvGrpSpPr>
                <p:nvPr/>
              </p:nvGrpSpPr>
              <p:grpSpPr bwMode="auto">
                <a:xfrm>
                  <a:off x="3606" y="3294"/>
                  <a:ext cx="272" cy="91"/>
                  <a:chOff x="3606" y="3657"/>
                  <a:chExt cx="272" cy="91"/>
                </a:xfrm>
              </p:grpSpPr>
              <p:sp>
                <p:nvSpPr>
                  <p:cNvPr id="270450" name="Line 16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1" name="Line 16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99" name="Group 170"/>
              <p:cNvGrpSpPr>
                <a:grpSpLocks/>
              </p:cNvGrpSpPr>
              <p:nvPr/>
            </p:nvGrpSpPr>
            <p:grpSpPr bwMode="auto">
              <a:xfrm>
                <a:off x="4578" y="3083"/>
                <a:ext cx="272" cy="272"/>
                <a:chOff x="3606" y="3294"/>
                <a:chExt cx="272" cy="454"/>
              </a:xfrm>
            </p:grpSpPr>
            <p:grpSp>
              <p:nvGrpSpPr>
                <p:cNvPr id="270430" name="Group 171"/>
                <p:cNvGrpSpPr>
                  <a:grpSpLocks/>
                </p:cNvGrpSpPr>
                <p:nvPr/>
              </p:nvGrpSpPr>
              <p:grpSpPr bwMode="auto">
                <a:xfrm>
                  <a:off x="3606" y="3657"/>
                  <a:ext cx="272" cy="91"/>
                  <a:chOff x="3606" y="3657"/>
                  <a:chExt cx="272" cy="91"/>
                </a:xfrm>
              </p:grpSpPr>
              <p:sp>
                <p:nvSpPr>
                  <p:cNvPr id="270443" name="Line 17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44" name="Line 17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1" name="Group 174"/>
                <p:cNvGrpSpPr>
                  <a:grpSpLocks/>
                </p:cNvGrpSpPr>
                <p:nvPr/>
              </p:nvGrpSpPr>
              <p:grpSpPr bwMode="auto">
                <a:xfrm>
                  <a:off x="3606" y="3566"/>
                  <a:ext cx="272" cy="91"/>
                  <a:chOff x="3606" y="3657"/>
                  <a:chExt cx="272" cy="91"/>
                </a:xfrm>
              </p:grpSpPr>
              <p:sp>
                <p:nvSpPr>
                  <p:cNvPr id="270441" name="Line 17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42" name="Line 17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2" name="Group 177"/>
                <p:cNvGrpSpPr>
                  <a:grpSpLocks/>
                </p:cNvGrpSpPr>
                <p:nvPr/>
              </p:nvGrpSpPr>
              <p:grpSpPr bwMode="auto">
                <a:xfrm>
                  <a:off x="3606" y="3475"/>
                  <a:ext cx="272" cy="91"/>
                  <a:chOff x="3606" y="3657"/>
                  <a:chExt cx="272" cy="91"/>
                </a:xfrm>
              </p:grpSpPr>
              <p:sp>
                <p:nvSpPr>
                  <p:cNvPr id="270439" name="Line 17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40" name="Line 17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3" name="Group 180"/>
                <p:cNvGrpSpPr>
                  <a:grpSpLocks/>
                </p:cNvGrpSpPr>
                <p:nvPr/>
              </p:nvGrpSpPr>
              <p:grpSpPr bwMode="auto">
                <a:xfrm>
                  <a:off x="3606" y="3384"/>
                  <a:ext cx="272" cy="91"/>
                  <a:chOff x="3606" y="3657"/>
                  <a:chExt cx="272" cy="91"/>
                </a:xfrm>
              </p:grpSpPr>
              <p:sp>
                <p:nvSpPr>
                  <p:cNvPr id="270437" name="Line 18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38" name="Line 18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4" name="Group 183"/>
                <p:cNvGrpSpPr>
                  <a:grpSpLocks/>
                </p:cNvGrpSpPr>
                <p:nvPr/>
              </p:nvGrpSpPr>
              <p:grpSpPr bwMode="auto">
                <a:xfrm>
                  <a:off x="3606" y="3294"/>
                  <a:ext cx="272" cy="91"/>
                  <a:chOff x="3606" y="3657"/>
                  <a:chExt cx="272" cy="91"/>
                </a:xfrm>
              </p:grpSpPr>
              <p:sp>
                <p:nvSpPr>
                  <p:cNvPr id="270435" name="Line 18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36" name="Line 18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sp>
            <p:nvSpPr>
              <p:cNvPr id="270400" name="Line 186"/>
              <p:cNvSpPr>
                <a:spLocks noChangeShapeType="1"/>
              </p:cNvSpPr>
              <p:nvPr/>
            </p:nvSpPr>
            <p:spPr bwMode="auto">
              <a:xfrm>
                <a:off x="4124" y="2538"/>
                <a:ext cx="409" cy="635"/>
              </a:xfrm>
              <a:prstGeom prst="line">
                <a:avLst/>
              </a:prstGeom>
              <a:noFill/>
              <a:ln w="9525">
                <a:solidFill>
                  <a:srgbClr val="000099"/>
                </a:solidFill>
                <a:round/>
                <a:headEnd/>
                <a:tailEnd/>
              </a:ln>
            </p:spPr>
            <p:txBody>
              <a:bodyPr/>
              <a:lstStyle/>
              <a:p>
                <a:endParaRPr lang="fr-FR"/>
              </a:p>
            </p:txBody>
          </p:sp>
          <p:sp>
            <p:nvSpPr>
              <p:cNvPr id="270401" name="Line 187"/>
              <p:cNvSpPr>
                <a:spLocks noChangeShapeType="1"/>
              </p:cNvSpPr>
              <p:nvPr/>
            </p:nvSpPr>
            <p:spPr bwMode="auto">
              <a:xfrm flipV="1">
                <a:off x="4124" y="1858"/>
                <a:ext cx="409" cy="635"/>
              </a:xfrm>
              <a:prstGeom prst="line">
                <a:avLst/>
              </a:prstGeom>
              <a:noFill/>
              <a:ln w="9525">
                <a:solidFill>
                  <a:srgbClr val="000099"/>
                </a:solidFill>
                <a:round/>
                <a:headEnd/>
                <a:tailEnd/>
              </a:ln>
            </p:spPr>
            <p:txBody>
              <a:bodyPr/>
              <a:lstStyle/>
              <a:p>
                <a:endParaRPr lang="fr-FR"/>
              </a:p>
            </p:txBody>
          </p:sp>
          <p:sp>
            <p:nvSpPr>
              <p:cNvPr id="270402" name="Line 190"/>
              <p:cNvSpPr>
                <a:spLocks noChangeShapeType="1"/>
              </p:cNvSpPr>
              <p:nvPr/>
            </p:nvSpPr>
            <p:spPr bwMode="auto">
              <a:xfrm flipV="1">
                <a:off x="4124" y="2583"/>
                <a:ext cx="409" cy="635"/>
              </a:xfrm>
              <a:prstGeom prst="line">
                <a:avLst/>
              </a:prstGeom>
              <a:noFill/>
              <a:ln w="9525">
                <a:solidFill>
                  <a:srgbClr val="FF0000"/>
                </a:solidFill>
                <a:round/>
                <a:headEnd/>
                <a:tailEnd/>
              </a:ln>
            </p:spPr>
            <p:txBody>
              <a:bodyPr/>
              <a:lstStyle/>
              <a:p>
                <a:endParaRPr lang="fr-FR"/>
              </a:p>
            </p:txBody>
          </p:sp>
          <p:sp>
            <p:nvSpPr>
              <p:cNvPr id="270403" name="Line 191"/>
              <p:cNvSpPr>
                <a:spLocks noChangeShapeType="1"/>
              </p:cNvSpPr>
              <p:nvPr/>
            </p:nvSpPr>
            <p:spPr bwMode="auto">
              <a:xfrm>
                <a:off x="4124" y="3264"/>
                <a:ext cx="409" cy="635"/>
              </a:xfrm>
              <a:prstGeom prst="line">
                <a:avLst/>
              </a:prstGeom>
              <a:noFill/>
              <a:ln w="9525">
                <a:solidFill>
                  <a:srgbClr val="FF0000"/>
                </a:solidFill>
                <a:round/>
                <a:headEnd/>
                <a:tailEnd/>
              </a:ln>
            </p:spPr>
            <p:txBody>
              <a:bodyPr/>
              <a:lstStyle/>
              <a:p>
                <a:endParaRPr lang="fr-FR"/>
              </a:p>
            </p:txBody>
          </p:sp>
          <p:sp>
            <p:nvSpPr>
              <p:cNvPr id="270404" name="Oval 194"/>
              <p:cNvSpPr>
                <a:spLocks noChangeAspect="1" noChangeArrowheads="1"/>
              </p:cNvSpPr>
              <p:nvPr/>
            </p:nvSpPr>
            <p:spPr bwMode="auto">
              <a:xfrm>
                <a:off x="3852" y="323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5" name="Oval 195"/>
              <p:cNvSpPr>
                <a:spLocks noChangeAspect="1" noChangeArrowheads="1"/>
              </p:cNvSpPr>
              <p:nvPr/>
            </p:nvSpPr>
            <p:spPr bwMode="auto">
              <a:xfrm>
                <a:off x="3943" y="3180"/>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6" name="Oval 198"/>
              <p:cNvSpPr>
                <a:spLocks noChangeAspect="1" noChangeArrowheads="1"/>
              </p:cNvSpPr>
              <p:nvPr/>
            </p:nvSpPr>
            <p:spPr bwMode="auto">
              <a:xfrm>
                <a:off x="3852" y="259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7" name="Oval 199"/>
              <p:cNvSpPr>
                <a:spLocks noChangeAspect="1" noChangeArrowheads="1"/>
              </p:cNvSpPr>
              <p:nvPr/>
            </p:nvSpPr>
            <p:spPr bwMode="auto">
              <a:xfrm>
                <a:off x="3980" y="254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8" name="Oval 202"/>
              <p:cNvSpPr>
                <a:spLocks noChangeAspect="1" noChangeArrowheads="1"/>
              </p:cNvSpPr>
              <p:nvPr/>
            </p:nvSpPr>
            <p:spPr bwMode="auto">
              <a:xfrm>
                <a:off x="4617" y="390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9" name="Oval 203"/>
              <p:cNvSpPr>
                <a:spLocks noChangeAspect="1" noChangeArrowheads="1"/>
              </p:cNvSpPr>
              <p:nvPr/>
            </p:nvSpPr>
            <p:spPr bwMode="auto">
              <a:xfrm>
                <a:off x="4748" y="385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0" name="Oval 204"/>
              <p:cNvSpPr>
                <a:spLocks noChangeAspect="1" noChangeArrowheads="1"/>
              </p:cNvSpPr>
              <p:nvPr/>
            </p:nvSpPr>
            <p:spPr bwMode="auto">
              <a:xfrm>
                <a:off x="4735" y="304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1" name="Oval 205"/>
              <p:cNvSpPr>
                <a:spLocks noChangeAspect="1" noChangeArrowheads="1"/>
              </p:cNvSpPr>
              <p:nvPr/>
            </p:nvSpPr>
            <p:spPr bwMode="auto">
              <a:xfrm>
                <a:off x="4602" y="332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2" name="Oval 206"/>
              <p:cNvSpPr>
                <a:spLocks noChangeAspect="1" noChangeArrowheads="1"/>
              </p:cNvSpPr>
              <p:nvPr/>
            </p:nvSpPr>
            <p:spPr bwMode="auto">
              <a:xfrm>
                <a:off x="4738" y="326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3" name="Oval 207"/>
              <p:cNvSpPr>
                <a:spLocks noChangeAspect="1" noChangeArrowheads="1"/>
              </p:cNvSpPr>
              <p:nvPr/>
            </p:nvSpPr>
            <p:spPr bwMode="auto">
              <a:xfrm>
                <a:off x="4602" y="3210"/>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4" name="Oval 208"/>
              <p:cNvSpPr>
                <a:spLocks noChangeAspect="1" noChangeArrowheads="1"/>
              </p:cNvSpPr>
              <p:nvPr/>
            </p:nvSpPr>
            <p:spPr bwMode="auto">
              <a:xfrm>
                <a:off x="4759" y="315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5" name="Oval 209"/>
              <p:cNvSpPr>
                <a:spLocks noChangeAspect="1" noChangeArrowheads="1"/>
              </p:cNvSpPr>
              <p:nvPr/>
            </p:nvSpPr>
            <p:spPr bwMode="auto">
              <a:xfrm>
                <a:off x="4594" y="309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44946" name="Rectangle 210"/>
              <p:cNvSpPr>
                <a:spLocks noChangeArrowheads="1"/>
              </p:cNvSpPr>
              <p:nvPr/>
            </p:nvSpPr>
            <p:spPr bwMode="auto">
              <a:xfrm>
                <a:off x="3399" y="3128"/>
                <a:ext cx="321"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p>
            </p:txBody>
          </p:sp>
          <p:sp>
            <p:nvSpPr>
              <p:cNvPr id="244947" name="Rectangle 211"/>
              <p:cNvSpPr>
                <a:spLocks noChangeArrowheads="1"/>
              </p:cNvSpPr>
              <p:nvPr/>
            </p:nvSpPr>
            <p:spPr bwMode="auto">
              <a:xfrm>
                <a:off x="3444" y="2402"/>
                <a:ext cx="329"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3p</a:t>
                </a:r>
                <a:r>
                  <a:rPr lang="fr-FR" i="1" baseline="30000">
                    <a:solidFill>
                      <a:srgbClr val="FF0000"/>
                    </a:solidFill>
                    <a:effectLst>
                      <a:outerShdw blurRad="38100" dist="38100" dir="2700000" algn="tl">
                        <a:srgbClr val="C0C0C0"/>
                      </a:outerShdw>
                    </a:effectLst>
                  </a:rPr>
                  <a:t>2</a:t>
                </a:r>
              </a:p>
            </p:txBody>
          </p:sp>
          <p:sp>
            <p:nvSpPr>
              <p:cNvPr id="270418" name="Line 212"/>
              <p:cNvSpPr>
                <a:spLocks noChangeShapeType="1"/>
              </p:cNvSpPr>
              <p:nvPr/>
            </p:nvSpPr>
            <p:spPr bwMode="auto">
              <a:xfrm flipV="1">
                <a:off x="4895" y="3748"/>
                <a:ext cx="136" cy="136"/>
              </a:xfrm>
              <a:prstGeom prst="line">
                <a:avLst/>
              </a:prstGeom>
              <a:noFill/>
              <a:ln w="9525">
                <a:solidFill>
                  <a:schemeClr val="tx1"/>
                </a:solidFill>
                <a:round/>
                <a:headEnd/>
                <a:tailEnd/>
              </a:ln>
            </p:spPr>
            <p:txBody>
              <a:bodyPr/>
              <a:lstStyle/>
              <a:p>
                <a:endParaRPr lang="fr-FR"/>
              </a:p>
            </p:txBody>
          </p:sp>
          <p:sp>
            <p:nvSpPr>
              <p:cNvPr id="270419" name="Line 213"/>
              <p:cNvSpPr>
                <a:spLocks noChangeShapeType="1"/>
              </p:cNvSpPr>
              <p:nvPr/>
            </p:nvSpPr>
            <p:spPr bwMode="auto">
              <a:xfrm>
                <a:off x="4895" y="3938"/>
                <a:ext cx="136" cy="136"/>
              </a:xfrm>
              <a:prstGeom prst="line">
                <a:avLst/>
              </a:prstGeom>
              <a:noFill/>
              <a:ln w="9525">
                <a:solidFill>
                  <a:schemeClr val="tx1"/>
                </a:solidFill>
                <a:round/>
                <a:headEnd/>
                <a:tailEnd/>
              </a:ln>
            </p:spPr>
            <p:txBody>
              <a:bodyPr/>
              <a:lstStyle/>
              <a:p>
                <a:endParaRPr lang="fr-FR"/>
              </a:p>
            </p:txBody>
          </p:sp>
          <p:sp>
            <p:nvSpPr>
              <p:cNvPr id="270420" name="Rectangle 216" descr="blanc)"/>
              <p:cNvSpPr>
                <a:spLocks noChangeAspect="1" noChangeArrowheads="1"/>
              </p:cNvSpPr>
              <p:nvPr/>
            </p:nvSpPr>
            <p:spPr bwMode="auto">
              <a:xfrm>
                <a:off x="5077" y="3748"/>
                <a:ext cx="388" cy="340"/>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1" name="Line 218"/>
              <p:cNvSpPr>
                <a:spLocks noChangeShapeType="1"/>
              </p:cNvSpPr>
              <p:nvPr/>
            </p:nvSpPr>
            <p:spPr bwMode="auto">
              <a:xfrm flipV="1">
                <a:off x="4894" y="2405"/>
                <a:ext cx="136" cy="136"/>
              </a:xfrm>
              <a:prstGeom prst="line">
                <a:avLst/>
              </a:prstGeom>
              <a:noFill/>
              <a:ln w="9525">
                <a:solidFill>
                  <a:schemeClr val="tx1"/>
                </a:solidFill>
                <a:round/>
                <a:headEnd/>
                <a:tailEnd/>
              </a:ln>
            </p:spPr>
            <p:txBody>
              <a:bodyPr/>
              <a:lstStyle/>
              <a:p>
                <a:endParaRPr lang="fr-FR"/>
              </a:p>
            </p:txBody>
          </p:sp>
          <p:sp>
            <p:nvSpPr>
              <p:cNvPr id="270422" name="Line 219"/>
              <p:cNvSpPr>
                <a:spLocks noChangeShapeType="1"/>
              </p:cNvSpPr>
              <p:nvPr/>
            </p:nvSpPr>
            <p:spPr bwMode="auto">
              <a:xfrm>
                <a:off x="4894" y="2595"/>
                <a:ext cx="136" cy="136"/>
              </a:xfrm>
              <a:prstGeom prst="line">
                <a:avLst/>
              </a:prstGeom>
              <a:noFill/>
              <a:ln w="9525">
                <a:solidFill>
                  <a:schemeClr val="tx1"/>
                </a:solidFill>
                <a:round/>
                <a:headEnd/>
                <a:tailEnd/>
              </a:ln>
            </p:spPr>
            <p:txBody>
              <a:bodyPr/>
              <a:lstStyle/>
              <a:p>
                <a:endParaRPr lang="fr-FR"/>
              </a:p>
            </p:txBody>
          </p:sp>
          <p:sp>
            <p:nvSpPr>
              <p:cNvPr id="270423" name="Rectangle 220" descr="blanc)"/>
              <p:cNvSpPr>
                <a:spLocks noChangeAspect="1" noChangeArrowheads="1"/>
              </p:cNvSpPr>
              <p:nvPr/>
            </p:nvSpPr>
            <p:spPr bwMode="auto">
              <a:xfrm>
                <a:off x="5076" y="2405"/>
                <a:ext cx="388" cy="340"/>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4" name="Rectangle 221" descr="blanc)"/>
              <p:cNvSpPr>
                <a:spLocks noChangeArrowheads="1"/>
              </p:cNvSpPr>
              <p:nvPr/>
            </p:nvSpPr>
            <p:spPr bwMode="auto">
              <a:xfrm>
                <a:off x="5067" y="2977"/>
                <a:ext cx="388" cy="476"/>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5" name="Rectangle 222" descr="blanc)"/>
              <p:cNvSpPr>
                <a:spLocks noChangeArrowheads="1"/>
              </p:cNvSpPr>
              <p:nvPr/>
            </p:nvSpPr>
            <p:spPr bwMode="auto">
              <a:xfrm>
                <a:off x="5066" y="1534"/>
                <a:ext cx="388" cy="476"/>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6" name="Line 223"/>
              <p:cNvSpPr>
                <a:spLocks noChangeShapeType="1"/>
              </p:cNvSpPr>
              <p:nvPr/>
            </p:nvSpPr>
            <p:spPr bwMode="auto">
              <a:xfrm>
                <a:off x="4876" y="3294"/>
                <a:ext cx="136" cy="136"/>
              </a:xfrm>
              <a:prstGeom prst="line">
                <a:avLst/>
              </a:prstGeom>
              <a:noFill/>
              <a:ln w="9525">
                <a:solidFill>
                  <a:schemeClr val="tx1"/>
                </a:solidFill>
                <a:round/>
                <a:headEnd/>
                <a:tailEnd/>
              </a:ln>
            </p:spPr>
            <p:txBody>
              <a:bodyPr/>
              <a:lstStyle/>
              <a:p>
                <a:endParaRPr lang="fr-FR"/>
              </a:p>
            </p:txBody>
          </p:sp>
          <p:sp>
            <p:nvSpPr>
              <p:cNvPr id="270427" name="Line 224"/>
              <p:cNvSpPr>
                <a:spLocks noChangeShapeType="1"/>
              </p:cNvSpPr>
              <p:nvPr/>
            </p:nvSpPr>
            <p:spPr bwMode="auto">
              <a:xfrm flipV="1">
                <a:off x="4876" y="2976"/>
                <a:ext cx="136" cy="136"/>
              </a:xfrm>
              <a:prstGeom prst="line">
                <a:avLst/>
              </a:prstGeom>
              <a:noFill/>
              <a:ln w="9525">
                <a:solidFill>
                  <a:schemeClr val="tx1"/>
                </a:solidFill>
                <a:round/>
                <a:headEnd/>
                <a:tailEnd/>
              </a:ln>
            </p:spPr>
            <p:txBody>
              <a:bodyPr/>
              <a:lstStyle/>
              <a:p>
                <a:endParaRPr lang="fr-FR"/>
              </a:p>
            </p:txBody>
          </p:sp>
          <p:sp>
            <p:nvSpPr>
              <p:cNvPr id="270428" name="Line 225"/>
              <p:cNvSpPr>
                <a:spLocks noChangeShapeType="1"/>
              </p:cNvSpPr>
              <p:nvPr/>
            </p:nvSpPr>
            <p:spPr bwMode="auto">
              <a:xfrm>
                <a:off x="4885" y="1852"/>
                <a:ext cx="136" cy="136"/>
              </a:xfrm>
              <a:prstGeom prst="line">
                <a:avLst/>
              </a:prstGeom>
              <a:noFill/>
              <a:ln w="9525">
                <a:solidFill>
                  <a:schemeClr val="tx1"/>
                </a:solidFill>
                <a:round/>
                <a:headEnd/>
                <a:tailEnd/>
              </a:ln>
            </p:spPr>
            <p:txBody>
              <a:bodyPr/>
              <a:lstStyle/>
              <a:p>
                <a:endParaRPr lang="fr-FR"/>
              </a:p>
            </p:txBody>
          </p:sp>
          <p:sp>
            <p:nvSpPr>
              <p:cNvPr id="270429" name="Line 226"/>
              <p:cNvSpPr>
                <a:spLocks noChangeShapeType="1"/>
              </p:cNvSpPr>
              <p:nvPr/>
            </p:nvSpPr>
            <p:spPr bwMode="auto">
              <a:xfrm flipV="1">
                <a:off x="4885" y="1534"/>
                <a:ext cx="136" cy="136"/>
              </a:xfrm>
              <a:prstGeom prst="line">
                <a:avLst/>
              </a:prstGeom>
              <a:noFill/>
              <a:ln w="9525">
                <a:solidFill>
                  <a:schemeClr val="tx1"/>
                </a:solidFill>
                <a:round/>
                <a:headEnd/>
                <a:tailEnd/>
              </a:ln>
            </p:spPr>
            <p:txBody>
              <a:bodyPr/>
              <a:lstStyle/>
              <a:p>
                <a:endParaRPr lang="fr-FR"/>
              </a:p>
            </p:txBody>
          </p:sp>
        </p:grpSp>
        <p:sp>
          <p:nvSpPr>
            <p:cNvPr id="244964" name="Text Box 228"/>
            <p:cNvSpPr txBox="1">
              <a:spLocks noChangeArrowheads="1"/>
            </p:cNvSpPr>
            <p:nvPr/>
          </p:nvSpPr>
          <p:spPr bwMode="auto">
            <a:xfrm>
              <a:off x="1471" y="3261"/>
              <a:ext cx="1140"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États liants (4N)</a:t>
              </a:r>
            </a:p>
          </p:txBody>
        </p:sp>
        <p:sp>
          <p:nvSpPr>
            <p:cNvPr id="244965" name="Text Box 229"/>
            <p:cNvSpPr txBox="1">
              <a:spLocks noChangeArrowheads="1"/>
            </p:cNvSpPr>
            <p:nvPr/>
          </p:nvSpPr>
          <p:spPr bwMode="auto">
            <a:xfrm>
              <a:off x="1574" y="1525"/>
              <a:ext cx="1420"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États anti-liants (4N)</a:t>
              </a:r>
            </a:p>
          </p:txBody>
        </p:sp>
        <p:sp>
          <p:nvSpPr>
            <p:cNvPr id="270381" name="Oval 230"/>
            <p:cNvSpPr>
              <a:spLocks noChangeArrowheads="1"/>
            </p:cNvSpPr>
            <p:nvPr/>
          </p:nvSpPr>
          <p:spPr bwMode="auto">
            <a:xfrm>
              <a:off x="712" y="2523"/>
              <a:ext cx="408" cy="1480"/>
            </a:xfrm>
            <a:prstGeom prst="ellipse">
              <a:avLst/>
            </a:prstGeom>
            <a:noFill/>
            <a:ln w="9525">
              <a:solidFill>
                <a:srgbClr val="9900CC"/>
              </a:solidFill>
              <a:round/>
              <a:headEnd/>
              <a:tailEnd/>
            </a:ln>
          </p:spPr>
          <p:txBody>
            <a:bodyPr wrap="none" anchor="ctr"/>
            <a:lstStyle/>
            <a:p>
              <a:endParaRPr lang="fr-FR"/>
            </a:p>
          </p:txBody>
        </p:sp>
        <p:sp>
          <p:nvSpPr>
            <p:cNvPr id="270382" name="Line 231"/>
            <p:cNvSpPr>
              <a:spLocks noChangeShapeType="1"/>
            </p:cNvSpPr>
            <p:nvPr/>
          </p:nvSpPr>
          <p:spPr bwMode="auto">
            <a:xfrm>
              <a:off x="1121" y="3158"/>
              <a:ext cx="362" cy="227"/>
            </a:xfrm>
            <a:prstGeom prst="line">
              <a:avLst/>
            </a:prstGeom>
            <a:noFill/>
            <a:ln w="9525">
              <a:solidFill>
                <a:srgbClr val="9900CC"/>
              </a:solidFill>
              <a:round/>
              <a:headEnd/>
              <a:tailEnd type="triangle" w="med" len="med"/>
            </a:ln>
          </p:spPr>
          <p:txBody>
            <a:bodyPr/>
            <a:lstStyle/>
            <a:p>
              <a:endParaRPr lang="fr-FR"/>
            </a:p>
          </p:txBody>
        </p:sp>
        <p:sp>
          <p:nvSpPr>
            <p:cNvPr id="270383" name="Oval 232"/>
            <p:cNvSpPr>
              <a:spLocks noChangeArrowheads="1"/>
            </p:cNvSpPr>
            <p:nvPr/>
          </p:nvSpPr>
          <p:spPr bwMode="auto">
            <a:xfrm>
              <a:off x="712" y="1117"/>
              <a:ext cx="454" cy="1361"/>
            </a:xfrm>
            <a:prstGeom prst="ellipse">
              <a:avLst/>
            </a:prstGeom>
            <a:noFill/>
            <a:ln w="9525">
              <a:solidFill>
                <a:srgbClr val="9900CC"/>
              </a:solidFill>
              <a:round/>
              <a:headEnd/>
              <a:tailEnd/>
            </a:ln>
          </p:spPr>
          <p:txBody>
            <a:bodyPr wrap="none" anchor="ctr"/>
            <a:lstStyle/>
            <a:p>
              <a:endParaRPr lang="fr-FR"/>
            </a:p>
          </p:txBody>
        </p:sp>
        <p:sp>
          <p:nvSpPr>
            <p:cNvPr id="270384" name="Line 233"/>
            <p:cNvSpPr>
              <a:spLocks noChangeShapeType="1"/>
            </p:cNvSpPr>
            <p:nvPr/>
          </p:nvSpPr>
          <p:spPr bwMode="auto">
            <a:xfrm>
              <a:off x="1158" y="1525"/>
              <a:ext cx="453" cy="136"/>
            </a:xfrm>
            <a:prstGeom prst="line">
              <a:avLst/>
            </a:prstGeom>
            <a:noFill/>
            <a:ln w="9525">
              <a:solidFill>
                <a:srgbClr val="9900CC"/>
              </a:solidFill>
              <a:round/>
              <a:headEnd/>
              <a:tailEnd type="triangle" w="med" len="med"/>
            </a:ln>
          </p:spPr>
          <p:txBody>
            <a:bodyPr/>
            <a:lstStyle/>
            <a:p>
              <a:endParaRPr lang="fr-FR"/>
            </a:p>
          </p:txBody>
        </p:sp>
        <p:sp>
          <p:nvSpPr>
            <p:cNvPr id="270385" name="AutoShape 234"/>
            <p:cNvSpPr>
              <a:spLocks/>
            </p:cNvSpPr>
            <p:nvPr/>
          </p:nvSpPr>
          <p:spPr bwMode="auto">
            <a:xfrm>
              <a:off x="5067" y="3476"/>
              <a:ext cx="45" cy="317"/>
            </a:xfrm>
            <a:prstGeom prst="rightBrace">
              <a:avLst>
                <a:gd name="adj1" fmla="val 58704"/>
                <a:gd name="adj2" fmla="val 50000"/>
              </a:avLst>
            </a:prstGeom>
            <a:noFill/>
            <a:ln w="9525">
              <a:solidFill>
                <a:schemeClr val="tx1"/>
              </a:solidFill>
              <a:round/>
              <a:headEnd/>
              <a:tailEnd/>
            </a:ln>
          </p:spPr>
          <p:txBody>
            <a:bodyPr wrap="none" anchor="ctr"/>
            <a:lstStyle/>
            <a:p>
              <a:endParaRPr lang="fr-FR"/>
            </a:p>
          </p:txBody>
        </p:sp>
        <p:sp>
          <p:nvSpPr>
            <p:cNvPr id="270386" name="AutoShape 235"/>
            <p:cNvSpPr>
              <a:spLocks/>
            </p:cNvSpPr>
            <p:nvPr/>
          </p:nvSpPr>
          <p:spPr bwMode="auto">
            <a:xfrm>
              <a:off x="5067" y="2704"/>
              <a:ext cx="45" cy="499"/>
            </a:xfrm>
            <a:prstGeom prst="rightBrace">
              <a:avLst>
                <a:gd name="adj1" fmla="val 92407"/>
                <a:gd name="adj2" fmla="val 50000"/>
              </a:avLst>
            </a:prstGeom>
            <a:noFill/>
            <a:ln w="9525">
              <a:solidFill>
                <a:schemeClr val="tx1"/>
              </a:solidFill>
              <a:round/>
              <a:headEnd/>
              <a:tailEnd/>
            </a:ln>
          </p:spPr>
          <p:txBody>
            <a:bodyPr wrap="none" anchor="ctr"/>
            <a:lstStyle/>
            <a:p>
              <a:endParaRPr lang="fr-FR"/>
            </a:p>
          </p:txBody>
        </p:sp>
        <p:sp>
          <p:nvSpPr>
            <p:cNvPr id="270387" name="AutoShape 236"/>
            <p:cNvSpPr>
              <a:spLocks/>
            </p:cNvSpPr>
            <p:nvPr/>
          </p:nvSpPr>
          <p:spPr bwMode="auto">
            <a:xfrm>
              <a:off x="5085" y="1253"/>
              <a:ext cx="45" cy="499"/>
            </a:xfrm>
            <a:prstGeom prst="rightBrace">
              <a:avLst>
                <a:gd name="adj1" fmla="val 92407"/>
                <a:gd name="adj2" fmla="val 50000"/>
              </a:avLst>
            </a:prstGeom>
            <a:noFill/>
            <a:ln w="9525">
              <a:solidFill>
                <a:schemeClr val="tx1"/>
              </a:solidFill>
              <a:round/>
              <a:headEnd/>
              <a:tailEnd/>
            </a:ln>
          </p:spPr>
          <p:txBody>
            <a:bodyPr wrap="none" anchor="ctr"/>
            <a:lstStyle/>
            <a:p>
              <a:endParaRPr lang="fr-FR"/>
            </a:p>
          </p:txBody>
        </p:sp>
        <p:sp>
          <p:nvSpPr>
            <p:cNvPr id="270388" name="AutoShape 237"/>
            <p:cNvSpPr>
              <a:spLocks/>
            </p:cNvSpPr>
            <p:nvPr/>
          </p:nvSpPr>
          <p:spPr bwMode="auto">
            <a:xfrm>
              <a:off x="5068" y="2160"/>
              <a:ext cx="45" cy="317"/>
            </a:xfrm>
            <a:prstGeom prst="rightBrace">
              <a:avLst>
                <a:gd name="adj1" fmla="val 58704"/>
                <a:gd name="adj2" fmla="val 50000"/>
              </a:avLst>
            </a:prstGeom>
            <a:noFill/>
            <a:ln w="9525">
              <a:solidFill>
                <a:schemeClr val="tx1"/>
              </a:solidFill>
              <a:round/>
              <a:headEnd/>
              <a:tailEnd/>
            </a:ln>
          </p:spPr>
          <p:txBody>
            <a:bodyPr wrap="none" anchor="ctr"/>
            <a:lstStyle/>
            <a:p>
              <a:endParaRPr lang="fr-FR"/>
            </a:p>
          </p:txBody>
        </p:sp>
        <p:sp>
          <p:nvSpPr>
            <p:cNvPr id="270389" name="Text Box 239"/>
            <p:cNvSpPr txBox="1">
              <a:spLocks noChangeArrowheads="1"/>
            </p:cNvSpPr>
            <p:nvPr/>
          </p:nvSpPr>
          <p:spPr bwMode="auto">
            <a:xfrm>
              <a:off x="5157" y="1335"/>
              <a:ext cx="580" cy="330"/>
            </a:xfrm>
            <a:prstGeom prst="rect">
              <a:avLst/>
            </a:prstGeom>
            <a:noFill/>
            <a:ln w="9525">
              <a:noFill/>
              <a:miter lim="800000"/>
              <a:headEnd/>
              <a:tailEnd/>
            </a:ln>
          </p:spPr>
          <p:txBody>
            <a:bodyPr wrap="none">
              <a:spAutoFit/>
            </a:bodyPr>
            <a:lstStyle/>
            <a:p>
              <a:r>
                <a:rPr lang="fr-FR" sz="1400"/>
                <a:t>Bande</a:t>
              </a:r>
            </a:p>
            <a:p>
              <a:r>
                <a:rPr lang="fr-FR" sz="1400"/>
                <a:t>d’énergie</a:t>
              </a:r>
            </a:p>
          </p:txBody>
        </p:sp>
        <p:sp>
          <p:nvSpPr>
            <p:cNvPr id="244976" name="Text Box 240"/>
            <p:cNvSpPr txBox="1">
              <a:spLocks noChangeArrowheads="1"/>
            </p:cNvSpPr>
            <p:nvPr/>
          </p:nvSpPr>
          <p:spPr bwMode="auto">
            <a:xfrm>
              <a:off x="5064" y="2787"/>
              <a:ext cx="662" cy="330"/>
            </a:xfrm>
            <a:prstGeom prst="rect">
              <a:avLst/>
            </a:prstGeom>
            <a:noFill/>
            <a:ln w="9525">
              <a:noFill/>
              <a:miter lim="800000"/>
              <a:headEnd/>
              <a:tailEnd/>
            </a:ln>
            <a:effectLst/>
          </p:spPr>
          <p:txBody>
            <a:bodyPr wrap="none">
              <a:spAutoFit/>
            </a:bodyPr>
            <a:lstStyle/>
            <a:p>
              <a:pPr algn="ctr">
                <a:defRPr/>
              </a:pPr>
              <a:r>
                <a:rPr lang="fr-FR" sz="1400">
                  <a:solidFill>
                    <a:srgbClr val="9900CC"/>
                  </a:solidFill>
                  <a:effectLst>
                    <a:outerShdw blurRad="38100" dist="38100" dir="2700000" algn="tl">
                      <a:srgbClr val="C0C0C0"/>
                    </a:outerShdw>
                  </a:effectLst>
                </a:rPr>
                <a:t>Bande</a:t>
              </a:r>
            </a:p>
            <a:p>
              <a:pPr algn="ctr">
                <a:defRPr/>
              </a:pPr>
              <a:r>
                <a:rPr lang="fr-FR" sz="1400">
                  <a:solidFill>
                    <a:srgbClr val="9900CC"/>
                  </a:solidFill>
                  <a:effectLst>
                    <a:outerShdw blurRad="38100" dist="38100" dir="2700000" algn="tl">
                      <a:srgbClr val="C0C0C0"/>
                    </a:outerShdw>
                  </a:effectLst>
                </a:rPr>
                <a:t>de valence</a:t>
              </a:r>
            </a:p>
          </p:txBody>
        </p:sp>
        <p:sp>
          <p:nvSpPr>
            <p:cNvPr id="244977" name="Text Box 241"/>
            <p:cNvSpPr txBox="1">
              <a:spLocks noChangeArrowheads="1"/>
            </p:cNvSpPr>
            <p:nvPr/>
          </p:nvSpPr>
          <p:spPr bwMode="auto">
            <a:xfrm>
              <a:off x="5074" y="2070"/>
              <a:ext cx="662" cy="465"/>
            </a:xfrm>
            <a:prstGeom prst="rect">
              <a:avLst/>
            </a:prstGeom>
            <a:noFill/>
            <a:ln w="9525">
              <a:noFill/>
              <a:miter lim="800000"/>
              <a:headEnd/>
              <a:tailEnd/>
            </a:ln>
            <a:effectLst/>
          </p:spPr>
          <p:txBody>
            <a:bodyPr wrap="none">
              <a:spAutoFit/>
            </a:bodyPr>
            <a:lstStyle/>
            <a:p>
              <a:pPr algn="ctr">
                <a:defRPr/>
              </a:pPr>
              <a:r>
                <a:rPr lang="fr-FR" sz="1400">
                  <a:solidFill>
                    <a:srgbClr val="9900CC"/>
                  </a:solidFill>
                  <a:effectLst>
                    <a:outerShdw blurRad="38100" dist="38100" dir="2700000" algn="tl">
                      <a:srgbClr val="C0C0C0"/>
                    </a:outerShdw>
                  </a:effectLst>
                </a:rPr>
                <a:t>Bande</a:t>
              </a:r>
            </a:p>
            <a:p>
              <a:pPr algn="ctr">
                <a:defRPr/>
              </a:pPr>
              <a:r>
                <a:rPr lang="fr-FR" sz="1400">
                  <a:solidFill>
                    <a:srgbClr val="9900CC"/>
                  </a:solidFill>
                  <a:effectLst>
                    <a:outerShdw blurRad="38100" dist="38100" dir="2700000" algn="tl">
                      <a:srgbClr val="C0C0C0"/>
                    </a:outerShdw>
                  </a:effectLst>
                </a:rPr>
                <a:t>de </a:t>
              </a:r>
            </a:p>
            <a:p>
              <a:pPr algn="ctr">
                <a:defRPr/>
              </a:pPr>
              <a:r>
                <a:rPr lang="fr-FR" sz="1400">
                  <a:solidFill>
                    <a:srgbClr val="9900CC"/>
                  </a:solidFill>
                  <a:effectLst>
                    <a:outerShdw blurRad="38100" dist="38100" dir="2700000" algn="tl">
                      <a:srgbClr val="C0C0C0"/>
                    </a:outerShdw>
                  </a:effectLst>
                </a:rPr>
                <a:t>conduction</a:t>
              </a:r>
            </a:p>
          </p:txBody>
        </p:sp>
        <p:sp>
          <p:nvSpPr>
            <p:cNvPr id="270392" name="Oval 242"/>
            <p:cNvSpPr>
              <a:spLocks noChangeAspect="1" noChangeArrowheads="1"/>
            </p:cNvSpPr>
            <p:nvPr/>
          </p:nvSpPr>
          <p:spPr bwMode="auto">
            <a:xfrm>
              <a:off x="4785" y="288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93" name="Oval 243"/>
            <p:cNvSpPr>
              <a:spLocks noChangeAspect="1" noChangeArrowheads="1"/>
            </p:cNvSpPr>
            <p:nvPr/>
          </p:nvSpPr>
          <p:spPr bwMode="auto">
            <a:xfrm>
              <a:off x="4785" y="361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grpSp>
      <p:sp>
        <p:nvSpPr>
          <p:cNvPr id="270341" name="Line 245"/>
          <p:cNvSpPr>
            <a:spLocks noChangeShapeType="1"/>
          </p:cNvSpPr>
          <p:nvPr/>
        </p:nvSpPr>
        <p:spPr bwMode="auto">
          <a:xfrm>
            <a:off x="8904288" y="3933825"/>
            <a:ext cx="0" cy="287338"/>
          </a:xfrm>
          <a:prstGeom prst="line">
            <a:avLst/>
          </a:prstGeom>
          <a:noFill/>
          <a:ln w="9525">
            <a:solidFill>
              <a:srgbClr val="FF0000"/>
            </a:solidFill>
            <a:round/>
            <a:headEnd type="triangle" w="med" len="med"/>
            <a:tailEnd type="triangle" w="med" len="med"/>
          </a:ln>
        </p:spPr>
        <p:txBody>
          <a:bodyPr/>
          <a:lstStyle/>
          <a:p>
            <a:endParaRPr lang="fr-FR"/>
          </a:p>
        </p:txBody>
      </p:sp>
      <p:sp>
        <p:nvSpPr>
          <p:cNvPr id="244982" name="Text Box 246"/>
          <p:cNvSpPr txBox="1">
            <a:spLocks noChangeArrowheads="1"/>
          </p:cNvSpPr>
          <p:nvPr/>
        </p:nvSpPr>
        <p:spPr bwMode="auto">
          <a:xfrm>
            <a:off x="8870950" y="3932238"/>
            <a:ext cx="1473200" cy="304800"/>
          </a:xfrm>
          <a:prstGeom prst="rect">
            <a:avLst/>
          </a:prstGeom>
          <a:noFill/>
          <a:ln w="9525">
            <a:noFill/>
            <a:miter lim="800000"/>
            <a:headEnd/>
            <a:tailEnd/>
          </a:ln>
          <a:effectLst/>
        </p:spPr>
        <p:txBody>
          <a:bodyPr wrap="none">
            <a:spAutoFit/>
          </a:bodyPr>
          <a:lstStyle/>
          <a:p>
            <a:pPr>
              <a:defRPr/>
            </a:pPr>
            <a:r>
              <a:rPr lang="fr-FR" sz="1400" b="1" i="1">
                <a:solidFill>
                  <a:srgbClr val="FF0000"/>
                </a:solidFill>
                <a:effectLst>
                  <a:outerShdw blurRad="38100" dist="38100" dir="2700000" algn="tl">
                    <a:srgbClr val="C0C0C0"/>
                  </a:outerShdw>
                </a:effectLst>
              </a:rPr>
              <a:t>Bande interdite</a:t>
            </a:r>
          </a:p>
        </p:txBody>
      </p:sp>
      <p:sp>
        <p:nvSpPr>
          <p:cNvPr id="244983" name="Text Box 247"/>
          <p:cNvSpPr txBox="1">
            <a:spLocks noChangeArrowheads="1"/>
          </p:cNvSpPr>
          <p:nvPr/>
        </p:nvSpPr>
        <p:spPr bwMode="auto">
          <a:xfrm>
            <a:off x="1524001" y="2420938"/>
            <a:ext cx="911225"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r>
              <a:rPr lang="fr-FR" i="1">
                <a:effectLst>
                  <a:outerShdw blurRad="38100" dist="38100" dir="2700000" algn="tl">
                    <a:srgbClr val="C0C0C0"/>
                  </a:outerShdw>
                </a:effectLst>
              </a:rPr>
              <a:t> 3p</a:t>
            </a:r>
            <a:r>
              <a:rPr lang="fr-FR" i="1" baseline="30000">
                <a:solidFill>
                  <a:srgbClr val="FF0000"/>
                </a:solidFill>
                <a:effectLst>
                  <a:outerShdw blurRad="38100" dist="38100" dir="2700000" algn="tl">
                    <a:srgbClr val="C0C0C0"/>
                  </a:outerShdw>
                </a:effectLst>
              </a:rPr>
              <a:t>2</a:t>
            </a:r>
            <a:endParaRPr lang="fr-FR" i="1">
              <a:solidFill>
                <a:srgbClr val="FF0000"/>
              </a:solidFill>
              <a:effectLst>
                <a:outerShdw blurRad="38100" dist="38100" dir="2700000" algn="tl">
                  <a:srgbClr val="C0C0C0"/>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1643E7-DD0F-86CD-86CE-75A71E51AA16}"/>
              </a:ext>
            </a:extLst>
          </p:cNvPr>
          <p:cNvPicPr>
            <a:picLocks noChangeAspect="1"/>
          </p:cNvPicPr>
          <p:nvPr/>
        </p:nvPicPr>
        <p:blipFill>
          <a:blip r:embed="rId3"/>
          <a:stretch>
            <a:fillRect/>
          </a:stretch>
        </p:blipFill>
        <p:spPr>
          <a:xfrm>
            <a:off x="742008" y="4248634"/>
            <a:ext cx="7968208" cy="2456671"/>
          </a:xfrm>
          <a:prstGeom prst="rect">
            <a:avLst/>
          </a:prstGeom>
        </p:spPr>
      </p:pic>
      <p:grpSp>
        <p:nvGrpSpPr>
          <p:cNvPr id="6" name="Groupe 5">
            <a:extLst>
              <a:ext uri="{FF2B5EF4-FFF2-40B4-BE49-F238E27FC236}">
                <a16:creationId xmlns:a16="http://schemas.microsoft.com/office/drawing/2014/main" id="{1813609C-67FE-A0B4-B06D-CE111DC18918}"/>
              </a:ext>
            </a:extLst>
          </p:cNvPr>
          <p:cNvGrpSpPr/>
          <p:nvPr/>
        </p:nvGrpSpPr>
        <p:grpSpPr>
          <a:xfrm>
            <a:off x="5213807" y="347472"/>
            <a:ext cx="6363879" cy="4248150"/>
            <a:chOff x="3692934" y="1989138"/>
            <a:chExt cx="6363879" cy="4248150"/>
          </a:xfrm>
        </p:grpSpPr>
        <p:grpSp>
          <p:nvGrpSpPr>
            <p:cNvPr id="214019" name="Group 13"/>
            <p:cNvGrpSpPr>
              <a:grpSpLocks/>
            </p:cNvGrpSpPr>
            <p:nvPr/>
          </p:nvGrpSpPr>
          <p:grpSpPr bwMode="auto">
            <a:xfrm>
              <a:off x="5375275" y="1989138"/>
              <a:ext cx="4681538" cy="4248150"/>
              <a:chOff x="1156" y="709"/>
              <a:chExt cx="2949" cy="2676"/>
            </a:xfrm>
          </p:grpSpPr>
          <p:pic>
            <p:nvPicPr>
              <p:cNvPr id="214022" name="Picture 12"/>
              <p:cNvPicPr>
                <a:picLocks noChangeAspect="1" noChangeArrowheads="1"/>
              </p:cNvPicPr>
              <p:nvPr/>
            </p:nvPicPr>
            <p:blipFill>
              <a:blip r:embed="rId4" cstate="print"/>
              <a:srcRect l="35970" t="35243" r="21208" b="13585"/>
              <a:stretch>
                <a:fillRect/>
              </a:stretch>
            </p:blipFill>
            <p:spPr bwMode="auto">
              <a:xfrm>
                <a:off x="1383" y="890"/>
                <a:ext cx="2631" cy="2358"/>
              </a:xfrm>
              <a:prstGeom prst="rect">
                <a:avLst/>
              </a:prstGeom>
              <a:noFill/>
              <a:ln w="9525">
                <a:noFill/>
                <a:miter lim="800000"/>
                <a:headEnd/>
                <a:tailEnd/>
              </a:ln>
            </p:spPr>
          </p:pic>
          <p:sp>
            <p:nvSpPr>
              <p:cNvPr id="214023" name="Rectangle 6"/>
              <p:cNvSpPr>
                <a:spLocks noChangeArrowheads="1"/>
              </p:cNvSpPr>
              <p:nvPr/>
            </p:nvSpPr>
            <p:spPr bwMode="auto">
              <a:xfrm>
                <a:off x="2018" y="2478"/>
                <a:ext cx="2087" cy="861"/>
              </a:xfrm>
              <a:prstGeom prst="rect">
                <a:avLst/>
              </a:prstGeom>
              <a:solidFill>
                <a:schemeClr val="bg1"/>
              </a:solidFill>
              <a:ln w="9525">
                <a:noFill/>
                <a:miter lim="800000"/>
                <a:headEnd/>
                <a:tailEnd/>
              </a:ln>
            </p:spPr>
            <p:txBody>
              <a:bodyPr wrap="none" anchor="ctr"/>
              <a:lstStyle/>
              <a:p>
                <a:endParaRPr lang="fr-FR"/>
              </a:p>
            </p:txBody>
          </p:sp>
          <p:sp>
            <p:nvSpPr>
              <p:cNvPr id="214024" name="Rectangle 7"/>
              <p:cNvSpPr>
                <a:spLocks noChangeArrowheads="1"/>
              </p:cNvSpPr>
              <p:nvPr/>
            </p:nvSpPr>
            <p:spPr bwMode="auto">
              <a:xfrm>
                <a:off x="1791" y="2750"/>
                <a:ext cx="318" cy="635"/>
              </a:xfrm>
              <a:prstGeom prst="rect">
                <a:avLst/>
              </a:prstGeom>
              <a:solidFill>
                <a:schemeClr val="bg1"/>
              </a:solidFill>
              <a:ln w="9525">
                <a:noFill/>
                <a:miter lim="800000"/>
                <a:headEnd/>
                <a:tailEnd/>
              </a:ln>
            </p:spPr>
            <p:txBody>
              <a:bodyPr wrap="none" anchor="ctr"/>
              <a:lstStyle/>
              <a:p>
                <a:endParaRPr lang="fr-FR"/>
              </a:p>
            </p:txBody>
          </p:sp>
          <p:sp>
            <p:nvSpPr>
              <p:cNvPr id="214025" name="Rectangle 8"/>
              <p:cNvSpPr>
                <a:spLocks noChangeArrowheads="1"/>
              </p:cNvSpPr>
              <p:nvPr/>
            </p:nvSpPr>
            <p:spPr bwMode="auto">
              <a:xfrm>
                <a:off x="1156" y="709"/>
                <a:ext cx="590" cy="408"/>
              </a:xfrm>
              <a:prstGeom prst="rect">
                <a:avLst/>
              </a:prstGeom>
              <a:solidFill>
                <a:schemeClr val="bg1"/>
              </a:solidFill>
              <a:ln w="9525">
                <a:noFill/>
                <a:miter lim="800000"/>
                <a:headEnd/>
                <a:tailEnd/>
              </a:ln>
            </p:spPr>
            <p:txBody>
              <a:bodyPr wrap="none" anchor="ctr"/>
              <a:lstStyle/>
              <a:p>
                <a:endParaRPr lang="fr-FR"/>
              </a:p>
            </p:txBody>
          </p:sp>
          <p:sp>
            <p:nvSpPr>
              <p:cNvPr id="64522" name="Text Box 10"/>
              <p:cNvSpPr txBox="1">
                <a:spLocks noChangeArrowheads="1"/>
              </p:cNvSpPr>
              <p:nvPr/>
            </p:nvSpPr>
            <p:spPr bwMode="auto">
              <a:xfrm>
                <a:off x="2232" y="2399"/>
                <a:ext cx="1724" cy="404"/>
              </a:xfrm>
              <a:prstGeom prst="rect">
                <a:avLst/>
              </a:prstGeom>
              <a:noFill/>
              <a:ln w="9525">
                <a:noFill/>
                <a:miter lim="800000"/>
                <a:headEnd/>
                <a:tailEnd/>
              </a:ln>
              <a:effectLst/>
            </p:spPr>
            <p:txBody>
              <a:bodyPr wrap="none">
                <a:spAutoFit/>
              </a:bodyPr>
              <a:lstStyle/>
              <a:p>
                <a:pPr algn="ctr">
                  <a:defRPr/>
                </a:pPr>
                <a:r>
                  <a:rPr lang="fr-FR" dirty="0"/>
                  <a:t>Configuration du Cu</a:t>
                </a:r>
              </a:p>
              <a:p>
                <a:pPr algn="ctr">
                  <a:defRPr/>
                </a:pPr>
                <a:r>
                  <a:rPr lang="fr-FR" dirty="0">
                    <a:sym typeface="Wingdings" pitchFamily="2" charset="2"/>
                  </a:rPr>
                  <a:t>(1s</a:t>
                </a:r>
                <a:r>
                  <a:rPr lang="fr-FR" baseline="30000" dirty="0">
                    <a:sym typeface="Wingdings" pitchFamily="2" charset="2"/>
                  </a:rPr>
                  <a:t>2</a:t>
                </a:r>
                <a:r>
                  <a:rPr lang="fr-FR" dirty="0">
                    <a:sym typeface="Wingdings" pitchFamily="2" charset="2"/>
                  </a:rPr>
                  <a:t>2s</a:t>
                </a:r>
                <a:r>
                  <a:rPr lang="fr-FR" baseline="30000" dirty="0">
                    <a:sym typeface="Wingdings" pitchFamily="2" charset="2"/>
                  </a:rPr>
                  <a:t>2</a:t>
                </a:r>
                <a:r>
                  <a:rPr lang="fr-FR" dirty="0">
                    <a:sym typeface="Wingdings" pitchFamily="2" charset="2"/>
                  </a:rPr>
                  <a:t>2p</a:t>
                </a:r>
                <a:r>
                  <a:rPr lang="fr-FR" baseline="30000" dirty="0">
                    <a:sym typeface="Wingdings" pitchFamily="2" charset="2"/>
                  </a:rPr>
                  <a:t>6</a:t>
                </a:r>
                <a:r>
                  <a:rPr lang="fr-FR" dirty="0">
                    <a:sym typeface="Wingdings" pitchFamily="2" charset="2"/>
                  </a:rPr>
                  <a:t>3s</a:t>
                </a:r>
                <a:r>
                  <a:rPr lang="fr-FR" baseline="30000" dirty="0">
                    <a:sym typeface="Wingdings" pitchFamily="2" charset="2"/>
                  </a:rPr>
                  <a:t>2</a:t>
                </a:r>
                <a:r>
                  <a:rPr lang="fr-FR" dirty="0">
                    <a:sym typeface="Wingdings" pitchFamily="2" charset="2"/>
                  </a:rPr>
                  <a:t>3p</a:t>
                </a:r>
                <a:r>
                  <a:rPr lang="fr-FR" baseline="30000" dirty="0">
                    <a:sym typeface="Wingdings" pitchFamily="2" charset="2"/>
                  </a:rPr>
                  <a:t>6</a:t>
                </a:r>
                <a:r>
                  <a:rPr lang="fr-FR" dirty="0">
                    <a:sym typeface="Wingdings" pitchFamily="2" charset="2"/>
                  </a:rPr>
                  <a:t>3d</a:t>
                </a:r>
                <a:r>
                  <a:rPr lang="fr-FR" baseline="30000" dirty="0">
                    <a:sym typeface="Wingdings" pitchFamily="2" charset="2"/>
                  </a:rPr>
                  <a:t>10</a:t>
                </a:r>
                <a:r>
                  <a:rPr lang="fr-FR" dirty="0">
                    <a:sym typeface="Wingdings" pitchFamily="2" charset="2"/>
                  </a:rPr>
                  <a:t>4s</a:t>
                </a:r>
                <a:r>
                  <a:rPr lang="fr-FR" i="1" baseline="30000" dirty="0">
                    <a:solidFill>
                      <a:srgbClr val="FF0000"/>
                    </a:solidFill>
                    <a:effectLst>
                      <a:outerShdw blurRad="38100" dist="38100" dir="2700000" algn="tl">
                        <a:srgbClr val="C0C0C0"/>
                      </a:outerShdw>
                    </a:effectLst>
                    <a:sym typeface="Wingdings" pitchFamily="2" charset="2"/>
                  </a:rPr>
                  <a:t>1</a:t>
                </a:r>
                <a:r>
                  <a:rPr lang="fr-FR" dirty="0">
                    <a:sym typeface="Wingdings" pitchFamily="2" charset="2"/>
                  </a:rPr>
                  <a:t>)</a:t>
                </a:r>
                <a:endParaRPr lang="fr-FR" i="1" dirty="0">
                  <a:solidFill>
                    <a:srgbClr val="FF0000"/>
                  </a:solidFill>
                  <a:effectLst>
                    <a:outerShdw blurRad="38100" dist="38100" dir="2700000" algn="tl">
                      <a:srgbClr val="C0C0C0"/>
                    </a:outerShdw>
                  </a:effectLst>
                  <a:sym typeface="Wingdings" pitchFamily="2" charset="2"/>
                </a:endParaRPr>
              </a:p>
            </p:txBody>
          </p:sp>
        </p:grpSp>
        <p:sp>
          <p:nvSpPr>
            <p:cNvPr id="2" name="ZoneTexte 1">
              <a:extLst>
                <a:ext uri="{FF2B5EF4-FFF2-40B4-BE49-F238E27FC236}">
                  <a16:creationId xmlns:a16="http://schemas.microsoft.com/office/drawing/2014/main" id="{5F716DC5-5D7E-43DF-A561-0CAB3CB93251}"/>
                </a:ext>
              </a:extLst>
            </p:cNvPr>
            <p:cNvSpPr txBox="1"/>
            <p:nvPr/>
          </p:nvSpPr>
          <p:spPr>
            <a:xfrm>
              <a:off x="3846989" y="5649455"/>
              <a:ext cx="1313180" cy="369332"/>
            </a:xfrm>
            <a:prstGeom prst="rect">
              <a:avLst/>
            </a:prstGeom>
            <a:noFill/>
          </p:spPr>
          <p:txBody>
            <a:bodyPr wrap="none" rtlCol="0">
              <a:spAutoFit/>
            </a:bodyPr>
            <a:lstStyle/>
            <a:p>
              <a:r>
                <a:rPr lang="fr-FR" dirty="0"/>
                <a:t>2 électrons</a:t>
              </a:r>
            </a:p>
          </p:txBody>
        </p:sp>
        <p:cxnSp>
          <p:nvCxnSpPr>
            <p:cNvPr id="4" name="Connecteur droit avec flèche 3">
              <a:extLst>
                <a:ext uri="{FF2B5EF4-FFF2-40B4-BE49-F238E27FC236}">
                  <a16:creationId xmlns:a16="http://schemas.microsoft.com/office/drawing/2014/main" id="{DECE388B-D52E-44FE-A087-A720F13B9E0C}"/>
                </a:ext>
              </a:extLst>
            </p:cNvPr>
            <p:cNvCxnSpPr>
              <a:cxnSpLocks/>
            </p:cNvCxnSpPr>
            <p:nvPr/>
          </p:nvCxnSpPr>
          <p:spPr>
            <a:xfrm>
              <a:off x="5195094" y="5834121"/>
              <a:ext cx="3603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ZoneTexte 14">
              <a:extLst>
                <a:ext uri="{FF2B5EF4-FFF2-40B4-BE49-F238E27FC236}">
                  <a16:creationId xmlns:a16="http://schemas.microsoft.com/office/drawing/2014/main" id="{6DF5933D-CFE0-4665-8206-4DD1E81B6E66}"/>
                </a:ext>
              </a:extLst>
            </p:cNvPr>
            <p:cNvSpPr txBox="1"/>
            <p:nvPr/>
          </p:nvSpPr>
          <p:spPr>
            <a:xfrm>
              <a:off x="3863752" y="5157192"/>
              <a:ext cx="1313180" cy="369332"/>
            </a:xfrm>
            <a:prstGeom prst="rect">
              <a:avLst/>
            </a:prstGeom>
            <a:noFill/>
          </p:spPr>
          <p:txBody>
            <a:bodyPr wrap="none" rtlCol="0">
              <a:spAutoFit/>
            </a:bodyPr>
            <a:lstStyle/>
            <a:p>
              <a:r>
                <a:rPr lang="fr-FR" dirty="0"/>
                <a:t>8 électrons</a:t>
              </a:r>
            </a:p>
          </p:txBody>
        </p:sp>
        <p:cxnSp>
          <p:nvCxnSpPr>
            <p:cNvPr id="16" name="Connecteur droit avec flèche 15">
              <a:extLst>
                <a:ext uri="{FF2B5EF4-FFF2-40B4-BE49-F238E27FC236}">
                  <a16:creationId xmlns:a16="http://schemas.microsoft.com/office/drawing/2014/main" id="{AF5EE5A9-0B75-49B0-8334-D8161E4A083C}"/>
                </a:ext>
              </a:extLst>
            </p:cNvPr>
            <p:cNvCxnSpPr>
              <a:cxnSpLocks/>
            </p:cNvCxnSpPr>
            <p:nvPr/>
          </p:nvCxnSpPr>
          <p:spPr>
            <a:xfrm>
              <a:off x="5211857" y="5341858"/>
              <a:ext cx="3603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ZoneTexte 16">
              <a:extLst>
                <a:ext uri="{FF2B5EF4-FFF2-40B4-BE49-F238E27FC236}">
                  <a16:creationId xmlns:a16="http://schemas.microsoft.com/office/drawing/2014/main" id="{ACACFA4A-ABEA-4944-AC24-7558373BF942}"/>
                </a:ext>
              </a:extLst>
            </p:cNvPr>
            <p:cNvSpPr txBox="1"/>
            <p:nvPr/>
          </p:nvSpPr>
          <p:spPr>
            <a:xfrm>
              <a:off x="3692934" y="4437112"/>
              <a:ext cx="1441420" cy="369332"/>
            </a:xfrm>
            <a:prstGeom prst="rect">
              <a:avLst/>
            </a:prstGeom>
            <a:noFill/>
          </p:spPr>
          <p:txBody>
            <a:bodyPr wrap="none" rtlCol="0">
              <a:spAutoFit/>
            </a:bodyPr>
            <a:lstStyle/>
            <a:p>
              <a:r>
                <a:rPr lang="fr-FR" dirty="0"/>
                <a:t>18 électrons</a:t>
              </a:r>
            </a:p>
          </p:txBody>
        </p:sp>
        <p:cxnSp>
          <p:nvCxnSpPr>
            <p:cNvPr id="18" name="Connecteur droit avec flèche 17">
              <a:extLst>
                <a:ext uri="{FF2B5EF4-FFF2-40B4-BE49-F238E27FC236}">
                  <a16:creationId xmlns:a16="http://schemas.microsoft.com/office/drawing/2014/main" id="{EDD6AE76-F347-437B-9E63-08C2D8C9F652}"/>
                </a:ext>
              </a:extLst>
            </p:cNvPr>
            <p:cNvCxnSpPr>
              <a:cxnSpLocks/>
            </p:cNvCxnSpPr>
            <p:nvPr/>
          </p:nvCxnSpPr>
          <p:spPr>
            <a:xfrm>
              <a:off x="5211857" y="4621778"/>
              <a:ext cx="3603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14018" name="Espace réservé du numéro de diapositive 4"/>
          <p:cNvSpPr>
            <a:spLocks noGrp="1"/>
          </p:cNvSpPr>
          <p:nvPr>
            <p:ph type="sldNum" sz="quarter" idx="12"/>
          </p:nvPr>
        </p:nvSpPr>
        <p:spPr>
          <a:noFill/>
        </p:spPr>
        <p:txBody>
          <a:bodyPr/>
          <a:lstStyle/>
          <a:p>
            <a:fld id="{CE4A644C-844C-46CD-B2E4-4BA340C26BCF}" type="slidenum">
              <a:rPr lang="fr-FR" altLang="en-US"/>
              <a:pPr/>
              <a:t>14</a:t>
            </a:fld>
            <a:endParaRPr lang="fr-FR" altLang="en-US"/>
          </a:p>
        </p:txBody>
      </p:sp>
      <p:pic>
        <p:nvPicPr>
          <p:cNvPr id="214020" name="Picture 14" descr="Cu"/>
          <p:cNvPicPr>
            <a:picLocks noChangeAspect="1" noChangeArrowheads="1"/>
          </p:cNvPicPr>
          <p:nvPr/>
        </p:nvPicPr>
        <p:blipFill>
          <a:blip r:embed="rId5" cstate="print"/>
          <a:srcRect/>
          <a:stretch>
            <a:fillRect/>
          </a:stretch>
        </p:blipFill>
        <p:spPr bwMode="auto">
          <a:xfrm>
            <a:off x="674315" y="1245631"/>
            <a:ext cx="2305050" cy="2305050"/>
          </a:xfrm>
          <a:prstGeom prst="rect">
            <a:avLst/>
          </a:prstGeom>
          <a:noFill/>
          <a:ln w="9525">
            <a:noFill/>
            <a:miter lim="800000"/>
            <a:headEnd/>
            <a:tailEnd/>
          </a:ln>
        </p:spPr>
      </p:pic>
      <p:sp>
        <p:nvSpPr>
          <p:cNvPr id="11" name="Rectangle 4"/>
          <p:cNvSpPr txBox="1">
            <a:spLocks noChangeArrowheads="1"/>
          </p:cNvSpPr>
          <p:nvPr/>
        </p:nvSpPr>
        <p:spPr>
          <a:xfrm>
            <a:off x="2135560" y="439669"/>
            <a:ext cx="8229600" cy="9906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dirty="0"/>
              <a:t>La liaison métallique : le cuivre </a:t>
            </a:r>
          </a:p>
        </p:txBody>
      </p:sp>
      <p:sp>
        <p:nvSpPr>
          <p:cNvPr id="8" name="ZoneTexte 7">
            <a:extLst>
              <a:ext uri="{FF2B5EF4-FFF2-40B4-BE49-F238E27FC236}">
                <a16:creationId xmlns:a16="http://schemas.microsoft.com/office/drawing/2014/main" id="{76DFAD5F-4ED4-6B9C-D83C-A33C0740ECC1}"/>
              </a:ext>
            </a:extLst>
          </p:cNvPr>
          <p:cNvSpPr txBox="1"/>
          <p:nvPr/>
        </p:nvSpPr>
        <p:spPr>
          <a:xfrm>
            <a:off x="9264352" y="5157192"/>
            <a:ext cx="2313334" cy="923330"/>
          </a:xfrm>
          <a:prstGeom prst="rect">
            <a:avLst/>
          </a:prstGeom>
          <a:noFill/>
        </p:spPr>
        <p:txBody>
          <a:bodyPr wrap="square" rtlCol="0">
            <a:spAutoFit/>
          </a:bodyPr>
          <a:lstStyle/>
          <a:p>
            <a:r>
              <a:rPr lang="fr-FR" dirty="0">
                <a:solidFill>
                  <a:srgbClr val="FF0000"/>
                </a:solidFill>
              </a:rPr>
              <a:t>Attention, il y a des exceptions (dont le cuivre)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4"/>
          <p:cNvPicPr>
            <a:picLocks noChangeAspect="1" noChangeArrowheads="1"/>
          </p:cNvPicPr>
          <p:nvPr/>
        </p:nvPicPr>
        <p:blipFill>
          <a:blip r:embed="rId3" cstate="print"/>
          <a:srcRect b="5795"/>
          <a:stretch>
            <a:fillRect/>
          </a:stretch>
        </p:blipFill>
        <p:spPr bwMode="auto">
          <a:xfrm>
            <a:off x="7608168" y="2204864"/>
            <a:ext cx="2719680" cy="2091928"/>
          </a:xfrm>
          <a:prstGeom prst="rect">
            <a:avLst/>
          </a:prstGeom>
          <a:noFill/>
          <a:ln w="9525">
            <a:noFill/>
            <a:miter lim="800000"/>
            <a:headEnd/>
            <a:tailEnd/>
          </a:ln>
        </p:spPr>
      </p:pic>
      <p:sp>
        <p:nvSpPr>
          <p:cNvPr id="271364" name="Rectangle 2"/>
          <p:cNvSpPr>
            <a:spLocks noGrp="1" noChangeArrowheads="1"/>
          </p:cNvSpPr>
          <p:nvPr>
            <p:ph type="title"/>
          </p:nvPr>
        </p:nvSpPr>
        <p:spPr/>
        <p:txBody>
          <a:bodyPr/>
          <a:lstStyle/>
          <a:p>
            <a:pPr eaLnBrk="1" hangingPunct="1"/>
            <a:r>
              <a:rPr lang="fr-FR"/>
              <a:t>Formation des bandes d’énergie</a:t>
            </a:r>
          </a:p>
        </p:txBody>
      </p:sp>
      <p:sp>
        <p:nvSpPr>
          <p:cNvPr id="271365" name="Rectangle 3"/>
          <p:cNvSpPr>
            <a:spLocks noGrp="1" noChangeArrowheads="1"/>
          </p:cNvSpPr>
          <p:nvPr>
            <p:ph idx="1"/>
          </p:nvPr>
        </p:nvSpPr>
        <p:spPr>
          <a:xfrm>
            <a:off x="1703388" y="1557338"/>
            <a:ext cx="8229600" cy="4411662"/>
          </a:xfrm>
        </p:spPr>
        <p:txBody>
          <a:bodyPr/>
          <a:lstStyle/>
          <a:p>
            <a:pPr lvl="1" eaLnBrk="1" hangingPunct="1"/>
            <a:r>
              <a:rPr lang="fr-FR"/>
              <a:t>La largeur de la bande interdite dépend (entre autre) de la distance inter atomique </a:t>
            </a:r>
            <a:r>
              <a:rPr lang="fr-FR" i="1"/>
              <a:t>a</a:t>
            </a:r>
            <a:r>
              <a:rPr lang="fr-FR" i="1" baseline="-25000"/>
              <a:t>0</a:t>
            </a:r>
          </a:p>
        </p:txBody>
      </p:sp>
      <p:sp>
        <p:nvSpPr>
          <p:cNvPr id="271362" name="Espace réservé du numéro de diapositive 5"/>
          <p:cNvSpPr>
            <a:spLocks noGrp="1"/>
          </p:cNvSpPr>
          <p:nvPr>
            <p:ph type="sldNum" sz="quarter" idx="12"/>
          </p:nvPr>
        </p:nvSpPr>
        <p:spPr>
          <a:noFill/>
        </p:spPr>
        <p:txBody>
          <a:bodyPr/>
          <a:lstStyle/>
          <a:p>
            <a:fld id="{2F650CE6-5B92-48FE-B311-E26645E0F411}" type="slidenum">
              <a:rPr lang="fr-FR" altLang="en-US"/>
              <a:pPr/>
              <a:t>140</a:t>
            </a:fld>
            <a:endParaRPr lang="fr-FR" altLang="en-US"/>
          </a:p>
        </p:txBody>
      </p:sp>
      <p:pic>
        <p:nvPicPr>
          <p:cNvPr id="800770" name="Picture 2" descr="http://www.optique-ingenieur.org/fr/cours/OPI_fr_M05_C02/res/c_fig_01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0682" y="3717032"/>
            <a:ext cx="5696955"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63553" y="6581002"/>
            <a:ext cx="6441319" cy="276999"/>
          </a:xfrm>
          <a:prstGeom prst="rect">
            <a:avLst/>
          </a:prstGeom>
        </p:spPr>
        <p:txBody>
          <a:bodyPr wrap="square">
            <a:spAutoFit/>
          </a:bodyPr>
          <a:lstStyle/>
          <a:p>
            <a:r>
              <a:rPr lang="en-US" sz="1200" dirty="0">
                <a:hlinkClick r:id="rId5"/>
              </a:rPr>
              <a:t>http://www.optique-ingenieur.org/fr/cours/OPI_fr_M05_C02/co/Contenu.html</a:t>
            </a:r>
            <a:endParaRPr lang="en-US" sz="1200" dirty="0"/>
          </a:p>
        </p:txBody>
      </p:sp>
    </p:spTree>
    <p:extLst>
      <p:ext uri="{BB962C8B-B14F-4D97-AF65-F5344CB8AC3E}">
        <p14:creationId xmlns:p14="http://schemas.microsoft.com/office/powerpoint/2010/main" val="23389548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2"/>
          <p:cNvSpPr>
            <a:spLocks noGrp="1" noChangeArrowheads="1"/>
          </p:cNvSpPr>
          <p:nvPr>
            <p:ph type="title"/>
          </p:nvPr>
        </p:nvSpPr>
        <p:spPr/>
        <p:txBody>
          <a:bodyPr/>
          <a:lstStyle/>
          <a:p>
            <a:pPr eaLnBrk="1" hangingPunct="1"/>
            <a:r>
              <a:rPr lang="fr-FR"/>
              <a:t>Formation des bandes d’énergie</a:t>
            </a:r>
          </a:p>
        </p:txBody>
      </p:sp>
      <p:sp>
        <p:nvSpPr>
          <p:cNvPr id="246787" name="Rectangle 3"/>
          <p:cNvSpPr>
            <a:spLocks noGrp="1" noChangeArrowheads="1"/>
          </p:cNvSpPr>
          <p:nvPr>
            <p:ph idx="1"/>
          </p:nvPr>
        </p:nvSpPr>
        <p:spPr/>
        <p:txBody>
          <a:bodyPr/>
          <a:lstStyle/>
          <a:p>
            <a:pPr lvl="1" eaLnBrk="1" hangingPunct="1">
              <a:defRPr/>
            </a:pPr>
            <a:r>
              <a:rPr lang="fr-FR" i="1">
                <a:solidFill>
                  <a:srgbClr val="9900CC"/>
                </a:solidFill>
                <a:effectLst>
                  <a:outerShdw blurRad="38100" dist="38100" dir="2700000" algn="tl">
                    <a:srgbClr val="C0C0C0"/>
                  </a:outerShdw>
                </a:effectLst>
              </a:rPr>
              <a:t>Modèle « théorique » faisant appel à la mécanique quantique et l’éq. de Schrödinger.</a:t>
            </a:r>
          </a:p>
          <a:p>
            <a:pPr lvl="1" eaLnBrk="1" hangingPunct="1">
              <a:defRPr/>
            </a:pPr>
            <a:endParaRPr lang="fr-FR" i="1">
              <a:solidFill>
                <a:srgbClr val="9900CC"/>
              </a:solidFill>
              <a:effectLst>
                <a:outerShdw blurRad="38100" dist="38100" dir="2700000" algn="tl">
                  <a:srgbClr val="C0C0C0"/>
                </a:outerShdw>
              </a:effectLst>
            </a:endParaRPr>
          </a:p>
          <a:p>
            <a:pPr lvl="2" eaLnBrk="1" hangingPunct="1">
              <a:defRPr/>
            </a:pPr>
            <a:r>
              <a:rPr lang="fr-FR" i="1">
                <a:effectLst>
                  <a:outerShdw blurRad="38100" dist="38100" dir="2700000" algn="tl">
                    <a:srgbClr val="C0C0C0"/>
                  </a:outerShdw>
                </a:effectLst>
              </a:rPr>
              <a:t>Que doit on rajouter par rapport au modèle de Sommerfeld pour arriver à comprendre la notion de bandes d’énergie permises et interdites?</a:t>
            </a:r>
          </a:p>
        </p:txBody>
      </p:sp>
      <p:sp>
        <p:nvSpPr>
          <p:cNvPr id="272386" name="Espace réservé du numéro de diapositive 5"/>
          <p:cNvSpPr>
            <a:spLocks noGrp="1"/>
          </p:cNvSpPr>
          <p:nvPr>
            <p:ph type="sldNum" sz="quarter" idx="12"/>
          </p:nvPr>
        </p:nvSpPr>
        <p:spPr>
          <a:noFill/>
        </p:spPr>
        <p:txBody>
          <a:bodyPr/>
          <a:lstStyle/>
          <a:p>
            <a:fld id="{5FE18FE9-B8E7-4D61-8B0A-5379011BA6CF}" type="slidenum">
              <a:rPr lang="fr-FR" altLang="en-US"/>
              <a:pPr/>
              <a:t>141</a:t>
            </a:fld>
            <a:endParaRPr lang="fr-FR" altLang="en-US"/>
          </a:p>
        </p:txBody>
      </p:sp>
      <p:sp>
        <p:nvSpPr>
          <p:cNvPr id="246788" name="Text Box 4"/>
          <p:cNvSpPr txBox="1">
            <a:spLocks noChangeArrowheads="1"/>
          </p:cNvSpPr>
          <p:nvPr/>
        </p:nvSpPr>
        <p:spPr bwMode="auto">
          <a:xfrm>
            <a:off x="1900238" y="5248276"/>
            <a:ext cx="8083550" cy="830997"/>
          </a:xfrm>
          <a:prstGeom prst="rect">
            <a:avLst/>
          </a:prstGeom>
          <a:noFill/>
          <a:ln w="9525">
            <a:noFill/>
            <a:miter lim="800000"/>
            <a:headEnd/>
            <a:tailEnd/>
          </a:ln>
          <a:effectLst/>
        </p:spPr>
        <p:txBody>
          <a:bodyPr>
            <a:spAutoFit/>
          </a:bodyPr>
          <a:lstStyle/>
          <a:p>
            <a:pPr algn="ctr">
              <a:defRPr/>
            </a:pPr>
            <a:r>
              <a:rPr lang="fr-FR" sz="2400" i="1">
                <a:solidFill>
                  <a:srgbClr val="FF0000"/>
                </a:solidFill>
                <a:effectLst>
                  <a:outerShdw blurRad="38100" dist="38100" dir="2700000" algn="tl">
                    <a:srgbClr val="C0C0C0"/>
                  </a:outerShdw>
                </a:effectLst>
              </a:rPr>
              <a:t>Le potentiel cristallin dans lequel se « balade » l’électron n’est pas constant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Rectangle 2"/>
          <p:cNvSpPr>
            <a:spLocks noGrp="1" noChangeArrowheads="1"/>
          </p:cNvSpPr>
          <p:nvPr>
            <p:ph type="title"/>
          </p:nvPr>
        </p:nvSpPr>
        <p:spPr/>
        <p:txBody>
          <a:bodyPr/>
          <a:lstStyle/>
          <a:p>
            <a:pPr eaLnBrk="1" hangingPunct="1"/>
            <a:r>
              <a:rPr lang="fr-FR"/>
              <a:t>Formation des bandes d’énergie</a:t>
            </a:r>
          </a:p>
        </p:txBody>
      </p:sp>
      <p:sp>
        <p:nvSpPr>
          <p:cNvPr id="78851" name="Espace réservé du numéro de diapositive 5"/>
          <p:cNvSpPr>
            <a:spLocks noGrp="1"/>
          </p:cNvSpPr>
          <p:nvPr>
            <p:ph type="sldNum" sz="quarter" idx="12"/>
          </p:nvPr>
        </p:nvSpPr>
        <p:spPr>
          <a:noFill/>
        </p:spPr>
        <p:txBody>
          <a:bodyPr/>
          <a:lstStyle/>
          <a:p>
            <a:fld id="{FED38937-F9C6-40E0-BE8B-3B7DABED68CB}" type="slidenum">
              <a:rPr lang="fr-FR" altLang="en-US"/>
              <a:pPr/>
              <a:t>142</a:t>
            </a:fld>
            <a:endParaRPr lang="fr-FR" altLang="en-US"/>
          </a:p>
        </p:txBody>
      </p:sp>
      <p:pic>
        <p:nvPicPr>
          <p:cNvPr id="78852" name="Picture 4"/>
          <p:cNvPicPr>
            <a:picLocks noChangeAspect="1" noChangeArrowheads="1"/>
          </p:cNvPicPr>
          <p:nvPr/>
        </p:nvPicPr>
        <p:blipFill>
          <a:blip r:embed="rId3" cstate="print"/>
          <a:srcRect l="5956"/>
          <a:stretch>
            <a:fillRect/>
          </a:stretch>
        </p:blipFill>
        <p:spPr bwMode="auto">
          <a:xfrm>
            <a:off x="1703389" y="1628776"/>
            <a:ext cx="4537075" cy="4530725"/>
          </a:xfrm>
          <a:prstGeom prst="rect">
            <a:avLst/>
          </a:prstGeom>
          <a:noFill/>
          <a:ln w="9525">
            <a:noFill/>
            <a:miter lim="800000"/>
            <a:headEnd/>
            <a:tailEnd/>
          </a:ln>
        </p:spPr>
      </p:pic>
      <p:pic>
        <p:nvPicPr>
          <p:cNvPr id="78853" name="Picture 6"/>
          <p:cNvPicPr>
            <a:picLocks noChangeAspect="1" noChangeArrowheads="1"/>
          </p:cNvPicPr>
          <p:nvPr/>
        </p:nvPicPr>
        <p:blipFill>
          <a:blip r:embed="rId4" cstate="print"/>
          <a:srcRect r="7942"/>
          <a:stretch>
            <a:fillRect/>
          </a:stretch>
        </p:blipFill>
        <p:spPr bwMode="auto">
          <a:xfrm>
            <a:off x="6240463" y="1916113"/>
            <a:ext cx="4176712" cy="2228850"/>
          </a:xfrm>
          <a:prstGeom prst="rect">
            <a:avLst/>
          </a:prstGeom>
          <a:noFill/>
          <a:ln w="9525">
            <a:noFill/>
            <a:miter lim="800000"/>
            <a:headEnd/>
            <a:tailEnd/>
          </a:ln>
        </p:spPr>
      </p:pic>
      <p:sp>
        <p:nvSpPr>
          <p:cNvPr id="247813" name="Text Box 5"/>
          <p:cNvSpPr txBox="1">
            <a:spLocks noChangeArrowheads="1"/>
          </p:cNvSpPr>
          <p:nvPr/>
        </p:nvSpPr>
        <p:spPr bwMode="auto">
          <a:xfrm>
            <a:off x="2690813" y="6256338"/>
            <a:ext cx="20129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(d’après Neaman)</a:t>
            </a:r>
          </a:p>
        </p:txBody>
      </p:sp>
      <p:sp>
        <p:nvSpPr>
          <p:cNvPr id="247815" name="Text Box 7"/>
          <p:cNvSpPr txBox="1">
            <a:spLocks noChangeArrowheads="1"/>
          </p:cNvSpPr>
          <p:nvPr/>
        </p:nvSpPr>
        <p:spPr bwMode="auto">
          <a:xfrm>
            <a:off x="6435726" y="4384675"/>
            <a:ext cx="4232275" cy="641350"/>
          </a:xfrm>
          <a:prstGeom prst="rect">
            <a:avLst/>
          </a:prstGeom>
          <a:noFill/>
          <a:ln w="9525">
            <a:noFill/>
            <a:miter lim="800000"/>
            <a:headEnd/>
            <a:tailEnd/>
          </a:ln>
          <a:effectLst/>
        </p:spPr>
        <p:txBody>
          <a:bodyPr>
            <a:spAutoFit/>
          </a:bodyPr>
          <a:lstStyle/>
          <a:p>
            <a:pPr>
              <a:defRPr/>
            </a:pPr>
            <a:r>
              <a:rPr lang="fr-FR">
                <a:solidFill>
                  <a:srgbClr val="9900CC"/>
                </a:solidFill>
                <a:effectLst>
                  <a:outerShdw blurRad="38100" dist="38100" dir="2700000" algn="tl">
                    <a:srgbClr val="C0C0C0"/>
                  </a:outerShdw>
                </a:effectLst>
              </a:rPr>
              <a:t>Le potentiel cristallin est périodique, de période </a:t>
            </a:r>
            <a:r>
              <a:rPr lang="fr-FR" i="1">
                <a:solidFill>
                  <a:srgbClr val="FF0000"/>
                </a:solidFill>
                <a:effectLst>
                  <a:outerShdw blurRad="38100" dist="38100" dir="2700000" algn="tl">
                    <a:srgbClr val="C0C0C0"/>
                  </a:outerShdw>
                </a:effectLst>
              </a:rPr>
              <a:t>a</a:t>
            </a:r>
            <a:r>
              <a:rPr lang="fr-FR">
                <a:solidFill>
                  <a:srgbClr val="9900CC"/>
                </a:solidFill>
                <a:effectLst>
                  <a:outerShdw blurRad="38100" dist="38100" dir="2700000" algn="tl">
                    <a:srgbClr val="C0C0C0"/>
                  </a:outerShdw>
                </a:effectLst>
              </a:rPr>
              <a:t> (celle du réseau!).</a:t>
            </a:r>
          </a:p>
        </p:txBody>
      </p:sp>
      <p:sp>
        <p:nvSpPr>
          <p:cNvPr id="78857" name="Text Box 8"/>
          <p:cNvSpPr txBox="1">
            <a:spLocks noChangeArrowheads="1"/>
          </p:cNvSpPr>
          <p:nvPr/>
        </p:nvSpPr>
        <p:spPr bwMode="auto">
          <a:xfrm>
            <a:off x="7588250" y="1792288"/>
            <a:ext cx="311150" cy="366712"/>
          </a:xfrm>
          <a:prstGeom prst="rect">
            <a:avLst/>
          </a:prstGeom>
          <a:noFill/>
          <a:ln w="9525">
            <a:noFill/>
            <a:miter lim="800000"/>
            <a:headEnd/>
            <a:tailEnd/>
          </a:ln>
        </p:spPr>
        <p:txBody>
          <a:bodyPr wrap="none">
            <a:spAutoFit/>
          </a:bodyPr>
          <a:lstStyle/>
          <a:p>
            <a:r>
              <a:rPr lang="fr-FR" i="1"/>
              <a:t>a</a:t>
            </a:r>
          </a:p>
        </p:txBody>
      </p:sp>
      <p:sp>
        <p:nvSpPr>
          <p:cNvPr id="78858" name="Line 9"/>
          <p:cNvSpPr>
            <a:spLocks noChangeShapeType="1"/>
          </p:cNvSpPr>
          <p:nvPr/>
        </p:nvSpPr>
        <p:spPr bwMode="auto">
          <a:xfrm>
            <a:off x="7391400" y="2133600"/>
            <a:ext cx="649288" cy="0"/>
          </a:xfrm>
          <a:prstGeom prst="line">
            <a:avLst/>
          </a:prstGeom>
          <a:noFill/>
          <a:ln w="9525">
            <a:solidFill>
              <a:srgbClr val="FF0000"/>
            </a:solidFill>
            <a:round/>
            <a:headEnd type="triangle" w="med" len="med"/>
            <a:tailEnd type="triangle" w="med" len="med"/>
          </a:ln>
        </p:spPr>
        <p:txBody>
          <a:bodyPr/>
          <a:lstStyle/>
          <a:p>
            <a:endParaRPr lang="fr-FR"/>
          </a:p>
        </p:txBody>
      </p:sp>
      <p:graphicFrame>
        <p:nvGraphicFramePr>
          <p:cNvPr id="78850" name="Object 10"/>
          <p:cNvGraphicFramePr>
            <a:graphicFrameLocks noChangeAspect="1"/>
          </p:cNvGraphicFramePr>
          <p:nvPr/>
        </p:nvGraphicFramePr>
        <p:xfrm>
          <a:off x="7159626" y="5453063"/>
          <a:ext cx="2320925" cy="476250"/>
        </p:xfrm>
        <a:graphic>
          <a:graphicData uri="http://schemas.openxmlformats.org/presentationml/2006/ole">
            <mc:AlternateContent xmlns:mc="http://schemas.openxmlformats.org/markup-compatibility/2006">
              <mc:Choice xmlns:v="urn:schemas-microsoft-com:vml" Requires="v">
                <p:oleObj name="Equation" r:id="rId5" imgW="990360" imgH="203040" progId="Equation.3">
                  <p:embed/>
                </p:oleObj>
              </mc:Choice>
              <mc:Fallback>
                <p:oleObj name="Equation" r:id="rId5" imgW="990360" imgH="203040" progId="Equation.3">
                  <p:embed/>
                  <p:pic>
                    <p:nvPicPr>
                      <p:cNvPr id="7885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626" y="5453063"/>
                        <a:ext cx="23209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2"/>
          <p:cNvSpPr>
            <a:spLocks noGrp="1" noChangeArrowheads="1"/>
          </p:cNvSpPr>
          <p:nvPr>
            <p:ph type="title"/>
          </p:nvPr>
        </p:nvSpPr>
        <p:spPr/>
        <p:txBody>
          <a:bodyPr/>
          <a:lstStyle/>
          <a:p>
            <a:pPr eaLnBrk="1" hangingPunct="1"/>
            <a:r>
              <a:rPr lang="fr-FR"/>
              <a:t>Modèle de Bloch Brillouin</a:t>
            </a:r>
          </a:p>
        </p:txBody>
      </p:sp>
      <p:sp>
        <p:nvSpPr>
          <p:cNvPr id="248835" name="Rectangle 3"/>
          <p:cNvSpPr>
            <a:spLocks noGrp="1" noChangeArrowheads="1"/>
          </p:cNvSpPr>
          <p:nvPr>
            <p:ph idx="1"/>
          </p:nvPr>
        </p:nvSpPr>
        <p:spPr>
          <a:xfrm>
            <a:off x="1774826" y="1719263"/>
            <a:ext cx="8435975" cy="4411662"/>
          </a:xfrm>
        </p:spPr>
        <p:txBody>
          <a:bodyPr/>
          <a:lstStyle/>
          <a:p>
            <a:pPr lvl="1" eaLnBrk="1" hangingPunct="1">
              <a:defRPr/>
            </a:pPr>
            <a:r>
              <a:rPr lang="fr-FR" i="1" u="sng">
                <a:solidFill>
                  <a:srgbClr val="9900CC"/>
                </a:solidFill>
                <a:effectLst>
                  <a:outerShdw blurRad="38100" dist="38100" dir="2700000" algn="tl">
                    <a:srgbClr val="C0C0C0"/>
                  </a:outerShdw>
                </a:effectLst>
              </a:rPr>
              <a:t>Conditions cycliques de BVK</a:t>
            </a:r>
            <a:r>
              <a:rPr lang="fr-FR"/>
              <a:t>: (permet d’ignorer ce qui se passe en bout de l’échantillon de longueur L)</a:t>
            </a:r>
          </a:p>
          <a:p>
            <a:pPr lvl="2" eaLnBrk="1" hangingPunct="1">
              <a:defRPr/>
            </a:pPr>
            <a:r>
              <a:rPr lang="fr-FR"/>
              <a:t>Nb d’atomes ?</a:t>
            </a:r>
          </a:p>
          <a:p>
            <a:pPr lvl="3" eaLnBrk="1" hangingPunct="1">
              <a:defRPr/>
            </a:pPr>
            <a:r>
              <a:rPr lang="fr-FR"/>
              <a:t>À 1D:</a:t>
            </a:r>
          </a:p>
          <a:p>
            <a:pPr lvl="3" eaLnBrk="1" hangingPunct="1">
              <a:defRPr/>
            </a:pPr>
            <a:endParaRPr lang="fr-FR"/>
          </a:p>
          <a:p>
            <a:pPr lvl="3" eaLnBrk="1" hangingPunct="1">
              <a:defRPr/>
            </a:pPr>
            <a:r>
              <a:rPr lang="fr-FR"/>
              <a:t>À 3 D:</a:t>
            </a:r>
          </a:p>
        </p:txBody>
      </p:sp>
      <p:sp>
        <p:nvSpPr>
          <p:cNvPr id="79877" name="Espace réservé du numéro de diapositive 5"/>
          <p:cNvSpPr>
            <a:spLocks noGrp="1"/>
          </p:cNvSpPr>
          <p:nvPr>
            <p:ph type="sldNum" sz="quarter" idx="12"/>
          </p:nvPr>
        </p:nvSpPr>
        <p:spPr>
          <a:noFill/>
        </p:spPr>
        <p:txBody>
          <a:bodyPr/>
          <a:lstStyle/>
          <a:p>
            <a:fld id="{CEDC0A57-032F-41E7-85F0-7C297A4340D7}" type="slidenum">
              <a:rPr lang="fr-FR" altLang="en-US"/>
              <a:pPr/>
              <a:t>143</a:t>
            </a:fld>
            <a:endParaRPr lang="fr-FR" altLang="en-US"/>
          </a:p>
        </p:txBody>
      </p:sp>
      <p:graphicFrame>
        <p:nvGraphicFramePr>
          <p:cNvPr id="79874" name="Object 4"/>
          <p:cNvGraphicFramePr>
            <a:graphicFrameLocks noChangeAspect="1"/>
          </p:cNvGraphicFramePr>
          <p:nvPr/>
        </p:nvGraphicFramePr>
        <p:xfrm>
          <a:off x="4151313" y="2852738"/>
          <a:ext cx="1873250" cy="698500"/>
        </p:xfrm>
        <a:graphic>
          <a:graphicData uri="http://schemas.openxmlformats.org/presentationml/2006/ole">
            <mc:AlternateContent xmlns:mc="http://schemas.openxmlformats.org/markup-compatibility/2006">
              <mc:Choice xmlns:v="urn:schemas-microsoft-com:vml" Requires="v">
                <p:oleObj name="Equation" r:id="rId3" imgW="1054080" imgH="393480" progId="Equation.3">
                  <p:embed/>
                </p:oleObj>
              </mc:Choice>
              <mc:Fallback>
                <p:oleObj name="Equation" r:id="rId3" imgW="1054080" imgH="393480" progId="Equation.3">
                  <p:embed/>
                  <p:pic>
                    <p:nvPicPr>
                      <p:cNvPr id="798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3" y="2852738"/>
                        <a:ext cx="187325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5" name="Object 5"/>
          <p:cNvGraphicFramePr>
            <a:graphicFrameLocks noChangeAspect="1"/>
          </p:cNvGraphicFramePr>
          <p:nvPr>
            <p:extLst>
              <p:ext uri="{D42A27DB-BD31-4B8C-83A1-F6EECF244321}">
                <p14:modId xmlns:p14="http://schemas.microsoft.com/office/powerpoint/2010/main" val="3943178481"/>
              </p:ext>
            </p:extLst>
          </p:nvPr>
        </p:nvGraphicFramePr>
        <p:xfrm>
          <a:off x="4141788" y="3535363"/>
          <a:ext cx="2076450" cy="742950"/>
        </p:xfrm>
        <a:graphic>
          <a:graphicData uri="http://schemas.openxmlformats.org/presentationml/2006/ole">
            <mc:AlternateContent xmlns:mc="http://schemas.openxmlformats.org/markup-compatibility/2006">
              <mc:Choice xmlns:v="urn:schemas-microsoft-com:vml" Requires="v">
                <p:oleObj name="Equation" r:id="rId5" imgW="1168200" imgH="419040" progId="Equation.DSMT4">
                  <p:embed/>
                </p:oleObj>
              </mc:Choice>
              <mc:Fallback>
                <p:oleObj name="Equation" r:id="rId5" imgW="1168200" imgH="419040" progId="Equation.DSMT4">
                  <p:embed/>
                  <p:pic>
                    <p:nvPicPr>
                      <p:cNvPr id="79875" name="Object 5"/>
                      <p:cNvPicPr>
                        <a:picLocks noChangeAspect="1" noChangeArrowheads="1"/>
                      </p:cNvPicPr>
                      <p:nvPr/>
                    </p:nvPicPr>
                    <p:blipFill>
                      <a:blip r:embed="rId6"/>
                      <a:srcRect/>
                      <a:stretch>
                        <a:fillRect/>
                      </a:stretch>
                    </p:blipFill>
                    <p:spPr bwMode="auto">
                      <a:xfrm>
                        <a:off x="4141788" y="3535363"/>
                        <a:ext cx="207645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9880" name="Group 18"/>
          <p:cNvGrpSpPr>
            <a:grpSpLocks/>
          </p:cNvGrpSpPr>
          <p:nvPr/>
        </p:nvGrpSpPr>
        <p:grpSpPr bwMode="auto">
          <a:xfrm>
            <a:off x="7248525" y="2997200"/>
            <a:ext cx="2757488" cy="1925638"/>
            <a:chOff x="3742" y="1673"/>
            <a:chExt cx="1737" cy="1213"/>
          </a:xfrm>
        </p:grpSpPr>
        <p:sp>
          <p:nvSpPr>
            <p:cNvPr id="79883" name="Oval 6"/>
            <p:cNvSpPr>
              <a:spLocks noChangeAspect="1" noChangeArrowheads="1"/>
            </p:cNvSpPr>
            <p:nvPr/>
          </p:nvSpPr>
          <p:spPr bwMode="auto">
            <a:xfrm>
              <a:off x="3742" y="1979"/>
              <a:ext cx="955" cy="907"/>
            </a:xfrm>
            <a:prstGeom prst="ellipse">
              <a:avLst/>
            </a:prstGeom>
            <a:noFill/>
            <a:ln w="28575">
              <a:solidFill>
                <a:srgbClr val="FF0000"/>
              </a:solidFill>
              <a:round/>
              <a:headEnd/>
              <a:tailEnd/>
            </a:ln>
          </p:spPr>
          <p:txBody>
            <a:bodyPr wrap="none" anchor="ctr"/>
            <a:lstStyle/>
            <a:p>
              <a:endParaRPr lang="fr-FR"/>
            </a:p>
          </p:txBody>
        </p:sp>
        <p:sp>
          <p:nvSpPr>
            <p:cNvPr id="79884" name="Oval 7"/>
            <p:cNvSpPr>
              <a:spLocks noChangeArrowheads="1"/>
            </p:cNvSpPr>
            <p:nvPr/>
          </p:nvSpPr>
          <p:spPr bwMode="auto">
            <a:xfrm>
              <a:off x="4620" y="2229"/>
              <a:ext cx="91" cy="91"/>
            </a:xfrm>
            <a:prstGeom prst="ellipse">
              <a:avLst/>
            </a:prstGeom>
            <a:solidFill>
              <a:schemeClr val="tx1"/>
            </a:solidFill>
            <a:ln w="9525">
              <a:solidFill>
                <a:schemeClr val="tx1"/>
              </a:solidFill>
              <a:round/>
              <a:headEnd/>
              <a:tailEnd/>
            </a:ln>
          </p:spPr>
          <p:txBody>
            <a:bodyPr wrap="none" anchor="ctr"/>
            <a:lstStyle/>
            <a:p>
              <a:endParaRPr lang="fr-FR"/>
            </a:p>
          </p:txBody>
        </p:sp>
        <p:sp>
          <p:nvSpPr>
            <p:cNvPr id="79885" name="Oval 8"/>
            <p:cNvSpPr>
              <a:spLocks noChangeArrowheads="1"/>
            </p:cNvSpPr>
            <p:nvPr/>
          </p:nvSpPr>
          <p:spPr bwMode="auto">
            <a:xfrm>
              <a:off x="4468" y="2024"/>
              <a:ext cx="91" cy="91"/>
            </a:xfrm>
            <a:prstGeom prst="ellipse">
              <a:avLst/>
            </a:prstGeom>
            <a:solidFill>
              <a:schemeClr val="tx1"/>
            </a:solidFill>
            <a:ln w="9525">
              <a:solidFill>
                <a:schemeClr val="tx1"/>
              </a:solidFill>
              <a:round/>
              <a:headEnd/>
              <a:tailEnd/>
            </a:ln>
          </p:spPr>
          <p:txBody>
            <a:bodyPr wrap="none" anchor="ctr"/>
            <a:lstStyle/>
            <a:p>
              <a:endParaRPr lang="fr-FR"/>
            </a:p>
          </p:txBody>
        </p:sp>
        <p:sp>
          <p:nvSpPr>
            <p:cNvPr id="79886" name="Oval 9"/>
            <p:cNvSpPr>
              <a:spLocks noChangeArrowheads="1"/>
            </p:cNvSpPr>
            <p:nvPr/>
          </p:nvSpPr>
          <p:spPr bwMode="auto">
            <a:xfrm>
              <a:off x="4195" y="1933"/>
              <a:ext cx="91" cy="91"/>
            </a:xfrm>
            <a:prstGeom prst="ellipse">
              <a:avLst/>
            </a:prstGeom>
            <a:solidFill>
              <a:schemeClr val="tx1"/>
            </a:solidFill>
            <a:ln w="9525">
              <a:solidFill>
                <a:schemeClr val="tx1"/>
              </a:solidFill>
              <a:round/>
              <a:headEnd/>
              <a:tailEnd/>
            </a:ln>
          </p:spPr>
          <p:txBody>
            <a:bodyPr wrap="none" anchor="ctr"/>
            <a:lstStyle/>
            <a:p>
              <a:endParaRPr lang="fr-FR"/>
            </a:p>
          </p:txBody>
        </p:sp>
        <p:sp>
          <p:nvSpPr>
            <p:cNvPr id="79887" name="Arc 13"/>
            <p:cNvSpPr>
              <a:spLocks noChangeAspect="1"/>
            </p:cNvSpPr>
            <p:nvPr/>
          </p:nvSpPr>
          <p:spPr bwMode="auto">
            <a:xfrm rot="-1302836">
              <a:off x="4332" y="1888"/>
              <a:ext cx="122" cy="122"/>
            </a:xfrm>
            <a:custGeom>
              <a:avLst/>
              <a:gdLst>
                <a:gd name="T0" fmla="*/ 0 w 21600"/>
                <a:gd name="T1" fmla="*/ 0 h 21600"/>
                <a:gd name="T2" fmla="*/ 122 w 21600"/>
                <a:gd name="T3" fmla="*/ 122 h 21600"/>
                <a:gd name="T4" fmla="*/ 0 w 21600"/>
                <a:gd name="T5" fmla="*/ 12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type="triangle" w="med" len="med"/>
              <a:tailEnd type="triangle" w="med" len="med"/>
            </a:ln>
          </p:spPr>
          <p:txBody>
            <a:bodyPr wrap="none" anchor="ctr"/>
            <a:lstStyle/>
            <a:p>
              <a:endParaRPr lang="fr-FR"/>
            </a:p>
          </p:txBody>
        </p:sp>
        <p:sp>
          <p:nvSpPr>
            <p:cNvPr id="248846" name="Text Box 14"/>
            <p:cNvSpPr txBox="1">
              <a:spLocks noChangeArrowheads="1"/>
            </p:cNvSpPr>
            <p:nvPr/>
          </p:nvSpPr>
          <p:spPr bwMode="auto">
            <a:xfrm>
              <a:off x="4319" y="1673"/>
              <a:ext cx="196"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a</a:t>
              </a:r>
            </a:p>
          </p:txBody>
        </p:sp>
        <p:sp>
          <p:nvSpPr>
            <p:cNvPr id="79889" name="Text Box 15"/>
            <p:cNvSpPr txBox="1">
              <a:spLocks noChangeArrowheads="1"/>
            </p:cNvSpPr>
            <p:nvPr/>
          </p:nvSpPr>
          <p:spPr bwMode="auto">
            <a:xfrm>
              <a:off x="4863" y="2036"/>
              <a:ext cx="616" cy="231"/>
            </a:xfrm>
            <a:prstGeom prst="rect">
              <a:avLst/>
            </a:prstGeom>
            <a:noFill/>
            <a:ln w="9525">
              <a:noFill/>
              <a:miter lim="800000"/>
              <a:headEnd/>
              <a:tailEnd/>
            </a:ln>
          </p:spPr>
          <p:txBody>
            <a:bodyPr wrap="none">
              <a:spAutoFit/>
            </a:bodyPr>
            <a:lstStyle/>
            <a:p>
              <a:r>
                <a:rPr lang="fr-FR" i="1"/>
                <a:t>L=N x a</a:t>
              </a:r>
            </a:p>
          </p:txBody>
        </p:sp>
      </p:grpSp>
      <p:sp>
        <p:nvSpPr>
          <p:cNvPr id="79881" name="AutoShape 16"/>
          <p:cNvSpPr>
            <a:spLocks noChangeArrowheads="1"/>
          </p:cNvSpPr>
          <p:nvPr/>
        </p:nvSpPr>
        <p:spPr bwMode="auto">
          <a:xfrm>
            <a:off x="2855913" y="4941888"/>
            <a:ext cx="431800" cy="2159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79876" name="Object 20"/>
          <p:cNvGraphicFramePr>
            <a:graphicFrameLocks noChangeAspect="1"/>
          </p:cNvGraphicFramePr>
          <p:nvPr>
            <p:extLst>
              <p:ext uri="{D42A27DB-BD31-4B8C-83A1-F6EECF244321}">
                <p14:modId xmlns:p14="http://schemas.microsoft.com/office/powerpoint/2010/main" val="1016753417"/>
              </p:ext>
            </p:extLst>
          </p:nvPr>
        </p:nvGraphicFramePr>
        <p:xfrm>
          <a:off x="3719514" y="4508501"/>
          <a:ext cx="2295525" cy="974725"/>
        </p:xfrm>
        <a:graphic>
          <a:graphicData uri="http://schemas.openxmlformats.org/presentationml/2006/ole">
            <mc:AlternateContent xmlns:mc="http://schemas.openxmlformats.org/markup-compatibility/2006">
              <mc:Choice xmlns:v="urn:schemas-microsoft-com:vml" Requires="v">
                <p:oleObj name="Equation" r:id="rId7" imgW="1015920" imgH="431640" progId="Equation.3">
                  <p:embed/>
                </p:oleObj>
              </mc:Choice>
              <mc:Fallback>
                <p:oleObj name="Equation" r:id="rId7" imgW="1015920" imgH="431640" progId="Equation.3">
                  <p:embed/>
                  <p:pic>
                    <p:nvPicPr>
                      <p:cNvPr id="79876"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514" y="4508501"/>
                        <a:ext cx="2295525" cy="974725"/>
                      </a:xfrm>
                      <a:prstGeom prst="rect">
                        <a:avLst/>
                      </a:prstGeom>
                      <a:solidFill>
                        <a:schemeClr val="bg1"/>
                      </a:solidFill>
                      <a:ln w="9525">
                        <a:solidFill>
                          <a:srgbClr val="FF0000"/>
                        </a:solidFill>
                        <a:miter lim="800000"/>
                        <a:headEnd/>
                        <a:tailEnd/>
                      </a:ln>
                    </p:spPr>
                  </p:pic>
                </p:oleObj>
              </mc:Fallback>
            </mc:AlternateContent>
          </a:graphicData>
        </a:graphic>
      </p:graphicFrame>
      <p:sp>
        <p:nvSpPr>
          <p:cNvPr id="248853" name="Text Box 21"/>
          <p:cNvSpPr txBox="1">
            <a:spLocks noChangeArrowheads="1"/>
          </p:cNvSpPr>
          <p:nvPr/>
        </p:nvSpPr>
        <p:spPr bwMode="auto">
          <a:xfrm>
            <a:off x="1811338" y="5734050"/>
            <a:ext cx="8532812" cy="915988"/>
          </a:xfrm>
          <a:prstGeom prst="rect">
            <a:avLst/>
          </a:prstGeom>
          <a:noFill/>
          <a:ln w="9525">
            <a:noFill/>
            <a:miter lim="800000"/>
            <a:headEnd/>
            <a:tailEnd/>
          </a:ln>
          <a:effectLst/>
        </p:spPr>
        <p:txBody>
          <a:bodyPr>
            <a:spAutoFit/>
          </a:bodyPr>
          <a:lstStyle/>
          <a:p>
            <a:pPr>
              <a:defRPr/>
            </a:pPr>
            <a:r>
              <a:rPr lang="fr-FR">
                <a:solidFill>
                  <a:srgbClr val="FF0000"/>
                </a:solidFill>
              </a:rPr>
              <a:t>Le cristal étant périodique de période </a:t>
            </a:r>
            <a:r>
              <a:rPr lang="fr-FR" i="1">
                <a:solidFill>
                  <a:srgbClr val="FF0000"/>
                </a:solidFill>
                <a:effectLst>
                  <a:outerShdw blurRad="38100" dist="38100" dir="2700000" algn="tl">
                    <a:srgbClr val="C0C0C0"/>
                  </a:outerShdw>
                </a:effectLst>
              </a:rPr>
              <a:t>a</a:t>
            </a:r>
            <a:r>
              <a:rPr lang="fr-FR">
                <a:solidFill>
                  <a:srgbClr val="FF0000"/>
                </a:solidFill>
              </a:rPr>
              <a:t>, les </a:t>
            </a:r>
            <a:r>
              <a:rPr lang="fr-FR" u="sng">
                <a:solidFill>
                  <a:srgbClr val="FF0000"/>
                </a:solidFill>
              </a:rPr>
              <a:t>propriétés du cristal sont les mêmes</a:t>
            </a:r>
            <a:r>
              <a:rPr lang="fr-FR">
                <a:solidFill>
                  <a:srgbClr val="FF0000"/>
                </a:solidFill>
              </a:rPr>
              <a:t> en </a:t>
            </a:r>
            <a:r>
              <a:rPr lang="fr-FR" i="1">
                <a:solidFill>
                  <a:srgbClr val="FF0000"/>
                </a:solidFill>
              </a:rPr>
              <a:t>x</a:t>
            </a:r>
            <a:r>
              <a:rPr lang="fr-FR">
                <a:solidFill>
                  <a:srgbClr val="FF0000"/>
                </a:solidFill>
              </a:rPr>
              <a:t> et </a:t>
            </a:r>
            <a:r>
              <a:rPr lang="fr-FR" i="1">
                <a:solidFill>
                  <a:srgbClr val="FF0000"/>
                </a:solidFill>
              </a:rPr>
              <a:t>x+a</a:t>
            </a:r>
            <a:r>
              <a:rPr lang="fr-FR">
                <a:solidFill>
                  <a:srgbClr val="FF0000"/>
                </a:solidFill>
              </a:rPr>
              <a:t>. Il en est de même pour la fonction d’onde, donc pour la probabilité de présence de l’électron.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2"/>
          <p:cNvSpPr>
            <a:spLocks noGrp="1" noChangeArrowheads="1"/>
          </p:cNvSpPr>
          <p:nvPr>
            <p:ph type="title"/>
          </p:nvPr>
        </p:nvSpPr>
        <p:spPr/>
        <p:txBody>
          <a:bodyPr/>
          <a:lstStyle/>
          <a:p>
            <a:pPr eaLnBrk="1" hangingPunct="1"/>
            <a:r>
              <a:rPr lang="fr-FR"/>
              <a:t>Modèle de Bloch Brillouin</a:t>
            </a:r>
          </a:p>
        </p:txBody>
      </p:sp>
      <p:sp>
        <p:nvSpPr>
          <p:cNvPr id="80903" name="Rectangle 3"/>
          <p:cNvSpPr>
            <a:spLocks noGrp="1" noChangeArrowheads="1"/>
          </p:cNvSpPr>
          <p:nvPr>
            <p:ph idx="1"/>
          </p:nvPr>
        </p:nvSpPr>
        <p:spPr>
          <a:xfrm>
            <a:off x="1631950" y="3502025"/>
            <a:ext cx="8820150" cy="1150938"/>
          </a:xfrm>
        </p:spPr>
        <p:txBody>
          <a:bodyPr/>
          <a:lstStyle/>
          <a:p>
            <a:pPr lvl="1" eaLnBrk="1" hangingPunct="1"/>
            <a:r>
              <a:rPr lang="fr-FR" sz="2400"/>
              <a:t>Les deux fonctions d’onde ne peuvent être séparées que par un facteur de phase:</a:t>
            </a:r>
          </a:p>
        </p:txBody>
      </p:sp>
      <p:sp>
        <p:nvSpPr>
          <p:cNvPr id="80900" name="Espace réservé du numéro de diapositive 5"/>
          <p:cNvSpPr>
            <a:spLocks noGrp="1"/>
          </p:cNvSpPr>
          <p:nvPr>
            <p:ph type="sldNum" sz="quarter" idx="12"/>
          </p:nvPr>
        </p:nvSpPr>
        <p:spPr>
          <a:noFill/>
        </p:spPr>
        <p:txBody>
          <a:bodyPr/>
          <a:lstStyle/>
          <a:p>
            <a:fld id="{D9A6B755-8EE5-4468-A779-AB5F7A19B238}" type="slidenum">
              <a:rPr lang="fr-FR" altLang="en-US"/>
              <a:pPr/>
              <a:t>144</a:t>
            </a:fld>
            <a:endParaRPr lang="fr-FR" altLang="en-US"/>
          </a:p>
        </p:txBody>
      </p:sp>
      <p:sp>
        <p:nvSpPr>
          <p:cNvPr id="80901" name="Rectangle 6"/>
          <p:cNvSpPr>
            <a:spLocks noChangeArrowheads="1"/>
          </p:cNvSpPr>
          <p:nvPr/>
        </p:nvSpPr>
        <p:spPr bwMode="auto">
          <a:xfrm>
            <a:off x="5303839" y="5661026"/>
            <a:ext cx="3671887" cy="936625"/>
          </a:xfrm>
          <a:prstGeom prst="rect">
            <a:avLst/>
          </a:prstGeom>
          <a:solidFill>
            <a:schemeClr val="hlink">
              <a:alpha val="41960"/>
            </a:schemeClr>
          </a:solidFill>
          <a:ln w="9525">
            <a:solidFill>
              <a:srgbClr val="FF0000"/>
            </a:solidFill>
            <a:miter lim="800000"/>
            <a:headEnd/>
            <a:tailEnd/>
          </a:ln>
        </p:spPr>
        <p:txBody>
          <a:bodyPr wrap="none" anchor="ctr"/>
          <a:lstStyle/>
          <a:p>
            <a:endParaRPr lang="fr-FR"/>
          </a:p>
        </p:txBody>
      </p:sp>
      <p:graphicFrame>
        <p:nvGraphicFramePr>
          <p:cNvPr id="80898" name="Object 4"/>
          <p:cNvGraphicFramePr>
            <a:graphicFrameLocks noChangeAspect="1"/>
          </p:cNvGraphicFramePr>
          <p:nvPr/>
        </p:nvGraphicFramePr>
        <p:xfrm>
          <a:off x="3143250" y="1628775"/>
          <a:ext cx="5905500" cy="1708150"/>
        </p:xfrm>
        <a:graphic>
          <a:graphicData uri="http://schemas.openxmlformats.org/presentationml/2006/ole">
            <mc:AlternateContent xmlns:mc="http://schemas.openxmlformats.org/markup-compatibility/2006">
              <mc:Choice xmlns:v="urn:schemas-microsoft-com:vml" Requires="v">
                <p:oleObj name="Equation" r:id="rId3" imgW="2806560" imgH="812520" progId="Equation.3">
                  <p:embed/>
                </p:oleObj>
              </mc:Choice>
              <mc:Fallback>
                <p:oleObj name="Equation" r:id="rId3" imgW="2806560" imgH="812520" progId="Equation.3">
                  <p:embed/>
                  <p:pic>
                    <p:nvPicPr>
                      <p:cNvPr id="8089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628775"/>
                        <a:ext cx="5905500" cy="170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899" name="Object 5"/>
          <p:cNvGraphicFramePr>
            <a:graphicFrameLocks noChangeAspect="1"/>
          </p:cNvGraphicFramePr>
          <p:nvPr/>
        </p:nvGraphicFramePr>
        <p:xfrm>
          <a:off x="3071814" y="4629151"/>
          <a:ext cx="5826125" cy="1895475"/>
        </p:xfrm>
        <a:graphic>
          <a:graphicData uri="http://schemas.openxmlformats.org/presentationml/2006/ole">
            <mc:AlternateContent xmlns:mc="http://schemas.openxmlformats.org/markup-compatibility/2006">
              <mc:Choice xmlns:v="urn:schemas-microsoft-com:vml" Requires="v">
                <p:oleObj name="Equation" r:id="rId5" imgW="2768400" imgH="901440" progId="Equation.3">
                  <p:embed/>
                </p:oleObj>
              </mc:Choice>
              <mc:Fallback>
                <p:oleObj name="Equation" r:id="rId5" imgW="2768400" imgH="901440" progId="Equation.3">
                  <p:embed/>
                  <p:pic>
                    <p:nvPicPr>
                      <p:cNvPr id="8089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4" y="4629151"/>
                        <a:ext cx="5826125" cy="189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7" name="Rectangle 2"/>
          <p:cNvSpPr>
            <a:spLocks noGrp="1" noChangeArrowheads="1"/>
          </p:cNvSpPr>
          <p:nvPr>
            <p:ph type="title"/>
          </p:nvPr>
        </p:nvSpPr>
        <p:spPr/>
        <p:txBody>
          <a:bodyPr/>
          <a:lstStyle/>
          <a:p>
            <a:pPr eaLnBrk="1" hangingPunct="1"/>
            <a:r>
              <a:rPr lang="fr-FR"/>
              <a:t>Modèle de Bloch Brillouin</a:t>
            </a:r>
          </a:p>
        </p:txBody>
      </p:sp>
      <p:sp>
        <p:nvSpPr>
          <p:cNvPr id="250883" name="Rectangle 3"/>
          <p:cNvSpPr>
            <a:spLocks noGrp="1" noChangeArrowheads="1"/>
          </p:cNvSpPr>
          <p:nvPr>
            <p:ph idx="1"/>
          </p:nvPr>
        </p:nvSpPr>
        <p:spPr>
          <a:xfrm>
            <a:off x="1703389" y="1719263"/>
            <a:ext cx="8785225" cy="4411662"/>
          </a:xfrm>
        </p:spPr>
        <p:txBody>
          <a:bodyPr/>
          <a:lstStyle/>
          <a:p>
            <a:pPr lvl="1" eaLnBrk="1" hangingPunct="1">
              <a:defRPr/>
            </a:pPr>
            <a:r>
              <a:rPr lang="fr-FR" dirty="0"/>
              <a:t>Modification d’écriture: introduction du </a:t>
            </a:r>
            <a:r>
              <a:rPr lang="fr-FR" i="1" u="sng" dirty="0">
                <a:solidFill>
                  <a:srgbClr val="9900CC"/>
                </a:solidFill>
                <a:effectLst>
                  <a:outerShdw blurRad="38100" dist="38100" dir="2700000" algn="tl">
                    <a:srgbClr val="C0C0C0"/>
                  </a:outerShdw>
                </a:effectLst>
              </a:rPr>
              <a:t>pseudo vecteur d’onde K.</a:t>
            </a:r>
          </a:p>
          <a:p>
            <a:pPr lvl="2" eaLnBrk="1" hangingPunct="1">
              <a:defRPr/>
            </a:pPr>
            <a:endParaRPr lang="fr-FR" dirty="0"/>
          </a:p>
          <a:p>
            <a:pPr lvl="2" eaLnBrk="1" hangingPunct="1">
              <a:defRPr/>
            </a:pPr>
            <a:r>
              <a:rPr lang="fr-FR" dirty="0"/>
              <a:t>Si on pose                      , alors on peut écrire:</a:t>
            </a:r>
          </a:p>
          <a:p>
            <a:pPr lvl="2" eaLnBrk="1" hangingPunct="1">
              <a:defRPr/>
            </a:pPr>
            <a:endParaRPr lang="fr-FR" dirty="0"/>
          </a:p>
          <a:p>
            <a:pPr lvl="2" eaLnBrk="1" hangingPunct="1">
              <a:defRPr/>
            </a:pPr>
            <a:endParaRPr lang="fr-FR" dirty="0"/>
          </a:p>
          <a:p>
            <a:pPr lvl="2" eaLnBrk="1" hangingPunct="1">
              <a:defRPr/>
            </a:pPr>
            <a:r>
              <a:rPr lang="fr-FR" i="1" dirty="0"/>
              <a:t>K</a:t>
            </a:r>
            <a:r>
              <a:rPr lang="fr-FR" dirty="0"/>
              <a:t> n’est pas un vecteur d’onde; il ne traduit que le déphasage entre 2 ondes de matière qui représentent la particule. </a:t>
            </a:r>
          </a:p>
          <a:p>
            <a:pPr lvl="2" eaLnBrk="1" hangingPunct="1">
              <a:defRPr/>
            </a:pPr>
            <a:endParaRPr lang="fr-FR" dirty="0"/>
          </a:p>
          <a:p>
            <a:pPr lvl="2" eaLnBrk="1" hangingPunct="1">
              <a:defRPr/>
            </a:pPr>
            <a:endParaRPr lang="fr-FR" dirty="0"/>
          </a:p>
          <a:p>
            <a:pPr lvl="2" eaLnBrk="1" hangingPunct="1">
              <a:defRPr/>
            </a:pPr>
            <a:r>
              <a:rPr lang="fr-FR" dirty="0"/>
              <a:t>K est quantifié. Il prend N valeurs consécutives distantes de           et prend les mêmes valeurs à          près.    </a:t>
            </a:r>
          </a:p>
        </p:txBody>
      </p:sp>
      <p:sp>
        <p:nvSpPr>
          <p:cNvPr id="81926" name="Espace réservé du numéro de diapositive 5"/>
          <p:cNvSpPr>
            <a:spLocks noGrp="1"/>
          </p:cNvSpPr>
          <p:nvPr>
            <p:ph type="sldNum" sz="quarter" idx="12"/>
          </p:nvPr>
        </p:nvSpPr>
        <p:spPr>
          <a:noFill/>
        </p:spPr>
        <p:txBody>
          <a:bodyPr/>
          <a:lstStyle/>
          <a:p>
            <a:fld id="{716DF575-4AD3-46C0-84AD-F3107ABBBA25}" type="slidenum">
              <a:rPr lang="fr-FR" altLang="en-US"/>
              <a:pPr/>
              <a:t>145</a:t>
            </a:fld>
            <a:endParaRPr lang="fr-FR" altLang="en-US"/>
          </a:p>
        </p:txBody>
      </p:sp>
      <p:graphicFrame>
        <p:nvGraphicFramePr>
          <p:cNvPr id="81922" name="Object 4"/>
          <p:cNvGraphicFramePr>
            <a:graphicFrameLocks noChangeAspect="1"/>
          </p:cNvGraphicFramePr>
          <p:nvPr>
            <p:extLst>
              <p:ext uri="{D42A27DB-BD31-4B8C-83A1-F6EECF244321}">
                <p14:modId xmlns:p14="http://schemas.microsoft.com/office/powerpoint/2010/main" val="807884333"/>
              </p:ext>
            </p:extLst>
          </p:nvPr>
        </p:nvGraphicFramePr>
        <p:xfrm>
          <a:off x="3863752" y="2276872"/>
          <a:ext cx="934690" cy="566626"/>
        </p:xfrm>
        <a:graphic>
          <a:graphicData uri="http://schemas.openxmlformats.org/presentationml/2006/ole">
            <mc:AlternateContent xmlns:mc="http://schemas.openxmlformats.org/markup-compatibility/2006">
              <mc:Choice xmlns:v="urn:schemas-microsoft-com:vml" Requires="v">
                <p:oleObj name="Equation" r:id="rId3" imgW="647640" imgH="393480" progId="Equation.3">
                  <p:embed/>
                </p:oleObj>
              </mc:Choice>
              <mc:Fallback>
                <p:oleObj name="Equation" r:id="rId3" imgW="647640" imgH="393480" progId="Equation.3">
                  <p:embed/>
                  <p:pic>
                    <p:nvPicPr>
                      <p:cNvPr id="8192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2276872"/>
                        <a:ext cx="934690" cy="566626"/>
                      </a:xfrm>
                      <a:prstGeom prst="rect">
                        <a:avLst/>
                      </a:prstGeom>
                      <a:noFill/>
                    </p:spPr>
                  </p:pic>
                </p:oleObj>
              </mc:Fallback>
            </mc:AlternateContent>
          </a:graphicData>
        </a:graphic>
      </p:graphicFrame>
      <p:graphicFrame>
        <p:nvGraphicFramePr>
          <p:cNvPr id="81923" name="Object 5"/>
          <p:cNvGraphicFramePr>
            <a:graphicFrameLocks noChangeAspect="1"/>
          </p:cNvGraphicFramePr>
          <p:nvPr>
            <p:extLst>
              <p:ext uri="{D42A27DB-BD31-4B8C-83A1-F6EECF244321}">
                <p14:modId xmlns:p14="http://schemas.microsoft.com/office/powerpoint/2010/main" val="1563945193"/>
              </p:ext>
            </p:extLst>
          </p:nvPr>
        </p:nvGraphicFramePr>
        <p:xfrm>
          <a:off x="4655841" y="2852937"/>
          <a:ext cx="2447925" cy="460375"/>
        </p:xfrm>
        <a:graphic>
          <a:graphicData uri="http://schemas.openxmlformats.org/presentationml/2006/ole">
            <mc:AlternateContent xmlns:mc="http://schemas.openxmlformats.org/markup-compatibility/2006">
              <mc:Choice xmlns:v="urn:schemas-microsoft-com:vml" Requires="v">
                <p:oleObj name="Equation" r:id="rId5" imgW="1218960" imgH="228600" progId="Equation.3">
                  <p:embed/>
                </p:oleObj>
              </mc:Choice>
              <mc:Fallback>
                <p:oleObj name="Equation" r:id="rId5" imgW="1218960" imgH="228600" progId="Equation.3">
                  <p:embed/>
                  <p:pic>
                    <p:nvPicPr>
                      <p:cNvPr id="8192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841" y="2852937"/>
                        <a:ext cx="24479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4" name="Object 6"/>
          <p:cNvGraphicFramePr>
            <a:graphicFrameLocks noChangeAspect="1"/>
          </p:cNvGraphicFramePr>
          <p:nvPr>
            <p:extLst>
              <p:ext uri="{D42A27DB-BD31-4B8C-83A1-F6EECF244321}">
                <p14:modId xmlns:p14="http://schemas.microsoft.com/office/powerpoint/2010/main" val="3653784886"/>
              </p:ext>
            </p:extLst>
          </p:nvPr>
        </p:nvGraphicFramePr>
        <p:xfrm>
          <a:off x="8760296" y="4581128"/>
          <a:ext cx="383084" cy="591694"/>
        </p:xfrm>
        <a:graphic>
          <a:graphicData uri="http://schemas.openxmlformats.org/presentationml/2006/ole">
            <mc:AlternateContent xmlns:mc="http://schemas.openxmlformats.org/markup-compatibility/2006">
              <mc:Choice xmlns:v="urn:schemas-microsoft-com:vml" Requires="v">
                <p:oleObj name="Equation" r:id="rId7" imgW="253800" imgH="393480" progId="Equation.3">
                  <p:embed/>
                </p:oleObj>
              </mc:Choice>
              <mc:Fallback>
                <p:oleObj name="Equation" r:id="rId7" imgW="253800" imgH="393480" progId="Equation.3">
                  <p:embed/>
                  <p:pic>
                    <p:nvPicPr>
                      <p:cNvPr id="8192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0296" y="4581128"/>
                        <a:ext cx="383084" cy="591694"/>
                      </a:xfrm>
                      <a:prstGeom prst="rect">
                        <a:avLst/>
                      </a:prstGeom>
                      <a:noFill/>
                    </p:spPr>
                  </p:pic>
                </p:oleObj>
              </mc:Fallback>
            </mc:AlternateContent>
          </a:graphicData>
        </a:graphic>
      </p:graphicFrame>
      <p:graphicFrame>
        <p:nvGraphicFramePr>
          <p:cNvPr id="81925" name="Object 7"/>
          <p:cNvGraphicFramePr>
            <a:graphicFrameLocks noChangeAspect="1"/>
          </p:cNvGraphicFramePr>
          <p:nvPr>
            <p:extLst>
              <p:ext uri="{D42A27DB-BD31-4B8C-83A1-F6EECF244321}">
                <p14:modId xmlns:p14="http://schemas.microsoft.com/office/powerpoint/2010/main" val="4198948840"/>
              </p:ext>
            </p:extLst>
          </p:nvPr>
        </p:nvGraphicFramePr>
        <p:xfrm>
          <a:off x="4727848" y="4869160"/>
          <a:ext cx="383084" cy="591694"/>
        </p:xfrm>
        <a:graphic>
          <a:graphicData uri="http://schemas.openxmlformats.org/presentationml/2006/ole">
            <mc:AlternateContent xmlns:mc="http://schemas.openxmlformats.org/markup-compatibility/2006">
              <mc:Choice xmlns:v="urn:schemas-microsoft-com:vml" Requires="v">
                <p:oleObj name="Equation" r:id="rId9" imgW="253800" imgH="393480" progId="Equation.3">
                  <p:embed/>
                </p:oleObj>
              </mc:Choice>
              <mc:Fallback>
                <p:oleObj name="Equation" r:id="rId9" imgW="253800" imgH="393480" progId="Equation.3">
                  <p:embed/>
                  <p:pic>
                    <p:nvPicPr>
                      <p:cNvPr id="8192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7848" y="4869160"/>
                        <a:ext cx="383084" cy="591694"/>
                      </a:xfrm>
                      <a:prstGeom prst="rect">
                        <a:avLst/>
                      </a:prstGeom>
                      <a:noFill/>
                    </p:spPr>
                  </p:pic>
                </p:oleObj>
              </mc:Fallback>
            </mc:AlternateContent>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fr-FR"/>
              <a:t>Modèle de Bloch Brillouin</a:t>
            </a:r>
          </a:p>
        </p:txBody>
      </p:sp>
      <p:sp>
        <p:nvSpPr>
          <p:cNvPr id="251907" name="Rectangle 3"/>
          <p:cNvSpPr>
            <a:spLocks noGrp="1" noChangeArrowheads="1"/>
          </p:cNvSpPr>
          <p:nvPr>
            <p:ph idx="1"/>
          </p:nvPr>
        </p:nvSpPr>
        <p:spPr/>
        <p:txBody>
          <a:bodyPr/>
          <a:lstStyle/>
          <a:p>
            <a:pPr lvl="1" eaLnBrk="1" hangingPunct="1">
              <a:defRPr/>
            </a:pPr>
            <a:r>
              <a:rPr lang="fr-FR" i="1" u="sng" dirty="0">
                <a:solidFill>
                  <a:srgbClr val="9900CC"/>
                </a:solidFill>
                <a:effectLst>
                  <a:outerShdw blurRad="38100" dist="38100" dir="2700000" algn="tl">
                    <a:srgbClr val="C0C0C0"/>
                  </a:outerShdw>
                </a:effectLst>
              </a:rPr>
              <a:t>Onde de Bloch:</a:t>
            </a: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r>
              <a:rPr lang="fr-FR" sz="2000" i="1" dirty="0">
                <a:solidFill>
                  <a:srgbClr val="9900CC"/>
                </a:solidFill>
                <a:effectLst>
                  <a:outerShdw blurRad="38100" dist="38100" dir="2700000" algn="tl">
                    <a:srgbClr val="C0C0C0"/>
                  </a:outerShdw>
                </a:effectLst>
              </a:rPr>
              <a:t>Les fonctions d’onde stationnaire d’un électron dans un potentiel périodique sont des fonctions de Bloch de la forme (à 1D):</a:t>
            </a:r>
          </a:p>
        </p:txBody>
      </p:sp>
      <p:sp>
        <p:nvSpPr>
          <p:cNvPr id="82948" name="Espace réservé du numéro de diapositive 5"/>
          <p:cNvSpPr>
            <a:spLocks noGrp="1"/>
          </p:cNvSpPr>
          <p:nvPr>
            <p:ph type="sldNum" sz="quarter" idx="12"/>
          </p:nvPr>
        </p:nvSpPr>
        <p:spPr>
          <a:noFill/>
        </p:spPr>
        <p:txBody>
          <a:bodyPr/>
          <a:lstStyle/>
          <a:p>
            <a:fld id="{272C5F6C-B845-42DB-B3A8-17F9BE949C4D}" type="slidenum">
              <a:rPr lang="fr-FR" altLang="en-US"/>
              <a:pPr/>
              <a:t>146</a:t>
            </a:fld>
            <a:endParaRPr lang="fr-FR" altLang="en-US"/>
          </a:p>
        </p:txBody>
      </p:sp>
      <p:graphicFrame>
        <p:nvGraphicFramePr>
          <p:cNvPr id="82946" name="Object 5"/>
          <p:cNvGraphicFramePr>
            <a:graphicFrameLocks noChangeAspect="1"/>
          </p:cNvGraphicFramePr>
          <p:nvPr>
            <p:extLst>
              <p:ext uri="{D42A27DB-BD31-4B8C-83A1-F6EECF244321}">
                <p14:modId xmlns:p14="http://schemas.microsoft.com/office/powerpoint/2010/main" val="523979741"/>
              </p:ext>
            </p:extLst>
          </p:nvPr>
        </p:nvGraphicFramePr>
        <p:xfrm>
          <a:off x="2859088" y="2133601"/>
          <a:ext cx="6908800" cy="2536825"/>
        </p:xfrm>
        <a:graphic>
          <a:graphicData uri="http://schemas.openxmlformats.org/presentationml/2006/ole">
            <mc:AlternateContent xmlns:mc="http://schemas.openxmlformats.org/markup-compatibility/2006">
              <mc:Choice xmlns:v="urn:schemas-microsoft-com:vml" Requires="v">
                <p:oleObj name="Équation" r:id="rId3" imgW="3251160" imgH="1193760" progId="Equation.3">
                  <p:embed/>
                </p:oleObj>
              </mc:Choice>
              <mc:Fallback>
                <p:oleObj name="Équation" r:id="rId3" imgW="3251160" imgH="1193760" progId="Equation.3">
                  <p:embed/>
                  <p:pic>
                    <p:nvPicPr>
                      <p:cNvPr id="82946" name="Object 5"/>
                      <p:cNvPicPr>
                        <a:picLocks noChangeAspect="1" noChangeArrowheads="1"/>
                      </p:cNvPicPr>
                      <p:nvPr/>
                    </p:nvPicPr>
                    <p:blipFill>
                      <a:blip r:embed="rId4"/>
                      <a:srcRect/>
                      <a:stretch>
                        <a:fillRect/>
                      </a:stretch>
                    </p:blipFill>
                    <p:spPr bwMode="auto">
                      <a:xfrm>
                        <a:off x="2859088" y="2133601"/>
                        <a:ext cx="6908800" cy="2536825"/>
                      </a:xfrm>
                      <a:prstGeom prst="rect">
                        <a:avLst/>
                      </a:prstGeom>
                      <a:noFill/>
                    </p:spPr>
                  </p:pic>
                </p:oleObj>
              </mc:Fallback>
            </mc:AlternateContent>
          </a:graphicData>
        </a:graphic>
      </p:graphicFrame>
      <p:graphicFrame>
        <p:nvGraphicFramePr>
          <p:cNvPr id="82947" name="Object 7"/>
          <p:cNvGraphicFramePr>
            <a:graphicFrameLocks noChangeAspect="1"/>
          </p:cNvGraphicFramePr>
          <p:nvPr>
            <p:extLst>
              <p:ext uri="{D42A27DB-BD31-4B8C-83A1-F6EECF244321}">
                <p14:modId xmlns:p14="http://schemas.microsoft.com/office/powerpoint/2010/main" val="2979376867"/>
              </p:ext>
            </p:extLst>
          </p:nvPr>
        </p:nvGraphicFramePr>
        <p:xfrm>
          <a:off x="2783632" y="5877272"/>
          <a:ext cx="6769100" cy="596900"/>
        </p:xfrm>
        <a:graphic>
          <a:graphicData uri="http://schemas.openxmlformats.org/presentationml/2006/ole">
            <mc:AlternateContent xmlns:mc="http://schemas.openxmlformats.org/markup-compatibility/2006">
              <mc:Choice xmlns:v="urn:schemas-microsoft-com:vml" Requires="v">
                <p:oleObj name="Equation" r:id="rId5" imgW="2590560" imgH="228600" progId="Equation.3">
                  <p:embed/>
                </p:oleObj>
              </mc:Choice>
              <mc:Fallback>
                <p:oleObj name="Equation" r:id="rId5" imgW="2590560" imgH="228600" progId="Equation.3">
                  <p:embed/>
                  <p:pic>
                    <p:nvPicPr>
                      <p:cNvPr id="8294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3632" y="5877272"/>
                        <a:ext cx="6769100" cy="596900"/>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noChangeArrowheads="1"/>
          </p:cNvSpPr>
          <p:nvPr>
            <p:ph type="title"/>
          </p:nvPr>
        </p:nvSpPr>
        <p:spPr/>
        <p:txBody>
          <a:bodyPr/>
          <a:lstStyle/>
          <a:p>
            <a:pPr eaLnBrk="1" hangingPunct="1"/>
            <a:r>
              <a:rPr lang="fr-FR"/>
              <a:t>Modèle de Bloch Brillouin</a:t>
            </a:r>
          </a:p>
        </p:txBody>
      </p:sp>
      <p:sp>
        <p:nvSpPr>
          <p:cNvPr id="252931" name="Rectangle 3"/>
          <p:cNvSpPr>
            <a:spLocks noGrp="1" noChangeArrowheads="1"/>
          </p:cNvSpPr>
          <p:nvPr>
            <p:ph idx="1"/>
          </p:nvPr>
        </p:nvSpPr>
        <p:spPr/>
        <p:txBody>
          <a:bodyPr/>
          <a:lstStyle/>
          <a:p>
            <a:pPr lvl="1" eaLnBrk="1" hangingPunct="1">
              <a:defRPr/>
            </a:pPr>
            <a:r>
              <a:rPr lang="fr-FR" i="1" u="sng">
                <a:solidFill>
                  <a:srgbClr val="9900CC"/>
                </a:solidFill>
                <a:effectLst>
                  <a:outerShdw blurRad="38100" dist="38100" dir="2700000" algn="tl">
                    <a:srgbClr val="C0C0C0"/>
                  </a:outerShdw>
                </a:effectLst>
              </a:rPr>
              <a:t>Différence onde plane / onde de Bloch:</a:t>
            </a:r>
          </a:p>
          <a:p>
            <a:pPr lvl="2" eaLnBrk="1" hangingPunct="1">
              <a:defRPr/>
            </a:pPr>
            <a:r>
              <a:rPr lang="fr-FR" u="sng"/>
              <a:t>Onde plane:</a:t>
            </a:r>
          </a:p>
          <a:p>
            <a:pPr lvl="2" eaLnBrk="1" hangingPunct="1">
              <a:defRPr/>
            </a:pPr>
            <a:endParaRPr lang="fr-FR" u="sng"/>
          </a:p>
          <a:p>
            <a:pPr lvl="2" eaLnBrk="1" hangingPunct="1">
              <a:defRPr/>
            </a:pPr>
            <a:endParaRPr lang="fr-FR"/>
          </a:p>
          <a:p>
            <a:pPr lvl="2" eaLnBrk="1" hangingPunct="1">
              <a:defRPr/>
            </a:pPr>
            <a:endParaRPr lang="fr-FR"/>
          </a:p>
          <a:p>
            <a:pPr lvl="2" eaLnBrk="1" hangingPunct="1">
              <a:defRPr/>
            </a:pPr>
            <a:r>
              <a:rPr lang="fr-FR" u="sng"/>
              <a:t>Onde de Bloch:</a:t>
            </a: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p:txBody>
      </p:sp>
      <p:sp>
        <p:nvSpPr>
          <p:cNvPr id="83972" name="Espace réservé du numéro de diapositive 5"/>
          <p:cNvSpPr>
            <a:spLocks noGrp="1"/>
          </p:cNvSpPr>
          <p:nvPr>
            <p:ph type="sldNum" sz="quarter" idx="12"/>
          </p:nvPr>
        </p:nvSpPr>
        <p:spPr>
          <a:noFill/>
        </p:spPr>
        <p:txBody>
          <a:bodyPr/>
          <a:lstStyle/>
          <a:p>
            <a:fld id="{0125A5D8-41E6-481C-8A8E-2C638169E511}" type="slidenum">
              <a:rPr lang="fr-FR" altLang="en-US"/>
              <a:pPr/>
              <a:t>147</a:t>
            </a:fld>
            <a:endParaRPr lang="fr-FR" altLang="en-US"/>
          </a:p>
        </p:txBody>
      </p:sp>
      <p:graphicFrame>
        <p:nvGraphicFramePr>
          <p:cNvPr id="83970" name="Object 6"/>
          <p:cNvGraphicFramePr>
            <a:graphicFrameLocks noChangeAspect="1"/>
          </p:cNvGraphicFramePr>
          <p:nvPr>
            <p:extLst>
              <p:ext uri="{D42A27DB-BD31-4B8C-83A1-F6EECF244321}">
                <p14:modId xmlns:p14="http://schemas.microsoft.com/office/powerpoint/2010/main" val="383391375"/>
              </p:ext>
            </p:extLst>
          </p:nvPr>
        </p:nvGraphicFramePr>
        <p:xfrm>
          <a:off x="3302001" y="2420939"/>
          <a:ext cx="5299075" cy="847725"/>
        </p:xfrm>
        <a:graphic>
          <a:graphicData uri="http://schemas.openxmlformats.org/presentationml/2006/ole">
            <mc:AlternateContent xmlns:mc="http://schemas.openxmlformats.org/markup-compatibility/2006">
              <mc:Choice xmlns:v="urn:schemas-microsoft-com:vml" Requires="v">
                <p:oleObj name="Équation" r:id="rId3" imgW="2463480" imgH="393480" progId="Equation.3">
                  <p:embed/>
                </p:oleObj>
              </mc:Choice>
              <mc:Fallback>
                <p:oleObj name="Équation" r:id="rId3" imgW="2463480" imgH="393480" progId="Equation.3">
                  <p:embed/>
                  <p:pic>
                    <p:nvPicPr>
                      <p:cNvPr id="83970" name="Object 6"/>
                      <p:cNvPicPr>
                        <a:picLocks noChangeAspect="1" noChangeArrowheads="1"/>
                      </p:cNvPicPr>
                      <p:nvPr/>
                    </p:nvPicPr>
                    <p:blipFill>
                      <a:blip r:embed="rId4"/>
                      <a:srcRect/>
                      <a:stretch>
                        <a:fillRect/>
                      </a:stretch>
                    </p:blipFill>
                    <p:spPr bwMode="auto">
                      <a:xfrm>
                        <a:off x="3302001" y="2420939"/>
                        <a:ext cx="529907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1" name="Object 7"/>
          <p:cNvGraphicFramePr>
            <a:graphicFrameLocks noChangeAspect="1"/>
          </p:cNvGraphicFramePr>
          <p:nvPr>
            <p:extLst>
              <p:ext uri="{D42A27DB-BD31-4B8C-83A1-F6EECF244321}">
                <p14:modId xmlns:p14="http://schemas.microsoft.com/office/powerpoint/2010/main" val="698055850"/>
              </p:ext>
            </p:extLst>
          </p:nvPr>
        </p:nvGraphicFramePr>
        <p:xfrm>
          <a:off x="2608264" y="4005264"/>
          <a:ext cx="6637337" cy="847725"/>
        </p:xfrm>
        <a:graphic>
          <a:graphicData uri="http://schemas.openxmlformats.org/presentationml/2006/ole">
            <mc:AlternateContent xmlns:mc="http://schemas.openxmlformats.org/markup-compatibility/2006">
              <mc:Choice xmlns:v="urn:schemas-microsoft-com:vml" Requires="v">
                <p:oleObj name="Équation" r:id="rId5" imgW="3085920" imgH="393480" progId="Equation.3">
                  <p:embed/>
                </p:oleObj>
              </mc:Choice>
              <mc:Fallback>
                <p:oleObj name="Équation" r:id="rId5" imgW="3085920" imgH="393480" progId="Equation.3">
                  <p:embed/>
                  <p:pic>
                    <p:nvPicPr>
                      <p:cNvPr id="83971" name="Object 7"/>
                      <p:cNvPicPr>
                        <a:picLocks noChangeAspect="1" noChangeArrowheads="1"/>
                      </p:cNvPicPr>
                      <p:nvPr/>
                    </p:nvPicPr>
                    <p:blipFill>
                      <a:blip r:embed="rId6"/>
                      <a:srcRect/>
                      <a:stretch>
                        <a:fillRect/>
                      </a:stretch>
                    </p:blipFill>
                    <p:spPr bwMode="auto">
                      <a:xfrm>
                        <a:off x="2608264" y="4005264"/>
                        <a:ext cx="6637337"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975" name="AutoShape 8"/>
          <p:cNvSpPr>
            <a:spLocks/>
          </p:cNvSpPr>
          <p:nvPr/>
        </p:nvSpPr>
        <p:spPr bwMode="auto">
          <a:xfrm rot="16200000">
            <a:off x="8571263" y="4149900"/>
            <a:ext cx="144463" cy="1150937"/>
          </a:xfrm>
          <a:prstGeom prst="leftBrace">
            <a:avLst>
              <a:gd name="adj1" fmla="val 66392"/>
              <a:gd name="adj2" fmla="val 50000"/>
            </a:avLst>
          </a:prstGeom>
          <a:noFill/>
          <a:ln w="9525">
            <a:solidFill>
              <a:schemeClr val="tx1"/>
            </a:solidFill>
            <a:round/>
            <a:headEnd/>
            <a:tailEnd/>
          </a:ln>
        </p:spPr>
        <p:txBody>
          <a:bodyPr wrap="none" anchor="ctr"/>
          <a:lstStyle/>
          <a:p>
            <a:endParaRPr lang="fr-FR"/>
          </a:p>
        </p:txBody>
      </p:sp>
      <p:sp>
        <p:nvSpPr>
          <p:cNvPr id="252937" name="Text Box 9"/>
          <p:cNvSpPr txBox="1">
            <a:spLocks noChangeArrowheads="1"/>
          </p:cNvSpPr>
          <p:nvPr/>
        </p:nvSpPr>
        <p:spPr bwMode="auto">
          <a:xfrm>
            <a:off x="8151368" y="4797599"/>
            <a:ext cx="984250" cy="366712"/>
          </a:xfrm>
          <a:prstGeom prst="rect">
            <a:avLst/>
          </a:prstGeom>
          <a:noFill/>
          <a:ln w="9525">
            <a:noFill/>
            <a:miter lim="800000"/>
            <a:headEnd/>
            <a:tailEnd/>
          </a:ln>
          <a:effectLst/>
        </p:spPr>
        <p:txBody>
          <a:bodyPr wrap="none">
            <a:spAutoFit/>
          </a:bodyPr>
          <a:lstStyle/>
          <a:p>
            <a:pPr>
              <a:defRPr/>
            </a:pPr>
            <a:r>
              <a:rPr lang="fr-FR" i="1" dirty="0">
                <a:solidFill>
                  <a:srgbClr val="9900CC"/>
                </a:solidFill>
                <a:effectLst>
                  <a:outerShdw blurRad="38100" dist="38100" dir="2700000" algn="tl">
                    <a:srgbClr val="C0C0C0"/>
                  </a:outerShdw>
                </a:effectLst>
              </a:rPr>
              <a:t>inconnu</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2"/>
          <p:cNvSpPr>
            <a:spLocks noGrp="1" noChangeArrowheads="1"/>
          </p:cNvSpPr>
          <p:nvPr>
            <p:ph type="title"/>
          </p:nvPr>
        </p:nvSpPr>
        <p:spPr/>
        <p:txBody>
          <a:bodyPr/>
          <a:lstStyle/>
          <a:p>
            <a:pPr eaLnBrk="1" hangingPunct="1"/>
            <a:r>
              <a:rPr lang="fr-FR"/>
              <a:t>Modèle de Bloch Brillouin</a:t>
            </a:r>
          </a:p>
        </p:txBody>
      </p:sp>
      <p:sp>
        <p:nvSpPr>
          <p:cNvPr id="253955" name="Rectangle 3"/>
          <p:cNvSpPr>
            <a:spLocks noGrp="1" noChangeArrowheads="1"/>
          </p:cNvSpPr>
          <p:nvPr>
            <p:ph idx="1"/>
          </p:nvPr>
        </p:nvSpPr>
        <p:spPr/>
        <p:txBody>
          <a:bodyPr/>
          <a:lstStyle/>
          <a:p>
            <a:pPr lvl="2" eaLnBrk="1" hangingPunct="1">
              <a:defRPr/>
            </a:pPr>
            <a:r>
              <a:rPr lang="fr-FR"/>
              <a:t>La fonction d’onde de Bloch doit être injectée dans l’équation de Schrödinger </a:t>
            </a:r>
            <a:r>
              <a:rPr lang="fr-FR">
                <a:sym typeface="Wingdings" pitchFamily="2" charset="2"/>
              </a:rPr>
              <a:t> la résolution impose de connaître </a:t>
            </a:r>
            <a:r>
              <a:rPr lang="fr-FR" i="1">
                <a:effectLst>
                  <a:outerShdw blurRad="38100" dist="38100" dir="2700000" algn="tl">
                    <a:srgbClr val="C0C0C0"/>
                  </a:outerShdw>
                </a:effectLst>
                <a:sym typeface="Wingdings" pitchFamily="2" charset="2"/>
              </a:rPr>
              <a:t>u(x) </a:t>
            </a:r>
            <a:r>
              <a:rPr lang="fr-FR">
                <a:sym typeface="Wingdings" pitchFamily="2" charset="2"/>
              </a:rPr>
              <a:t>!</a:t>
            </a:r>
          </a:p>
          <a:p>
            <a:pPr lvl="2" eaLnBrk="1" hangingPunct="1">
              <a:defRPr/>
            </a:pPr>
            <a:endParaRPr lang="fr-FR">
              <a:sym typeface="Wingdings" pitchFamily="2" charset="2"/>
            </a:endParaRPr>
          </a:p>
          <a:p>
            <a:pPr lvl="2" eaLnBrk="1" hangingPunct="1">
              <a:defRPr/>
            </a:pPr>
            <a:endParaRPr lang="fr-FR">
              <a:sym typeface="Wingdings" pitchFamily="2" charset="2"/>
            </a:endParaRPr>
          </a:p>
          <a:p>
            <a:pPr lvl="1" eaLnBrk="1" hangingPunct="1">
              <a:defRPr/>
            </a:pPr>
            <a:endParaRPr lang="fr-FR">
              <a:sym typeface="Wingdings" pitchFamily="2" charset="2"/>
            </a:endParaRPr>
          </a:p>
          <a:p>
            <a:pPr lvl="1" eaLnBrk="1" hangingPunct="1">
              <a:defRPr/>
            </a:pPr>
            <a:endParaRPr lang="fr-FR">
              <a:sym typeface="Wingdings" pitchFamily="2" charset="2"/>
            </a:endParaRPr>
          </a:p>
          <a:p>
            <a:pPr lvl="2" eaLnBrk="1" hangingPunct="1">
              <a:defRPr/>
            </a:pPr>
            <a:r>
              <a:rPr lang="fr-FR">
                <a:sym typeface="Wingdings" pitchFamily="2" charset="2"/>
              </a:rPr>
              <a:t>Pour résoudre le problème il faut connaître parfaitement la forme du potentiel cristallin (pas trivial!). Un modèle simplifié devrait nous permettre d’avoir une idée de la structure de bandes d’énergie </a:t>
            </a:r>
            <a:endParaRPr lang="fr-FR" i="1">
              <a:effectLst>
                <a:outerShdw blurRad="38100" dist="38100" dir="2700000" algn="tl">
                  <a:srgbClr val="C0C0C0"/>
                </a:outerShdw>
              </a:effectLst>
            </a:endParaRPr>
          </a:p>
        </p:txBody>
      </p:sp>
      <p:sp>
        <p:nvSpPr>
          <p:cNvPr id="84995" name="Espace réservé du numéro de diapositive 5"/>
          <p:cNvSpPr>
            <a:spLocks noGrp="1"/>
          </p:cNvSpPr>
          <p:nvPr>
            <p:ph type="sldNum" sz="quarter" idx="12"/>
          </p:nvPr>
        </p:nvSpPr>
        <p:spPr>
          <a:noFill/>
        </p:spPr>
        <p:txBody>
          <a:bodyPr/>
          <a:lstStyle/>
          <a:p>
            <a:fld id="{10123A20-087C-4C57-A494-6518A6231DB0}" type="slidenum">
              <a:rPr lang="fr-FR" altLang="en-US"/>
              <a:pPr/>
              <a:t>148</a:t>
            </a:fld>
            <a:endParaRPr lang="fr-FR" altLang="en-US"/>
          </a:p>
        </p:txBody>
      </p:sp>
      <p:graphicFrame>
        <p:nvGraphicFramePr>
          <p:cNvPr id="84994" name="Object 6"/>
          <p:cNvGraphicFramePr>
            <a:graphicFrameLocks noChangeAspect="1"/>
          </p:cNvGraphicFramePr>
          <p:nvPr>
            <p:extLst>
              <p:ext uri="{D42A27DB-BD31-4B8C-83A1-F6EECF244321}">
                <p14:modId xmlns:p14="http://schemas.microsoft.com/office/powerpoint/2010/main" val="3023631782"/>
              </p:ext>
            </p:extLst>
          </p:nvPr>
        </p:nvGraphicFramePr>
        <p:xfrm>
          <a:off x="3143673" y="2492897"/>
          <a:ext cx="5840413" cy="852487"/>
        </p:xfrm>
        <a:graphic>
          <a:graphicData uri="http://schemas.openxmlformats.org/presentationml/2006/ole">
            <mc:AlternateContent xmlns:mc="http://schemas.openxmlformats.org/markup-compatibility/2006">
              <mc:Choice xmlns:v="urn:schemas-microsoft-com:vml" Requires="v">
                <p:oleObj name="Equation" r:id="rId3" imgW="2882880" imgH="419040" progId="Equation.3">
                  <p:embed/>
                </p:oleObj>
              </mc:Choice>
              <mc:Fallback>
                <p:oleObj name="Equation" r:id="rId3" imgW="2882880" imgH="419040" progId="Equation.3">
                  <p:embed/>
                  <p:pic>
                    <p:nvPicPr>
                      <p:cNvPr id="8499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3" y="2492897"/>
                        <a:ext cx="5840413" cy="852487"/>
                      </a:xfrm>
                      <a:prstGeom prst="rect">
                        <a:avLst/>
                      </a:prstGeom>
                      <a:solidFill>
                        <a:schemeClr val="bg1"/>
                      </a:solidFill>
                      <a:ln w="9525">
                        <a:solidFill>
                          <a:srgbClr val="9900CC"/>
                        </a:solidFill>
                        <a:miter lim="800000"/>
                        <a:headEnd/>
                        <a:tailEnd/>
                      </a:ln>
                      <a:effectLst>
                        <a:outerShdw dist="107763" dir="18900000" algn="ctr" rotWithShape="0">
                          <a:srgbClr val="808080">
                            <a:alpha val="50000"/>
                          </a:srgbClr>
                        </a:outerShdw>
                      </a:effectLst>
                    </p:spPr>
                  </p:pic>
                </p:oleObj>
              </mc:Fallback>
            </mc:AlternateContent>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2"/>
          <p:cNvSpPr>
            <a:spLocks noGrp="1" noChangeArrowheads="1"/>
          </p:cNvSpPr>
          <p:nvPr>
            <p:ph type="title"/>
          </p:nvPr>
        </p:nvSpPr>
        <p:spPr/>
        <p:txBody>
          <a:bodyPr/>
          <a:lstStyle/>
          <a:p>
            <a:pPr eaLnBrk="1" hangingPunct="1"/>
            <a:r>
              <a:rPr lang="fr-FR"/>
              <a:t>Modèle de Kronig et Penney</a:t>
            </a:r>
          </a:p>
        </p:txBody>
      </p:sp>
      <p:sp>
        <p:nvSpPr>
          <p:cNvPr id="273410" name="Espace réservé du numéro de diapositive 5"/>
          <p:cNvSpPr>
            <a:spLocks noGrp="1"/>
          </p:cNvSpPr>
          <p:nvPr>
            <p:ph type="sldNum" sz="quarter" idx="12"/>
          </p:nvPr>
        </p:nvSpPr>
        <p:spPr>
          <a:noFill/>
        </p:spPr>
        <p:txBody>
          <a:bodyPr/>
          <a:lstStyle/>
          <a:p>
            <a:fld id="{5993A0A5-E7AB-46F9-9FE4-059296147C04}" type="slidenum">
              <a:rPr lang="fr-FR" altLang="en-US"/>
              <a:pPr/>
              <a:t>149</a:t>
            </a:fld>
            <a:endParaRPr lang="fr-FR" altLang="en-US"/>
          </a:p>
        </p:txBody>
      </p:sp>
      <p:grpSp>
        <p:nvGrpSpPr>
          <p:cNvPr id="273412" name="Group 12"/>
          <p:cNvGrpSpPr>
            <a:grpSpLocks/>
          </p:cNvGrpSpPr>
          <p:nvPr/>
        </p:nvGrpSpPr>
        <p:grpSpPr bwMode="auto">
          <a:xfrm>
            <a:off x="2351088" y="1773239"/>
            <a:ext cx="7237412" cy="4262437"/>
            <a:chOff x="521" y="1117"/>
            <a:chExt cx="4559" cy="2685"/>
          </a:xfrm>
        </p:grpSpPr>
        <p:pic>
          <p:nvPicPr>
            <p:cNvPr id="273413" name="Picture 4"/>
            <p:cNvPicPr>
              <a:picLocks noChangeAspect="1" noChangeArrowheads="1"/>
            </p:cNvPicPr>
            <p:nvPr/>
          </p:nvPicPr>
          <p:blipFill>
            <a:blip r:embed="rId3" cstate="print"/>
            <a:srcRect/>
            <a:stretch>
              <a:fillRect/>
            </a:stretch>
          </p:blipFill>
          <p:spPr bwMode="auto">
            <a:xfrm>
              <a:off x="521" y="1117"/>
              <a:ext cx="4559" cy="411"/>
            </a:xfrm>
            <a:prstGeom prst="rect">
              <a:avLst/>
            </a:prstGeom>
            <a:noFill/>
            <a:ln w="9525">
              <a:noFill/>
              <a:miter lim="800000"/>
              <a:headEnd/>
              <a:tailEnd/>
            </a:ln>
          </p:spPr>
        </p:pic>
        <p:pic>
          <p:nvPicPr>
            <p:cNvPr id="273414" name="Picture 5"/>
            <p:cNvPicPr>
              <a:picLocks noChangeAspect="1" noChangeArrowheads="1"/>
            </p:cNvPicPr>
            <p:nvPr/>
          </p:nvPicPr>
          <p:blipFill>
            <a:blip r:embed="rId4" cstate="print"/>
            <a:srcRect/>
            <a:stretch>
              <a:fillRect/>
            </a:stretch>
          </p:blipFill>
          <p:spPr bwMode="auto">
            <a:xfrm>
              <a:off x="1033" y="1570"/>
              <a:ext cx="3480" cy="2232"/>
            </a:xfrm>
            <a:prstGeom prst="rect">
              <a:avLst/>
            </a:prstGeom>
            <a:noFill/>
            <a:ln w="9525">
              <a:noFill/>
              <a:miter lim="800000"/>
              <a:headEnd/>
              <a:tailEnd/>
            </a:ln>
          </p:spPr>
        </p:pic>
        <p:sp>
          <p:nvSpPr>
            <p:cNvPr id="273415" name="Line 7"/>
            <p:cNvSpPr>
              <a:spLocks noChangeShapeType="1"/>
            </p:cNvSpPr>
            <p:nvPr/>
          </p:nvSpPr>
          <p:spPr bwMode="auto">
            <a:xfrm>
              <a:off x="3969" y="1480"/>
              <a:ext cx="317" cy="0"/>
            </a:xfrm>
            <a:prstGeom prst="line">
              <a:avLst/>
            </a:prstGeom>
            <a:noFill/>
            <a:ln w="28575">
              <a:solidFill>
                <a:srgbClr val="FF0000"/>
              </a:solidFill>
              <a:round/>
              <a:headEnd/>
              <a:tailEnd/>
            </a:ln>
          </p:spPr>
          <p:txBody>
            <a:bodyPr/>
            <a:lstStyle/>
            <a:p>
              <a:endParaRPr lang="fr-FR"/>
            </a:p>
          </p:txBody>
        </p:sp>
        <p:sp>
          <p:nvSpPr>
            <p:cNvPr id="273416" name="Line 8"/>
            <p:cNvSpPr>
              <a:spLocks noChangeShapeType="1"/>
            </p:cNvSpPr>
            <p:nvPr/>
          </p:nvSpPr>
          <p:spPr bwMode="auto">
            <a:xfrm>
              <a:off x="3560" y="1797"/>
              <a:ext cx="862" cy="0"/>
            </a:xfrm>
            <a:prstGeom prst="line">
              <a:avLst/>
            </a:prstGeom>
            <a:noFill/>
            <a:ln w="9525">
              <a:solidFill>
                <a:srgbClr val="FF0000"/>
              </a:solidFill>
              <a:round/>
              <a:headEnd/>
              <a:tailEnd/>
            </a:ln>
          </p:spPr>
          <p:txBody>
            <a:bodyPr/>
            <a:lstStyle/>
            <a:p>
              <a:endParaRPr lang="fr-FR"/>
            </a:p>
          </p:txBody>
        </p:sp>
        <p:sp>
          <p:nvSpPr>
            <p:cNvPr id="273417" name="Line 9"/>
            <p:cNvSpPr>
              <a:spLocks noChangeShapeType="1"/>
            </p:cNvSpPr>
            <p:nvPr/>
          </p:nvSpPr>
          <p:spPr bwMode="auto">
            <a:xfrm flipV="1">
              <a:off x="1202" y="1933"/>
              <a:ext cx="3220" cy="46"/>
            </a:xfrm>
            <a:prstGeom prst="line">
              <a:avLst/>
            </a:prstGeom>
            <a:noFill/>
            <a:ln w="9525">
              <a:solidFill>
                <a:srgbClr val="FF0000"/>
              </a:solidFill>
              <a:round/>
              <a:headEnd/>
              <a:tailEnd/>
            </a:ln>
          </p:spPr>
          <p:txBody>
            <a:bodyPr/>
            <a:lstStyle/>
            <a:p>
              <a:endParaRPr lang="fr-FR"/>
            </a:p>
          </p:txBody>
        </p:sp>
        <p:sp>
          <p:nvSpPr>
            <p:cNvPr id="273418" name="Line 10"/>
            <p:cNvSpPr>
              <a:spLocks noChangeShapeType="1"/>
            </p:cNvSpPr>
            <p:nvPr/>
          </p:nvSpPr>
          <p:spPr bwMode="auto">
            <a:xfrm flipV="1">
              <a:off x="1247" y="2069"/>
              <a:ext cx="3175" cy="46"/>
            </a:xfrm>
            <a:prstGeom prst="line">
              <a:avLst/>
            </a:prstGeom>
            <a:noFill/>
            <a:ln w="9525">
              <a:solidFill>
                <a:srgbClr val="FF0000"/>
              </a:solidFill>
              <a:round/>
              <a:headEnd/>
              <a:tailEnd/>
            </a:ln>
          </p:spPr>
          <p:txBody>
            <a:bodyPr/>
            <a:lstStyle/>
            <a:p>
              <a:endParaRPr lang="fr-FR"/>
            </a:p>
          </p:txBody>
        </p:sp>
        <p:sp>
          <p:nvSpPr>
            <p:cNvPr id="273419" name="Line 11"/>
            <p:cNvSpPr>
              <a:spLocks noChangeShapeType="1"/>
            </p:cNvSpPr>
            <p:nvPr/>
          </p:nvSpPr>
          <p:spPr bwMode="auto">
            <a:xfrm>
              <a:off x="1247" y="2251"/>
              <a:ext cx="953" cy="0"/>
            </a:xfrm>
            <a:prstGeom prst="line">
              <a:avLst/>
            </a:prstGeom>
            <a:noFill/>
            <a:ln w="9525">
              <a:solidFill>
                <a:srgbClr val="FF0000"/>
              </a:solidFill>
              <a:round/>
              <a:headEnd/>
              <a:tailEnd/>
            </a:ln>
          </p:spPr>
          <p:txBody>
            <a:bodyPr/>
            <a:lstStyle/>
            <a:p>
              <a:endParaRPr lang="fr-F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4"/>
          <p:cNvSpPr>
            <a:spLocks noGrp="1" noChangeArrowheads="1"/>
          </p:cNvSpPr>
          <p:nvPr>
            <p:ph type="title"/>
          </p:nvPr>
        </p:nvSpPr>
        <p:spPr>
          <a:noFill/>
        </p:spPr>
        <p:txBody>
          <a:bodyPr/>
          <a:lstStyle/>
          <a:p>
            <a:pPr eaLnBrk="1" hangingPunct="1"/>
            <a:r>
              <a:rPr lang="fr-FR" dirty="0"/>
              <a:t>La liaison métallique </a:t>
            </a:r>
          </a:p>
        </p:txBody>
      </p:sp>
      <p:sp>
        <p:nvSpPr>
          <p:cNvPr id="215044" name="Rectangle 6"/>
          <p:cNvSpPr>
            <a:spLocks noGrp="1" noChangeArrowheads="1"/>
          </p:cNvSpPr>
          <p:nvPr>
            <p:ph idx="1"/>
          </p:nvPr>
        </p:nvSpPr>
        <p:spPr>
          <a:xfrm>
            <a:off x="1992313" y="1844676"/>
            <a:ext cx="8229600" cy="4411663"/>
          </a:xfrm>
        </p:spPr>
        <p:txBody>
          <a:bodyPr/>
          <a:lstStyle/>
          <a:p>
            <a:pPr eaLnBrk="1" hangingPunct="1">
              <a:lnSpc>
                <a:spcPct val="80000"/>
              </a:lnSpc>
            </a:pPr>
            <a:r>
              <a:rPr lang="fr-FR" sz="1800" dirty="0"/>
              <a:t>Les électrons périphériques sont très peu liés à l’atome </a:t>
            </a:r>
          </a:p>
          <a:p>
            <a:pPr eaLnBrk="1" hangingPunct="1">
              <a:lnSpc>
                <a:spcPct val="80000"/>
              </a:lnSpc>
            </a:pPr>
            <a:r>
              <a:rPr lang="fr-FR" sz="1800" dirty="0"/>
              <a:t>L’atome « libère » facilement ce(ces) électron(s)</a:t>
            </a:r>
          </a:p>
          <a:p>
            <a:pPr eaLnBrk="1" hangingPunct="1">
              <a:lnSpc>
                <a:spcPct val="80000"/>
              </a:lnSpc>
            </a:pPr>
            <a:r>
              <a:rPr lang="fr-FR" sz="1800" dirty="0"/>
              <a:t>Les noyaux constituent alors un ensemble de charges positives </a:t>
            </a:r>
            <a:r>
              <a:rPr lang="fr-FR" sz="1800" dirty="0">
                <a:sym typeface="Wingdings" pitchFamily="2" charset="2"/>
              </a:rPr>
              <a:t> ions positifs à couche externe saturée</a:t>
            </a:r>
            <a:endParaRPr lang="fr-FR" sz="1800" dirty="0"/>
          </a:p>
          <a:p>
            <a:pPr eaLnBrk="1" hangingPunct="1">
              <a:lnSpc>
                <a:spcPct val="80000"/>
              </a:lnSpc>
            </a:pPr>
            <a:r>
              <a:rPr lang="fr-FR" sz="1800" dirty="0"/>
              <a:t>La cohésion est assurée par le nuage électronique chargé négativement</a:t>
            </a:r>
          </a:p>
          <a:p>
            <a:pPr eaLnBrk="1" hangingPunct="1">
              <a:lnSpc>
                <a:spcPct val="80000"/>
              </a:lnSpc>
            </a:pPr>
            <a:r>
              <a:rPr lang="fr-FR" sz="1800" dirty="0"/>
              <a:t>Force de cohésion </a:t>
            </a:r>
            <a:r>
              <a:rPr lang="fr-FR" sz="1800" dirty="0">
                <a:sym typeface="Wingdings" pitchFamily="2" charset="2"/>
              </a:rPr>
              <a:t> attraction Coulombienne</a:t>
            </a:r>
          </a:p>
          <a:p>
            <a:pPr eaLnBrk="1" hangingPunct="1">
              <a:lnSpc>
                <a:spcPct val="80000"/>
              </a:lnSpc>
            </a:pPr>
            <a:r>
              <a:rPr lang="fr-FR" sz="1800" dirty="0"/>
              <a:t>Liaisons « plutôt » faibles </a:t>
            </a:r>
            <a:r>
              <a:rPr lang="fr-FR" sz="1800" dirty="0">
                <a:sym typeface="Wingdings" pitchFamily="2" charset="2"/>
              </a:rPr>
              <a:t> matériaux moins durs (malléable, ductile)</a:t>
            </a:r>
            <a:endParaRPr lang="fr-FR" sz="1800" dirty="0"/>
          </a:p>
          <a:p>
            <a:pPr eaLnBrk="1" hangingPunct="1">
              <a:lnSpc>
                <a:spcPct val="80000"/>
              </a:lnSpc>
            </a:pPr>
            <a:endParaRPr lang="fr-FR" sz="2600" dirty="0"/>
          </a:p>
        </p:txBody>
      </p:sp>
      <p:sp>
        <p:nvSpPr>
          <p:cNvPr id="215042" name="Espace réservé du numéro de diapositive 5"/>
          <p:cNvSpPr>
            <a:spLocks noGrp="1"/>
          </p:cNvSpPr>
          <p:nvPr>
            <p:ph type="sldNum" sz="quarter" idx="12"/>
          </p:nvPr>
        </p:nvSpPr>
        <p:spPr>
          <a:noFill/>
        </p:spPr>
        <p:txBody>
          <a:bodyPr/>
          <a:lstStyle/>
          <a:p>
            <a:fld id="{6B988E72-46F5-41CD-B7AD-84CBA8C1F7FB}" type="slidenum">
              <a:rPr lang="fr-FR" altLang="en-US"/>
              <a:pPr/>
              <a:t>15</a:t>
            </a:fld>
            <a:endParaRPr lang="fr-FR" altLang="en-US"/>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7" y="4005065"/>
            <a:ext cx="50403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2"/>
          <p:cNvSpPr>
            <a:spLocks noGrp="1" noChangeArrowheads="1"/>
          </p:cNvSpPr>
          <p:nvPr>
            <p:ph type="title"/>
          </p:nvPr>
        </p:nvSpPr>
        <p:spPr/>
        <p:txBody>
          <a:bodyPr/>
          <a:lstStyle/>
          <a:p>
            <a:pPr eaLnBrk="1" hangingPunct="1"/>
            <a:r>
              <a:rPr lang="fr-FR"/>
              <a:t>Modèle de Kronig et Penney</a:t>
            </a:r>
          </a:p>
        </p:txBody>
      </p:sp>
      <p:sp>
        <p:nvSpPr>
          <p:cNvPr id="274436" name="Rectangle 3"/>
          <p:cNvSpPr>
            <a:spLocks noGrp="1" noChangeArrowheads="1"/>
          </p:cNvSpPr>
          <p:nvPr>
            <p:ph idx="1"/>
          </p:nvPr>
        </p:nvSpPr>
        <p:spPr>
          <a:xfrm>
            <a:off x="1981200" y="1484785"/>
            <a:ext cx="8229600" cy="4968404"/>
          </a:xfrm>
        </p:spPr>
        <p:txBody>
          <a:bodyPr>
            <a:normAutofit/>
          </a:bodyPr>
          <a:lstStyle/>
          <a:p>
            <a:pPr lvl="1" eaLnBrk="1" hangingPunct="1">
              <a:lnSpc>
                <a:spcPct val="90000"/>
              </a:lnSpc>
            </a:pPr>
            <a:r>
              <a:rPr lang="fr-FR" dirty="0"/>
              <a:t>On approxime le potentiel périodique cristallin par un potentiel périodique en créneaux.</a:t>
            </a:r>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r>
              <a:rPr lang="fr-FR" dirty="0"/>
              <a:t>Zone I :	0&lt;x&lt;a  	</a:t>
            </a:r>
            <a:r>
              <a:rPr lang="fr-FR" i="1" dirty="0"/>
              <a:t>V(x)=0</a:t>
            </a:r>
          </a:p>
          <a:p>
            <a:pPr lvl="2" eaLnBrk="1" hangingPunct="1">
              <a:lnSpc>
                <a:spcPct val="90000"/>
              </a:lnSpc>
            </a:pPr>
            <a:r>
              <a:rPr lang="fr-FR" dirty="0"/>
              <a:t>Zone II:	-b&lt;x&lt;0		</a:t>
            </a:r>
            <a:r>
              <a:rPr lang="fr-FR" i="1" dirty="0"/>
              <a:t>V(x)=V</a:t>
            </a:r>
            <a:r>
              <a:rPr lang="fr-FR" i="1" baseline="-25000" dirty="0"/>
              <a:t>0</a:t>
            </a:r>
            <a:endParaRPr lang="fr-FR" i="1" dirty="0"/>
          </a:p>
          <a:p>
            <a:pPr lvl="2" eaLnBrk="1" hangingPunct="1">
              <a:lnSpc>
                <a:spcPct val="90000"/>
              </a:lnSpc>
            </a:pPr>
            <a:endParaRPr lang="fr-FR" i="1" dirty="0"/>
          </a:p>
        </p:txBody>
      </p:sp>
      <p:sp>
        <p:nvSpPr>
          <p:cNvPr id="274434" name="Espace réservé du numéro de diapositive 5"/>
          <p:cNvSpPr>
            <a:spLocks noGrp="1"/>
          </p:cNvSpPr>
          <p:nvPr>
            <p:ph type="sldNum" sz="quarter" idx="12"/>
          </p:nvPr>
        </p:nvSpPr>
        <p:spPr>
          <a:noFill/>
        </p:spPr>
        <p:txBody>
          <a:bodyPr/>
          <a:lstStyle/>
          <a:p>
            <a:fld id="{49BD4EBC-594C-48A8-A4C4-F657D85DAF22}" type="slidenum">
              <a:rPr lang="fr-FR" altLang="en-US"/>
              <a:pPr/>
              <a:t>150</a:t>
            </a:fld>
            <a:endParaRPr lang="fr-FR" altLang="en-US"/>
          </a:p>
        </p:txBody>
      </p:sp>
      <p:grpSp>
        <p:nvGrpSpPr>
          <p:cNvPr id="274437" name="Group 11"/>
          <p:cNvGrpSpPr>
            <a:grpSpLocks/>
          </p:cNvGrpSpPr>
          <p:nvPr/>
        </p:nvGrpSpPr>
        <p:grpSpPr bwMode="auto">
          <a:xfrm>
            <a:off x="5520219" y="4389582"/>
            <a:ext cx="5255964" cy="2423468"/>
            <a:chOff x="612" y="1616"/>
            <a:chExt cx="4609" cy="1830"/>
          </a:xfrm>
        </p:grpSpPr>
        <p:pic>
          <p:nvPicPr>
            <p:cNvPr id="274438" name="Picture 4"/>
            <p:cNvPicPr>
              <a:picLocks noChangeAspect="1" noChangeArrowheads="1"/>
            </p:cNvPicPr>
            <p:nvPr/>
          </p:nvPicPr>
          <p:blipFill>
            <a:blip r:embed="rId3" cstate="print"/>
            <a:srcRect/>
            <a:stretch>
              <a:fillRect/>
            </a:stretch>
          </p:blipFill>
          <p:spPr bwMode="auto">
            <a:xfrm>
              <a:off x="612" y="1616"/>
              <a:ext cx="4384" cy="1830"/>
            </a:xfrm>
            <a:prstGeom prst="rect">
              <a:avLst/>
            </a:prstGeom>
            <a:noFill/>
            <a:ln w="9525">
              <a:noFill/>
              <a:miter lim="800000"/>
              <a:headEnd/>
              <a:tailEnd/>
            </a:ln>
          </p:spPr>
        </p:pic>
        <p:sp>
          <p:nvSpPr>
            <p:cNvPr id="274439" name="Text Box 6"/>
            <p:cNvSpPr txBox="1">
              <a:spLocks noChangeArrowheads="1"/>
            </p:cNvSpPr>
            <p:nvPr/>
          </p:nvSpPr>
          <p:spPr bwMode="auto">
            <a:xfrm>
              <a:off x="1066" y="2614"/>
              <a:ext cx="317" cy="279"/>
            </a:xfrm>
            <a:prstGeom prst="rect">
              <a:avLst/>
            </a:prstGeom>
            <a:solidFill>
              <a:schemeClr val="bg1"/>
            </a:solidFill>
            <a:ln w="9525">
              <a:noFill/>
              <a:miter lim="800000"/>
              <a:headEnd/>
              <a:tailEnd/>
            </a:ln>
          </p:spPr>
          <p:txBody>
            <a:bodyPr>
              <a:spAutoFit/>
            </a:bodyPr>
            <a:lstStyle/>
            <a:p>
              <a:pPr>
                <a:spcBef>
                  <a:spcPct val="50000"/>
                </a:spcBef>
              </a:pPr>
              <a:endParaRPr lang="fr-FR"/>
            </a:p>
          </p:txBody>
        </p:sp>
        <p:sp>
          <p:nvSpPr>
            <p:cNvPr id="274440" name="Text Box 7"/>
            <p:cNvSpPr txBox="1">
              <a:spLocks noChangeArrowheads="1"/>
            </p:cNvSpPr>
            <p:nvPr/>
          </p:nvSpPr>
          <p:spPr bwMode="auto">
            <a:xfrm>
              <a:off x="1643" y="2626"/>
              <a:ext cx="239" cy="279"/>
            </a:xfrm>
            <a:prstGeom prst="rect">
              <a:avLst/>
            </a:prstGeom>
            <a:solidFill>
              <a:schemeClr val="bg1"/>
            </a:solidFill>
            <a:ln w="9525">
              <a:noFill/>
              <a:miter lim="800000"/>
              <a:headEnd/>
              <a:tailEnd/>
            </a:ln>
          </p:spPr>
          <p:txBody>
            <a:bodyPr>
              <a:spAutoFit/>
            </a:bodyPr>
            <a:lstStyle/>
            <a:p>
              <a:endParaRPr lang="fr-FR"/>
            </a:p>
          </p:txBody>
        </p:sp>
        <p:sp>
          <p:nvSpPr>
            <p:cNvPr id="274442" name="Text Box 9"/>
            <p:cNvSpPr txBox="1">
              <a:spLocks noChangeArrowheads="1"/>
            </p:cNvSpPr>
            <p:nvPr/>
          </p:nvSpPr>
          <p:spPr bwMode="auto">
            <a:xfrm>
              <a:off x="3787" y="2659"/>
              <a:ext cx="182" cy="279"/>
            </a:xfrm>
            <a:prstGeom prst="rect">
              <a:avLst/>
            </a:prstGeom>
            <a:solidFill>
              <a:schemeClr val="bg1"/>
            </a:solidFill>
            <a:ln w="9525">
              <a:noFill/>
              <a:miter lim="800000"/>
              <a:headEnd/>
              <a:tailEnd/>
            </a:ln>
          </p:spPr>
          <p:txBody>
            <a:bodyPr>
              <a:spAutoFit/>
            </a:bodyPr>
            <a:lstStyle/>
            <a:p>
              <a:pPr>
                <a:spcBef>
                  <a:spcPct val="50000"/>
                </a:spcBef>
              </a:pPr>
              <a:r>
                <a:rPr lang="fr-FR"/>
                <a:t>    </a:t>
              </a:r>
            </a:p>
          </p:txBody>
        </p:sp>
        <p:sp>
          <p:nvSpPr>
            <p:cNvPr id="274443" name="Text Box 10"/>
            <p:cNvSpPr txBox="1">
              <a:spLocks noChangeArrowheads="1"/>
            </p:cNvSpPr>
            <p:nvPr/>
          </p:nvSpPr>
          <p:spPr bwMode="auto">
            <a:xfrm>
              <a:off x="4778" y="2626"/>
              <a:ext cx="443" cy="279"/>
            </a:xfrm>
            <a:prstGeom prst="rect">
              <a:avLst/>
            </a:prstGeom>
            <a:solidFill>
              <a:schemeClr val="bg1"/>
            </a:solidFill>
            <a:ln w="9525">
              <a:noFill/>
              <a:miter lim="800000"/>
              <a:headEnd/>
              <a:tailEnd/>
            </a:ln>
          </p:spPr>
          <p:txBody>
            <a:bodyPr wrap="none">
              <a:spAutoFit/>
            </a:bodyPr>
            <a:lstStyle/>
            <a:p>
              <a:r>
                <a:rPr lang="fr-FR" dirty="0"/>
                <a:t>     </a:t>
              </a:r>
            </a:p>
          </p:txBody>
        </p:sp>
      </p:grpSp>
      <p:pic>
        <p:nvPicPr>
          <p:cNvPr id="12" name="Picture 6"/>
          <p:cNvPicPr>
            <a:picLocks noChangeAspect="1" noChangeArrowheads="1"/>
          </p:cNvPicPr>
          <p:nvPr/>
        </p:nvPicPr>
        <p:blipFill>
          <a:blip r:embed="rId4" cstate="print"/>
          <a:srcRect r="7942"/>
          <a:stretch>
            <a:fillRect/>
          </a:stretch>
        </p:blipFill>
        <p:spPr bwMode="auto">
          <a:xfrm>
            <a:off x="1775520" y="2276872"/>
            <a:ext cx="4176712" cy="2228850"/>
          </a:xfrm>
          <a:prstGeom prst="rect">
            <a:avLst/>
          </a:prstGeom>
          <a:noFill/>
          <a:ln w="9525">
            <a:noFill/>
            <a:miter lim="800000"/>
            <a:headEnd/>
            <a:tailEnd/>
          </a:ln>
        </p:spPr>
      </p:pic>
      <p:cxnSp>
        <p:nvCxnSpPr>
          <p:cNvPr id="3" name="Connecteur droit 2"/>
          <p:cNvCxnSpPr/>
          <p:nvPr/>
        </p:nvCxnSpPr>
        <p:spPr>
          <a:xfrm flipV="1">
            <a:off x="1980483" y="2652804"/>
            <a:ext cx="8476424" cy="32272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8472264" y="5739116"/>
            <a:ext cx="377026" cy="369332"/>
          </a:xfrm>
          <a:prstGeom prst="rect">
            <a:avLst/>
          </a:prstGeom>
          <a:solidFill>
            <a:schemeClr val="bg1"/>
          </a:solidFill>
        </p:spPr>
        <p:txBody>
          <a:bodyPr wrap="none" rtlCol="0">
            <a:spAutoFit/>
          </a:bodyPr>
          <a:lstStyle/>
          <a:p>
            <a:r>
              <a:rPr lang="en-US" dirty="0"/>
              <a:t>III</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pPr eaLnBrk="1" hangingPunct="1"/>
            <a:r>
              <a:rPr lang="fr-FR"/>
              <a:t>Modèle de Kronig et Penney</a:t>
            </a:r>
          </a:p>
        </p:txBody>
      </p:sp>
      <p:sp>
        <p:nvSpPr>
          <p:cNvPr id="86021" name="Rectangle 3"/>
          <p:cNvSpPr>
            <a:spLocks noGrp="1" noChangeArrowheads="1"/>
          </p:cNvSpPr>
          <p:nvPr>
            <p:ph idx="1"/>
          </p:nvPr>
        </p:nvSpPr>
        <p:spPr/>
        <p:txBody>
          <a:bodyPr/>
          <a:lstStyle/>
          <a:p>
            <a:pPr lvl="1" eaLnBrk="1" hangingPunct="1"/>
            <a:r>
              <a:rPr lang="fr-FR" dirty="0"/>
              <a:t>Potentiel périodique </a:t>
            </a:r>
            <a:r>
              <a:rPr lang="fr-FR" dirty="0">
                <a:sym typeface="Wingdings" pitchFamily="2" charset="2"/>
              </a:rPr>
              <a:t> Ondes de Bloch</a:t>
            </a:r>
          </a:p>
          <a:p>
            <a:pPr lvl="1" eaLnBrk="1" hangingPunct="1"/>
            <a:r>
              <a:rPr lang="fr-FR" dirty="0">
                <a:sym typeface="Wingdings" pitchFamily="2" charset="2"/>
              </a:rPr>
              <a:t>Les fonctions (et leurs dérivées) ne diffèrent que d’un facteur de phase dans les régions II et III : </a:t>
            </a:r>
          </a:p>
          <a:p>
            <a:pPr eaLnBrk="1" hangingPunct="1"/>
            <a:endParaRPr lang="fr-FR" dirty="0">
              <a:sym typeface="Wingdings" pitchFamily="2" charset="2"/>
            </a:endParaRPr>
          </a:p>
          <a:p>
            <a:pPr eaLnBrk="1" hangingPunct="1"/>
            <a:endParaRPr lang="fr-FR" dirty="0">
              <a:sym typeface="Wingdings" pitchFamily="2" charset="2"/>
            </a:endParaRPr>
          </a:p>
          <a:p>
            <a:pPr lvl="1" eaLnBrk="1" hangingPunct="1"/>
            <a:endParaRPr lang="fr-FR" dirty="0">
              <a:sym typeface="Wingdings" pitchFamily="2" charset="2"/>
            </a:endParaRPr>
          </a:p>
          <a:p>
            <a:pPr lvl="1" eaLnBrk="1" hangingPunct="1"/>
            <a:endParaRPr lang="fr-FR" dirty="0">
              <a:sym typeface="Wingdings" pitchFamily="2" charset="2"/>
            </a:endParaRPr>
          </a:p>
          <a:p>
            <a:pPr lvl="1" eaLnBrk="1" hangingPunct="1"/>
            <a:r>
              <a:rPr lang="fr-FR" dirty="0">
                <a:sym typeface="Wingdings" pitchFamily="2" charset="2"/>
              </a:rPr>
              <a:t>Électrons liés au cristal  </a:t>
            </a:r>
            <a:r>
              <a:rPr lang="fr-FR" i="1" dirty="0">
                <a:sym typeface="Wingdings" pitchFamily="2" charset="2"/>
              </a:rPr>
              <a:t>E&lt;V</a:t>
            </a:r>
            <a:r>
              <a:rPr lang="fr-FR" i="1" baseline="-25000" dirty="0">
                <a:sym typeface="Wingdings" pitchFamily="2" charset="2"/>
              </a:rPr>
              <a:t>0</a:t>
            </a:r>
          </a:p>
          <a:p>
            <a:pPr lvl="1" eaLnBrk="1" hangingPunct="1"/>
            <a:r>
              <a:rPr lang="fr-FR" dirty="0">
                <a:sym typeface="Wingdings" pitchFamily="2" charset="2"/>
              </a:rPr>
              <a:t>Potentiel </a:t>
            </a:r>
            <a:r>
              <a:rPr lang="fr-FR" i="1" dirty="0">
                <a:sym typeface="Wingdings" pitchFamily="2" charset="2"/>
              </a:rPr>
              <a:t>V(x)</a:t>
            </a:r>
            <a:r>
              <a:rPr lang="fr-FR" dirty="0">
                <a:sym typeface="Wingdings" pitchFamily="2" charset="2"/>
              </a:rPr>
              <a:t> fini partout  la fonction d’onde et sa dérivée première doivent être continue partout.</a:t>
            </a:r>
          </a:p>
          <a:p>
            <a:pPr eaLnBrk="1" hangingPunct="1"/>
            <a:endParaRPr lang="fr-FR" baseline="-25000" dirty="0"/>
          </a:p>
        </p:txBody>
      </p:sp>
      <p:sp>
        <p:nvSpPr>
          <p:cNvPr id="86019" name="Espace réservé du numéro de diapositive 5"/>
          <p:cNvSpPr>
            <a:spLocks noGrp="1"/>
          </p:cNvSpPr>
          <p:nvPr>
            <p:ph type="sldNum" sz="quarter" idx="12"/>
          </p:nvPr>
        </p:nvSpPr>
        <p:spPr>
          <a:noFill/>
        </p:spPr>
        <p:txBody>
          <a:bodyPr/>
          <a:lstStyle/>
          <a:p>
            <a:fld id="{0F462FAE-00D0-45FC-B2F3-C515A7783A99}" type="slidenum">
              <a:rPr lang="fr-FR" altLang="en-US"/>
              <a:pPr/>
              <a:t>151</a:t>
            </a:fld>
            <a:endParaRPr lang="fr-FR" altLang="en-US"/>
          </a:p>
        </p:txBody>
      </p:sp>
      <p:graphicFrame>
        <p:nvGraphicFramePr>
          <p:cNvPr id="86018" name="Object 4"/>
          <p:cNvGraphicFramePr>
            <a:graphicFrameLocks noChangeAspect="1"/>
          </p:cNvGraphicFramePr>
          <p:nvPr>
            <p:extLst>
              <p:ext uri="{D42A27DB-BD31-4B8C-83A1-F6EECF244321}">
                <p14:modId xmlns:p14="http://schemas.microsoft.com/office/powerpoint/2010/main" val="1418117257"/>
              </p:ext>
            </p:extLst>
          </p:nvPr>
        </p:nvGraphicFramePr>
        <p:xfrm>
          <a:off x="2255838" y="2781300"/>
          <a:ext cx="7613650" cy="1339850"/>
        </p:xfrm>
        <a:graphic>
          <a:graphicData uri="http://schemas.openxmlformats.org/presentationml/2006/ole">
            <mc:AlternateContent xmlns:mc="http://schemas.openxmlformats.org/markup-compatibility/2006">
              <mc:Choice xmlns:v="urn:schemas-microsoft-com:vml" Requires="v">
                <p:oleObj name="Equation" r:id="rId3" imgW="2743200" imgH="482400" progId="Equation.DSMT4">
                  <p:embed/>
                </p:oleObj>
              </mc:Choice>
              <mc:Fallback>
                <p:oleObj name="Equation" r:id="rId3" imgW="2743200" imgH="482400" progId="Equation.DSMT4">
                  <p:embed/>
                  <p:pic>
                    <p:nvPicPr>
                      <p:cNvPr id="86018" name="Object 4"/>
                      <p:cNvPicPr>
                        <a:picLocks noChangeAspect="1" noChangeArrowheads="1"/>
                      </p:cNvPicPr>
                      <p:nvPr/>
                    </p:nvPicPr>
                    <p:blipFill>
                      <a:blip r:embed="rId4"/>
                      <a:srcRect/>
                      <a:stretch>
                        <a:fillRect/>
                      </a:stretch>
                    </p:blipFill>
                    <p:spPr bwMode="auto">
                      <a:xfrm>
                        <a:off x="2255838" y="2781300"/>
                        <a:ext cx="7613650" cy="1339850"/>
                      </a:xfrm>
                      <a:prstGeom prst="rect">
                        <a:avLst/>
                      </a:prstGeom>
                      <a:solidFill>
                        <a:schemeClr val="bg1"/>
                      </a:solidFill>
                    </p:spPr>
                  </p:pic>
                </p:oleObj>
              </mc:Fallback>
            </mc:AlternateContent>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2"/>
          <p:cNvSpPr>
            <a:spLocks noGrp="1" noChangeArrowheads="1"/>
          </p:cNvSpPr>
          <p:nvPr>
            <p:ph type="title"/>
          </p:nvPr>
        </p:nvSpPr>
        <p:spPr/>
        <p:txBody>
          <a:bodyPr/>
          <a:lstStyle/>
          <a:p>
            <a:pPr eaLnBrk="1" hangingPunct="1"/>
            <a:r>
              <a:rPr lang="fr-FR"/>
              <a:t>Modèle de Kronig et Penney</a:t>
            </a:r>
          </a:p>
        </p:txBody>
      </p:sp>
      <p:sp>
        <p:nvSpPr>
          <p:cNvPr id="258051" name="Rectangle 3"/>
          <p:cNvSpPr>
            <a:spLocks noGrp="1" noChangeArrowheads="1"/>
          </p:cNvSpPr>
          <p:nvPr>
            <p:ph idx="1"/>
          </p:nvPr>
        </p:nvSpPr>
        <p:spPr/>
        <p:txBody>
          <a:bodyPr/>
          <a:lstStyle/>
          <a:p>
            <a:pPr lvl="1" eaLnBrk="1" hangingPunct="1">
              <a:defRPr/>
            </a:pPr>
            <a:r>
              <a:rPr lang="fr-FR" dirty="0"/>
              <a:t>Résolution de l’équation de Schrödinger:</a:t>
            </a:r>
          </a:p>
          <a:p>
            <a:pPr lvl="2" eaLnBrk="1" hangingPunct="1">
              <a:defRPr/>
            </a:pPr>
            <a:r>
              <a:rPr lang="fr-FR" u="sng" dirty="0"/>
              <a:t>Région I (dans le puits):</a:t>
            </a:r>
          </a:p>
          <a:p>
            <a:pPr lvl="2" eaLnBrk="1" hangingPunct="1">
              <a:defRPr/>
            </a:pPr>
            <a:endParaRPr lang="fr-FR" dirty="0"/>
          </a:p>
          <a:p>
            <a:pPr lvl="2" eaLnBrk="1" hangingPunct="1">
              <a:defRPr/>
            </a:pPr>
            <a:endParaRPr lang="fr-FR" dirty="0"/>
          </a:p>
          <a:p>
            <a:pPr lvl="2" eaLnBrk="1" hangingPunct="1">
              <a:defRPr/>
            </a:pPr>
            <a:r>
              <a:rPr lang="fr-FR" u="sng" dirty="0"/>
              <a:t>Région II (dans la barrière):</a:t>
            </a:r>
          </a:p>
          <a:p>
            <a:pPr lvl="2" eaLnBrk="1" hangingPunct="1">
              <a:defRPr/>
            </a:pPr>
            <a:endParaRPr lang="fr-FR" u="sng" dirty="0"/>
          </a:p>
          <a:p>
            <a:pPr lvl="2" eaLnBrk="1" hangingPunct="1">
              <a:defRPr/>
            </a:pPr>
            <a:endParaRPr lang="fr-FR" dirty="0"/>
          </a:p>
          <a:p>
            <a:pPr lvl="2" eaLnBrk="1" hangingPunct="1">
              <a:defRPr/>
            </a:pPr>
            <a:endParaRPr lang="fr-FR" dirty="0"/>
          </a:p>
          <a:p>
            <a:pPr lvl="2">
              <a:defRPr/>
            </a:pPr>
            <a:r>
              <a:rPr lang="fr-FR" u="sng" dirty="0"/>
              <a:t>Région III (dans la barrière):</a:t>
            </a:r>
          </a:p>
          <a:p>
            <a:pPr lvl="2" eaLnBrk="1" hangingPunct="1">
              <a:defRPr/>
            </a:pPr>
            <a:endParaRPr lang="fr-FR" u="sng" dirty="0"/>
          </a:p>
          <a:p>
            <a:pPr lvl="2" eaLnBrk="1" hangingPunct="1">
              <a:defRPr/>
            </a:pPr>
            <a:endParaRPr lang="fr-FR" u="sng" dirty="0"/>
          </a:p>
          <a:p>
            <a:pPr lvl="2" eaLnBrk="1" hangingPunct="1">
              <a:defRPr/>
            </a:pPr>
            <a:endParaRPr lang="fr-FR" u="sng" dirty="0"/>
          </a:p>
          <a:p>
            <a:pPr lvl="2" eaLnBrk="1" hangingPunct="1">
              <a:defRPr/>
            </a:pPr>
            <a:r>
              <a:rPr lang="fr-FR" u="sng" dirty="0"/>
              <a:t>Continuité</a:t>
            </a:r>
            <a:r>
              <a:rPr lang="fr-FR" dirty="0"/>
              <a:t> de la fonction d’onde et sa dérivée première en </a:t>
            </a:r>
            <a:r>
              <a:rPr lang="fr-FR" i="1" dirty="0"/>
              <a:t>a</a:t>
            </a:r>
            <a:r>
              <a:rPr lang="fr-FR" dirty="0"/>
              <a:t> et en </a:t>
            </a:r>
            <a:r>
              <a:rPr lang="fr-FR" i="1" dirty="0"/>
              <a:t>0</a:t>
            </a:r>
            <a:r>
              <a:rPr lang="fr-FR" dirty="0"/>
              <a:t>: </a:t>
            </a:r>
            <a:r>
              <a:rPr lang="fr-FR" i="1" dirty="0">
                <a:solidFill>
                  <a:srgbClr val="FF0000"/>
                </a:solidFill>
                <a:effectLst>
                  <a:outerShdw blurRad="38100" dist="38100" dir="2700000" algn="tl">
                    <a:srgbClr val="C0C0C0"/>
                  </a:outerShdw>
                </a:effectLst>
              </a:rPr>
              <a:t>attention au déphasage !</a:t>
            </a:r>
          </a:p>
        </p:txBody>
      </p:sp>
      <p:sp>
        <p:nvSpPr>
          <p:cNvPr id="87044" name="Espace réservé du numéro de diapositive 5"/>
          <p:cNvSpPr>
            <a:spLocks noGrp="1"/>
          </p:cNvSpPr>
          <p:nvPr>
            <p:ph type="sldNum" sz="quarter" idx="12"/>
          </p:nvPr>
        </p:nvSpPr>
        <p:spPr>
          <a:noFill/>
        </p:spPr>
        <p:txBody>
          <a:bodyPr/>
          <a:lstStyle/>
          <a:p>
            <a:fld id="{7DDAD809-2755-4B03-A30F-7C303D76C4F6}" type="slidenum">
              <a:rPr lang="fr-FR" altLang="en-US"/>
              <a:pPr/>
              <a:t>152</a:t>
            </a:fld>
            <a:endParaRPr lang="fr-FR" altLang="en-US"/>
          </a:p>
        </p:txBody>
      </p:sp>
      <p:graphicFrame>
        <p:nvGraphicFramePr>
          <p:cNvPr id="87042" name="Object 4"/>
          <p:cNvGraphicFramePr>
            <a:graphicFrameLocks noChangeAspect="1"/>
          </p:cNvGraphicFramePr>
          <p:nvPr>
            <p:extLst>
              <p:ext uri="{D42A27DB-BD31-4B8C-83A1-F6EECF244321}">
                <p14:modId xmlns:p14="http://schemas.microsoft.com/office/powerpoint/2010/main" val="2396489554"/>
              </p:ext>
            </p:extLst>
          </p:nvPr>
        </p:nvGraphicFramePr>
        <p:xfrm>
          <a:off x="3767138" y="2205038"/>
          <a:ext cx="5099050" cy="1022350"/>
        </p:xfrm>
        <a:graphic>
          <a:graphicData uri="http://schemas.openxmlformats.org/presentationml/2006/ole">
            <mc:AlternateContent xmlns:mc="http://schemas.openxmlformats.org/markup-compatibility/2006">
              <mc:Choice xmlns:v="urn:schemas-microsoft-com:vml" Requires="v">
                <p:oleObj name="Equation" r:id="rId3" imgW="2209680" imgH="444240" progId="Equation.DSMT4">
                  <p:embed/>
                </p:oleObj>
              </mc:Choice>
              <mc:Fallback>
                <p:oleObj name="Equation" r:id="rId3" imgW="2209680" imgH="444240" progId="Equation.DSMT4">
                  <p:embed/>
                  <p:pic>
                    <p:nvPicPr>
                      <p:cNvPr id="87042" name="Object 4"/>
                      <p:cNvPicPr>
                        <a:picLocks noChangeAspect="1" noChangeArrowheads="1"/>
                      </p:cNvPicPr>
                      <p:nvPr/>
                    </p:nvPicPr>
                    <p:blipFill>
                      <a:blip r:embed="rId4"/>
                      <a:srcRect/>
                      <a:stretch>
                        <a:fillRect/>
                      </a:stretch>
                    </p:blipFill>
                    <p:spPr bwMode="auto">
                      <a:xfrm>
                        <a:off x="3767138" y="2205038"/>
                        <a:ext cx="5099050" cy="1022350"/>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87043" name="Object 5"/>
          <p:cNvGraphicFramePr>
            <a:graphicFrameLocks noChangeAspect="1"/>
          </p:cNvGraphicFramePr>
          <p:nvPr>
            <p:extLst>
              <p:ext uri="{D42A27DB-BD31-4B8C-83A1-F6EECF244321}">
                <p14:modId xmlns:p14="http://schemas.microsoft.com/office/powerpoint/2010/main" val="1308668264"/>
              </p:ext>
            </p:extLst>
          </p:nvPr>
        </p:nvGraphicFramePr>
        <p:xfrm>
          <a:off x="3290888" y="3284538"/>
          <a:ext cx="6037262" cy="1022350"/>
        </p:xfrm>
        <a:graphic>
          <a:graphicData uri="http://schemas.openxmlformats.org/presentationml/2006/ole">
            <mc:AlternateContent xmlns:mc="http://schemas.openxmlformats.org/markup-compatibility/2006">
              <mc:Choice xmlns:v="urn:schemas-microsoft-com:vml" Requires="v">
                <p:oleObj name="Equation" r:id="rId5" imgW="2616120" imgH="444240" progId="Equation.DSMT4">
                  <p:embed/>
                </p:oleObj>
              </mc:Choice>
              <mc:Fallback>
                <p:oleObj name="Equation" r:id="rId5" imgW="2616120" imgH="444240" progId="Equation.DSMT4">
                  <p:embed/>
                  <p:pic>
                    <p:nvPicPr>
                      <p:cNvPr id="87043" name="Object 5"/>
                      <p:cNvPicPr>
                        <a:picLocks noChangeAspect="1" noChangeArrowheads="1"/>
                      </p:cNvPicPr>
                      <p:nvPr/>
                    </p:nvPicPr>
                    <p:blipFill>
                      <a:blip r:embed="rId6"/>
                      <a:srcRect/>
                      <a:stretch>
                        <a:fillRect/>
                      </a:stretch>
                    </p:blipFill>
                    <p:spPr bwMode="auto">
                      <a:xfrm>
                        <a:off x="3290888" y="3284538"/>
                        <a:ext cx="6037262" cy="1022350"/>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2" name="Objet 1">
            <a:extLst>
              <a:ext uri="{FF2B5EF4-FFF2-40B4-BE49-F238E27FC236}">
                <a16:creationId xmlns:a16="http://schemas.microsoft.com/office/drawing/2014/main" id="{F9B5123B-68EA-CF20-A2A7-9238613FC649}"/>
              </a:ext>
            </a:extLst>
          </p:cNvPr>
          <p:cNvGraphicFramePr>
            <a:graphicFrameLocks noChangeAspect="1"/>
          </p:cNvGraphicFramePr>
          <p:nvPr>
            <p:extLst>
              <p:ext uri="{D42A27DB-BD31-4B8C-83A1-F6EECF244321}">
                <p14:modId xmlns:p14="http://schemas.microsoft.com/office/powerpoint/2010/main" val="3944446943"/>
              </p:ext>
            </p:extLst>
          </p:nvPr>
        </p:nvGraphicFramePr>
        <p:xfrm>
          <a:off x="3143672" y="4509120"/>
          <a:ext cx="6719994" cy="1147316"/>
        </p:xfrm>
        <a:graphic>
          <a:graphicData uri="http://schemas.openxmlformats.org/presentationml/2006/ole">
            <mc:AlternateContent xmlns:mc="http://schemas.openxmlformats.org/markup-compatibility/2006">
              <mc:Choice xmlns:v="urn:schemas-microsoft-com:vml" Requires="v">
                <p:oleObj name="Equation" r:id="rId7" imgW="2603160" imgH="444240" progId="Equation.DSMT4">
                  <p:embed/>
                </p:oleObj>
              </mc:Choice>
              <mc:Fallback>
                <p:oleObj name="Equation" r:id="rId7" imgW="2603160" imgH="444240" progId="Equation.DSMT4">
                  <p:embed/>
                  <p:pic>
                    <p:nvPicPr>
                      <p:cNvPr id="0" name=""/>
                      <p:cNvPicPr/>
                      <p:nvPr/>
                    </p:nvPicPr>
                    <p:blipFill>
                      <a:blip r:embed="rId8"/>
                      <a:stretch>
                        <a:fillRect/>
                      </a:stretch>
                    </p:blipFill>
                    <p:spPr>
                      <a:xfrm>
                        <a:off x="3143672" y="4509120"/>
                        <a:ext cx="6719994" cy="1147316"/>
                      </a:xfrm>
                      <a:prstGeom prst="rect">
                        <a:avLst/>
                      </a:prstGeom>
                    </p:spPr>
                  </p:pic>
                </p:oleObj>
              </mc:Fallback>
            </mc:AlternateContent>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p:txBody>
          <a:bodyPr/>
          <a:lstStyle/>
          <a:p>
            <a:pPr eaLnBrk="1" hangingPunct="1"/>
            <a:r>
              <a:rPr lang="fr-FR"/>
              <a:t>Modèle de Kronig et Penney</a:t>
            </a:r>
          </a:p>
        </p:txBody>
      </p:sp>
      <p:sp>
        <p:nvSpPr>
          <p:cNvPr id="88069" name="Rectangle 3"/>
          <p:cNvSpPr>
            <a:spLocks noGrp="1" noChangeArrowheads="1"/>
          </p:cNvSpPr>
          <p:nvPr>
            <p:ph idx="1"/>
          </p:nvPr>
        </p:nvSpPr>
        <p:spPr/>
        <p:txBody>
          <a:bodyPr/>
          <a:lstStyle/>
          <a:p>
            <a:pPr lvl="1" eaLnBrk="1" hangingPunct="1"/>
            <a:r>
              <a:rPr lang="fr-FR"/>
              <a:t>On obtient un système de 4 équations ( 2 par la continuité de la fonction d’onde et 2 par la dérivée première) à 4 inconnues (A,B, C et D)</a:t>
            </a:r>
          </a:p>
          <a:p>
            <a:pPr lvl="1" eaLnBrk="1" hangingPunct="1"/>
            <a:endParaRPr lang="fr-FR"/>
          </a:p>
          <a:p>
            <a:pPr lvl="1" eaLnBrk="1" hangingPunct="1"/>
            <a:r>
              <a:rPr lang="fr-FR"/>
              <a:t>Solutions non triviales ( A=B=C=D=0) </a:t>
            </a:r>
            <a:r>
              <a:rPr lang="fr-FR" i="1"/>
              <a:t>ssi</a:t>
            </a:r>
            <a:r>
              <a:rPr lang="fr-FR"/>
              <a:t> le déterminant du système est nul.</a:t>
            </a:r>
          </a:p>
          <a:p>
            <a:pPr lvl="1" eaLnBrk="1" hangingPunct="1"/>
            <a:endParaRPr lang="fr-FR"/>
          </a:p>
          <a:p>
            <a:pPr lvl="1" eaLnBrk="1" hangingPunct="1"/>
            <a:r>
              <a:rPr lang="fr-FR"/>
              <a:t>On obtient (laborieux mais </a:t>
            </a:r>
            <a:r>
              <a:rPr lang="fr-FR" u="sng"/>
              <a:t>faisable</a:t>
            </a:r>
            <a:r>
              <a:rPr lang="fr-FR"/>
              <a:t>!!)</a:t>
            </a:r>
          </a:p>
        </p:txBody>
      </p:sp>
      <p:sp>
        <p:nvSpPr>
          <p:cNvPr id="88067" name="Espace réservé du numéro de diapositive 5"/>
          <p:cNvSpPr>
            <a:spLocks noGrp="1"/>
          </p:cNvSpPr>
          <p:nvPr>
            <p:ph type="sldNum" sz="quarter" idx="12"/>
          </p:nvPr>
        </p:nvSpPr>
        <p:spPr>
          <a:noFill/>
        </p:spPr>
        <p:txBody>
          <a:bodyPr/>
          <a:lstStyle/>
          <a:p>
            <a:fld id="{CE08BEC8-4CA8-48BB-BC86-0686961DD122}" type="slidenum">
              <a:rPr lang="fr-FR" altLang="en-US"/>
              <a:pPr/>
              <a:t>153</a:t>
            </a:fld>
            <a:endParaRPr lang="fr-FR" altLang="en-US"/>
          </a:p>
        </p:txBody>
      </p:sp>
      <p:grpSp>
        <p:nvGrpSpPr>
          <p:cNvPr id="88070" name="Group 10"/>
          <p:cNvGrpSpPr>
            <a:grpSpLocks/>
          </p:cNvGrpSpPr>
          <p:nvPr/>
        </p:nvGrpSpPr>
        <p:grpSpPr bwMode="auto">
          <a:xfrm>
            <a:off x="2711450" y="4808539"/>
            <a:ext cx="6910388" cy="1285876"/>
            <a:chOff x="748" y="3029"/>
            <a:chExt cx="4353" cy="810"/>
          </a:xfrm>
        </p:grpSpPr>
        <p:graphicFrame>
          <p:nvGraphicFramePr>
            <p:cNvPr id="88066" name="Object 4"/>
            <p:cNvGraphicFramePr>
              <a:graphicFrameLocks noChangeAspect="1"/>
            </p:cNvGraphicFramePr>
            <p:nvPr>
              <p:extLst>
                <p:ext uri="{D42A27DB-BD31-4B8C-83A1-F6EECF244321}">
                  <p14:modId xmlns:p14="http://schemas.microsoft.com/office/powerpoint/2010/main" val="1100257008"/>
                </p:ext>
              </p:extLst>
            </p:nvPr>
          </p:nvGraphicFramePr>
          <p:xfrm>
            <a:off x="748" y="3029"/>
            <a:ext cx="4353" cy="538"/>
          </p:xfrm>
          <a:graphic>
            <a:graphicData uri="http://schemas.openxmlformats.org/presentationml/2006/ole">
              <mc:AlternateContent xmlns:mc="http://schemas.openxmlformats.org/markup-compatibility/2006">
                <mc:Choice xmlns:v="urn:schemas-microsoft-com:vml" Requires="v">
                  <p:oleObj name="Equation" r:id="rId3" imgW="3593880" imgH="444240" progId="Equation.3">
                    <p:embed/>
                  </p:oleObj>
                </mc:Choice>
                <mc:Fallback>
                  <p:oleObj name="Equation" r:id="rId3" imgW="3593880" imgH="444240" progId="Equation.3">
                    <p:embed/>
                    <p:pic>
                      <p:nvPicPr>
                        <p:cNvPr id="8806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 y="3029"/>
                          <a:ext cx="4353" cy="538"/>
                        </a:xfrm>
                        <a:prstGeom prst="rect">
                          <a:avLst/>
                        </a:prstGeom>
                        <a:solidFill>
                          <a:schemeClr val="bg1"/>
                        </a:solidFill>
                      </p:spPr>
                    </p:pic>
                  </p:oleObj>
                </mc:Fallback>
              </mc:AlternateContent>
            </a:graphicData>
          </a:graphic>
        </p:graphicFrame>
        <p:sp>
          <p:nvSpPr>
            <p:cNvPr id="88071" name="Oval 5"/>
            <p:cNvSpPr>
              <a:spLocks noChangeArrowheads="1"/>
            </p:cNvSpPr>
            <p:nvPr/>
          </p:nvSpPr>
          <p:spPr bwMode="auto">
            <a:xfrm>
              <a:off x="1012" y="3155"/>
              <a:ext cx="136" cy="272"/>
            </a:xfrm>
            <a:prstGeom prst="ellipse">
              <a:avLst/>
            </a:prstGeom>
            <a:noFill/>
            <a:ln w="9525">
              <a:solidFill>
                <a:srgbClr val="FF0000"/>
              </a:solidFill>
              <a:round/>
              <a:headEnd/>
              <a:tailEnd/>
            </a:ln>
          </p:spPr>
          <p:txBody>
            <a:bodyPr wrap="none" anchor="ctr"/>
            <a:lstStyle/>
            <a:p>
              <a:endParaRPr lang="fr-FR"/>
            </a:p>
          </p:txBody>
        </p:sp>
        <p:sp>
          <p:nvSpPr>
            <p:cNvPr id="259078" name="Text Box 6"/>
            <p:cNvSpPr txBox="1">
              <a:spLocks noChangeArrowheads="1"/>
            </p:cNvSpPr>
            <p:nvPr/>
          </p:nvSpPr>
          <p:spPr bwMode="auto">
            <a:xfrm>
              <a:off x="1447" y="3608"/>
              <a:ext cx="2884"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Rappel !! : k est le pseudo vecteur d’onde !!</a:t>
              </a:r>
            </a:p>
          </p:txBody>
        </p:sp>
        <p:sp>
          <p:nvSpPr>
            <p:cNvPr id="88073" name="Line 7"/>
            <p:cNvSpPr>
              <a:spLocks noChangeShapeType="1"/>
            </p:cNvSpPr>
            <p:nvPr/>
          </p:nvSpPr>
          <p:spPr bwMode="auto">
            <a:xfrm>
              <a:off x="1093" y="3427"/>
              <a:ext cx="363" cy="272"/>
            </a:xfrm>
            <a:prstGeom prst="line">
              <a:avLst/>
            </a:prstGeom>
            <a:noFill/>
            <a:ln w="9525">
              <a:solidFill>
                <a:srgbClr val="FF0000"/>
              </a:solidFill>
              <a:round/>
              <a:headEnd/>
              <a:tailEnd type="triangle" w="med" len="med"/>
            </a:ln>
          </p:spPr>
          <p:txBody>
            <a:bodyPr/>
            <a:lstStyle/>
            <a:p>
              <a:endParaRPr lang="fr-FR"/>
            </a:p>
          </p:txBody>
        </p:sp>
      </p:gr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fr-FR"/>
              <a:t>Modèle de Kronig et Penney</a:t>
            </a:r>
          </a:p>
        </p:txBody>
      </p:sp>
      <p:sp>
        <p:nvSpPr>
          <p:cNvPr id="89094" name="Rectangle 3"/>
          <p:cNvSpPr>
            <a:spLocks noGrp="1" noChangeArrowheads="1"/>
          </p:cNvSpPr>
          <p:nvPr>
            <p:ph idx="1"/>
          </p:nvPr>
        </p:nvSpPr>
        <p:spPr/>
        <p:txBody>
          <a:bodyPr/>
          <a:lstStyle/>
          <a:p>
            <a:pPr eaLnBrk="1" hangingPunct="1"/>
            <a:r>
              <a:rPr lang="fr-FR" dirty="0"/>
              <a:t>Que fait on de cette équation?</a:t>
            </a:r>
          </a:p>
          <a:p>
            <a:pPr eaLnBrk="1" hangingPunct="1"/>
            <a:endParaRPr lang="fr-FR" dirty="0"/>
          </a:p>
          <a:p>
            <a:pPr eaLnBrk="1" hangingPunct="1"/>
            <a:endParaRPr lang="fr-FR" dirty="0"/>
          </a:p>
          <a:p>
            <a:pPr lvl="2" eaLnBrk="1" hangingPunct="1"/>
            <a:endParaRPr lang="fr-FR" dirty="0"/>
          </a:p>
          <a:p>
            <a:pPr lvl="2" eaLnBrk="1" hangingPunct="1"/>
            <a:r>
              <a:rPr lang="fr-FR" dirty="0"/>
              <a:t>Résolution numérique ou graphique de façon à obtenir une relation entre </a:t>
            </a:r>
            <a:r>
              <a:rPr lang="fr-FR" i="1" dirty="0"/>
              <a:t>E, V</a:t>
            </a:r>
            <a:r>
              <a:rPr lang="fr-FR" i="1" baseline="-25000" dirty="0"/>
              <a:t>0</a:t>
            </a:r>
            <a:r>
              <a:rPr lang="fr-FR" dirty="0"/>
              <a:t> et </a:t>
            </a:r>
            <a:r>
              <a:rPr lang="fr-FR" i="1" dirty="0"/>
              <a:t>k</a:t>
            </a:r>
            <a:r>
              <a:rPr lang="fr-FR" dirty="0"/>
              <a:t> le pseudo vecteur d’onde.</a:t>
            </a:r>
          </a:p>
          <a:p>
            <a:pPr lvl="2" eaLnBrk="1" hangingPunct="1"/>
            <a:r>
              <a:rPr lang="fr-FR" dirty="0"/>
              <a:t>De façon à se rapprocher de la réalité et rendre plus « visible » la résolution graphique, on fait tendre la barrière de potentiel vers des Dirac ( </a:t>
            </a:r>
            <a:r>
              <a:rPr lang="fr-FR" i="1" dirty="0"/>
              <a:t>b</a:t>
            </a:r>
            <a:r>
              <a:rPr lang="fr-FR" dirty="0"/>
              <a:t>=&gt;0 et </a:t>
            </a:r>
            <a:r>
              <a:rPr lang="fr-FR" i="1" dirty="0"/>
              <a:t>V</a:t>
            </a:r>
            <a:r>
              <a:rPr lang="fr-FR" i="1" baseline="-25000" dirty="0"/>
              <a:t>0</a:t>
            </a:r>
            <a:r>
              <a:rPr lang="fr-FR" dirty="0"/>
              <a:t> =&gt;</a:t>
            </a:r>
            <a:r>
              <a:rPr lang="fr-FR" dirty="0">
                <a:cs typeface="Arial" charset="0"/>
              </a:rPr>
              <a:t>∞), mais avec </a:t>
            </a:r>
            <a:r>
              <a:rPr lang="fr-FR" i="1" dirty="0">
                <a:cs typeface="Arial" charset="0"/>
              </a:rPr>
              <a:t>bV</a:t>
            </a:r>
            <a:r>
              <a:rPr lang="fr-FR" i="1" baseline="-25000" dirty="0">
                <a:cs typeface="Arial" charset="0"/>
              </a:rPr>
              <a:t>0</a:t>
            </a:r>
            <a:r>
              <a:rPr lang="fr-FR" dirty="0">
                <a:cs typeface="Arial" charset="0"/>
              </a:rPr>
              <a:t>=</a:t>
            </a:r>
            <a:r>
              <a:rPr lang="fr-FR" dirty="0" err="1">
                <a:cs typeface="Arial" charset="0"/>
              </a:rPr>
              <a:t>cste</a:t>
            </a:r>
            <a:r>
              <a:rPr lang="fr-FR" dirty="0">
                <a:cs typeface="Arial" charset="0"/>
              </a:rPr>
              <a:t> finie:</a:t>
            </a:r>
          </a:p>
        </p:txBody>
      </p:sp>
      <p:sp>
        <p:nvSpPr>
          <p:cNvPr id="89092" name="Espace réservé du numéro de diapositive 5"/>
          <p:cNvSpPr>
            <a:spLocks noGrp="1"/>
          </p:cNvSpPr>
          <p:nvPr>
            <p:ph type="sldNum" sz="quarter" idx="12"/>
          </p:nvPr>
        </p:nvSpPr>
        <p:spPr>
          <a:noFill/>
        </p:spPr>
        <p:txBody>
          <a:bodyPr/>
          <a:lstStyle/>
          <a:p>
            <a:fld id="{E9096E39-DD89-469F-B417-713DF949C62B}" type="slidenum">
              <a:rPr lang="fr-FR" altLang="en-US"/>
              <a:pPr/>
              <a:t>154</a:t>
            </a:fld>
            <a:endParaRPr lang="fr-FR" altLang="en-US"/>
          </a:p>
        </p:txBody>
      </p:sp>
      <p:graphicFrame>
        <p:nvGraphicFramePr>
          <p:cNvPr id="89090" name="Object 5"/>
          <p:cNvGraphicFramePr>
            <a:graphicFrameLocks noChangeAspect="1"/>
          </p:cNvGraphicFramePr>
          <p:nvPr>
            <p:extLst>
              <p:ext uri="{D42A27DB-BD31-4B8C-83A1-F6EECF244321}">
                <p14:modId xmlns:p14="http://schemas.microsoft.com/office/powerpoint/2010/main" val="2040720625"/>
              </p:ext>
            </p:extLst>
          </p:nvPr>
        </p:nvGraphicFramePr>
        <p:xfrm>
          <a:off x="2639617" y="2060849"/>
          <a:ext cx="6911975" cy="854075"/>
        </p:xfrm>
        <a:graphic>
          <a:graphicData uri="http://schemas.openxmlformats.org/presentationml/2006/ole">
            <mc:AlternateContent xmlns:mc="http://schemas.openxmlformats.org/markup-compatibility/2006">
              <mc:Choice xmlns:v="urn:schemas-microsoft-com:vml" Requires="v">
                <p:oleObj name="Equation" r:id="rId3" imgW="3593880" imgH="444240" progId="Equation.3">
                  <p:embed/>
                </p:oleObj>
              </mc:Choice>
              <mc:Fallback>
                <p:oleObj name="Equation" r:id="rId3" imgW="3593880" imgH="444240" progId="Equation.3">
                  <p:embed/>
                  <p:pic>
                    <p:nvPicPr>
                      <p:cNvPr id="8909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617" y="2060849"/>
                        <a:ext cx="6911975" cy="854075"/>
                      </a:xfrm>
                      <a:prstGeom prst="rect">
                        <a:avLst/>
                      </a:prstGeom>
                      <a:solidFill>
                        <a:schemeClr val="bg1"/>
                      </a:solidFill>
                    </p:spPr>
                  </p:pic>
                </p:oleObj>
              </mc:Fallback>
            </mc:AlternateContent>
          </a:graphicData>
        </a:graphic>
      </p:graphicFrame>
      <p:graphicFrame>
        <p:nvGraphicFramePr>
          <p:cNvPr id="89091" name="Object 9"/>
          <p:cNvGraphicFramePr>
            <a:graphicFrameLocks noChangeAspect="1"/>
          </p:cNvGraphicFramePr>
          <p:nvPr>
            <p:extLst>
              <p:ext uri="{D42A27DB-BD31-4B8C-83A1-F6EECF244321}">
                <p14:modId xmlns:p14="http://schemas.microsoft.com/office/powerpoint/2010/main" val="2459296222"/>
              </p:ext>
            </p:extLst>
          </p:nvPr>
        </p:nvGraphicFramePr>
        <p:xfrm>
          <a:off x="3143672" y="5085185"/>
          <a:ext cx="5726112" cy="898525"/>
        </p:xfrm>
        <a:graphic>
          <a:graphicData uri="http://schemas.openxmlformats.org/presentationml/2006/ole">
            <mc:AlternateContent xmlns:mc="http://schemas.openxmlformats.org/markup-compatibility/2006">
              <mc:Choice xmlns:v="urn:schemas-microsoft-com:vml" Requires="v">
                <p:oleObj name="Équation" r:id="rId5" imgW="2666880" imgH="419040" progId="Equation.3">
                  <p:embed/>
                </p:oleObj>
              </mc:Choice>
              <mc:Fallback>
                <p:oleObj name="Équation" r:id="rId5" imgW="2666880" imgH="419040" progId="Equation.3">
                  <p:embed/>
                  <p:pic>
                    <p:nvPicPr>
                      <p:cNvPr id="89091" name="Object 9"/>
                      <p:cNvPicPr>
                        <a:picLocks noChangeAspect="1" noChangeArrowheads="1"/>
                      </p:cNvPicPr>
                      <p:nvPr/>
                    </p:nvPicPr>
                    <p:blipFill>
                      <a:blip r:embed="rId6"/>
                      <a:srcRect/>
                      <a:stretch>
                        <a:fillRect/>
                      </a:stretch>
                    </p:blipFill>
                    <p:spPr bwMode="auto">
                      <a:xfrm>
                        <a:off x="3143672" y="5085185"/>
                        <a:ext cx="5726112" cy="898525"/>
                      </a:xfrm>
                      <a:prstGeom prst="rect">
                        <a:avLst/>
                      </a:prstGeom>
                      <a:solidFill>
                        <a:schemeClr val="bg1"/>
                      </a:solidFill>
                    </p:spPr>
                  </p:pic>
                </p:oleObj>
              </mc:Fallback>
            </mc:AlternateContent>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2"/>
          <p:cNvSpPr>
            <a:spLocks noGrp="1" noChangeArrowheads="1"/>
          </p:cNvSpPr>
          <p:nvPr>
            <p:ph type="title"/>
          </p:nvPr>
        </p:nvSpPr>
        <p:spPr/>
        <p:txBody>
          <a:bodyPr/>
          <a:lstStyle/>
          <a:p>
            <a:pPr eaLnBrk="1" hangingPunct="1"/>
            <a:r>
              <a:rPr lang="fr-FR"/>
              <a:t>Modèle de Kronig et Penney</a:t>
            </a:r>
          </a:p>
        </p:txBody>
      </p:sp>
      <p:sp>
        <p:nvSpPr>
          <p:cNvPr id="90118" name="Rectangle 4"/>
          <p:cNvSpPr>
            <a:spLocks noGrp="1" noChangeArrowheads="1"/>
          </p:cNvSpPr>
          <p:nvPr>
            <p:ph type="body" sz="half" idx="1"/>
          </p:nvPr>
        </p:nvSpPr>
        <p:spPr>
          <a:xfrm>
            <a:off x="1703388" y="1719263"/>
            <a:ext cx="4316412" cy="4411662"/>
          </a:xfrm>
        </p:spPr>
        <p:txBody>
          <a:bodyPr/>
          <a:lstStyle/>
          <a:p>
            <a:pPr lvl="1" eaLnBrk="1" hangingPunct="1"/>
            <a:r>
              <a:rPr lang="fr-FR" sz="2200"/>
              <a:t>Diagramme </a:t>
            </a:r>
            <a:r>
              <a:rPr lang="fr-FR" sz="2200" i="1"/>
              <a:t>E(k)</a:t>
            </a:r>
          </a:p>
        </p:txBody>
      </p:sp>
      <p:sp>
        <p:nvSpPr>
          <p:cNvPr id="90116" name="Espace réservé du numéro de diapositive 6"/>
          <p:cNvSpPr>
            <a:spLocks noGrp="1"/>
          </p:cNvSpPr>
          <p:nvPr>
            <p:ph type="sldNum" sz="quarter" idx="12"/>
          </p:nvPr>
        </p:nvSpPr>
        <p:spPr>
          <a:noFill/>
        </p:spPr>
        <p:txBody>
          <a:bodyPr/>
          <a:lstStyle/>
          <a:p>
            <a:fld id="{6A436C2D-63AF-41C5-B7CB-36473854D804}" type="slidenum">
              <a:rPr lang="fr-FR" altLang="en-US"/>
              <a:pPr/>
              <a:t>155</a:t>
            </a:fld>
            <a:endParaRPr lang="fr-FR" altLang="en-US"/>
          </a:p>
        </p:txBody>
      </p:sp>
      <p:graphicFrame>
        <p:nvGraphicFramePr>
          <p:cNvPr id="90114" name="Object 8"/>
          <p:cNvGraphicFramePr>
            <a:graphicFrameLocks noChangeAspect="1"/>
          </p:cNvGraphicFramePr>
          <p:nvPr>
            <p:extLst>
              <p:ext uri="{D42A27DB-BD31-4B8C-83A1-F6EECF244321}">
                <p14:modId xmlns:p14="http://schemas.microsoft.com/office/powerpoint/2010/main" val="755852288"/>
              </p:ext>
            </p:extLst>
          </p:nvPr>
        </p:nvGraphicFramePr>
        <p:xfrm>
          <a:off x="3667126" y="2322513"/>
          <a:ext cx="4799013" cy="900112"/>
        </p:xfrm>
        <a:graphic>
          <a:graphicData uri="http://schemas.openxmlformats.org/presentationml/2006/ole">
            <mc:AlternateContent xmlns:mc="http://schemas.openxmlformats.org/markup-compatibility/2006">
              <mc:Choice xmlns:v="urn:schemas-microsoft-com:vml" Requires="v">
                <p:oleObj name="Equation" r:id="rId3" imgW="2234880" imgH="419040" progId="Equation.3">
                  <p:embed/>
                </p:oleObj>
              </mc:Choice>
              <mc:Fallback>
                <p:oleObj name="Equation" r:id="rId3" imgW="2234880" imgH="419040" progId="Equation.3">
                  <p:embed/>
                  <p:pic>
                    <p:nvPicPr>
                      <p:cNvPr id="9011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26" y="2322513"/>
                        <a:ext cx="4799013" cy="900112"/>
                      </a:xfrm>
                      <a:prstGeom prst="rect">
                        <a:avLst/>
                      </a:prstGeom>
                      <a:solidFill>
                        <a:schemeClr val="bg1"/>
                      </a:solidFill>
                    </p:spPr>
                  </p:pic>
                </p:oleObj>
              </mc:Fallback>
            </mc:AlternateContent>
          </a:graphicData>
        </a:graphic>
      </p:graphicFrame>
      <p:grpSp>
        <p:nvGrpSpPr>
          <p:cNvPr id="90119" name="Group 16"/>
          <p:cNvGrpSpPr>
            <a:grpSpLocks/>
          </p:cNvGrpSpPr>
          <p:nvPr/>
        </p:nvGrpSpPr>
        <p:grpSpPr bwMode="auto">
          <a:xfrm>
            <a:off x="1847850" y="3359150"/>
            <a:ext cx="8496300" cy="3238500"/>
            <a:chOff x="204" y="2116"/>
            <a:chExt cx="5352" cy="2040"/>
          </a:xfrm>
        </p:grpSpPr>
        <p:pic>
          <p:nvPicPr>
            <p:cNvPr id="90120" name="Picture 7"/>
            <p:cNvPicPr>
              <a:picLocks noChangeAspect="1" noChangeArrowheads="1"/>
            </p:cNvPicPr>
            <p:nvPr/>
          </p:nvPicPr>
          <p:blipFill>
            <a:blip r:embed="rId5" cstate="print"/>
            <a:srcRect/>
            <a:stretch>
              <a:fillRect/>
            </a:stretch>
          </p:blipFill>
          <p:spPr bwMode="auto">
            <a:xfrm>
              <a:off x="204" y="2148"/>
              <a:ext cx="5352" cy="2008"/>
            </a:xfrm>
            <a:prstGeom prst="rect">
              <a:avLst/>
            </a:prstGeom>
            <a:noFill/>
            <a:ln w="9525">
              <a:noFill/>
              <a:miter lim="800000"/>
              <a:headEnd/>
              <a:tailEnd/>
            </a:ln>
          </p:spPr>
        </p:pic>
        <p:graphicFrame>
          <p:nvGraphicFramePr>
            <p:cNvPr id="90115" name="Object 10"/>
            <p:cNvGraphicFramePr>
              <a:graphicFrameLocks noChangeAspect="1"/>
            </p:cNvGraphicFramePr>
            <p:nvPr/>
          </p:nvGraphicFramePr>
          <p:xfrm>
            <a:off x="3684" y="2312"/>
            <a:ext cx="385" cy="165"/>
          </p:xfrm>
          <a:graphic>
            <a:graphicData uri="http://schemas.openxmlformats.org/presentationml/2006/ole">
              <mc:AlternateContent xmlns:mc="http://schemas.openxmlformats.org/markup-compatibility/2006">
                <mc:Choice xmlns:v="urn:schemas-microsoft-com:vml" Requires="v">
                  <p:oleObj name="Equation" r:id="rId6" imgW="419040" imgH="177480" progId="Equation.3">
                    <p:embed/>
                  </p:oleObj>
                </mc:Choice>
                <mc:Fallback>
                  <p:oleObj name="Equation" r:id="rId6" imgW="419040" imgH="177480" progId="Equation.3">
                    <p:embed/>
                    <p:pic>
                      <p:nvPicPr>
                        <p:cNvPr id="90115"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 y="2312"/>
                          <a:ext cx="385" cy="1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1" name="Line 11"/>
            <p:cNvSpPr>
              <a:spLocks noChangeShapeType="1"/>
            </p:cNvSpPr>
            <p:nvPr/>
          </p:nvSpPr>
          <p:spPr bwMode="auto">
            <a:xfrm flipH="1">
              <a:off x="3651" y="2568"/>
              <a:ext cx="136" cy="363"/>
            </a:xfrm>
            <a:prstGeom prst="line">
              <a:avLst/>
            </a:prstGeom>
            <a:noFill/>
            <a:ln w="9525">
              <a:solidFill>
                <a:schemeClr val="tx1"/>
              </a:solidFill>
              <a:round/>
              <a:headEnd/>
              <a:tailEnd type="triangle" w="med" len="med"/>
            </a:ln>
          </p:spPr>
          <p:txBody>
            <a:bodyPr/>
            <a:lstStyle/>
            <a:p>
              <a:endParaRPr lang="fr-FR"/>
            </a:p>
          </p:txBody>
        </p:sp>
        <p:sp>
          <p:nvSpPr>
            <p:cNvPr id="90122" name="Line 12"/>
            <p:cNvSpPr>
              <a:spLocks noChangeShapeType="1"/>
            </p:cNvSpPr>
            <p:nvPr/>
          </p:nvSpPr>
          <p:spPr bwMode="auto">
            <a:xfrm>
              <a:off x="4014" y="2568"/>
              <a:ext cx="136" cy="272"/>
            </a:xfrm>
            <a:prstGeom prst="line">
              <a:avLst/>
            </a:prstGeom>
            <a:noFill/>
            <a:ln w="9525">
              <a:solidFill>
                <a:schemeClr val="tx1"/>
              </a:solidFill>
              <a:round/>
              <a:headEnd/>
              <a:tailEnd type="triangle" w="med" len="med"/>
            </a:ln>
          </p:spPr>
          <p:txBody>
            <a:bodyPr/>
            <a:lstStyle/>
            <a:p>
              <a:endParaRPr lang="fr-FR"/>
            </a:p>
          </p:txBody>
        </p:sp>
        <p:sp>
          <p:nvSpPr>
            <p:cNvPr id="90123" name="Text Box 13"/>
            <p:cNvSpPr txBox="1">
              <a:spLocks noChangeArrowheads="1"/>
            </p:cNvSpPr>
            <p:nvPr/>
          </p:nvSpPr>
          <p:spPr bwMode="auto">
            <a:xfrm>
              <a:off x="2350" y="2116"/>
              <a:ext cx="411" cy="231"/>
            </a:xfrm>
            <a:prstGeom prst="rect">
              <a:avLst/>
            </a:prstGeom>
            <a:solidFill>
              <a:schemeClr val="bg1"/>
            </a:solidFill>
            <a:ln w="9525">
              <a:noFill/>
              <a:miter lim="800000"/>
              <a:headEnd/>
              <a:tailEnd/>
            </a:ln>
          </p:spPr>
          <p:txBody>
            <a:bodyPr wrap="none">
              <a:spAutoFit/>
            </a:bodyPr>
            <a:lstStyle/>
            <a:p>
              <a:r>
                <a:rPr lang="fr-FR" i="1"/>
                <a:t>f(</a:t>
              </a:r>
              <a:r>
                <a:rPr lang="fr-FR" i="1">
                  <a:latin typeface="Symbol" pitchFamily="18" charset="2"/>
                </a:rPr>
                <a:t>b</a:t>
              </a:r>
              <a:r>
                <a:rPr lang="fr-FR" i="1"/>
                <a:t>a)</a:t>
              </a:r>
            </a:p>
          </p:txBody>
        </p:sp>
        <p:sp>
          <p:nvSpPr>
            <p:cNvPr id="90124" name="Text Box 15"/>
            <p:cNvSpPr txBox="1">
              <a:spLocks noChangeArrowheads="1"/>
            </p:cNvSpPr>
            <p:nvPr/>
          </p:nvSpPr>
          <p:spPr bwMode="auto">
            <a:xfrm>
              <a:off x="4981" y="3494"/>
              <a:ext cx="275" cy="231"/>
            </a:xfrm>
            <a:prstGeom prst="rect">
              <a:avLst/>
            </a:prstGeom>
            <a:solidFill>
              <a:schemeClr val="bg1"/>
            </a:solidFill>
            <a:ln w="9525">
              <a:noFill/>
              <a:miter lim="800000"/>
              <a:headEnd/>
              <a:tailEnd/>
            </a:ln>
          </p:spPr>
          <p:txBody>
            <a:bodyPr>
              <a:spAutoFit/>
            </a:bodyPr>
            <a:lstStyle/>
            <a:p>
              <a:r>
                <a:rPr lang="fr-FR" i="1">
                  <a:latin typeface="Symbol" pitchFamily="18" charset="2"/>
                </a:rPr>
                <a:t>b</a:t>
              </a:r>
              <a:r>
                <a:rPr lang="fr-FR" i="1"/>
                <a:t>a</a:t>
              </a:r>
              <a:endParaRPr lang="fr-FR" i="1">
                <a:latin typeface="Symbol" pitchFamily="18" charset="2"/>
              </a:endParaRPr>
            </a:p>
          </p:txBody>
        </p:sp>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2" name="Rectangle 2"/>
          <p:cNvSpPr>
            <a:spLocks noGrp="1" noChangeArrowheads="1"/>
          </p:cNvSpPr>
          <p:nvPr>
            <p:ph type="title"/>
          </p:nvPr>
        </p:nvSpPr>
        <p:spPr/>
        <p:txBody>
          <a:bodyPr/>
          <a:lstStyle/>
          <a:p>
            <a:pPr eaLnBrk="1" hangingPunct="1"/>
            <a:r>
              <a:rPr lang="fr-FR"/>
              <a:t>Diagramme </a:t>
            </a:r>
            <a:r>
              <a:rPr lang="fr-FR" i="1"/>
              <a:t>E(k)</a:t>
            </a:r>
          </a:p>
        </p:txBody>
      </p:sp>
      <p:sp>
        <p:nvSpPr>
          <p:cNvPr id="91143" name="Rectangle 3"/>
          <p:cNvSpPr>
            <a:spLocks noGrp="1" noChangeArrowheads="1"/>
          </p:cNvSpPr>
          <p:nvPr>
            <p:ph idx="1"/>
          </p:nvPr>
        </p:nvSpPr>
        <p:spPr>
          <a:xfrm>
            <a:off x="1703388" y="1719263"/>
            <a:ext cx="8507412" cy="4411662"/>
          </a:xfrm>
        </p:spPr>
        <p:txBody>
          <a:bodyPr/>
          <a:lstStyle/>
          <a:p>
            <a:pPr eaLnBrk="1" hangingPunct="1"/>
            <a:endParaRPr lang="fr-FR" dirty="0"/>
          </a:p>
          <a:p>
            <a:pPr eaLnBrk="1" hangingPunct="1"/>
            <a:endParaRPr lang="fr-FR" dirty="0"/>
          </a:p>
          <a:p>
            <a:pPr eaLnBrk="1" hangingPunct="1"/>
            <a:endParaRPr lang="fr-FR" dirty="0"/>
          </a:p>
          <a:p>
            <a:pPr lvl="2" eaLnBrk="1" hangingPunct="1"/>
            <a:endParaRPr lang="fr-FR" i="1" dirty="0"/>
          </a:p>
          <a:p>
            <a:pPr lvl="2" eaLnBrk="1" hangingPunct="1"/>
            <a:endParaRPr lang="fr-FR" i="1" dirty="0"/>
          </a:p>
          <a:p>
            <a:pPr lvl="2" eaLnBrk="1" hangingPunct="1"/>
            <a:endParaRPr lang="fr-FR" i="1" dirty="0"/>
          </a:p>
          <a:p>
            <a:pPr lvl="2" eaLnBrk="1" hangingPunct="1"/>
            <a:r>
              <a:rPr lang="fr-FR" i="1" dirty="0"/>
              <a:t>ka</a:t>
            </a:r>
            <a:r>
              <a:rPr lang="fr-FR" dirty="0"/>
              <a:t>=0  </a:t>
            </a:r>
            <a:r>
              <a:rPr lang="fr-FR" dirty="0">
                <a:sym typeface="Wingdings" pitchFamily="2" charset="2"/>
              </a:rPr>
              <a:t></a:t>
            </a:r>
          </a:p>
          <a:p>
            <a:pPr lvl="2" eaLnBrk="1" hangingPunct="1"/>
            <a:endParaRPr lang="fr-FR" dirty="0">
              <a:sym typeface="Wingdings" pitchFamily="2" charset="2"/>
            </a:endParaRPr>
          </a:p>
          <a:p>
            <a:pPr lvl="2" eaLnBrk="1" hangingPunct="1"/>
            <a:endParaRPr lang="fr-FR" dirty="0">
              <a:sym typeface="Wingdings" pitchFamily="2" charset="2"/>
            </a:endParaRPr>
          </a:p>
          <a:p>
            <a:pPr lvl="2" eaLnBrk="1" hangingPunct="1"/>
            <a:r>
              <a:rPr lang="fr-FR" dirty="0">
                <a:sym typeface="Wingdings" pitchFamily="2" charset="2"/>
              </a:rPr>
              <a:t> </a:t>
            </a:r>
          </a:p>
          <a:p>
            <a:pPr lvl="2" eaLnBrk="1" hangingPunct="1"/>
            <a:r>
              <a:rPr lang="fr-FR" i="1" dirty="0"/>
              <a:t>ka</a:t>
            </a:r>
            <a:r>
              <a:rPr lang="fr-FR" dirty="0"/>
              <a:t>=</a:t>
            </a:r>
            <a:r>
              <a:rPr lang="fr-FR" dirty="0">
                <a:latin typeface="Symbol" pitchFamily="18" charset="2"/>
              </a:rPr>
              <a:t>p</a:t>
            </a:r>
            <a:r>
              <a:rPr lang="fr-FR" dirty="0"/>
              <a:t>  </a:t>
            </a:r>
            <a:r>
              <a:rPr lang="fr-FR" dirty="0">
                <a:sym typeface="Wingdings" pitchFamily="2" charset="2"/>
              </a:rPr>
              <a:t> </a:t>
            </a:r>
            <a:r>
              <a:rPr lang="fr-FR" i="1" dirty="0" err="1">
                <a:latin typeface="Symbol" pitchFamily="18" charset="2"/>
                <a:sym typeface="Wingdings" pitchFamily="2" charset="2"/>
              </a:rPr>
              <a:t>b</a:t>
            </a:r>
            <a:r>
              <a:rPr lang="fr-FR" i="1" dirty="0" err="1">
                <a:sym typeface="Wingdings" pitchFamily="2" charset="2"/>
              </a:rPr>
              <a:t>a</a:t>
            </a:r>
            <a:r>
              <a:rPr lang="fr-FR" dirty="0">
                <a:sym typeface="Wingdings" pitchFamily="2" charset="2"/>
              </a:rPr>
              <a:t>=</a:t>
            </a:r>
            <a:r>
              <a:rPr lang="fr-FR" dirty="0">
                <a:latin typeface="Symbol" pitchFamily="18" charset="2"/>
              </a:rPr>
              <a:t>p</a:t>
            </a:r>
            <a:endParaRPr lang="fr-FR" dirty="0">
              <a:sym typeface="Wingdings" pitchFamily="2" charset="2"/>
            </a:endParaRPr>
          </a:p>
          <a:p>
            <a:pPr lvl="2" eaLnBrk="1" hangingPunct="1">
              <a:buFont typeface="Wingdings" pitchFamily="2" charset="2"/>
              <a:buNone/>
            </a:pPr>
            <a:endParaRPr lang="fr-FR" dirty="0"/>
          </a:p>
        </p:txBody>
      </p:sp>
      <p:sp>
        <p:nvSpPr>
          <p:cNvPr id="91141" name="Espace réservé du numéro de diapositive 5"/>
          <p:cNvSpPr>
            <a:spLocks noGrp="1"/>
          </p:cNvSpPr>
          <p:nvPr>
            <p:ph type="sldNum" sz="quarter" idx="12"/>
          </p:nvPr>
        </p:nvSpPr>
        <p:spPr>
          <a:noFill/>
        </p:spPr>
        <p:txBody>
          <a:bodyPr/>
          <a:lstStyle/>
          <a:p>
            <a:fld id="{802D69ED-0E11-435E-92A6-862FA0D361EE}" type="slidenum">
              <a:rPr lang="fr-FR" altLang="en-US"/>
              <a:pPr/>
              <a:t>156</a:t>
            </a:fld>
            <a:endParaRPr lang="fr-FR" altLang="en-US"/>
          </a:p>
        </p:txBody>
      </p:sp>
      <p:graphicFrame>
        <p:nvGraphicFramePr>
          <p:cNvPr id="91138" name="Object 7"/>
          <p:cNvGraphicFramePr>
            <a:graphicFrameLocks noChangeAspect="1"/>
          </p:cNvGraphicFramePr>
          <p:nvPr/>
        </p:nvGraphicFramePr>
        <p:xfrm>
          <a:off x="4025901" y="3592514"/>
          <a:ext cx="2474913" cy="801687"/>
        </p:xfrm>
        <a:graphic>
          <a:graphicData uri="http://schemas.openxmlformats.org/presentationml/2006/ole">
            <mc:AlternateContent xmlns:mc="http://schemas.openxmlformats.org/markup-compatibility/2006">
              <mc:Choice xmlns:v="urn:schemas-microsoft-com:vml" Requires="v">
                <p:oleObj name="Equation" r:id="rId3" imgW="1295280" imgH="419040" progId="Equation.3">
                  <p:embed/>
                </p:oleObj>
              </mc:Choice>
              <mc:Fallback>
                <p:oleObj name="Equation" r:id="rId3" imgW="1295280" imgH="419040" progId="Equation.3">
                  <p:embed/>
                  <p:pic>
                    <p:nvPicPr>
                      <p:cNvPr id="9113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1" y="3592514"/>
                        <a:ext cx="2474913" cy="801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1144" name="Picture 4"/>
          <p:cNvPicPr>
            <a:picLocks noChangeAspect="1" noChangeArrowheads="1"/>
          </p:cNvPicPr>
          <p:nvPr/>
        </p:nvPicPr>
        <p:blipFill>
          <a:blip r:embed="rId5" cstate="print"/>
          <a:srcRect l="3583" r="1772"/>
          <a:stretch>
            <a:fillRect/>
          </a:stretch>
        </p:blipFill>
        <p:spPr bwMode="auto">
          <a:xfrm>
            <a:off x="6600825" y="2816225"/>
            <a:ext cx="3816350" cy="3778250"/>
          </a:xfrm>
          <a:prstGeom prst="rect">
            <a:avLst/>
          </a:prstGeom>
          <a:noFill/>
          <a:ln w="9525">
            <a:noFill/>
            <a:miter lim="800000"/>
            <a:headEnd/>
            <a:tailEnd/>
          </a:ln>
        </p:spPr>
      </p:pic>
      <p:grpSp>
        <p:nvGrpSpPr>
          <p:cNvPr id="91145" name="Group 23"/>
          <p:cNvGrpSpPr>
            <a:grpSpLocks/>
          </p:cNvGrpSpPr>
          <p:nvPr/>
        </p:nvGrpSpPr>
        <p:grpSpPr bwMode="auto">
          <a:xfrm>
            <a:off x="1703389" y="4384676"/>
            <a:ext cx="4840287" cy="663575"/>
            <a:chOff x="113" y="2740"/>
            <a:chExt cx="3049" cy="418"/>
          </a:xfrm>
        </p:grpSpPr>
        <p:sp>
          <p:nvSpPr>
            <p:cNvPr id="91164" name="AutoShape 8"/>
            <p:cNvSpPr>
              <a:spLocks noChangeArrowheads="1"/>
            </p:cNvSpPr>
            <p:nvPr/>
          </p:nvSpPr>
          <p:spPr bwMode="auto">
            <a:xfrm>
              <a:off x="113" y="2840"/>
              <a:ext cx="474" cy="148"/>
            </a:xfrm>
            <a:prstGeom prst="rightArrow">
              <a:avLst>
                <a:gd name="adj1" fmla="val 50000"/>
                <a:gd name="adj2" fmla="val 80068"/>
              </a:avLst>
            </a:prstGeom>
            <a:solidFill>
              <a:srgbClr val="000099"/>
            </a:solidFill>
            <a:ln w="9525">
              <a:solidFill>
                <a:schemeClr val="tx1"/>
              </a:solidFill>
              <a:miter lim="800000"/>
              <a:headEnd/>
              <a:tailEnd/>
            </a:ln>
          </p:spPr>
          <p:txBody>
            <a:bodyPr wrap="none" anchor="ctr"/>
            <a:lstStyle/>
            <a:p>
              <a:endParaRPr lang="fr-FR"/>
            </a:p>
          </p:txBody>
        </p:sp>
        <p:sp>
          <p:nvSpPr>
            <p:cNvPr id="263177" name="Text Box 9"/>
            <p:cNvSpPr txBox="1">
              <a:spLocks noChangeArrowheads="1"/>
            </p:cNvSpPr>
            <p:nvPr/>
          </p:nvSpPr>
          <p:spPr bwMode="auto">
            <a:xfrm>
              <a:off x="639" y="2740"/>
              <a:ext cx="2523" cy="404"/>
            </a:xfrm>
            <a:prstGeom prst="rect">
              <a:avLst/>
            </a:prstGeom>
            <a:noFill/>
            <a:ln w="9525">
              <a:noFill/>
              <a:miter lim="800000"/>
              <a:headEnd/>
              <a:tailEnd/>
            </a:ln>
            <a:effectLst/>
          </p:spPr>
          <p:txBody>
            <a:bodyPr wrap="none">
              <a:spAutoFit/>
            </a:bodyPr>
            <a:lstStyle/>
            <a:p>
              <a:pPr>
                <a:defRPr/>
              </a:pPr>
              <a:r>
                <a:rPr lang="fr-FR" i="1" dirty="0">
                  <a:effectLst>
                    <a:outerShdw blurRad="38100" dist="38100" dir="2700000" algn="tl">
                      <a:srgbClr val="C0C0C0"/>
                    </a:outerShdw>
                  </a:effectLst>
                </a:rPr>
                <a:t>On en déduit une valeur de </a:t>
              </a:r>
              <a:r>
                <a:rPr lang="fr-FR" i="1" dirty="0">
                  <a:effectLst>
                    <a:outerShdw blurRad="38100" dist="38100" dir="2700000" algn="tl">
                      <a:srgbClr val="C0C0C0"/>
                    </a:outerShdw>
                  </a:effectLst>
                  <a:latin typeface="Symbol" pitchFamily="18" charset="2"/>
                </a:rPr>
                <a:t>b</a:t>
              </a:r>
              <a:r>
                <a:rPr lang="fr-FR" i="1" dirty="0">
                  <a:effectLst>
                    <a:outerShdw blurRad="38100" dist="38100" dir="2700000" algn="tl">
                      <a:srgbClr val="C0C0C0"/>
                    </a:outerShdw>
                  </a:effectLst>
                </a:rPr>
                <a:t> donc de</a:t>
              </a:r>
            </a:p>
            <a:p>
              <a:pPr>
                <a:defRPr/>
              </a:pPr>
              <a:r>
                <a:rPr lang="fr-FR" i="1" dirty="0">
                  <a:effectLst>
                    <a:outerShdw blurRad="38100" dist="38100" dir="2700000" algn="tl">
                      <a:srgbClr val="C0C0C0"/>
                    </a:outerShdw>
                  </a:effectLst>
                </a:rPr>
                <a:t>l’énergie E</a:t>
              </a:r>
              <a:r>
                <a:rPr lang="fr-FR" i="1" baseline="-25000" dirty="0">
                  <a:effectLst>
                    <a:outerShdw blurRad="38100" dist="38100" dir="2700000" algn="tl">
                      <a:srgbClr val="C0C0C0"/>
                    </a:outerShdw>
                  </a:effectLst>
                </a:rPr>
                <a:t>1</a:t>
              </a:r>
              <a:r>
                <a:rPr lang="fr-FR" i="1" dirty="0">
                  <a:effectLst>
                    <a:outerShdw blurRad="38100" dist="38100" dir="2700000" algn="tl">
                      <a:srgbClr val="C0C0C0"/>
                    </a:outerShdw>
                  </a:effectLst>
                </a:rPr>
                <a:t>.</a:t>
              </a:r>
            </a:p>
          </p:txBody>
        </p:sp>
        <p:sp>
          <p:nvSpPr>
            <p:cNvPr id="91166" name="Oval 10"/>
            <p:cNvSpPr>
              <a:spLocks noChangeArrowheads="1"/>
            </p:cNvSpPr>
            <p:nvPr/>
          </p:nvSpPr>
          <p:spPr bwMode="auto">
            <a:xfrm>
              <a:off x="1238" y="2858"/>
              <a:ext cx="236" cy="300"/>
            </a:xfrm>
            <a:prstGeom prst="ellipse">
              <a:avLst/>
            </a:prstGeom>
            <a:noFill/>
            <a:ln w="19050">
              <a:solidFill>
                <a:srgbClr val="FF0000"/>
              </a:solidFill>
              <a:round/>
              <a:headEnd/>
              <a:tailEnd/>
            </a:ln>
          </p:spPr>
          <p:txBody>
            <a:bodyPr wrap="none" anchor="ctr"/>
            <a:lstStyle/>
            <a:p>
              <a:endParaRPr lang="fr-FR"/>
            </a:p>
          </p:txBody>
        </p:sp>
      </p:grpSp>
      <p:sp>
        <p:nvSpPr>
          <p:cNvPr id="91146" name="Line 11"/>
          <p:cNvSpPr>
            <a:spLocks noChangeShapeType="1"/>
          </p:cNvSpPr>
          <p:nvPr/>
        </p:nvSpPr>
        <p:spPr bwMode="auto">
          <a:xfrm>
            <a:off x="3863976" y="4903789"/>
            <a:ext cx="4537075" cy="865187"/>
          </a:xfrm>
          <a:prstGeom prst="line">
            <a:avLst/>
          </a:prstGeom>
          <a:noFill/>
          <a:ln w="9525">
            <a:solidFill>
              <a:srgbClr val="FF0000"/>
            </a:solidFill>
            <a:round/>
            <a:headEnd/>
            <a:tailEnd type="triangle" w="med" len="med"/>
          </a:ln>
        </p:spPr>
        <p:txBody>
          <a:bodyPr/>
          <a:lstStyle/>
          <a:p>
            <a:endParaRPr lang="fr-FR"/>
          </a:p>
        </p:txBody>
      </p:sp>
      <p:sp>
        <p:nvSpPr>
          <p:cNvPr id="91147" name="AutoShape 13"/>
          <p:cNvSpPr>
            <a:spLocks noChangeArrowheads="1"/>
          </p:cNvSpPr>
          <p:nvPr/>
        </p:nvSpPr>
        <p:spPr bwMode="auto">
          <a:xfrm>
            <a:off x="1674814" y="5840413"/>
            <a:ext cx="752475" cy="234950"/>
          </a:xfrm>
          <a:prstGeom prst="rightArrow">
            <a:avLst>
              <a:gd name="adj1" fmla="val 50000"/>
              <a:gd name="adj2" fmla="val 80068"/>
            </a:avLst>
          </a:prstGeom>
          <a:solidFill>
            <a:srgbClr val="000099"/>
          </a:solidFill>
          <a:ln w="9525">
            <a:solidFill>
              <a:schemeClr val="tx1"/>
            </a:solidFill>
            <a:miter lim="800000"/>
            <a:headEnd/>
            <a:tailEnd/>
          </a:ln>
        </p:spPr>
        <p:txBody>
          <a:bodyPr wrap="none" anchor="ctr"/>
          <a:lstStyle/>
          <a:p>
            <a:endParaRPr lang="fr-FR"/>
          </a:p>
        </p:txBody>
      </p:sp>
      <p:sp>
        <p:nvSpPr>
          <p:cNvPr id="263182" name="Text Box 14"/>
          <p:cNvSpPr txBox="1">
            <a:spLocks noChangeArrowheads="1"/>
          </p:cNvSpPr>
          <p:nvPr/>
        </p:nvSpPr>
        <p:spPr bwMode="auto">
          <a:xfrm>
            <a:off x="2519364" y="5624513"/>
            <a:ext cx="4192587" cy="641350"/>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On en déduit une valeur de </a:t>
            </a:r>
            <a:r>
              <a:rPr lang="fr-FR" i="1">
                <a:effectLst>
                  <a:outerShdw blurRad="38100" dist="38100" dir="2700000" algn="tl">
                    <a:srgbClr val="C0C0C0"/>
                  </a:outerShdw>
                </a:effectLst>
                <a:latin typeface="Symbol" pitchFamily="18" charset="2"/>
              </a:rPr>
              <a:t>b=p/</a:t>
            </a:r>
            <a:r>
              <a:rPr lang="fr-FR" i="1">
                <a:effectLst>
                  <a:outerShdw blurRad="38100" dist="38100" dir="2700000" algn="tl">
                    <a:srgbClr val="C0C0C0"/>
                  </a:outerShdw>
                </a:effectLst>
              </a:rPr>
              <a:t>a donc </a:t>
            </a:r>
          </a:p>
          <a:p>
            <a:pPr>
              <a:defRPr/>
            </a:pPr>
            <a:r>
              <a:rPr lang="fr-FR" i="1">
                <a:effectLst>
                  <a:outerShdw blurRad="38100" dist="38100" dir="2700000" algn="tl">
                    <a:srgbClr val="C0C0C0"/>
                  </a:outerShdw>
                </a:effectLst>
              </a:rPr>
              <a:t>de l’énergie E</a:t>
            </a:r>
            <a:r>
              <a:rPr lang="fr-FR" i="1" baseline="-25000">
                <a:effectLst>
                  <a:outerShdw blurRad="38100" dist="38100" dir="2700000" algn="tl">
                    <a:srgbClr val="C0C0C0"/>
                  </a:outerShdw>
                </a:effectLst>
              </a:rPr>
              <a:t>2</a:t>
            </a:r>
            <a:r>
              <a:rPr lang="fr-FR" i="1">
                <a:effectLst>
                  <a:outerShdw blurRad="38100" dist="38100" dir="2700000" algn="tl">
                    <a:srgbClr val="C0C0C0"/>
                  </a:outerShdw>
                </a:effectLst>
              </a:rPr>
              <a:t>.</a:t>
            </a:r>
          </a:p>
        </p:txBody>
      </p:sp>
      <p:sp>
        <p:nvSpPr>
          <p:cNvPr id="91149" name="Oval 15"/>
          <p:cNvSpPr>
            <a:spLocks noChangeArrowheads="1"/>
          </p:cNvSpPr>
          <p:nvPr/>
        </p:nvSpPr>
        <p:spPr bwMode="auto">
          <a:xfrm>
            <a:off x="3805239" y="5842000"/>
            <a:ext cx="346075" cy="501650"/>
          </a:xfrm>
          <a:prstGeom prst="ellipse">
            <a:avLst/>
          </a:prstGeom>
          <a:noFill/>
          <a:ln w="19050">
            <a:solidFill>
              <a:srgbClr val="FF0000"/>
            </a:solidFill>
            <a:round/>
            <a:headEnd/>
            <a:tailEnd/>
          </a:ln>
        </p:spPr>
        <p:txBody>
          <a:bodyPr wrap="none" anchor="ctr"/>
          <a:lstStyle/>
          <a:p>
            <a:endParaRPr lang="fr-FR"/>
          </a:p>
        </p:txBody>
      </p:sp>
      <p:graphicFrame>
        <p:nvGraphicFramePr>
          <p:cNvPr id="91139" name="Object 16"/>
          <p:cNvGraphicFramePr>
            <a:graphicFrameLocks noChangeAspect="1"/>
          </p:cNvGraphicFramePr>
          <p:nvPr/>
        </p:nvGraphicFramePr>
        <p:xfrm>
          <a:off x="4171950" y="6032500"/>
          <a:ext cx="1423988" cy="781050"/>
        </p:xfrm>
        <a:graphic>
          <a:graphicData uri="http://schemas.openxmlformats.org/presentationml/2006/ole">
            <mc:AlternateContent xmlns:mc="http://schemas.openxmlformats.org/markup-compatibility/2006">
              <mc:Choice xmlns:v="urn:schemas-microsoft-com:vml" Requires="v">
                <p:oleObj name="Equation" r:id="rId6" imgW="812520" imgH="444240" progId="Equation.3">
                  <p:embed/>
                </p:oleObj>
              </mc:Choice>
              <mc:Fallback>
                <p:oleObj name="Equation" r:id="rId6" imgW="812520" imgH="444240" progId="Equation.3">
                  <p:embed/>
                  <p:pic>
                    <p:nvPicPr>
                      <p:cNvPr id="91139"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6032500"/>
                        <a:ext cx="1423988"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50" name="Line 17"/>
          <p:cNvSpPr>
            <a:spLocks noChangeShapeType="1"/>
          </p:cNvSpPr>
          <p:nvPr/>
        </p:nvSpPr>
        <p:spPr bwMode="auto">
          <a:xfrm flipV="1">
            <a:off x="5664201" y="5480051"/>
            <a:ext cx="3311525" cy="1008063"/>
          </a:xfrm>
          <a:prstGeom prst="line">
            <a:avLst/>
          </a:prstGeom>
          <a:noFill/>
          <a:ln w="9525">
            <a:solidFill>
              <a:srgbClr val="000099"/>
            </a:solidFill>
            <a:round/>
            <a:headEnd/>
            <a:tailEnd type="triangle" w="med" len="med"/>
          </a:ln>
        </p:spPr>
        <p:txBody>
          <a:bodyPr/>
          <a:lstStyle/>
          <a:p>
            <a:endParaRPr lang="fr-FR"/>
          </a:p>
        </p:txBody>
      </p:sp>
      <p:sp>
        <p:nvSpPr>
          <p:cNvPr id="91151" name="Oval 18"/>
          <p:cNvSpPr>
            <a:spLocks noChangeAspect="1" noChangeArrowheads="1"/>
          </p:cNvSpPr>
          <p:nvPr/>
        </p:nvSpPr>
        <p:spPr bwMode="auto">
          <a:xfrm>
            <a:off x="8429626" y="5681664"/>
            <a:ext cx="85725" cy="85725"/>
          </a:xfrm>
          <a:prstGeom prst="ellipse">
            <a:avLst/>
          </a:prstGeom>
          <a:solidFill>
            <a:srgbClr val="FF0000"/>
          </a:solidFill>
          <a:ln w="9525">
            <a:solidFill>
              <a:schemeClr val="tx1"/>
            </a:solidFill>
            <a:round/>
            <a:headEnd/>
            <a:tailEnd/>
          </a:ln>
        </p:spPr>
        <p:txBody>
          <a:bodyPr wrap="none" anchor="ctr"/>
          <a:lstStyle/>
          <a:p>
            <a:endParaRPr lang="fr-FR"/>
          </a:p>
        </p:txBody>
      </p:sp>
      <p:sp>
        <p:nvSpPr>
          <p:cNvPr id="91152" name="Oval 19"/>
          <p:cNvSpPr>
            <a:spLocks noChangeAspect="1" noChangeArrowheads="1"/>
          </p:cNvSpPr>
          <p:nvPr/>
        </p:nvSpPr>
        <p:spPr bwMode="auto">
          <a:xfrm>
            <a:off x="8961439" y="5378451"/>
            <a:ext cx="85725" cy="85725"/>
          </a:xfrm>
          <a:prstGeom prst="ellipse">
            <a:avLst/>
          </a:prstGeom>
          <a:solidFill>
            <a:srgbClr val="000099"/>
          </a:solidFill>
          <a:ln w="9525">
            <a:solidFill>
              <a:schemeClr val="tx1"/>
            </a:solidFill>
            <a:round/>
            <a:headEnd/>
            <a:tailEnd/>
          </a:ln>
        </p:spPr>
        <p:txBody>
          <a:bodyPr wrap="none" anchor="ctr"/>
          <a:lstStyle/>
          <a:p>
            <a:endParaRPr lang="fr-FR"/>
          </a:p>
        </p:txBody>
      </p:sp>
      <p:sp>
        <p:nvSpPr>
          <p:cNvPr id="91153" name="Oval 26"/>
          <p:cNvSpPr>
            <a:spLocks noChangeAspect="1" noChangeArrowheads="1"/>
          </p:cNvSpPr>
          <p:nvPr/>
        </p:nvSpPr>
        <p:spPr bwMode="auto">
          <a:xfrm>
            <a:off x="5434014" y="2838451"/>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91154" name="Oval 28"/>
          <p:cNvSpPr>
            <a:spLocks noChangeAspect="1" noChangeArrowheads="1"/>
          </p:cNvSpPr>
          <p:nvPr/>
        </p:nvSpPr>
        <p:spPr bwMode="auto">
          <a:xfrm>
            <a:off x="8975726" y="5113339"/>
            <a:ext cx="85725" cy="85725"/>
          </a:xfrm>
          <a:prstGeom prst="ellipse">
            <a:avLst/>
          </a:prstGeom>
          <a:solidFill>
            <a:srgbClr val="33CC33"/>
          </a:solidFill>
          <a:ln w="9525">
            <a:solidFill>
              <a:schemeClr val="tx1"/>
            </a:solidFill>
            <a:round/>
            <a:headEnd/>
            <a:tailEnd/>
          </a:ln>
        </p:spPr>
        <p:txBody>
          <a:bodyPr wrap="none" anchor="ctr"/>
          <a:lstStyle/>
          <a:p>
            <a:endParaRPr lang="fr-FR"/>
          </a:p>
        </p:txBody>
      </p:sp>
      <p:grpSp>
        <p:nvGrpSpPr>
          <p:cNvPr id="91155" name="Group 30"/>
          <p:cNvGrpSpPr>
            <a:grpSpLocks/>
          </p:cNvGrpSpPr>
          <p:nvPr/>
        </p:nvGrpSpPr>
        <p:grpSpPr bwMode="auto">
          <a:xfrm>
            <a:off x="1992314" y="1412776"/>
            <a:ext cx="5476875" cy="2057400"/>
            <a:chOff x="295" y="957"/>
            <a:chExt cx="3450" cy="1296"/>
          </a:xfrm>
        </p:grpSpPr>
        <p:grpSp>
          <p:nvGrpSpPr>
            <p:cNvPr id="91159" name="Group 22"/>
            <p:cNvGrpSpPr>
              <a:grpSpLocks/>
            </p:cNvGrpSpPr>
            <p:nvPr/>
          </p:nvGrpSpPr>
          <p:grpSpPr bwMode="auto">
            <a:xfrm>
              <a:off x="295" y="957"/>
              <a:ext cx="3450" cy="1296"/>
              <a:chOff x="295" y="935"/>
              <a:chExt cx="3450" cy="1296"/>
            </a:xfrm>
          </p:grpSpPr>
          <p:pic>
            <p:nvPicPr>
              <p:cNvPr id="91161" name="Picture 5"/>
              <p:cNvPicPr>
                <a:picLocks noChangeAspect="1" noChangeArrowheads="1"/>
              </p:cNvPicPr>
              <p:nvPr/>
            </p:nvPicPr>
            <p:blipFill>
              <a:blip r:embed="rId8" cstate="print"/>
              <a:srcRect/>
              <a:stretch>
                <a:fillRect/>
              </a:stretch>
            </p:blipFill>
            <p:spPr bwMode="auto">
              <a:xfrm>
                <a:off x="295" y="935"/>
                <a:ext cx="3450" cy="1296"/>
              </a:xfrm>
              <a:prstGeom prst="rect">
                <a:avLst/>
              </a:prstGeom>
              <a:noFill/>
              <a:ln w="9525">
                <a:noFill/>
                <a:miter lim="800000"/>
                <a:headEnd/>
                <a:tailEnd/>
              </a:ln>
            </p:spPr>
          </p:pic>
          <p:sp>
            <p:nvSpPr>
              <p:cNvPr id="91162" name="Oval 20"/>
              <p:cNvSpPr>
                <a:spLocks noChangeAspect="1" noChangeArrowheads="1"/>
              </p:cNvSpPr>
              <p:nvPr/>
            </p:nvSpPr>
            <p:spPr bwMode="auto">
              <a:xfrm>
                <a:off x="2164" y="1615"/>
                <a:ext cx="54" cy="54"/>
              </a:xfrm>
              <a:prstGeom prst="ellipse">
                <a:avLst/>
              </a:prstGeom>
              <a:solidFill>
                <a:srgbClr val="FF0000"/>
              </a:solidFill>
              <a:ln w="9525">
                <a:solidFill>
                  <a:schemeClr val="tx1"/>
                </a:solidFill>
                <a:round/>
                <a:headEnd/>
                <a:tailEnd/>
              </a:ln>
            </p:spPr>
            <p:txBody>
              <a:bodyPr wrap="none" anchor="ctr"/>
              <a:lstStyle/>
              <a:p>
                <a:endParaRPr lang="fr-FR"/>
              </a:p>
            </p:txBody>
          </p:sp>
          <p:sp>
            <p:nvSpPr>
              <p:cNvPr id="91163" name="Oval 21"/>
              <p:cNvSpPr>
                <a:spLocks noChangeAspect="1" noChangeArrowheads="1"/>
              </p:cNvSpPr>
              <p:nvPr/>
            </p:nvSpPr>
            <p:spPr bwMode="auto">
              <a:xfrm>
                <a:off x="2263" y="1928"/>
                <a:ext cx="54" cy="54"/>
              </a:xfrm>
              <a:prstGeom prst="ellipse">
                <a:avLst/>
              </a:prstGeom>
              <a:solidFill>
                <a:srgbClr val="000099"/>
              </a:solidFill>
              <a:ln w="9525">
                <a:solidFill>
                  <a:schemeClr val="tx1"/>
                </a:solidFill>
                <a:round/>
                <a:headEnd/>
                <a:tailEnd/>
              </a:ln>
            </p:spPr>
            <p:txBody>
              <a:bodyPr wrap="none" anchor="ctr"/>
              <a:lstStyle/>
              <a:p>
                <a:endParaRPr lang="fr-FR"/>
              </a:p>
            </p:txBody>
          </p:sp>
        </p:grpSp>
        <p:sp>
          <p:nvSpPr>
            <p:cNvPr id="91160" name="Text Box 29"/>
            <p:cNvSpPr txBox="1">
              <a:spLocks noChangeArrowheads="1"/>
            </p:cNvSpPr>
            <p:nvPr/>
          </p:nvSpPr>
          <p:spPr bwMode="auto">
            <a:xfrm>
              <a:off x="3334" y="1829"/>
              <a:ext cx="204" cy="154"/>
            </a:xfrm>
            <a:prstGeom prst="rect">
              <a:avLst/>
            </a:prstGeom>
            <a:solidFill>
              <a:schemeClr val="bg1"/>
            </a:solidFill>
            <a:ln w="9525">
              <a:noFill/>
              <a:miter lim="800000"/>
              <a:headEnd/>
              <a:tailEnd/>
            </a:ln>
          </p:spPr>
          <p:txBody>
            <a:bodyPr wrap="none">
              <a:spAutoFit/>
            </a:bodyPr>
            <a:lstStyle/>
            <a:p>
              <a:r>
                <a:rPr lang="fr-FR" sz="1000">
                  <a:latin typeface="Symbol" pitchFamily="18" charset="2"/>
                </a:rPr>
                <a:t>b</a:t>
              </a:r>
              <a:r>
                <a:rPr lang="fr-FR" sz="1000"/>
                <a:t>a</a:t>
              </a:r>
              <a:endParaRPr lang="fr-FR" sz="1000">
                <a:latin typeface="Symbol" pitchFamily="18" charset="2"/>
              </a:endParaRPr>
            </a:p>
          </p:txBody>
        </p:sp>
      </p:grpSp>
      <p:sp>
        <p:nvSpPr>
          <p:cNvPr id="91156" name="Line 6"/>
          <p:cNvSpPr>
            <a:spLocks noChangeShapeType="1"/>
          </p:cNvSpPr>
          <p:nvPr/>
        </p:nvSpPr>
        <p:spPr bwMode="auto">
          <a:xfrm flipH="1">
            <a:off x="3402013" y="2665414"/>
            <a:ext cx="1511300" cy="1152525"/>
          </a:xfrm>
          <a:prstGeom prst="line">
            <a:avLst/>
          </a:prstGeom>
          <a:noFill/>
          <a:ln w="9525">
            <a:solidFill>
              <a:srgbClr val="FF0000"/>
            </a:solidFill>
            <a:round/>
            <a:headEnd/>
            <a:tailEnd type="triangle" w="med" len="med"/>
          </a:ln>
        </p:spPr>
        <p:txBody>
          <a:bodyPr/>
          <a:lstStyle/>
          <a:p>
            <a:endParaRPr lang="fr-FR"/>
          </a:p>
        </p:txBody>
      </p:sp>
      <p:graphicFrame>
        <p:nvGraphicFramePr>
          <p:cNvPr id="91140" name="Object 31"/>
          <p:cNvGraphicFramePr>
            <a:graphicFrameLocks noChangeAspect="1"/>
          </p:cNvGraphicFramePr>
          <p:nvPr>
            <p:extLst>
              <p:ext uri="{D42A27DB-BD31-4B8C-83A1-F6EECF244321}">
                <p14:modId xmlns:p14="http://schemas.microsoft.com/office/powerpoint/2010/main" val="1912371081"/>
              </p:ext>
            </p:extLst>
          </p:nvPr>
        </p:nvGraphicFramePr>
        <p:xfrm>
          <a:off x="7918217" y="908720"/>
          <a:ext cx="2503487" cy="693738"/>
        </p:xfrm>
        <a:graphic>
          <a:graphicData uri="http://schemas.openxmlformats.org/presentationml/2006/ole">
            <mc:AlternateContent xmlns:mc="http://schemas.openxmlformats.org/markup-compatibility/2006">
              <mc:Choice xmlns:v="urn:schemas-microsoft-com:vml" Requires="v">
                <p:oleObj name="Équation" r:id="rId9" imgW="1600200" imgH="444240" progId="Equation.3">
                  <p:embed/>
                </p:oleObj>
              </mc:Choice>
              <mc:Fallback>
                <p:oleObj name="Équation" r:id="rId9" imgW="1600200" imgH="444240" progId="Equation.3">
                  <p:embed/>
                  <p:pic>
                    <p:nvPicPr>
                      <p:cNvPr id="91140" name="Object 31"/>
                      <p:cNvPicPr>
                        <a:picLocks noChangeAspect="1" noChangeArrowheads="1"/>
                      </p:cNvPicPr>
                      <p:nvPr/>
                    </p:nvPicPr>
                    <p:blipFill>
                      <a:blip r:embed="rId10"/>
                      <a:srcRect/>
                      <a:stretch>
                        <a:fillRect/>
                      </a:stretch>
                    </p:blipFill>
                    <p:spPr bwMode="auto">
                      <a:xfrm>
                        <a:off x="7918217" y="908720"/>
                        <a:ext cx="2503487" cy="693738"/>
                      </a:xfrm>
                      <a:prstGeom prst="rect">
                        <a:avLst/>
                      </a:prstGeom>
                      <a:gradFill rotWithShape="1">
                        <a:gsLst>
                          <a:gs pos="0">
                            <a:srgbClr val="DDDDDD">
                              <a:alpha val="42000"/>
                            </a:srgbClr>
                          </a:gs>
                          <a:gs pos="100000">
                            <a:srgbClr val="CC99FF">
                              <a:alpha val="36000"/>
                            </a:srgbClr>
                          </a:gs>
                        </a:gsLst>
                        <a:lin ang="5400000" scaled="1"/>
                      </a:gradFill>
                      <a:ln w="9525">
                        <a:solidFill>
                          <a:srgbClr val="FF0000"/>
                        </a:solidFill>
                        <a:miter lim="800000"/>
                        <a:headEnd/>
                        <a:tailEnd/>
                      </a:ln>
                    </p:spPr>
                  </p:pic>
                </p:oleObj>
              </mc:Fallback>
            </mc:AlternateContent>
          </a:graphicData>
        </a:graphic>
      </p:graphicFrame>
      <p:sp>
        <p:nvSpPr>
          <p:cNvPr id="91157" name="Freeform 27"/>
          <p:cNvSpPr>
            <a:spLocks/>
          </p:cNvSpPr>
          <p:nvPr/>
        </p:nvSpPr>
        <p:spPr bwMode="auto">
          <a:xfrm>
            <a:off x="5548351" y="548680"/>
            <a:ext cx="3470236" cy="4607520"/>
          </a:xfrm>
          <a:custGeom>
            <a:avLst/>
            <a:gdLst>
              <a:gd name="T0" fmla="*/ 0 w 2222"/>
              <a:gd name="T1" fmla="*/ 1277 h 2683"/>
              <a:gd name="T2" fmla="*/ 1043 w 2222"/>
              <a:gd name="T3" fmla="*/ 234 h 2683"/>
              <a:gd name="T4" fmla="*/ 2222 w 2222"/>
              <a:gd name="T5" fmla="*/ 2683 h 2683"/>
              <a:gd name="T6" fmla="*/ 0 60000 65536"/>
              <a:gd name="T7" fmla="*/ 0 60000 65536"/>
              <a:gd name="T8" fmla="*/ 0 60000 65536"/>
              <a:gd name="T9" fmla="*/ 0 w 2222"/>
              <a:gd name="T10" fmla="*/ 0 h 2683"/>
              <a:gd name="T11" fmla="*/ 2222 w 2222"/>
              <a:gd name="T12" fmla="*/ 2683 h 2683"/>
            </a:gdLst>
            <a:ahLst/>
            <a:cxnLst>
              <a:cxn ang="T6">
                <a:pos x="T0" y="T1"/>
              </a:cxn>
              <a:cxn ang="T7">
                <a:pos x="T2" y="T3"/>
              </a:cxn>
              <a:cxn ang="T8">
                <a:pos x="T4" y="T5"/>
              </a:cxn>
            </a:cxnLst>
            <a:rect l="T9" t="T10" r="T11" b="T12"/>
            <a:pathLst>
              <a:path w="2222" h="2683">
                <a:moveTo>
                  <a:pt x="0" y="1277"/>
                </a:moveTo>
                <a:cubicBezTo>
                  <a:pt x="336" y="638"/>
                  <a:pt x="673" y="0"/>
                  <a:pt x="1043" y="234"/>
                </a:cubicBezTo>
                <a:cubicBezTo>
                  <a:pt x="1413" y="468"/>
                  <a:pt x="1817" y="1575"/>
                  <a:pt x="2222" y="2683"/>
                </a:cubicBezTo>
              </a:path>
            </a:pathLst>
          </a:custGeom>
          <a:noFill/>
          <a:ln w="9525">
            <a:solidFill>
              <a:srgbClr val="33CC33"/>
            </a:solidFill>
            <a:round/>
            <a:headEnd type="none" w="med" len="med"/>
            <a:tailEnd type="triangle" w="med" len="med"/>
          </a:ln>
        </p:spPr>
        <p:txBody>
          <a:bodyPr/>
          <a:lstStyle/>
          <a:p>
            <a:endParaRPr lang="fr-FR"/>
          </a:p>
        </p:txBody>
      </p:sp>
      <p:sp>
        <p:nvSpPr>
          <p:cNvPr id="91158" name="Oval 32"/>
          <p:cNvSpPr>
            <a:spLocks noChangeAspect="1" noChangeArrowheads="1"/>
          </p:cNvSpPr>
          <p:nvPr/>
        </p:nvSpPr>
        <p:spPr bwMode="auto">
          <a:xfrm>
            <a:off x="5438776" y="2971611"/>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31" name="Oval 20"/>
          <p:cNvSpPr>
            <a:spLocks noChangeAspect="1" noChangeArrowheads="1"/>
          </p:cNvSpPr>
          <p:nvPr/>
        </p:nvSpPr>
        <p:spPr bwMode="auto">
          <a:xfrm>
            <a:off x="4962161" y="2731780"/>
            <a:ext cx="85725" cy="85725"/>
          </a:xfrm>
          <a:prstGeom prst="ellipse">
            <a:avLst/>
          </a:prstGeom>
          <a:solidFill>
            <a:srgbClr val="FF0000"/>
          </a:solidFill>
          <a:ln w="9525">
            <a:solidFill>
              <a:schemeClr val="tx1"/>
            </a:solidFill>
            <a:round/>
            <a:headEnd/>
            <a:tailEnd/>
          </a:ln>
        </p:spPr>
        <p:txBody>
          <a:bodyPr wrap="none" anchor="ctr"/>
          <a:lstStyle/>
          <a:p>
            <a:endParaRPr lang="fr-FR"/>
          </a:p>
        </p:txBody>
      </p:sp>
      <p:sp>
        <p:nvSpPr>
          <p:cNvPr id="32" name="Oval 21"/>
          <p:cNvSpPr>
            <a:spLocks noChangeAspect="1" noChangeArrowheads="1"/>
          </p:cNvSpPr>
          <p:nvPr/>
        </p:nvSpPr>
        <p:spPr bwMode="auto">
          <a:xfrm>
            <a:off x="5131754" y="2735209"/>
            <a:ext cx="85725" cy="85725"/>
          </a:xfrm>
          <a:prstGeom prst="ellipse">
            <a:avLst/>
          </a:prstGeom>
          <a:solidFill>
            <a:srgbClr val="000099"/>
          </a:solidFill>
          <a:ln w="9525">
            <a:solidFill>
              <a:schemeClr val="tx1"/>
            </a:solidFill>
            <a:round/>
            <a:headEnd/>
            <a:tailEnd/>
          </a:ln>
        </p:spPr>
        <p:txBody>
          <a:bodyPr wrap="none" anchor="ctr"/>
          <a:lstStyle/>
          <a:p>
            <a:endParaRPr lang="fr-FR"/>
          </a:p>
        </p:txBody>
      </p:sp>
      <p:sp>
        <p:nvSpPr>
          <p:cNvPr id="33" name="Oval 32"/>
          <p:cNvSpPr>
            <a:spLocks noChangeAspect="1" noChangeArrowheads="1"/>
          </p:cNvSpPr>
          <p:nvPr/>
        </p:nvSpPr>
        <p:spPr bwMode="auto">
          <a:xfrm>
            <a:off x="5429641" y="2744353"/>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34" name="Oval 28"/>
          <p:cNvSpPr>
            <a:spLocks noChangeAspect="1" noChangeArrowheads="1"/>
          </p:cNvSpPr>
          <p:nvPr/>
        </p:nvSpPr>
        <p:spPr bwMode="auto">
          <a:xfrm>
            <a:off x="9552385" y="4532275"/>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
        <p:nvSpPr>
          <p:cNvPr id="35" name="Oval 28"/>
          <p:cNvSpPr>
            <a:spLocks noChangeAspect="1" noChangeArrowheads="1"/>
          </p:cNvSpPr>
          <p:nvPr/>
        </p:nvSpPr>
        <p:spPr bwMode="auto">
          <a:xfrm>
            <a:off x="5658247" y="2491812"/>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
        <p:nvSpPr>
          <p:cNvPr id="36" name="Oval 28"/>
          <p:cNvSpPr>
            <a:spLocks noChangeAspect="1" noChangeArrowheads="1"/>
          </p:cNvSpPr>
          <p:nvPr/>
        </p:nvSpPr>
        <p:spPr bwMode="auto">
          <a:xfrm>
            <a:off x="8432685" y="4543426"/>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
        <p:nvSpPr>
          <p:cNvPr id="37" name="Oval 28"/>
          <p:cNvSpPr>
            <a:spLocks noChangeAspect="1" noChangeArrowheads="1"/>
          </p:cNvSpPr>
          <p:nvPr/>
        </p:nvSpPr>
        <p:spPr bwMode="auto">
          <a:xfrm>
            <a:off x="5667656" y="2729920"/>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p:txBody>
          <a:bodyPr/>
          <a:lstStyle/>
          <a:p>
            <a:pPr eaLnBrk="1" hangingPunct="1"/>
            <a:r>
              <a:rPr lang="fr-FR"/>
              <a:t>Bandes d’énergie</a:t>
            </a:r>
          </a:p>
        </p:txBody>
      </p:sp>
      <p:sp>
        <p:nvSpPr>
          <p:cNvPr id="92165" name="Rectangle 3"/>
          <p:cNvSpPr>
            <a:spLocks noGrp="1" noChangeArrowheads="1"/>
          </p:cNvSpPr>
          <p:nvPr>
            <p:ph idx="1"/>
          </p:nvPr>
        </p:nvSpPr>
        <p:spPr>
          <a:xfrm>
            <a:off x="1524001" y="1719264"/>
            <a:ext cx="8964613" cy="1277937"/>
          </a:xfrm>
        </p:spPr>
        <p:txBody>
          <a:bodyPr/>
          <a:lstStyle/>
          <a:p>
            <a:pPr lvl="2" eaLnBrk="1" hangingPunct="1"/>
            <a:r>
              <a:rPr lang="fr-FR"/>
              <a:t>Le fait que la particule se déplace dans un potentiel périodique induit l’apparition de bandes d’énergie séparées les unes des autres par des bandes d’énergie interdite (     ).</a:t>
            </a:r>
          </a:p>
        </p:txBody>
      </p:sp>
      <p:sp>
        <p:nvSpPr>
          <p:cNvPr id="92163" name="Espace réservé du numéro de diapositive 5"/>
          <p:cNvSpPr>
            <a:spLocks noGrp="1"/>
          </p:cNvSpPr>
          <p:nvPr>
            <p:ph type="sldNum" sz="quarter" idx="12"/>
          </p:nvPr>
        </p:nvSpPr>
        <p:spPr>
          <a:noFill/>
        </p:spPr>
        <p:txBody>
          <a:bodyPr/>
          <a:lstStyle/>
          <a:p>
            <a:fld id="{67A6F0C1-F384-4BC3-AE0F-95CCDB0C6297}" type="slidenum">
              <a:rPr lang="fr-FR" altLang="en-US"/>
              <a:pPr/>
              <a:t>157</a:t>
            </a:fld>
            <a:endParaRPr lang="fr-FR" altLang="en-US"/>
          </a:p>
        </p:txBody>
      </p:sp>
      <p:sp>
        <p:nvSpPr>
          <p:cNvPr id="92166" name="Rectangle 9" descr="Diagonales larges vers le bas"/>
          <p:cNvSpPr>
            <a:spLocks noChangeArrowheads="1"/>
          </p:cNvSpPr>
          <p:nvPr/>
        </p:nvSpPr>
        <p:spPr bwMode="auto">
          <a:xfrm>
            <a:off x="4286656" y="2361946"/>
            <a:ext cx="360362" cy="2159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sp>
        <p:nvSpPr>
          <p:cNvPr id="92167" name="Rectangle 10"/>
          <p:cNvSpPr>
            <a:spLocks noChangeArrowheads="1"/>
          </p:cNvSpPr>
          <p:nvPr/>
        </p:nvSpPr>
        <p:spPr bwMode="auto">
          <a:xfrm>
            <a:off x="4872039" y="3068639"/>
            <a:ext cx="5184775" cy="1277937"/>
          </a:xfrm>
          <a:prstGeom prst="rect">
            <a:avLst/>
          </a:prstGeom>
          <a:noFill/>
          <a:ln w="9525">
            <a:noFill/>
            <a:miter lim="800000"/>
            <a:headEnd/>
            <a:tailEnd/>
          </a:ln>
        </p:spPr>
        <p:txBody>
          <a:bodyPr/>
          <a:lstStyle/>
          <a:p>
            <a:pPr marL="1600200" lvl="3" indent="-228600">
              <a:spcBef>
                <a:spcPct val="20000"/>
              </a:spcBef>
              <a:buClr>
                <a:schemeClr val="tx2"/>
              </a:buClr>
              <a:buSzPct val="75000"/>
              <a:buFont typeface="Wingdings" pitchFamily="2" charset="2"/>
              <a:buChar char="§"/>
            </a:pPr>
            <a:r>
              <a:rPr lang="fr-FR" sz="2000"/>
              <a:t>Les électrons se « placent » sur les bandes d’énergies permises</a:t>
            </a:r>
          </a:p>
          <a:p>
            <a:pPr marL="1600200" lvl="3" indent="-228600">
              <a:spcBef>
                <a:spcPct val="20000"/>
              </a:spcBef>
              <a:buClr>
                <a:schemeClr val="tx2"/>
              </a:buClr>
              <a:buSzPct val="75000"/>
              <a:buFont typeface="Wingdings" pitchFamily="2" charset="2"/>
              <a:buChar char="§"/>
            </a:pPr>
            <a:r>
              <a:rPr lang="fr-FR" sz="2000"/>
              <a:t>Il n’est pas nécessaire de tracer le diagramme sur tout le domaine de variation de </a:t>
            </a:r>
            <a:r>
              <a:rPr lang="fr-FR" sz="2000" i="1"/>
              <a:t>k:</a:t>
            </a:r>
          </a:p>
          <a:p>
            <a:pPr marL="2057400" lvl="4" indent="-228600">
              <a:spcBef>
                <a:spcPct val="20000"/>
              </a:spcBef>
              <a:buClr>
                <a:schemeClr val="folHlink"/>
              </a:buClr>
              <a:buSzPct val="80000"/>
              <a:buFont typeface="Wingdings" pitchFamily="2" charset="2"/>
              <a:buChar char="§"/>
            </a:pPr>
            <a:r>
              <a:rPr lang="fr-FR" sz="2000"/>
              <a:t>Périodicité</a:t>
            </a:r>
            <a:r>
              <a:rPr lang="fr-FR" sz="2000" i="1"/>
              <a:t> </a:t>
            </a:r>
            <a:r>
              <a:rPr lang="fr-FR" sz="2000"/>
              <a:t>en </a:t>
            </a:r>
            <a:r>
              <a:rPr lang="fr-FR" sz="2000" i="1"/>
              <a:t>2n</a:t>
            </a:r>
            <a:r>
              <a:rPr lang="fr-FR" sz="2000" i="1">
                <a:latin typeface="Symbol" pitchFamily="18" charset="2"/>
              </a:rPr>
              <a:t>p</a:t>
            </a:r>
            <a:r>
              <a:rPr lang="fr-FR" sz="2000" i="1"/>
              <a:t> </a:t>
            </a:r>
          </a:p>
        </p:txBody>
      </p:sp>
      <p:grpSp>
        <p:nvGrpSpPr>
          <p:cNvPr id="92168" name="Group 8"/>
          <p:cNvGrpSpPr>
            <a:grpSpLocks/>
          </p:cNvGrpSpPr>
          <p:nvPr/>
        </p:nvGrpSpPr>
        <p:grpSpPr bwMode="auto">
          <a:xfrm>
            <a:off x="1774826" y="2952750"/>
            <a:ext cx="3889375" cy="3644900"/>
            <a:chOff x="204" y="1797"/>
            <a:chExt cx="2450" cy="2296"/>
          </a:xfrm>
        </p:grpSpPr>
        <p:pic>
          <p:nvPicPr>
            <p:cNvPr id="92169" name="Picture 4"/>
            <p:cNvPicPr>
              <a:picLocks noChangeAspect="1" noChangeArrowheads="1"/>
            </p:cNvPicPr>
            <p:nvPr/>
          </p:nvPicPr>
          <p:blipFill>
            <a:blip r:embed="rId4" cstate="print"/>
            <a:srcRect/>
            <a:stretch>
              <a:fillRect/>
            </a:stretch>
          </p:blipFill>
          <p:spPr bwMode="auto">
            <a:xfrm>
              <a:off x="204" y="1797"/>
              <a:ext cx="2450" cy="2296"/>
            </a:xfrm>
            <a:prstGeom prst="rect">
              <a:avLst/>
            </a:prstGeom>
            <a:noFill/>
            <a:ln w="9525">
              <a:noFill/>
              <a:miter lim="800000"/>
              <a:headEnd/>
              <a:tailEnd/>
            </a:ln>
          </p:spPr>
        </p:pic>
        <p:sp>
          <p:nvSpPr>
            <p:cNvPr id="92170" name="Rectangle 5" descr="Diagonales larges vers le bas"/>
            <p:cNvSpPr>
              <a:spLocks noChangeArrowheads="1"/>
            </p:cNvSpPr>
            <p:nvPr/>
          </p:nvSpPr>
          <p:spPr bwMode="auto">
            <a:xfrm>
              <a:off x="427" y="3230"/>
              <a:ext cx="1999" cy="155"/>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sp>
          <p:nvSpPr>
            <p:cNvPr id="92171" name="Rectangle 6" descr="Diagonales larges vers le bas"/>
            <p:cNvSpPr>
              <a:spLocks noChangeArrowheads="1"/>
            </p:cNvSpPr>
            <p:nvPr/>
          </p:nvSpPr>
          <p:spPr bwMode="auto">
            <a:xfrm>
              <a:off x="421" y="2740"/>
              <a:ext cx="1999" cy="131"/>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sp>
          <p:nvSpPr>
            <p:cNvPr id="92172" name="Rectangle 7" descr="Diagonales larges vers le bas"/>
            <p:cNvSpPr>
              <a:spLocks noChangeArrowheads="1"/>
            </p:cNvSpPr>
            <p:nvPr/>
          </p:nvSpPr>
          <p:spPr bwMode="auto">
            <a:xfrm>
              <a:off x="431" y="2069"/>
              <a:ext cx="1999" cy="86"/>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grpSp>
      <p:graphicFrame>
        <p:nvGraphicFramePr>
          <p:cNvPr id="92162" name="Object 11"/>
          <p:cNvGraphicFramePr>
            <a:graphicFrameLocks noChangeAspect="1"/>
          </p:cNvGraphicFramePr>
          <p:nvPr/>
        </p:nvGraphicFramePr>
        <p:xfrm>
          <a:off x="5951538" y="5661026"/>
          <a:ext cx="4489450" cy="377825"/>
        </p:xfrm>
        <a:graphic>
          <a:graphicData uri="http://schemas.openxmlformats.org/presentationml/2006/ole">
            <mc:AlternateContent xmlns:mc="http://schemas.openxmlformats.org/markup-compatibility/2006">
              <mc:Choice xmlns:v="urn:schemas-microsoft-com:vml" Requires="v">
                <p:oleObj name="Equation" r:id="rId5" imgW="2425680" imgH="203040" progId="Equation.3">
                  <p:embed/>
                </p:oleObj>
              </mc:Choice>
              <mc:Fallback>
                <p:oleObj name="Equation" r:id="rId5" imgW="2425680" imgH="203040" progId="Equation.3">
                  <p:embed/>
                  <p:pic>
                    <p:nvPicPr>
                      <p:cNvPr id="92162"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38" y="5661026"/>
                        <a:ext cx="44894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2"/>
          <p:cNvSpPr>
            <a:spLocks noGrp="1" noChangeArrowheads="1"/>
          </p:cNvSpPr>
          <p:nvPr>
            <p:ph type="title"/>
          </p:nvPr>
        </p:nvSpPr>
        <p:spPr/>
        <p:txBody>
          <a:bodyPr/>
          <a:lstStyle/>
          <a:p>
            <a:pPr eaLnBrk="1" hangingPunct="1"/>
            <a:r>
              <a:rPr lang="fr-FR"/>
              <a:t>Schéma de zone réduite</a:t>
            </a:r>
          </a:p>
        </p:txBody>
      </p:sp>
      <p:sp>
        <p:nvSpPr>
          <p:cNvPr id="275458" name="Espace réservé du numéro de diapositive 5"/>
          <p:cNvSpPr>
            <a:spLocks noGrp="1"/>
          </p:cNvSpPr>
          <p:nvPr>
            <p:ph type="sldNum" sz="quarter" idx="12"/>
          </p:nvPr>
        </p:nvSpPr>
        <p:spPr>
          <a:noFill/>
        </p:spPr>
        <p:txBody>
          <a:bodyPr/>
          <a:lstStyle/>
          <a:p>
            <a:fld id="{BA8A4C61-4518-4968-8CB9-DB43693BD647}" type="slidenum">
              <a:rPr lang="fr-FR" altLang="en-US"/>
              <a:pPr/>
              <a:t>158</a:t>
            </a:fld>
            <a:endParaRPr lang="fr-FR" altLang="en-US"/>
          </a:p>
        </p:txBody>
      </p:sp>
      <p:pic>
        <p:nvPicPr>
          <p:cNvPr id="275460" name="Picture 6"/>
          <p:cNvPicPr>
            <a:picLocks noChangeAspect="1" noChangeArrowheads="1"/>
          </p:cNvPicPr>
          <p:nvPr/>
        </p:nvPicPr>
        <p:blipFill>
          <a:blip r:embed="rId3" cstate="print"/>
          <a:srcRect/>
          <a:stretch>
            <a:fillRect/>
          </a:stretch>
        </p:blipFill>
        <p:spPr bwMode="auto">
          <a:xfrm>
            <a:off x="7824193" y="1561332"/>
            <a:ext cx="2219325" cy="3311525"/>
          </a:xfrm>
          <a:prstGeom prst="rect">
            <a:avLst/>
          </a:prstGeom>
          <a:noFill/>
          <a:ln w="9525">
            <a:noFill/>
            <a:miter lim="800000"/>
            <a:headEnd/>
            <a:tailEnd/>
          </a:ln>
        </p:spPr>
      </p:pic>
      <p:grpSp>
        <p:nvGrpSpPr>
          <p:cNvPr id="275461" name="Group 9"/>
          <p:cNvGrpSpPr>
            <a:grpSpLocks/>
          </p:cNvGrpSpPr>
          <p:nvPr/>
        </p:nvGrpSpPr>
        <p:grpSpPr bwMode="auto">
          <a:xfrm>
            <a:off x="2065338" y="1844676"/>
            <a:ext cx="3886200" cy="3019425"/>
            <a:chOff x="204" y="1298"/>
            <a:chExt cx="2722" cy="2544"/>
          </a:xfrm>
        </p:grpSpPr>
        <p:pic>
          <p:nvPicPr>
            <p:cNvPr id="275464" name="Picture 5"/>
            <p:cNvPicPr>
              <a:picLocks noChangeAspect="1" noChangeArrowheads="1"/>
            </p:cNvPicPr>
            <p:nvPr/>
          </p:nvPicPr>
          <p:blipFill>
            <a:blip r:embed="rId4" cstate="print"/>
            <a:srcRect/>
            <a:stretch>
              <a:fillRect/>
            </a:stretch>
          </p:blipFill>
          <p:spPr bwMode="auto">
            <a:xfrm>
              <a:off x="204" y="1298"/>
              <a:ext cx="2722" cy="2544"/>
            </a:xfrm>
            <a:prstGeom prst="rect">
              <a:avLst/>
            </a:prstGeom>
            <a:noFill/>
            <a:ln w="9525">
              <a:noFill/>
              <a:miter lim="800000"/>
              <a:headEnd/>
              <a:tailEnd/>
            </a:ln>
          </p:spPr>
        </p:pic>
        <p:sp>
          <p:nvSpPr>
            <p:cNvPr id="275465" name="Rectangle 8"/>
            <p:cNvSpPr>
              <a:spLocks noChangeArrowheads="1"/>
            </p:cNvSpPr>
            <p:nvPr/>
          </p:nvSpPr>
          <p:spPr bwMode="auto">
            <a:xfrm>
              <a:off x="1202" y="1371"/>
              <a:ext cx="725" cy="2131"/>
            </a:xfrm>
            <a:prstGeom prst="rect">
              <a:avLst/>
            </a:prstGeom>
            <a:solidFill>
              <a:schemeClr val="hlink">
                <a:alpha val="21960"/>
              </a:schemeClr>
            </a:solidFill>
            <a:ln w="9525">
              <a:noFill/>
              <a:miter lim="800000"/>
              <a:headEnd/>
              <a:tailEnd/>
            </a:ln>
          </p:spPr>
          <p:txBody>
            <a:bodyPr wrap="none" anchor="ctr"/>
            <a:lstStyle/>
            <a:p>
              <a:endParaRPr lang="fr-FR"/>
            </a:p>
          </p:txBody>
        </p:sp>
      </p:grpSp>
      <p:sp>
        <p:nvSpPr>
          <p:cNvPr id="275462" name="Text Box 7"/>
          <p:cNvSpPr txBox="1">
            <a:spLocks noChangeArrowheads="1"/>
          </p:cNvSpPr>
          <p:nvPr/>
        </p:nvSpPr>
        <p:spPr bwMode="auto">
          <a:xfrm>
            <a:off x="3143250" y="4703763"/>
            <a:ext cx="1601788" cy="304800"/>
          </a:xfrm>
          <a:prstGeom prst="rect">
            <a:avLst/>
          </a:prstGeom>
          <a:noFill/>
          <a:ln w="9525">
            <a:noFill/>
            <a:miter lim="800000"/>
            <a:headEnd/>
            <a:tailEnd/>
          </a:ln>
        </p:spPr>
        <p:txBody>
          <a:bodyPr wrap="none">
            <a:spAutoFit/>
          </a:bodyPr>
          <a:lstStyle/>
          <a:p>
            <a:r>
              <a:rPr lang="fr-FR" sz="1400"/>
              <a:t>(d’après Neaman)</a:t>
            </a:r>
          </a:p>
        </p:txBody>
      </p:sp>
      <p:sp>
        <p:nvSpPr>
          <p:cNvPr id="265226" name="Text Box 10"/>
          <p:cNvSpPr txBox="1">
            <a:spLocks noChangeArrowheads="1"/>
          </p:cNvSpPr>
          <p:nvPr/>
        </p:nvSpPr>
        <p:spPr bwMode="auto">
          <a:xfrm>
            <a:off x="1827213" y="5392739"/>
            <a:ext cx="8661400" cy="915987"/>
          </a:xfrm>
          <a:prstGeom prst="rect">
            <a:avLst/>
          </a:prstGeom>
          <a:noFill/>
          <a:ln w="9525">
            <a:noFill/>
            <a:miter lim="800000"/>
            <a:headEnd/>
            <a:tailEnd/>
          </a:ln>
          <a:effectLst/>
        </p:spPr>
        <p:txBody>
          <a:bodyPr>
            <a:spAutoFit/>
          </a:bodyPr>
          <a:lstStyle/>
          <a:p>
            <a:pPr>
              <a:defRPr/>
            </a:pPr>
            <a:r>
              <a:rPr lang="fr-FR" i="1" u="sng">
                <a:effectLst>
                  <a:outerShdw blurRad="38100" dist="38100" dir="2700000" algn="tl">
                    <a:srgbClr val="C0C0C0"/>
                  </a:outerShdw>
                </a:effectLst>
              </a:rPr>
              <a:t>Notion de Gap (bande interdite) direct</a:t>
            </a:r>
            <a:r>
              <a:rPr lang="fr-FR"/>
              <a:t> : ils se produisent alternativement en milieu de zone en k=0 et en bord de zone en k=</a:t>
            </a:r>
            <a:r>
              <a:rPr lang="fr-FR">
                <a:cs typeface="Arial" charset="0"/>
              </a:rPr>
              <a:t>±</a:t>
            </a:r>
            <a:r>
              <a:rPr lang="fr-FR">
                <a:latin typeface="Symbol" pitchFamily="18" charset="2"/>
                <a:cs typeface="Arial" charset="0"/>
              </a:rPr>
              <a:t>p</a:t>
            </a:r>
            <a:r>
              <a:rPr lang="fr-FR">
                <a:cs typeface="Arial" charset="0"/>
              </a:rPr>
              <a:t>/a .Chacun de ces gaps est dit direct en k car la discontinuité d’énergie se fait sans changer la valeur de k.</a:t>
            </a:r>
          </a:p>
        </p:txBody>
      </p:sp>
      <p:graphicFrame>
        <p:nvGraphicFramePr>
          <p:cNvPr id="2" name="Objet 1"/>
          <p:cNvGraphicFramePr>
            <a:graphicFrameLocks noChangeAspect="1"/>
          </p:cNvGraphicFramePr>
          <p:nvPr>
            <p:extLst>
              <p:ext uri="{D42A27DB-BD31-4B8C-83A1-F6EECF244321}">
                <p14:modId xmlns:p14="http://schemas.microsoft.com/office/powerpoint/2010/main" val="2660997408"/>
              </p:ext>
            </p:extLst>
          </p:nvPr>
        </p:nvGraphicFramePr>
        <p:xfrm>
          <a:off x="6384032" y="3195938"/>
          <a:ext cx="931528" cy="614412"/>
        </p:xfrm>
        <a:graphic>
          <a:graphicData uri="http://schemas.openxmlformats.org/presentationml/2006/ole">
            <mc:AlternateContent xmlns:mc="http://schemas.openxmlformats.org/markup-compatibility/2006">
              <mc:Choice xmlns:v="urn:schemas-microsoft-com:vml" Requires="v">
                <p:oleObj name="Équation" r:id="rId5" imgW="596880" imgH="393480" progId="Equation.3">
                  <p:embed/>
                </p:oleObj>
              </mc:Choice>
              <mc:Fallback>
                <p:oleObj name="Équation" r:id="rId5" imgW="596880" imgH="393480" progId="Equation.3">
                  <p:embed/>
                  <p:pic>
                    <p:nvPicPr>
                      <p:cNvPr id="2" name="Objet 1"/>
                      <p:cNvPicPr/>
                      <p:nvPr/>
                    </p:nvPicPr>
                    <p:blipFill>
                      <a:blip r:embed="rId6"/>
                      <a:stretch>
                        <a:fillRect/>
                      </a:stretch>
                    </p:blipFill>
                    <p:spPr>
                      <a:xfrm>
                        <a:off x="6384032" y="3195938"/>
                        <a:ext cx="931528" cy="614412"/>
                      </a:xfrm>
                      <a:prstGeom prst="rect">
                        <a:avLst/>
                      </a:prstGeom>
                    </p:spPr>
                  </p:pic>
                </p:oleObj>
              </mc:Fallback>
            </mc:AlternateContent>
          </a:graphicData>
        </a:graphic>
      </p:graphicFrame>
      <p:sp>
        <p:nvSpPr>
          <p:cNvPr id="3" name="ZoneTexte 2"/>
          <p:cNvSpPr txBox="1"/>
          <p:nvPr/>
        </p:nvSpPr>
        <p:spPr>
          <a:xfrm>
            <a:off x="6157913" y="2780928"/>
            <a:ext cx="1415772" cy="369332"/>
          </a:xfrm>
          <a:prstGeom prst="rect">
            <a:avLst/>
          </a:prstGeom>
          <a:noFill/>
        </p:spPr>
        <p:txBody>
          <a:bodyPr wrap="none" rtlCol="0">
            <a:spAutoFit/>
          </a:bodyPr>
          <a:lstStyle/>
          <a:p>
            <a:r>
              <a:rPr lang="en-US" u="sng" dirty="0">
                <a:solidFill>
                  <a:srgbClr val="FF0000"/>
                </a:solidFill>
              </a:rPr>
              <a:t>Attention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159</a:t>
            </a:fld>
            <a:endParaRPr lang="fr-FR" altLang="en-US"/>
          </a:p>
        </p:txBody>
      </p:sp>
      <p:pic>
        <p:nvPicPr>
          <p:cNvPr id="793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9816" y="812337"/>
            <a:ext cx="6552728" cy="455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t 3"/>
          <p:cNvGraphicFramePr>
            <a:graphicFrameLocks noChangeAspect="1"/>
          </p:cNvGraphicFramePr>
          <p:nvPr>
            <p:extLst>
              <p:ext uri="{D42A27DB-BD31-4B8C-83A1-F6EECF244321}">
                <p14:modId xmlns:p14="http://schemas.microsoft.com/office/powerpoint/2010/main" val="2470461599"/>
              </p:ext>
            </p:extLst>
          </p:nvPr>
        </p:nvGraphicFramePr>
        <p:xfrm>
          <a:off x="2759075" y="4922838"/>
          <a:ext cx="6675438" cy="1935162"/>
        </p:xfrm>
        <a:graphic>
          <a:graphicData uri="http://schemas.openxmlformats.org/presentationml/2006/ole">
            <mc:AlternateContent xmlns:mc="http://schemas.openxmlformats.org/markup-compatibility/2006">
              <mc:Choice xmlns:v="urn:schemas-microsoft-com:vml" Requires="v">
                <p:oleObj name="Equation" r:id="rId3" imgW="4076640" imgH="1180800" progId="Equation.DSMT4">
                  <p:embed/>
                </p:oleObj>
              </mc:Choice>
              <mc:Fallback>
                <p:oleObj name="Equation" r:id="rId3" imgW="4076640" imgH="1180800" progId="Equation.DSMT4">
                  <p:embed/>
                  <p:pic>
                    <p:nvPicPr>
                      <p:cNvPr id="4" name="Objet 3"/>
                      <p:cNvPicPr>
                        <a:picLocks noChangeAspect="1" noChangeArrowheads="1"/>
                      </p:cNvPicPr>
                      <p:nvPr/>
                    </p:nvPicPr>
                    <p:blipFill>
                      <a:blip r:embed="rId4"/>
                      <a:srcRect/>
                      <a:stretch>
                        <a:fillRect/>
                      </a:stretch>
                    </p:blipFill>
                    <p:spPr bwMode="auto">
                      <a:xfrm>
                        <a:off x="2759075" y="4922838"/>
                        <a:ext cx="6675438" cy="1935162"/>
                      </a:xfrm>
                      <a:prstGeom prst="rect">
                        <a:avLst/>
                      </a:prstGeom>
                      <a:noFill/>
                      <a:ln>
                        <a:noFill/>
                      </a:ln>
                    </p:spPr>
                  </p:pic>
                </p:oleObj>
              </mc:Fallback>
            </mc:AlternateContent>
          </a:graphicData>
        </a:graphic>
      </p:graphicFrame>
      <p:sp>
        <p:nvSpPr>
          <p:cNvPr id="6" name="Rectangle 2"/>
          <p:cNvSpPr>
            <a:spLocks noGrp="1" noChangeArrowheads="1"/>
          </p:cNvSpPr>
          <p:nvPr>
            <p:ph type="title"/>
          </p:nvPr>
        </p:nvSpPr>
        <p:spPr>
          <a:xfrm>
            <a:off x="1981200" y="533400"/>
            <a:ext cx="8229600" cy="990600"/>
          </a:xfrm>
        </p:spPr>
        <p:txBody>
          <a:bodyPr/>
          <a:lstStyle/>
          <a:p>
            <a:pPr eaLnBrk="1" hangingPunct="1"/>
            <a:r>
              <a:rPr lang="fr-FR" dirty="0"/>
              <a:t>Limites d’énergie permise</a:t>
            </a:r>
          </a:p>
        </p:txBody>
      </p:sp>
      <p:sp>
        <p:nvSpPr>
          <p:cNvPr id="5" name="ZoneTexte 4"/>
          <p:cNvSpPr txBox="1"/>
          <p:nvPr/>
        </p:nvSpPr>
        <p:spPr>
          <a:xfrm>
            <a:off x="1631504" y="2132857"/>
            <a:ext cx="3888432" cy="830997"/>
          </a:xfrm>
          <a:prstGeom prst="rect">
            <a:avLst/>
          </a:prstGeom>
          <a:noFill/>
        </p:spPr>
        <p:txBody>
          <a:bodyPr wrap="square" rtlCol="0">
            <a:spAutoFit/>
          </a:bodyPr>
          <a:lstStyle/>
          <a:p>
            <a:r>
              <a:rPr lang="en-US" sz="2400" dirty="0"/>
              <a:t>On pose: </a:t>
            </a:r>
          </a:p>
          <a:p>
            <a:r>
              <a:rPr lang="en-US" sz="2400" dirty="0"/>
              <a:t>2</a:t>
            </a:r>
            <a:r>
              <a:rPr lang="en-US" sz="2400" dirty="0">
                <a:latin typeface="Symbol" panose="05050102010706020507" pitchFamily="18" charset="2"/>
              </a:rPr>
              <a:t>j =</a:t>
            </a:r>
            <a:r>
              <a:rPr lang="en-US" sz="2400" dirty="0" err="1">
                <a:latin typeface="Symbol" panose="05050102010706020507" pitchFamily="18" charset="2"/>
              </a:rPr>
              <a:t>b</a:t>
            </a:r>
            <a:r>
              <a:rPr lang="en-US" sz="2400" dirty="0" err="1"/>
              <a:t>a</a:t>
            </a:r>
            <a:r>
              <a:rPr lang="en-US" sz="2400" dirty="0">
                <a:latin typeface="Symbol" panose="05050102010706020507" pitchFamily="18" charset="2"/>
              </a:rPr>
              <a:t> </a:t>
            </a:r>
            <a:r>
              <a:rPr lang="en-US" sz="2400" dirty="0"/>
              <a:t> </a:t>
            </a:r>
            <a:r>
              <a:rPr lang="en-US" sz="2400" dirty="0" err="1"/>
              <a:t>tel</a:t>
            </a:r>
            <a:r>
              <a:rPr lang="en-US" sz="2400" dirty="0"/>
              <a:t> que cos(</a:t>
            </a:r>
            <a:r>
              <a:rPr lang="en-US" sz="2400" dirty="0" err="1"/>
              <a:t>ka</a:t>
            </a:r>
            <a:r>
              <a:rPr lang="en-US" sz="2400" dirty="0"/>
              <a:t>)=1</a:t>
            </a:r>
          </a:p>
        </p:txBody>
      </p:sp>
    </p:spTree>
    <p:extLst>
      <p:ext uri="{BB962C8B-B14F-4D97-AF65-F5344CB8AC3E}">
        <p14:creationId xmlns:p14="http://schemas.microsoft.com/office/powerpoint/2010/main" val="1128577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16</a:t>
            </a:fld>
            <a:endParaRPr lang="fr-FR" altLang="en-US"/>
          </a:p>
        </p:txBody>
      </p:sp>
      <p:sp>
        <p:nvSpPr>
          <p:cNvPr id="5" name="Rectangle 3"/>
          <p:cNvSpPr>
            <a:spLocks noChangeArrowheads="1"/>
          </p:cNvSpPr>
          <p:nvPr/>
        </p:nvSpPr>
        <p:spPr bwMode="auto">
          <a:xfrm>
            <a:off x="1919536" y="1916832"/>
            <a:ext cx="8077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en-US" b="1" dirty="0"/>
              <a:t>Modèle de la mer d’électrons</a:t>
            </a:r>
            <a:r>
              <a:rPr lang="fr-FR" altLang="en-US" dirty="0"/>
              <a:t>: un cristal métallique est vu comme un réseau 3D de cations métalliques immergés dans une mer d’électrons délocalisés qui sont libres de se déplacer à travers le cristal.</a:t>
            </a:r>
            <a:endParaRPr lang="fr-FR" altLang="en-US" b="1" dirty="0"/>
          </a:p>
        </p:txBody>
      </p:sp>
      <p:pic>
        <p:nvPicPr>
          <p:cNvPr id="6" name="Picture 7" descr="21_06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18600"/>
            <a:ext cx="9131300" cy="38211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4244DEA2-FE71-4306-A763-AA26B0B37E10}"/>
              </a:ext>
            </a:extLst>
          </p:cNvPr>
          <p:cNvSpPr txBox="1">
            <a:spLocks noChangeArrowheads="1"/>
          </p:cNvSpPr>
          <p:nvPr/>
        </p:nvSpPr>
        <p:spPr>
          <a:xfrm>
            <a:off x="2133600" y="685800"/>
            <a:ext cx="8229600" cy="9906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dirty="0"/>
              <a:t>La liaison métallique </a:t>
            </a:r>
          </a:p>
        </p:txBody>
      </p:sp>
    </p:spTree>
    <p:extLst>
      <p:ext uri="{BB962C8B-B14F-4D97-AF65-F5344CB8AC3E}">
        <p14:creationId xmlns:p14="http://schemas.microsoft.com/office/powerpoint/2010/main" val="1813123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160</a:t>
            </a:fld>
            <a:endParaRPr lang="fr-FR" altLang="en-US"/>
          </a:p>
        </p:txBody>
      </p:sp>
      <p:graphicFrame>
        <p:nvGraphicFramePr>
          <p:cNvPr id="4" name="Objet 3"/>
          <p:cNvGraphicFramePr>
            <a:graphicFrameLocks noChangeAspect="1"/>
          </p:cNvGraphicFramePr>
          <p:nvPr>
            <p:extLst>
              <p:ext uri="{D42A27DB-BD31-4B8C-83A1-F6EECF244321}">
                <p14:modId xmlns:p14="http://schemas.microsoft.com/office/powerpoint/2010/main" val="4056525655"/>
              </p:ext>
            </p:extLst>
          </p:nvPr>
        </p:nvGraphicFramePr>
        <p:xfrm>
          <a:off x="2466976" y="2300289"/>
          <a:ext cx="7034213" cy="2346325"/>
        </p:xfrm>
        <a:graphic>
          <a:graphicData uri="http://schemas.openxmlformats.org/presentationml/2006/ole">
            <mc:AlternateContent xmlns:mc="http://schemas.openxmlformats.org/markup-compatibility/2006">
              <mc:Choice xmlns:v="urn:schemas-microsoft-com:vml" Requires="v">
                <p:oleObj name="Equation" r:id="rId2" imgW="3276360" imgH="1091880" progId="Equation.DSMT4">
                  <p:embed/>
                </p:oleObj>
              </mc:Choice>
              <mc:Fallback>
                <p:oleObj name="Equation" r:id="rId2" imgW="3276360" imgH="1091880" progId="Equation.DSMT4">
                  <p:embed/>
                  <p:pic>
                    <p:nvPicPr>
                      <p:cNvPr id="4" name="Objet 3"/>
                      <p:cNvPicPr>
                        <a:picLocks noChangeAspect="1" noChangeArrowheads="1"/>
                      </p:cNvPicPr>
                      <p:nvPr/>
                    </p:nvPicPr>
                    <p:blipFill>
                      <a:blip r:embed="rId3"/>
                      <a:srcRect/>
                      <a:stretch>
                        <a:fillRect/>
                      </a:stretch>
                    </p:blipFill>
                    <p:spPr bwMode="auto">
                      <a:xfrm>
                        <a:off x="2466976" y="2300289"/>
                        <a:ext cx="7034213" cy="2346325"/>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2"/>
          <p:cNvSpPr>
            <a:spLocks noGrp="1" noChangeArrowheads="1"/>
          </p:cNvSpPr>
          <p:nvPr>
            <p:ph type="title"/>
          </p:nvPr>
        </p:nvSpPr>
        <p:spPr>
          <a:xfrm>
            <a:off x="1981200" y="533400"/>
            <a:ext cx="8229600" cy="990600"/>
          </a:xfrm>
        </p:spPr>
        <p:txBody>
          <a:bodyPr/>
          <a:lstStyle/>
          <a:p>
            <a:pPr eaLnBrk="1" hangingPunct="1"/>
            <a:r>
              <a:rPr lang="fr-FR" dirty="0"/>
              <a:t>Limites d’énergie permise</a:t>
            </a:r>
          </a:p>
        </p:txBody>
      </p:sp>
    </p:spTree>
    <p:extLst>
      <p:ext uri="{BB962C8B-B14F-4D97-AF65-F5344CB8AC3E}">
        <p14:creationId xmlns:p14="http://schemas.microsoft.com/office/powerpoint/2010/main" val="48788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6" name="Rectangle 2"/>
          <p:cNvSpPr>
            <a:spLocks noGrp="1" noChangeArrowheads="1"/>
          </p:cNvSpPr>
          <p:nvPr>
            <p:ph type="title"/>
          </p:nvPr>
        </p:nvSpPr>
        <p:spPr/>
        <p:txBody>
          <a:bodyPr/>
          <a:lstStyle/>
          <a:p>
            <a:pPr eaLnBrk="1" hangingPunct="1"/>
            <a:r>
              <a:rPr lang="fr-FR" dirty="0"/>
              <a:t>Limites d’énergie permise</a:t>
            </a:r>
          </a:p>
        </p:txBody>
      </p:sp>
      <p:sp>
        <p:nvSpPr>
          <p:cNvPr id="93197" name="Rectangle 3"/>
          <p:cNvSpPr>
            <a:spLocks noGrp="1" noChangeArrowheads="1"/>
          </p:cNvSpPr>
          <p:nvPr>
            <p:ph idx="1"/>
          </p:nvPr>
        </p:nvSpPr>
        <p:spPr/>
        <p:txBody>
          <a:bodyPr/>
          <a:lstStyle/>
          <a:p>
            <a:pPr lvl="1" eaLnBrk="1" hangingPunct="1"/>
            <a:r>
              <a:rPr lang="fr-FR"/>
              <a:t>cos(</a:t>
            </a:r>
            <a:r>
              <a:rPr lang="fr-FR" i="1"/>
              <a:t>k</a:t>
            </a:r>
            <a:r>
              <a:rPr lang="fr-FR"/>
              <a:t>a)=</a:t>
            </a:r>
            <a:r>
              <a:rPr lang="en-US">
                <a:cs typeface="Arial" charset="0"/>
              </a:rPr>
              <a:t>±1 </a:t>
            </a:r>
            <a:r>
              <a:rPr lang="en-US">
                <a:cs typeface="Arial" charset="0"/>
                <a:sym typeface="Wingdings" pitchFamily="2" charset="2"/>
              </a:rPr>
              <a:t>  </a:t>
            </a:r>
            <a:r>
              <a:rPr lang="en-US" i="1">
                <a:cs typeface="Arial" charset="0"/>
                <a:sym typeface="Wingdings" pitchFamily="2" charset="2"/>
              </a:rPr>
              <a:t>k</a:t>
            </a:r>
            <a:r>
              <a:rPr lang="en-US">
                <a:cs typeface="Arial" charset="0"/>
                <a:sym typeface="Wingdings" pitchFamily="2" charset="2"/>
              </a:rPr>
              <a:t>a=n</a:t>
            </a:r>
            <a:r>
              <a:rPr lang="en-US">
                <a:latin typeface="Symbol" pitchFamily="18" charset="2"/>
                <a:cs typeface="Arial" charset="0"/>
                <a:sym typeface="Wingdings" pitchFamily="2" charset="2"/>
              </a:rPr>
              <a:t>p    </a:t>
            </a:r>
          </a:p>
          <a:p>
            <a:pPr lvl="1" eaLnBrk="1" hangingPunct="1"/>
            <a:r>
              <a:rPr lang="en-US">
                <a:cs typeface="Arial" charset="0"/>
              </a:rPr>
              <a:t>on pose P=</a:t>
            </a:r>
            <a:r>
              <a:rPr lang="en-US" i="1">
                <a:latin typeface="Symbol" pitchFamily="18" charset="2"/>
                <a:cs typeface="Arial" charset="0"/>
              </a:rPr>
              <a:t>b</a:t>
            </a:r>
            <a:r>
              <a:rPr lang="en-US">
                <a:cs typeface="Arial" charset="0"/>
              </a:rPr>
              <a:t>a tan(</a:t>
            </a:r>
            <a:r>
              <a:rPr lang="en-US">
                <a:latin typeface="Symbol" pitchFamily="18" charset="2"/>
                <a:cs typeface="Arial" charset="0"/>
              </a:rPr>
              <a:t>j)</a:t>
            </a:r>
            <a:endParaRPr lang="en-US">
              <a:cs typeface="Arial" charset="0"/>
            </a:endParaRPr>
          </a:p>
        </p:txBody>
      </p:sp>
      <p:sp>
        <p:nvSpPr>
          <p:cNvPr id="93195" name="Espace réservé du numéro de diapositive 5"/>
          <p:cNvSpPr>
            <a:spLocks noGrp="1"/>
          </p:cNvSpPr>
          <p:nvPr>
            <p:ph type="sldNum" sz="quarter" idx="12"/>
          </p:nvPr>
        </p:nvSpPr>
        <p:spPr>
          <a:noFill/>
        </p:spPr>
        <p:txBody>
          <a:bodyPr/>
          <a:lstStyle/>
          <a:p>
            <a:fld id="{818B6401-9214-4A9E-B951-680CFC953D36}" type="slidenum">
              <a:rPr lang="fr-FR" altLang="en-US"/>
              <a:pPr/>
              <a:t>161</a:t>
            </a:fld>
            <a:endParaRPr lang="fr-FR" altLang="en-US"/>
          </a:p>
        </p:txBody>
      </p:sp>
      <p:graphicFrame>
        <p:nvGraphicFramePr>
          <p:cNvPr id="93186"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931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7" name="Object 5"/>
          <p:cNvGraphicFramePr>
            <a:graphicFrameLocks noChangeAspect="1"/>
          </p:cNvGraphicFramePr>
          <p:nvPr/>
        </p:nvGraphicFramePr>
        <p:xfrm>
          <a:off x="6985000" y="1592263"/>
          <a:ext cx="2998788" cy="900112"/>
        </p:xfrm>
        <a:graphic>
          <a:graphicData uri="http://schemas.openxmlformats.org/presentationml/2006/ole">
            <mc:AlternateContent xmlns:mc="http://schemas.openxmlformats.org/markup-compatibility/2006">
              <mc:Choice xmlns:v="urn:schemas-microsoft-com:vml" Requires="v">
                <p:oleObj name="Equation" r:id="rId5" imgW="1396800" imgH="419040" progId="Equation.3">
                  <p:embed/>
                </p:oleObj>
              </mc:Choice>
              <mc:Fallback>
                <p:oleObj name="Equation" r:id="rId5" imgW="1396800" imgH="419040" progId="Equation.3">
                  <p:embed/>
                  <p:pic>
                    <p:nvPicPr>
                      <p:cNvPr id="9318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00" y="1592263"/>
                        <a:ext cx="2998788" cy="900112"/>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93198" name="AutoShape 6"/>
          <p:cNvSpPr>
            <a:spLocks noChangeArrowheads="1"/>
          </p:cNvSpPr>
          <p:nvPr/>
        </p:nvSpPr>
        <p:spPr bwMode="auto">
          <a:xfrm rot="2008576">
            <a:off x="4800601" y="2924175"/>
            <a:ext cx="898525" cy="234950"/>
          </a:xfrm>
          <a:prstGeom prst="rightArrow">
            <a:avLst>
              <a:gd name="adj1" fmla="val 50000"/>
              <a:gd name="adj2" fmla="val 9560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93188" name="Object 7"/>
          <p:cNvGraphicFramePr>
            <a:graphicFrameLocks noChangeAspect="1"/>
          </p:cNvGraphicFramePr>
          <p:nvPr/>
        </p:nvGraphicFramePr>
        <p:xfrm>
          <a:off x="4224339" y="3357563"/>
          <a:ext cx="3432175" cy="527050"/>
        </p:xfrm>
        <a:graphic>
          <a:graphicData uri="http://schemas.openxmlformats.org/presentationml/2006/ole">
            <mc:AlternateContent xmlns:mc="http://schemas.openxmlformats.org/markup-compatibility/2006">
              <mc:Choice xmlns:v="urn:schemas-microsoft-com:vml" Requires="v">
                <p:oleObj name="Equation" r:id="rId7" imgW="1320480" imgH="203040" progId="Equation.3">
                  <p:embed/>
                </p:oleObj>
              </mc:Choice>
              <mc:Fallback>
                <p:oleObj name="Equation" r:id="rId7" imgW="1320480" imgH="203040" progId="Equation.3">
                  <p:embed/>
                  <p:pic>
                    <p:nvPicPr>
                      <p:cNvPr id="9318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339" y="3357563"/>
                        <a:ext cx="3432175"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99" name="AutoShape 8"/>
          <p:cNvSpPr>
            <a:spLocks noChangeArrowheads="1"/>
          </p:cNvSpPr>
          <p:nvPr/>
        </p:nvSpPr>
        <p:spPr bwMode="auto">
          <a:xfrm rot="19591424" flipH="1">
            <a:off x="6527801" y="2852738"/>
            <a:ext cx="898525" cy="234950"/>
          </a:xfrm>
          <a:prstGeom prst="rightArrow">
            <a:avLst>
              <a:gd name="adj1" fmla="val 50000"/>
              <a:gd name="adj2" fmla="val 9560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93189" name="Object 9"/>
          <p:cNvGraphicFramePr>
            <a:graphicFrameLocks noChangeAspect="1"/>
          </p:cNvGraphicFramePr>
          <p:nvPr/>
        </p:nvGraphicFramePr>
        <p:xfrm>
          <a:off x="1703388" y="4005263"/>
          <a:ext cx="2901950" cy="444500"/>
        </p:xfrm>
        <a:graphic>
          <a:graphicData uri="http://schemas.openxmlformats.org/presentationml/2006/ole">
            <mc:AlternateContent xmlns:mc="http://schemas.openxmlformats.org/markup-compatibility/2006">
              <mc:Choice xmlns:v="urn:schemas-microsoft-com:vml" Requires="v">
                <p:oleObj name="Equation" r:id="rId9" imgW="1320480" imgH="203040" progId="Equation.3">
                  <p:embed/>
                </p:oleObj>
              </mc:Choice>
              <mc:Fallback>
                <p:oleObj name="Equation" r:id="rId9" imgW="1320480" imgH="203040" progId="Equation.3">
                  <p:embed/>
                  <p:pic>
                    <p:nvPicPr>
                      <p:cNvPr id="93189"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3388" y="4005263"/>
                        <a:ext cx="290195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0" name="Text Box 10"/>
          <p:cNvSpPr txBox="1">
            <a:spLocks noChangeArrowheads="1"/>
          </p:cNvSpPr>
          <p:nvPr/>
        </p:nvSpPr>
        <p:spPr bwMode="auto">
          <a:xfrm>
            <a:off x="1774826" y="4597401"/>
            <a:ext cx="1681163" cy="1190625"/>
          </a:xfrm>
          <a:prstGeom prst="rect">
            <a:avLst/>
          </a:prstGeom>
          <a:noFill/>
          <a:ln w="9525">
            <a:noFill/>
            <a:miter lim="800000"/>
            <a:headEnd/>
            <a:tailEnd/>
          </a:ln>
        </p:spPr>
        <p:txBody>
          <a:bodyPr wrap="none">
            <a:spAutoFit/>
          </a:bodyPr>
          <a:lstStyle/>
          <a:p>
            <a:pPr>
              <a:buFontTx/>
              <a:buChar char="•"/>
            </a:pPr>
            <a:r>
              <a:rPr lang="fr-FR"/>
              <a:t> </a:t>
            </a:r>
            <a:r>
              <a:rPr lang="fr-FR">
                <a:latin typeface="Symbol" pitchFamily="18" charset="2"/>
              </a:rPr>
              <a:t>b</a:t>
            </a:r>
            <a:r>
              <a:rPr lang="fr-FR"/>
              <a:t>a = 2n</a:t>
            </a:r>
            <a:r>
              <a:rPr lang="fr-FR">
                <a:latin typeface="Symbol" pitchFamily="18" charset="2"/>
              </a:rPr>
              <a:t>p</a:t>
            </a:r>
            <a:r>
              <a:rPr lang="fr-FR"/>
              <a:t> :  </a:t>
            </a:r>
          </a:p>
          <a:p>
            <a:pPr>
              <a:buFontTx/>
              <a:buChar char="•"/>
            </a:pPr>
            <a:endParaRPr lang="fr-FR"/>
          </a:p>
          <a:p>
            <a:pPr>
              <a:buFontTx/>
              <a:buChar char="•"/>
            </a:pPr>
            <a:endParaRPr lang="fr-FR"/>
          </a:p>
          <a:p>
            <a:pPr>
              <a:buFontTx/>
              <a:buChar char="•"/>
            </a:pPr>
            <a:r>
              <a:rPr lang="fr-FR"/>
              <a:t> </a:t>
            </a:r>
            <a:r>
              <a:rPr lang="fr-FR">
                <a:latin typeface="Symbol" pitchFamily="18" charset="2"/>
              </a:rPr>
              <a:t>b</a:t>
            </a:r>
            <a:r>
              <a:rPr lang="fr-FR"/>
              <a:t>a = 2n</a:t>
            </a:r>
            <a:r>
              <a:rPr lang="fr-FR">
                <a:latin typeface="Symbol" pitchFamily="18" charset="2"/>
              </a:rPr>
              <a:t>p</a:t>
            </a:r>
            <a:r>
              <a:rPr lang="fr-FR"/>
              <a:t>+2</a:t>
            </a:r>
            <a:r>
              <a:rPr lang="fr-FR">
                <a:latin typeface="Symbol" pitchFamily="18" charset="2"/>
              </a:rPr>
              <a:t>j:</a:t>
            </a:r>
            <a:endParaRPr lang="fr-FR"/>
          </a:p>
        </p:txBody>
      </p:sp>
      <p:graphicFrame>
        <p:nvGraphicFramePr>
          <p:cNvPr id="93190" name="Object 11"/>
          <p:cNvGraphicFramePr>
            <a:graphicFrameLocks noChangeAspect="1"/>
          </p:cNvGraphicFramePr>
          <p:nvPr/>
        </p:nvGraphicFramePr>
        <p:xfrm>
          <a:off x="6816725" y="4005263"/>
          <a:ext cx="2901950" cy="444500"/>
        </p:xfrm>
        <a:graphic>
          <a:graphicData uri="http://schemas.openxmlformats.org/presentationml/2006/ole">
            <mc:AlternateContent xmlns:mc="http://schemas.openxmlformats.org/markup-compatibility/2006">
              <mc:Choice xmlns:v="urn:schemas-microsoft-com:vml" Requires="v">
                <p:oleObj name="Equation" r:id="rId11" imgW="1320480" imgH="203040" progId="Equation.3">
                  <p:embed/>
                </p:oleObj>
              </mc:Choice>
              <mc:Fallback>
                <p:oleObj name="Equation" r:id="rId11" imgW="1320480" imgH="203040" progId="Equation.3">
                  <p:embed/>
                  <p:pic>
                    <p:nvPicPr>
                      <p:cNvPr id="9319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6725" y="4005263"/>
                        <a:ext cx="290195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1" name="Text Box 12"/>
          <p:cNvSpPr txBox="1">
            <a:spLocks noChangeArrowheads="1"/>
          </p:cNvSpPr>
          <p:nvPr/>
        </p:nvSpPr>
        <p:spPr bwMode="auto">
          <a:xfrm>
            <a:off x="6096001" y="4600576"/>
            <a:ext cx="2151063" cy="1190625"/>
          </a:xfrm>
          <a:prstGeom prst="rect">
            <a:avLst/>
          </a:prstGeom>
          <a:noFill/>
          <a:ln w="9525">
            <a:noFill/>
            <a:miter lim="800000"/>
            <a:headEnd/>
            <a:tailEnd/>
          </a:ln>
        </p:spPr>
        <p:txBody>
          <a:bodyPr wrap="none">
            <a:spAutoFit/>
          </a:bodyPr>
          <a:lstStyle/>
          <a:p>
            <a:pPr>
              <a:buFontTx/>
              <a:buChar char="•"/>
            </a:pPr>
            <a:r>
              <a:rPr lang="fr-FR"/>
              <a:t> </a:t>
            </a:r>
            <a:r>
              <a:rPr lang="fr-FR">
                <a:latin typeface="Symbol" pitchFamily="18" charset="2"/>
              </a:rPr>
              <a:t>b</a:t>
            </a:r>
            <a:r>
              <a:rPr lang="fr-FR"/>
              <a:t>a = (2n+1)</a:t>
            </a:r>
            <a:r>
              <a:rPr lang="fr-FR">
                <a:latin typeface="Symbol" pitchFamily="18" charset="2"/>
              </a:rPr>
              <a:t>p : </a:t>
            </a:r>
            <a:endParaRPr lang="fr-FR"/>
          </a:p>
          <a:p>
            <a:endParaRPr lang="fr-FR"/>
          </a:p>
          <a:p>
            <a:pPr>
              <a:buFontTx/>
              <a:buChar char="•"/>
            </a:pPr>
            <a:endParaRPr lang="fr-FR"/>
          </a:p>
          <a:p>
            <a:pPr>
              <a:buFontTx/>
              <a:buChar char="•"/>
            </a:pPr>
            <a:r>
              <a:rPr lang="fr-FR"/>
              <a:t> </a:t>
            </a:r>
            <a:r>
              <a:rPr lang="fr-FR">
                <a:latin typeface="Symbol" pitchFamily="18" charset="2"/>
              </a:rPr>
              <a:t>b</a:t>
            </a:r>
            <a:r>
              <a:rPr lang="fr-FR"/>
              <a:t>a = (2n+1)</a:t>
            </a:r>
            <a:r>
              <a:rPr lang="fr-FR">
                <a:latin typeface="Symbol" pitchFamily="18" charset="2"/>
              </a:rPr>
              <a:t>p</a:t>
            </a:r>
            <a:r>
              <a:rPr lang="fr-FR"/>
              <a:t>+2</a:t>
            </a:r>
            <a:r>
              <a:rPr lang="fr-FR">
                <a:latin typeface="Symbol" pitchFamily="18" charset="2"/>
              </a:rPr>
              <a:t>j :</a:t>
            </a:r>
            <a:endParaRPr lang="fr-FR"/>
          </a:p>
        </p:txBody>
      </p:sp>
      <p:graphicFrame>
        <p:nvGraphicFramePr>
          <p:cNvPr id="93191" name="Object 13"/>
          <p:cNvGraphicFramePr>
            <a:graphicFrameLocks noChangeAspect="1"/>
          </p:cNvGraphicFramePr>
          <p:nvPr/>
        </p:nvGraphicFramePr>
        <p:xfrm>
          <a:off x="3503614" y="4365625"/>
          <a:ext cx="1493837" cy="819150"/>
        </p:xfrm>
        <a:graphic>
          <a:graphicData uri="http://schemas.openxmlformats.org/presentationml/2006/ole">
            <mc:AlternateContent xmlns:mc="http://schemas.openxmlformats.org/markup-compatibility/2006">
              <mc:Choice xmlns:v="urn:schemas-microsoft-com:vml" Requires="v">
                <p:oleObj name="Equation" r:id="rId13" imgW="761760" imgH="419040" progId="Equation.3">
                  <p:embed/>
                </p:oleObj>
              </mc:Choice>
              <mc:Fallback>
                <p:oleObj name="Equation" r:id="rId13" imgW="761760" imgH="419040" progId="Equation.3">
                  <p:embed/>
                  <p:pic>
                    <p:nvPicPr>
                      <p:cNvPr id="93191"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3614" y="4365625"/>
                        <a:ext cx="14938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92" name="Object 14"/>
          <p:cNvGraphicFramePr>
            <a:graphicFrameLocks noChangeAspect="1"/>
          </p:cNvGraphicFramePr>
          <p:nvPr/>
        </p:nvGraphicFramePr>
        <p:xfrm>
          <a:off x="3503613" y="5157788"/>
          <a:ext cx="2538412" cy="819150"/>
        </p:xfrm>
        <a:graphic>
          <a:graphicData uri="http://schemas.openxmlformats.org/presentationml/2006/ole">
            <mc:AlternateContent xmlns:mc="http://schemas.openxmlformats.org/markup-compatibility/2006">
              <mc:Choice xmlns:v="urn:schemas-microsoft-com:vml" Requires="v">
                <p:oleObj name="Equation" r:id="rId15" imgW="1295280" imgH="419040" progId="Equation.3">
                  <p:embed/>
                </p:oleObj>
              </mc:Choice>
              <mc:Fallback>
                <p:oleObj name="Equation" r:id="rId15" imgW="1295280" imgH="419040" progId="Equation.3">
                  <p:embed/>
                  <p:pic>
                    <p:nvPicPr>
                      <p:cNvPr id="93192"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3613" y="5157788"/>
                        <a:ext cx="2538412"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2" name="Line 15"/>
          <p:cNvSpPr>
            <a:spLocks noChangeShapeType="1"/>
          </p:cNvSpPr>
          <p:nvPr/>
        </p:nvSpPr>
        <p:spPr bwMode="auto">
          <a:xfrm>
            <a:off x="6096000" y="4149725"/>
            <a:ext cx="0" cy="1943100"/>
          </a:xfrm>
          <a:prstGeom prst="line">
            <a:avLst/>
          </a:prstGeom>
          <a:noFill/>
          <a:ln w="38100">
            <a:solidFill>
              <a:srgbClr val="9900CC"/>
            </a:solidFill>
            <a:round/>
            <a:headEnd/>
            <a:tailEnd/>
          </a:ln>
        </p:spPr>
        <p:txBody>
          <a:bodyPr/>
          <a:lstStyle/>
          <a:p>
            <a:endParaRPr lang="fr-FR"/>
          </a:p>
        </p:txBody>
      </p:sp>
      <p:graphicFrame>
        <p:nvGraphicFramePr>
          <p:cNvPr id="93193" name="Object 16"/>
          <p:cNvGraphicFramePr>
            <a:graphicFrameLocks noChangeAspect="1"/>
          </p:cNvGraphicFramePr>
          <p:nvPr/>
        </p:nvGraphicFramePr>
        <p:xfrm>
          <a:off x="7896225" y="4365625"/>
          <a:ext cx="2465388" cy="819150"/>
        </p:xfrm>
        <a:graphic>
          <a:graphicData uri="http://schemas.openxmlformats.org/presentationml/2006/ole">
            <mc:AlternateContent xmlns:mc="http://schemas.openxmlformats.org/markup-compatibility/2006">
              <mc:Choice xmlns:v="urn:schemas-microsoft-com:vml" Requires="v">
                <p:oleObj name="Equation" r:id="rId17" imgW="1257120" imgH="419040" progId="Equation.3">
                  <p:embed/>
                </p:oleObj>
              </mc:Choice>
              <mc:Fallback>
                <p:oleObj name="Equation" r:id="rId17" imgW="1257120" imgH="419040" progId="Equation.3">
                  <p:embed/>
                  <p:pic>
                    <p:nvPicPr>
                      <p:cNvPr id="93193"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96225" y="4365625"/>
                        <a:ext cx="246538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94" name="Object 17"/>
          <p:cNvGraphicFramePr>
            <a:graphicFrameLocks noChangeAspect="1"/>
          </p:cNvGraphicFramePr>
          <p:nvPr/>
        </p:nvGraphicFramePr>
        <p:xfrm>
          <a:off x="8299451" y="5310188"/>
          <a:ext cx="2174875" cy="596900"/>
        </p:xfrm>
        <a:graphic>
          <a:graphicData uri="http://schemas.openxmlformats.org/presentationml/2006/ole">
            <mc:AlternateContent xmlns:mc="http://schemas.openxmlformats.org/markup-compatibility/2006">
              <mc:Choice xmlns:v="urn:schemas-microsoft-com:vml" Requires="v">
                <p:oleObj name="Equation" r:id="rId19" imgW="1523880" imgH="419040" progId="Equation.3">
                  <p:embed/>
                </p:oleObj>
              </mc:Choice>
              <mc:Fallback>
                <p:oleObj name="Equation" r:id="rId19" imgW="1523880" imgH="419040" progId="Equation.3">
                  <p:embed/>
                  <p:pic>
                    <p:nvPicPr>
                      <p:cNvPr id="93194" name="Object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99451" y="5310188"/>
                        <a:ext cx="21748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3" name="Line 18"/>
          <p:cNvSpPr>
            <a:spLocks noChangeShapeType="1"/>
          </p:cNvSpPr>
          <p:nvPr/>
        </p:nvSpPr>
        <p:spPr bwMode="auto">
          <a:xfrm>
            <a:off x="3575051" y="5013325"/>
            <a:ext cx="360363" cy="0"/>
          </a:xfrm>
          <a:prstGeom prst="line">
            <a:avLst/>
          </a:prstGeom>
          <a:noFill/>
          <a:ln w="38100">
            <a:solidFill>
              <a:srgbClr val="9900CC"/>
            </a:solidFill>
            <a:round/>
            <a:headEnd/>
            <a:tailEnd/>
          </a:ln>
        </p:spPr>
        <p:txBody>
          <a:bodyPr/>
          <a:lstStyle/>
          <a:p>
            <a:endParaRPr lang="fr-FR"/>
          </a:p>
        </p:txBody>
      </p:sp>
      <p:sp>
        <p:nvSpPr>
          <p:cNvPr id="93204" name="Line 19"/>
          <p:cNvSpPr>
            <a:spLocks noChangeShapeType="1"/>
          </p:cNvSpPr>
          <p:nvPr/>
        </p:nvSpPr>
        <p:spPr bwMode="auto">
          <a:xfrm>
            <a:off x="8040688" y="5013325"/>
            <a:ext cx="360362" cy="0"/>
          </a:xfrm>
          <a:prstGeom prst="line">
            <a:avLst/>
          </a:prstGeom>
          <a:noFill/>
          <a:ln w="38100">
            <a:solidFill>
              <a:srgbClr val="9900CC"/>
            </a:solidFill>
            <a:round/>
            <a:headEnd/>
            <a:tailEnd/>
          </a:ln>
        </p:spPr>
        <p:txBody>
          <a:bodyPr/>
          <a:lstStyle/>
          <a:p>
            <a:endParaRPr lang="fr-FR"/>
          </a:p>
        </p:txBody>
      </p:sp>
      <p:sp>
        <p:nvSpPr>
          <p:cNvPr id="93205" name="Line 20"/>
          <p:cNvSpPr>
            <a:spLocks noChangeShapeType="1"/>
          </p:cNvSpPr>
          <p:nvPr/>
        </p:nvSpPr>
        <p:spPr bwMode="auto">
          <a:xfrm>
            <a:off x="3575051" y="5876925"/>
            <a:ext cx="360363" cy="0"/>
          </a:xfrm>
          <a:prstGeom prst="line">
            <a:avLst/>
          </a:prstGeom>
          <a:noFill/>
          <a:ln w="38100">
            <a:solidFill>
              <a:srgbClr val="FF0000"/>
            </a:solidFill>
            <a:round/>
            <a:headEnd/>
            <a:tailEnd/>
          </a:ln>
        </p:spPr>
        <p:txBody>
          <a:bodyPr/>
          <a:lstStyle/>
          <a:p>
            <a:endParaRPr lang="fr-FR"/>
          </a:p>
        </p:txBody>
      </p:sp>
      <p:sp>
        <p:nvSpPr>
          <p:cNvPr id="93206" name="Line 21"/>
          <p:cNvSpPr>
            <a:spLocks noChangeShapeType="1"/>
          </p:cNvSpPr>
          <p:nvPr/>
        </p:nvSpPr>
        <p:spPr bwMode="auto">
          <a:xfrm>
            <a:off x="8328026" y="5805488"/>
            <a:ext cx="360363" cy="0"/>
          </a:xfrm>
          <a:prstGeom prst="line">
            <a:avLst/>
          </a:prstGeom>
          <a:noFill/>
          <a:ln w="38100">
            <a:solidFill>
              <a:srgbClr val="FF0000"/>
            </a:solidFill>
            <a:round/>
            <a:headEnd/>
            <a:tailEnd/>
          </a:ln>
        </p:spPr>
        <p:txBody>
          <a:bodyPr/>
          <a:lstStyle/>
          <a:p>
            <a:endParaRPr lang="fr-FR"/>
          </a:p>
        </p:txBody>
      </p:sp>
      <p:grpSp>
        <p:nvGrpSpPr>
          <p:cNvPr id="93207" name="Group 25"/>
          <p:cNvGrpSpPr>
            <a:grpSpLocks/>
          </p:cNvGrpSpPr>
          <p:nvPr/>
        </p:nvGrpSpPr>
        <p:grpSpPr bwMode="auto">
          <a:xfrm>
            <a:off x="2063750" y="6092825"/>
            <a:ext cx="2584450" cy="641350"/>
            <a:chOff x="340" y="3838"/>
            <a:chExt cx="1628" cy="404"/>
          </a:xfrm>
        </p:grpSpPr>
        <p:sp>
          <p:nvSpPr>
            <p:cNvPr id="93208" name="Text Box 22"/>
            <p:cNvSpPr txBox="1">
              <a:spLocks noChangeArrowheads="1"/>
            </p:cNvSpPr>
            <p:nvPr/>
          </p:nvSpPr>
          <p:spPr bwMode="auto">
            <a:xfrm>
              <a:off x="748" y="3838"/>
              <a:ext cx="1220" cy="404"/>
            </a:xfrm>
            <a:prstGeom prst="rect">
              <a:avLst/>
            </a:prstGeom>
            <a:noFill/>
            <a:ln w="9525">
              <a:noFill/>
              <a:miter lim="800000"/>
              <a:headEnd/>
              <a:tailEnd/>
            </a:ln>
          </p:spPr>
          <p:txBody>
            <a:bodyPr wrap="none">
              <a:spAutoFit/>
            </a:bodyPr>
            <a:lstStyle/>
            <a:p>
              <a:r>
                <a:rPr lang="fr-FR"/>
                <a:t>Limite supérieure</a:t>
              </a:r>
            </a:p>
            <a:p>
              <a:r>
                <a:rPr lang="fr-FR"/>
                <a:t>Limite inférieure</a:t>
              </a:r>
            </a:p>
          </p:txBody>
        </p:sp>
        <p:sp>
          <p:nvSpPr>
            <p:cNvPr id="93209" name="Line 23"/>
            <p:cNvSpPr>
              <a:spLocks noChangeShapeType="1"/>
            </p:cNvSpPr>
            <p:nvPr/>
          </p:nvSpPr>
          <p:spPr bwMode="auto">
            <a:xfrm>
              <a:off x="340" y="3974"/>
              <a:ext cx="227" cy="0"/>
            </a:xfrm>
            <a:prstGeom prst="line">
              <a:avLst/>
            </a:prstGeom>
            <a:noFill/>
            <a:ln w="28575">
              <a:solidFill>
                <a:srgbClr val="9900CC"/>
              </a:solidFill>
              <a:round/>
              <a:headEnd/>
              <a:tailEnd/>
            </a:ln>
          </p:spPr>
          <p:txBody>
            <a:bodyPr/>
            <a:lstStyle/>
            <a:p>
              <a:endParaRPr lang="fr-FR"/>
            </a:p>
          </p:txBody>
        </p:sp>
        <p:sp>
          <p:nvSpPr>
            <p:cNvPr id="93210" name="Line 24"/>
            <p:cNvSpPr>
              <a:spLocks noChangeShapeType="1"/>
            </p:cNvSpPr>
            <p:nvPr/>
          </p:nvSpPr>
          <p:spPr bwMode="auto">
            <a:xfrm>
              <a:off x="341" y="4147"/>
              <a:ext cx="227" cy="0"/>
            </a:xfrm>
            <a:prstGeom prst="line">
              <a:avLst/>
            </a:prstGeom>
            <a:noFill/>
            <a:ln w="28575">
              <a:solidFill>
                <a:srgbClr val="FF0000"/>
              </a:solidFill>
              <a:round/>
              <a:headEnd/>
              <a:tailEnd/>
            </a:ln>
          </p:spPr>
          <p:txBody>
            <a:bodyPr/>
            <a:lstStyle/>
            <a:p>
              <a:endParaRPr lang="fr-FR"/>
            </a:p>
          </p:txBody>
        </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6" name="Rectangle 2"/>
          <p:cNvSpPr>
            <a:spLocks noGrp="1" noChangeArrowheads="1"/>
          </p:cNvSpPr>
          <p:nvPr>
            <p:ph type="title"/>
          </p:nvPr>
        </p:nvSpPr>
        <p:spPr/>
        <p:txBody>
          <a:bodyPr/>
          <a:lstStyle/>
          <a:p>
            <a:pPr eaLnBrk="1" hangingPunct="1"/>
            <a:r>
              <a:rPr lang="fr-FR" i="1"/>
              <a:t>E(k)</a:t>
            </a:r>
            <a:r>
              <a:rPr lang="fr-FR"/>
              <a:t> au voisinage d’un extremum</a:t>
            </a:r>
          </a:p>
        </p:txBody>
      </p:sp>
      <p:sp>
        <p:nvSpPr>
          <p:cNvPr id="94217" name="Rectangle 3"/>
          <p:cNvSpPr>
            <a:spLocks noGrp="1" noChangeArrowheads="1"/>
          </p:cNvSpPr>
          <p:nvPr>
            <p:ph idx="1"/>
          </p:nvPr>
        </p:nvSpPr>
        <p:spPr/>
        <p:txBody>
          <a:bodyPr/>
          <a:lstStyle/>
          <a:p>
            <a:pPr lvl="1" eaLnBrk="1" hangingPunct="1"/>
            <a:r>
              <a:rPr lang="fr-FR"/>
              <a:t>Étude de la fonction:               ?</a:t>
            </a:r>
          </a:p>
          <a:p>
            <a:pPr lvl="1" eaLnBrk="1" hangingPunct="1"/>
            <a:endParaRPr lang="fr-FR"/>
          </a:p>
          <a:p>
            <a:pPr lvl="1" eaLnBrk="1" hangingPunct="1"/>
            <a:r>
              <a:rPr lang="fr-FR"/>
              <a:t>On n’a pas de relation directe entre E et k!</a:t>
            </a:r>
          </a:p>
        </p:txBody>
      </p:sp>
      <p:sp>
        <p:nvSpPr>
          <p:cNvPr id="94215" name="Espace réservé du numéro de diapositive 5"/>
          <p:cNvSpPr>
            <a:spLocks noGrp="1"/>
          </p:cNvSpPr>
          <p:nvPr>
            <p:ph type="sldNum" sz="quarter" idx="12"/>
          </p:nvPr>
        </p:nvSpPr>
        <p:spPr>
          <a:noFill/>
        </p:spPr>
        <p:txBody>
          <a:bodyPr/>
          <a:lstStyle/>
          <a:p>
            <a:fld id="{E73D74A9-D357-4891-ADE4-99B50F8FA697}" type="slidenum">
              <a:rPr lang="fr-FR" altLang="en-US"/>
              <a:pPr/>
              <a:t>162</a:t>
            </a:fld>
            <a:endParaRPr lang="fr-FR" altLang="en-US"/>
          </a:p>
        </p:txBody>
      </p:sp>
      <p:graphicFrame>
        <p:nvGraphicFramePr>
          <p:cNvPr id="94210" name="Object 4"/>
          <p:cNvGraphicFramePr>
            <a:graphicFrameLocks noChangeAspect="1"/>
          </p:cNvGraphicFramePr>
          <p:nvPr>
            <p:extLst>
              <p:ext uri="{D42A27DB-BD31-4B8C-83A1-F6EECF244321}">
                <p14:modId xmlns:p14="http://schemas.microsoft.com/office/powerpoint/2010/main" val="4223633505"/>
              </p:ext>
            </p:extLst>
          </p:nvPr>
        </p:nvGraphicFramePr>
        <p:xfrm>
          <a:off x="3575050" y="1340768"/>
          <a:ext cx="1025525" cy="1079500"/>
        </p:xfrm>
        <a:graphic>
          <a:graphicData uri="http://schemas.openxmlformats.org/presentationml/2006/ole">
            <mc:AlternateContent xmlns:mc="http://schemas.openxmlformats.org/markup-compatibility/2006">
              <mc:Choice xmlns:v="urn:schemas-microsoft-com:vml" Requires="v">
                <p:oleObj name="Equation" r:id="rId3" imgW="482400" imgH="507960" progId="Equation.3">
                  <p:embed/>
                </p:oleObj>
              </mc:Choice>
              <mc:Fallback>
                <p:oleObj name="Equation" r:id="rId3" imgW="482400" imgH="507960" progId="Equation.3">
                  <p:embed/>
                  <p:pic>
                    <p:nvPicPr>
                      <p:cNvPr id="9421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1340768"/>
                        <a:ext cx="1025525"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211" name="Object 5"/>
          <p:cNvGraphicFramePr>
            <a:graphicFrameLocks noChangeAspect="1"/>
          </p:cNvGraphicFramePr>
          <p:nvPr/>
        </p:nvGraphicFramePr>
        <p:xfrm>
          <a:off x="2782889" y="3357564"/>
          <a:ext cx="2016125" cy="885825"/>
        </p:xfrm>
        <a:graphic>
          <a:graphicData uri="http://schemas.openxmlformats.org/presentationml/2006/ole">
            <mc:AlternateContent xmlns:mc="http://schemas.openxmlformats.org/markup-compatibility/2006">
              <mc:Choice xmlns:v="urn:schemas-microsoft-com:vml" Requires="v">
                <p:oleObj name="Equation" r:id="rId5" imgW="952200" imgH="419040" progId="Equation.3">
                  <p:embed/>
                </p:oleObj>
              </mc:Choice>
              <mc:Fallback>
                <p:oleObj name="Equation" r:id="rId5" imgW="952200" imgH="419040" progId="Equation.3">
                  <p:embed/>
                  <p:pic>
                    <p:nvPicPr>
                      <p:cNvPr id="9421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9" y="3357564"/>
                        <a:ext cx="201612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8" name="Oval 6"/>
          <p:cNvSpPr>
            <a:spLocks noChangeArrowheads="1"/>
          </p:cNvSpPr>
          <p:nvPr/>
        </p:nvSpPr>
        <p:spPr bwMode="auto">
          <a:xfrm>
            <a:off x="3546476" y="3284539"/>
            <a:ext cx="504825" cy="1081087"/>
          </a:xfrm>
          <a:prstGeom prst="ellipse">
            <a:avLst/>
          </a:prstGeom>
          <a:noFill/>
          <a:ln w="9525">
            <a:solidFill>
              <a:srgbClr val="FF0000"/>
            </a:solidFill>
            <a:round/>
            <a:headEnd/>
            <a:tailEnd/>
          </a:ln>
        </p:spPr>
        <p:txBody>
          <a:bodyPr wrap="none" anchor="ctr"/>
          <a:lstStyle/>
          <a:p>
            <a:endParaRPr lang="fr-FR"/>
          </a:p>
        </p:txBody>
      </p:sp>
      <p:sp>
        <p:nvSpPr>
          <p:cNvPr id="267271" name="Text Box 7"/>
          <p:cNvSpPr txBox="1">
            <a:spLocks noChangeArrowheads="1"/>
          </p:cNvSpPr>
          <p:nvPr/>
        </p:nvSpPr>
        <p:spPr bwMode="auto">
          <a:xfrm>
            <a:off x="3575050" y="4357688"/>
            <a:ext cx="6413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OK !</a:t>
            </a:r>
          </a:p>
        </p:txBody>
      </p:sp>
      <p:sp>
        <p:nvSpPr>
          <p:cNvPr id="94220" name="Oval 8"/>
          <p:cNvSpPr>
            <a:spLocks noChangeArrowheads="1"/>
          </p:cNvSpPr>
          <p:nvPr/>
        </p:nvSpPr>
        <p:spPr bwMode="auto">
          <a:xfrm>
            <a:off x="4006851" y="3284539"/>
            <a:ext cx="504825" cy="1081087"/>
          </a:xfrm>
          <a:prstGeom prst="ellipse">
            <a:avLst/>
          </a:prstGeom>
          <a:noFill/>
          <a:ln w="9525">
            <a:solidFill>
              <a:srgbClr val="000099"/>
            </a:solidFill>
            <a:round/>
            <a:headEnd/>
            <a:tailEnd/>
          </a:ln>
        </p:spPr>
        <p:txBody>
          <a:bodyPr wrap="none" anchor="ctr"/>
          <a:lstStyle/>
          <a:p>
            <a:endParaRPr lang="fr-FR"/>
          </a:p>
        </p:txBody>
      </p:sp>
      <p:sp>
        <p:nvSpPr>
          <p:cNvPr id="267273" name="Text Box 9"/>
          <p:cNvSpPr txBox="1">
            <a:spLocks noChangeArrowheads="1"/>
          </p:cNvSpPr>
          <p:nvPr/>
        </p:nvSpPr>
        <p:spPr bwMode="auto">
          <a:xfrm>
            <a:off x="4583113" y="3644901"/>
            <a:ext cx="1492250" cy="366713"/>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       </a:t>
            </a:r>
            <a:r>
              <a:rPr lang="fr-FR"/>
              <a:t>mais</a:t>
            </a:r>
          </a:p>
        </p:txBody>
      </p:sp>
      <p:graphicFrame>
        <p:nvGraphicFramePr>
          <p:cNvPr id="94212" name="Object 10"/>
          <p:cNvGraphicFramePr>
            <a:graphicFrameLocks noChangeAspect="1"/>
          </p:cNvGraphicFramePr>
          <p:nvPr/>
        </p:nvGraphicFramePr>
        <p:xfrm>
          <a:off x="6296025" y="3429001"/>
          <a:ext cx="3544888" cy="898525"/>
        </p:xfrm>
        <a:graphic>
          <a:graphicData uri="http://schemas.openxmlformats.org/presentationml/2006/ole">
            <mc:AlternateContent xmlns:mc="http://schemas.openxmlformats.org/markup-compatibility/2006">
              <mc:Choice xmlns:v="urn:schemas-microsoft-com:vml" Requires="v">
                <p:oleObj name="Equation" r:id="rId7" imgW="1650960" imgH="419040" progId="Equation.3">
                  <p:embed/>
                </p:oleObj>
              </mc:Choice>
              <mc:Fallback>
                <p:oleObj name="Equation" r:id="rId7" imgW="1650960" imgH="419040" progId="Equation.3">
                  <p:embed/>
                  <p:pic>
                    <p:nvPicPr>
                      <p:cNvPr id="94212"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6025" y="3429001"/>
                        <a:ext cx="3544888" cy="898525"/>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94213" name="Object 11"/>
          <p:cNvGraphicFramePr>
            <a:graphicFrameLocks noChangeAspect="1"/>
          </p:cNvGraphicFramePr>
          <p:nvPr/>
        </p:nvGraphicFramePr>
        <p:xfrm>
          <a:off x="3000375" y="4365625"/>
          <a:ext cx="6407150" cy="1335088"/>
        </p:xfrm>
        <a:graphic>
          <a:graphicData uri="http://schemas.openxmlformats.org/presentationml/2006/ole">
            <mc:AlternateContent xmlns:mc="http://schemas.openxmlformats.org/markup-compatibility/2006">
              <mc:Choice xmlns:v="urn:schemas-microsoft-com:vml" Requires="v">
                <p:oleObj name="Equation" r:id="rId9" imgW="2984400" imgH="622080" progId="Equation.3">
                  <p:embed/>
                </p:oleObj>
              </mc:Choice>
              <mc:Fallback>
                <p:oleObj name="Equation" r:id="rId9" imgW="2984400" imgH="622080" progId="Equation.3">
                  <p:embed/>
                  <p:pic>
                    <p:nvPicPr>
                      <p:cNvPr id="94213"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365625"/>
                        <a:ext cx="6407150" cy="1335088"/>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94222" name="AutoShape 12"/>
          <p:cNvSpPr>
            <a:spLocks noChangeArrowheads="1"/>
          </p:cNvSpPr>
          <p:nvPr/>
        </p:nvSpPr>
        <p:spPr bwMode="auto">
          <a:xfrm>
            <a:off x="1741489" y="6076951"/>
            <a:ext cx="898525" cy="231775"/>
          </a:xfrm>
          <a:prstGeom prst="rightArrow">
            <a:avLst>
              <a:gd name="adj1" fmla="val 50000"/>
              <a:gd name="adj2" fmla="val 96918"/>
            </a:avLst>
          </a:prstGeom>
          <a:solidFill>
            <a:schemeClr val="accent1"/>
          </a:solidFill>
          <a:ln w="9525">
            <a:solidFill>
              <a:schemeClr val="tx1"/>
            </a:solidFill>
            <a:miter lim="800000"/>
            <a:headEnd/>
            <a:tailEnd/>
          </a:ln>
        </p:spPr>
        <p:txBody>
          <a:bodyPr wrap="none" anchor="ctr"/>
          <a:lstStyle/>
          <a:p>
            <a:endParaRPr lang="fr-FR"/>
          </a:p>
        </p:txBody>
      </p:sp>
      <p:sp>
        <p:nvSpPr>
          <p:cNvPr id="267277" name="Text Box 13"/>
          <p:cNvSpPr txBox="1">
            <a:spLocks noChangeArrowheads="1"/>
          </p:cNvSpPr>
          <p:nvPr/>
        </p:nvSpPr>
        <p:spPr bwMode="auto">
          <a:xfrm>
            <a:off x="2690813" y="5969001"/>
            <a:ext cx="6572250" cy="366713"/>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On montre (voir TD!) qu’en centre de zone et en bord de zone, </a:t>
            </a:r>
          </a:p>
        </p:txBody>
      </p:sp>
      <p:graphicFrame>
        <p:nvGraphicFramePr>
          <p:cNvPr id="94214" name="Object 14"/>
          <p:cNvGraphicFramePr>
            <a:graphicFrameLocks noChangeAspect="1"/>
          </p:cNvGraphicFramePr>
          <p:nvPr>
            <p:extLst>
              <p:ext uri="{D42A27DB-BD31-4B8C-83A1-F6EECF244321}">
                <p14:modId xmlns:p14="http://schemas.microsoft.com/office/powerpoint/2010/main" val="2085839361"/>
              </p:ext>
            </p:extLst>
          </p:nvPr>
        </p:nvGraphicFramePr>
        <p:xfrm>
          <a:off x="9280525" y="5800726"/>
          <a:ext cx="1136650" cy="796925"/>
        </p:xfrm>
        <a:graphic>
          <a:graphicData uri="http://schemas.openxmlformats.org/presentationml/2006/ole">
            <mc:AlternateContent xmlns:mc="http://schemas.openxmlformats.org/markup-compatibility/2006">
              <mc:Choice xmlns:v="urn:schemas-microsoft-com:vml" Requires="v">
                <p:oleObj name="Equation" r:id="rId11" imgW="723600" imgH="507960" progId="Equation.3">
                  <p:embed/>
                </p:oleObj>
              </mc:Choice>
              <mc:Fallback>
                <p:oleObj name="Equation" r:id="rId11" imgW="723600" imgH="507960" progId="Equation.3">
                  <p:embed/>
                  <p:pic>
                    <p:nvPicPr>
                      <p:cNvPr id="94214"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80525" y="5800726"/>
                        <a:ext cx="1136650" cy="796925"/>
                      </a:xfrm>
                      <a:prstGeom prst="rect">
                        <a:avLst/>
                      </a:prstGeom>
                      <a:solidFill>
                        <a:schemeClr val="bg1"/>
                      </a:solidFill>
                      <a:ln w="9525">
                        <a:solidFill>
                          <a:srgbClr val="000099"/>
                        </a:solidFill>
                        <a:miter lim="800000"/>
                        <a:headEnd/>
                        <a:tailEnd/>
                      </a:ln>
                    </p:spPr>
                  </p:pic>
                </p:oleObj>
              </mc:Fallback>
            </mc:AlternateContent>
          </a:graphicData>
        </a:graphic>
      </p:graphicFrame>
      <p:sp>
        <p:nvSpPr>
          <p:cNvPr id="94224" name="Oval 15"/>
          <p:cNvSpPr>
            <a:spLocks noChangeArrowheads="1"/>
          </p:cNvSpPr>
          <p:nvPr/>
        </p:nvSpPr>
        <p:spPr bwMode="auto">
          <a:xfrm>
            <a:off x="5880101" y="4724400"/>
            <a:ext cx="504825" cy="1081088"/>
          </a:xfrm>
          <a:prstGeom prst="ellipse">
            <a:avLst/>
          </a:prstGeom>
          <a:noFill/>
          <a:ln w="9525">
            <a:solidFill>
              <a:srgbClr val="000099"/>
            </a:solidFill>
            <a:round/>
            <a:headEnd/>
            <a:tailEnd/>
          </a:ln>
        </p:spPr>
        <p:txBody>
          <a:bodyPr wrap="none" anchor="ctr"/>
          <a:lstStyle/>
          <a:p>
            <a:endParaRPr lang="fr-F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Rectangle 2"/>
          <p:cNvSpPr>
            <a:spLocks noGrp="1" noChangeArrowheads="1"/>
          </p:cNvSpPr>
          <p:nvPr>
            <p:ph type="title"/>
          </p:nvPr>
        </p:nvSpPr>
        <p:spPr/>
        <p:txBody>
          <a:bodyPr/>
          <a:lstStyle/>
          <a:p>
            <a:pPr eaLnBrk="1" hangingPunct="1"/>
            <a:r>
              <a:rPr lang="fr-FR"/>
              <a:t>Masse effective de densité d’états</a:t>
            </a:r>
          </a:p>
        </p:txBody>
      </p:sp>
      <p:sp>
        <p:nvSpPr>
          <p:cNvPr id="95239" name="Rectangle 3"/>
          <p:cNvSpPr>
            <a:spLocks noGrp="1" noChangeArrowheads="1"/>
          </p:cNvSpPr>
          <p:nvPr>
            <p:ph idx="1"/>
          </p:nvPr>
        </p:nvSpPr>
        <p:spPr/>
        <p:txBody>
          <a:bodyPr/>
          <a:lstStyle/>
          <a:p>
            <a:pPr lvl="1" eaLnBrk="1" hangingPunct="1"/>
            <a:r>
              <a:rPr lang="fr-FR"/>
              <a:t>Au voisinage d’un extremum: (DL à l’ordre 2)</a:t>
            </a:r>
          </a:p>
        </p:txBody>
      </p:sp>
      <p:sp>
        <p:nvSpPr>
          <p:cNvPr id="95236" name="Espace réservé du numéro de diapositive 5"/>
          <p:cNvSpPr>
            <a:spLocks noGrp="1"/>
          </p:cNvSpPr>
          <p:nvPr>
            <p:ph type="sldNum" sz="quarter" idx="12"/>
          </p:nvPr>
        </p:nvSpPr>
        <p:spPr>
          <a:noFill/>
        </p:spPr>
        <p:txBody>
          <a:bodyPr/>
          <a:lstStyle/>
          <a:p>
            <a:fld id="{BC192C05-73D2-4A05-88D6-3FA4ED202E90}" type="slidenum">
              <a:rPr lang="fr-FR" altLang="en-US"/>
              <a:pPr/>
              <a:t>163</a:t>
            </a:fld>
            <a:endParaRPr lang="fr-FR" altLang="en-US"/>
          </a:p>
        </p:txBody>
      </p:sp>
      <p:pic>
        <p:nvPicPr>
          <p:cNvPr id="95237" name="Picture 9"/>
          <p:cNvPicPr>
            <a:picLocks noChangeAspect="1" noChangeArrowheads="1"/>
          </p:cNvPicPr>
          <p:nvPr/>
        </p:nvPicPr>
        <p:blipFill>
          <a:blip r:embed="rId5" cstate="print"/>
          <a:srcRect/>
          <a:stretch>
            <a:fillRect/>
          </a:stretch>
        </p:blipFill>
        <p:spPr bwMode="auto">
          <a:xfrm>
            <a:off x="7826376" y="2276476"/>
            <a:ext cx="2733675" cy="2143125"/>
          </a:xfrm>
          <a:prstGeom prst="rect">
            <a:avLst/>
          </a:prstGeom>
          <a:noFill/>
          <a:ln w="9525">
            <a:noFill/>
            <a:miter lim="800000"/>
            <a:headEnd/>
            <a:tailEnd/>
          </a:ln>
        </p:spPr>
      </p:pic>
      <p:grpSp>
        <p:nvGrpSpPr>
          <p:cNvPr id="95240" name="Group 10"/>
          <p:cNvGrpSpPr>
            <a:grpSpLocks/>
          </p:cNvGrpSpPr>
          <p:nvPr/>
        </p:nvGrpSpPr>
        <p:grpSpPr bwMode="auto">
          <a:xfrm>
            <a:off x="1631950" y="2349500"/>
            <a:ext cx="5041900" cy="1295400"/>
            <a:chOff x="1247" y="1480"/>
            <a:chExt cx="3176" cy="816"/>
          </a:xfrm>
        </p:grpSpPr>
        <p:graphicFrame>
          <p:nvGraphicFramePr>
            <p:cNvPr id="95235" name="Object 4"/>
            <p:cNvGraphicFramePr>
              <a:graphicFrameLocks noChangeAspect="1"/>
            </p:cNvGraphicFramePr>
            <p:nvPr/>
          </p:nvGraphicFramePr>
          <p:xfrm>
            <a:off x="1247" y="1480"/>
            <a:ext cx="3176" cy="550"/>
          </p:xfrm>
          <a:graphic>
            <a:graphicData uri="http://schemas.openxmlformats.org/presentationml/2006/ole">
              <mc:AlternateContent xmlns:mc="http://schemas.openxmlformats.org/markup-compatibility/2006">
                <mc:Choice xmlns:v="urn:schemas-microsoft-com:vml" Requires="v">
                  <p:oleObj name="Equation" r:id="rId6" imgW="2781000" imgH="482400" progId="Equation.3">
                    <p:embed/>
                  </p:oleObj>
                </mc:Choice>
                <mc:Fallback>
                  <p:oleObj name="Equation" r:id="rId6" imgW="2781000" imgH="482400" progId="Equation.3">
                    <p:embed/>
                    <p:pic>
                      <p:nvPicPr>
                        <p:cNvPr id="9523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 y="1480"/>
                          <a:ext cx="3176" cy="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243" name="AutoShape 5"/>
            <p:cNvSpPr>
              <a:spLocks/>
            </p:cNvSpPr>
            <p:nvPr/>
          </p:nvSpPr>
          <p:spPr bwMode="auto">
            <a:xfrm rot="-5400000">
              <a:off x="2290" y="1843"/>
              <a:ext cx="91" cy="453"/>
            </a:xfrm>
            <a:prstGeom prst="leftBrace">
              <a:avLst>
                <a:gd name="adj1" fmla="val 41484"/>
                <a:gd name="adj2" fmla="val 50000"/>
              </a:avLst>
            </a:prstGeom>
            <a:noFill/>
            <a:ln w="9525">
              <a:solidFill>
                <a:srgbClr val="000099"/>
              </a:solidFill>
              <a:round/>
              <a:headEnd/>
              <a:tailEnd/>
            </a:ln>
          </p:spPr>
          <p:txBody>
            <a:bodyPr wrap="none" anchor="ctr"/>
            <a:lstStyle/>
            <a:p>
              <a:endParaRPr lang="fr-FR"/>
            </a:p>
          </p:txBody>
        </p:sp>
        <p:sp>
          <p:nvSpPr>
            <p:cNvPr id="95244" name="Text Box 6"/>
            <p:cNvSpPr txBox="1">
              <a:spLocks noChangeArrowheads="1"/>
            </p:cNvSpPr>
            <p:nvPr/>
          </p:nvSpPr>
          <p:spPr bwMode="auto">
            <a:xfrm>
              <a:off x="2154" y="2065"/>
              <a:ext cx="280" cy="231"/>
            </a:xfrm>
            <a:prstGeom prst="rect">
              <a:avLst/>
            </a:prstGeom>
            <a:noFill/>
            <a:ln w="9525">
              <a:noFill/>
              <a:miter lim="800000"/>
              <a:headEnd/>
              <a:tailEnd/>
            </a:ln>
          </p:spPr>
          <p:txBody>
            <a:bodyPr wrap="none">
              <a:spAutoFit/>
            </a:bodyPr>
            <a:lstStyle/>
            <a:p>
              <a:r>
                <a:rPr lang="fr-FR">
                  <a:solidFill>
                    <a:srgbClr val="000099"/>
                  </a:solidFill>
                </a:rPr>
                <a:t>=0</a:t>
              </a:r>
            </a:p>
          </p:txBody>
        </p:sp>
      </p:grpSp>
      <p:graphicFrame>
        <p:nvGraphicFramePr>
          <p:cNvPr id="95234" name="Object 7"/>
          <p:cNvGraphicFramePr>
            <a:graphicFrameLocks noChangeAspect="1"/>
          </p:cNvGraphicFramePr>
          <p:nvPr/>
        </p:nvGraphicFramePr>
        <p:xfrm>
          <a:off x="1631951" y="3589338"/>
          <a:ext cx="6653213" cy="919162"/>
        </p:xfrm>
        <a:graphic>
          <a:graphicData uri="http://schemas.openxmlformats.org/presentationml/2006/ole">
            <mc:AlternateContent xmlns:mc="http://schemas.openxmlformats.org/markup-compatibility/2006">
              <mc:Choice xmlns:v="urn:schemas-microsoft-com:vml" Requires="v">
                <p:oleObj name="Equation" r:id="rId8" imgW="3670200" imgH="507960" progId="Equation.3">
                  <p:embed/>
                </p:oleObj>
              </mc:Choice>
              <mc:Fallback>
                <p:oleObj name="Equation" r:id="rId8" imgW="3670200" imgH="507960" progId="Equation.3">
                  <p:embed/>
                  <p:pic>
                    <p:nvPicPr>
                      <p:cNvPr id="95234"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951" y="3589338"/>
                        <a:ext cx="6653213" cy="919162"/>
                      </a:xfrm>
                      <a:prstGeom prst="rect">
                        <a:avLst/>
                      </a:prstGeom>
                      <a:solidFill>
                        <a:schemeClr val="bg1"/>
                      </a:solidFill>
                    </p:spPr>
                  </p:pic>
                </p:oleObj>
              </mc:Fallback>
            </mc:AlternateContent>
          </a:graphicData>
        </a:graphic>
      </p:graphicFrame>
      <p:sp>
        <p:nvSpPr>
          <p:cNvPr id="268296" name="Text Box 8"/>
          <p:cNvSpPr txBox="1">
            <a:spLocks noChangeArrowheads="1"/>
          </p:cNvSpPr>
          <p:nvPr/>
        </p:nvSpPr>
        <p:spPr bwMode="auto">
          <a:xfrm>
            <a:off x="1755775" y="5105401"/>
            <a:ext cx="4845050" cy="1190625"/>
          </a:xfrm>
          <a:prstGeom prst="rect">
            <a:avLst/>
          </a:prstGeom>
          <a:noFill/>
          <a:ln w="9525">
            <a:noFill/>
            <a:miter lim="800000"/>
            <a:headEnd/>
            <a:tailEnd/>
          </a:ln>
          <a:effectLst/>
        </p:spPr>
        <p:txBody>
          <a:bodyPr>
            <a:spAutoFit/>
          </a:bodyPr>
          <a:lstStyle/>
          <a:p>
            <a:pPr>
              <a:defRPr/>
            </a:pPr>
            <a:r>
              <a:rPr lang="fr-FR" i="1">
                <a:solidFill>
                  <a:srgbClr val="000099"/>
                </a:solidFill>
                <a:effectLst>
                  <a:outerShdw blurRad="38100" dist="38100" dir="2700000" algn="tl">
                    <a:srgbClr val="C0C0C0"/>
                  </a:outerShdw>
                </a:effectLst>
              </a:rPr>
              <a:t>Dans un certain intervalle autour des extrema de bandes, on a le droit de confondre la vraie courbe par une parabole: c’est l’approximation de la masse effective</a:t>
            </a:r>
          </a:p>
        </p:txBody>
      </p:sp>
      <p:pic>
        <p:nvPicPr>
          <p:cNvPr id="95242" name="Picture 11"/>
          <p:cNvPicPr>
            <a:picLocks noChangeAspect="1" noChangeArrowheads="1"/>
          </p:cNvPicPr>
          <p:nvPr/>
        </p:nvPicPr>
        <p:blipFill>
          <a:blip r:embed="rId10" cstate="print"/>
          <a:srcRect/>
          <a:stretch>
            <a:fillRect/>
          </a:stretch>
        </p:blipFill>
        <p:spPr bwMode="auto">
          <a:xfrm>
            <a:off x="6888164" y="4508500"/>
            <a:ext cx="2865437" cy="21463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pPr eaLnBrk="1" hangingPunct="1"/>
            <a:r>
              <a:rPr lang="fr-FR"/>
              <a:t>Masse effective de densité d’états</a:t>
            </a:r>
          </a:p>
        </p:txBody>
      </p:sp>
      <p:sp>
        <p:nvSpPr>
          <p:cNvPr id="96261" name="Rectangle 3"/>
          <p:cNvSpPr>
            <a:spLocks noGrp="1" noChangeArrowheads="1"/>
          </p:cNvSpPr>
          <p:nvPr>
            <p:ph idx="1"/>
          </p:nvPr>
        </p:nvSpPr>
        <p:spPr/>
        <p:txBody>
          <a:bodyPr/>
          <a:lstStyle/>
          <a:p>
            <a:pPr lvl="1" eaLnBrk="1" hangingPunct="1"/>
            <a:r>
              <a:rPr lang="fr-FR"/>
              <a:t>La masse effective est un paramètre qui relie les résultats de la mécanique quantique aux équations de la mécanique classique (Newton).</a:t>
            </a:r>
          </a:p>
          <a:p>
            <a:pPr lvl="1" eaLnBrk="1" hangingPunct="1"/>
            <a:endParaRPr lang="fr-FR"/>
          </a:p>
          <a:p>
            <a:pPr lvl="1" eaLnBrk="1" hangingPunct="1"/>
            <a:r>
              <a:rPr lang="fr-FR"/>
              <a:t>Le fait que la particule se déplace dans un potentiel périodique modifie son inertie </a:t>
            </a:r>
            <a:r>
              <a:rPr lang="fr-FR">
                <a:sym typeface="Wingdings" pitchFamily="2" charset="2"/>
              </a:rPr>
              <a:t> masse effective:</a:t>
            </a:r>
            <a:endParaRPr lang="fr-FR"/>
          </a:p>
        </p:txBody>
      </p:sp>
      <p:sp>
        <p:nvSpPr>
          <p:cNvPr id="96259" name="Espace réservé du numéro de diapositive 5"/>
          <p:cNvSpPr>
            <a:spLocks noGrp="1"/>
          </p:cNvSpPr>
          <p:nvPr>
            <p:ph type="sldNum" sz="quarter" idx="12"/>
          </p:nvPr>
        </p:nvSpPr>
        <p:spPr>
          <a:noFill/>
        </p:spPr>
        <p:txBody>
          <a:bodyPr/>
          <a:lstStyle/>
          <a:p>
            <a:fld id="{38282EE7-EC3B-47B2-AD76-88DEDD0E1BB8}" type="slidenum">
              <a:rPr lang="fr-FR" altLang="en-US"/>
              <a:pPr/>
              <a:t>164</a:t>
            </a:fld>
            <a:endParaRPr lang="fr-FR" altLang="en-US"/>
          </a:p>
        </p:txBody>
      </p:sp>
      <p:graphicFrame>
        <p:nvGraphicFramePr>
          <p:cNvPr id="96258" name="Object 4"/>
          <p:cNvGraphicFramePr>
            <a:graphicFrameLocks noChangeAspect="1"/>
          </p:cNvGraphicFramePr>
          <p:nvPr>
            <p:extLst>
              <p:ext uri="{D42A27DB-BD31-4B8C-83A1-F6EECF244321}">
                <p14:modId xmlns:p14="http://schemas.microsoft.com/office/powerpoint/2010/main" val="624655382"/>
              </p:ext>
            </p:extLst>
          </p:nvPr>
        </p:nvGraphicFramePr>
        <p:xfrm>
          <a:off x="3359696" y="4509120"/>
          <a:ext cx="5632450" cy="1143000"/>
        </p:xfrm>
        <a:graphic>
          <a:graphicData uri="http://schemas.openxmlformats.org/presentationml/2006/ole">
            <mc:AlternateContent xmlns:mc="http://schemas.openxmlformats.org/markup-compatibility/2006">
              <mc:Choice xmlns:v="urn:schemas-microsoft-com:vml" Requires="v">
                <p:oleObj name="Equation" r:id="rId5" imgW="2514600" imgH="507960" progId="Equation.3">
                  <p:embed/>
                </p:oleObj>
              </mc:Choice>
              <mc:Fallback>
                <p:oleObj name="Equation" r:id="rId5" imgW="2514600" imgH="507960" progId="Equation.3">
                  <p:embed/>
                  <p:pic>
                    <p:nvPicPr>
                      <p:cNvPr id="9625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696" y="4509120"/>
                        <a:ext cx="5632450" cy="1143000"/>
                      </a:xfrm>
                      <a:prstGeom prst="rect">
                        <a:avLst/>
                      </a:prstGeom>
                      <a:solidFill>
                        <a:schemeClr val="bg1"/>
                      </a:solidFill>
                      <a:ln w="9525">
                        <a:solidFill>
                          <a:srgbClr val="9900CC"/>
                        </a:solidFill>
                        <a:miter lim="800000"/>
                        <a:headEnd/>
                        <a:tailEnd/>
                      </a:ln>
                      <a:effectLst>
                        <a:outerShdw dist="107763" dir="2700000" algn="ctr" rotWithShape="0">
                          <a:srgbClr val="808080">
                            <a:alpha val="50000"/>
                          </a:srgbClr>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2"/>
          <p:cNvSpPr>
            <a:spLocks noGrp="1" noChangeArrowheads="1"/>
          </p:cNvSpPr>
          <p:nvPr>
            <p:ph type="title"/>
          </p:nvPr>
        </p:nvSpPr>
        <p:spPr/>
        <p:txBody>
          <a:bodyPr/>
          <a:lstStyle/>
          <a:p>
            <a:pPr eaLnBrk="1" hangingPunct="1"/>
            <a:r>
              <a:rPr lang="fr-FR"/>
              <a:t>Signe de la masse effective</a:t>
            </a:r>
          </a:p>
        </p:txBody>
      </p:sp>
      <p:sp>
        <p:nvSpPr>
          <p:cNvPr id="270339" name="Rectangle 3"/>
          <p:cNvSpPr>
            <a:spLocks noGrp="1" noChangeArrowheads="1"/>
          </p:cNvSpPr>
          <p:nvPr>
            <p:ph idx="1"/>
          </p:nvPr>
        </p:nvSpPr>
        <p:spPr>
          <a:xfrm>
            <a:off x="1981200" y="1719263"/>
            <a:ext cx="8229600" cy="2070100"/>
          </a:xfrm>
        </p:spPr>
        <p:txBody>
          <a:bodyPr/>
          <a:lstStyle/>
          <a:p>
            <a:pPr lvl="1" eaLnBrk="1" hangingPunct="1">
              <a:defRPr/>
            </a:pPr>
            <a:r>
              <a:rPr lang="fr-FR" i="1" u="sng">
                <a:effectLst>
                  <a:outerShdw blurRad="38100" dist="38100" dir="2700000" algn="tl">
                    <a:srgbClr val="C0C0C0"/>
                  </a:outerShdw>
                </a:effectLst>
              </a:rPr>
              <a:t>Bas de bande:</a:t>
            </a:r>
          </a:p>
          <a:p>
            <a:pPr eaLnBrk="1" hangingPunct="1">
              <a:defRPr/>
            </a:pPr>
            <a:endParaRPr lang="fr-FR" i="1" u="sng">
              <a:effectLst>
                <a:outerShdw blurRad="38100" dist="38100" dir="2700000" algn="tl">
                  <a:srgbClr val="C0C0C0"/>
                </a:outerShdw>
              </a:effectLst>
            </a:endParaRPr>
          </a:p>
          <a:p>
            <a:pPr eaLnBrk="1" hangingPunct="1">
              <a:defRPr/>
            </a:pPr>
            <a:endParaRPr lang="fr-FR"/>
          </a:p>
          <a:p>
            <a:pPr lvl="2" eaLnBrk="1" hangingPunct="1">
              <a:defRPr/>
            </a:pPr>
            <a:r>
              <a:rPr lang="fr-FR" i="1"/>
              <a:t>E</a:t>
            </a:r>
            <a:r>
              <a:rPr lang="fr-FR" i="1" baseline="-25000"/>
              <a:t>k</a:t>
            </a:r>
            <a:r>
              <a:rPr lang="fr-FR" i="1"/>
              <a:t> &gt;E</a:t>
            </a:r>
            <a:r>
              <a:rPr lang="fr-FR" i="1" baseline="-25000"/>
              <a:t>(0)</a:t>
            </a:r>
            <a:r>
              <a:rPr lang="fr-FR" i="1"/>
              <a:t>=E</a:t>
            </a:r>
            <a:r>
              <a:rPr lang="fr-FR" i="1" baseline="-25000"/>
              <a:t>minimum</a:t>
            </a:r>
          </a:p>
        </p:txBody>
      </p:sp>
      <p:sp>
        <p:nvSpPr>
          <p:cNvPr id="97284" name="Espace réservé du numéro de diapositive 5"/>
          <p:cNvSpPr>
            <a:spLocks noGrp="1"/>
          </p:cNvSpPr>
          <p:nvPr>
            <p:ph type="sldNum" sz="quarter" idx="12"/>
          </p:nvPr>
        </p:nvSpPr>
        <p:spPr>
          <a:noFill/>
        </p:spPr>
        <p:txBody>
          <a:bodyPr/>
          <a:lstStyle/>
          <a:p>
            <a:fld id="{05870380-B843-4F6D-B3E7-F1B6FCFC2BCB}" type="slidenum">
              <a:rPr lang="fr-FR" altLang="en-US"/>
              <a:pPr/>
              <a:t>165</a:t>
            </a:fld>
            <a:endParaRPr lang="fr-FR" altLang="en-US"/>
          </a:p>
        </p:txBody>
      </p:sp>
      <p:pic>
        <p:nvPicPr>
          <p:cNvPr id="97287" name="Picture 4"/>
          <p:cNvPicPr>
            <a:picLocks noChangeAspect="1" noChangeArrowheads="1"/>
          </p:cNvPicPr>
          <p:nvPr/>
        </p:nvPicPr>
        <p:blipFill>
          <a:blip r:embed="rId5" cstate="print"/>
          <a:srcRect/>
          <a:stretch>
            <a:fillRect/>
          </a:stretch>
        </p:blipFill>
        <p:spPr bwMode="auto">
          <a:xfrm>
            <a:off x="6237289" y="1773239"/>
            <a:ext cx="3171825" cy="2486025"/>
          </a:xfrm>
          <a:prstGeom prst="rect">
            <a:avLst/>
          </a:prstGeom>
          <a:noFill/>
          <a:ln w="9525">
            <a:noFill/>
            <a:miter lim="800000"/>
            <a:headEnd/>
            <a:tailEnd/>
          </a:ln>
        </p:spPr>
      </p:pic>
      <p:graphicFrame>
        <p:nvGraphicFramePr>
          <p:cNvPr id="97282" name="Object 5"/>
          <p:cNvGraphicFramePr>
            <a:graphicFrameLocks noChangeAspect="1"/>
          </p:cNvGraphicFramePr>
          <p:nvPr>
            <p:extLst>
              <p:ext uri="{D42A27DB-BD31-4B8C-83A1-F6EECF244321}">
                <p14:modId xmlns:p14="http://schemas.microsoft.com/office/powerpoint/2010/main" val="3641096302"/>
              </p:ext>
            </p:extLst>
          </p:nvPr>
        </p:nvGraphicFramePr>
        <p:xfrm>
          <a:off x="2958306" y="2189164"/>
          <a:ext cx="2025650" cy="827087"/>
        </p:xfrm>
        <a:graphic>
          <a:graphicData uri="http://schemas.openxmlformats.org/presentationml/2006/ole">
            <mc:AlternateContent xmlns:mc="http://schemas.openxmlformats.org/markup-compatibility/2006">
              <mc:Choice xmlns:v="urn:schemas-microsoft-com:vml" Requires="v">
                <p:oleObj name="Equation" r:id="rId6" imgW="1117440" imgH="457200" progId="Equation.3">
                  <p:embed/>
                </p:oleObj>
              </mc:Choice>
              <mc:Fallback>
                <p:oleObj name="Equation" r:id="rId6" imgW="1117440" imgH="457200" progId="Equation.3">
                  <p:embed/>
                  <p:pic>
                    <p:nvPicPr>
                      <p:cNvPr id="9728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8306" y="2189164"/>
                        <a:ext cx="2025650" cy="827087"/>
                      </a:xfrm>
                      <a:prstGeom prst="rect">
                        <a:avLst/>
                      </a:prstGeom>
                      <a:solidFill>
                        <a:schemeClr val="bg1"/>
                      </a:solidFill>
                    </p:spPr>
                  </p:pic>
                </p:oleObj>
              </mc:Fallback>
            </mc:AlternateContent>
          </a:graphicData>
        </a:graphic>
      </p:graphicFrame>
      <p:sp>
        <p:nvSpPr>
          <p:cNvPr id="97288" name="Line 7"/>
          <p:cNvSpPr>
            <a:spLocks noChangeShapeType="1"/>
          </p:cNvSpPr>
          <p:nvPr/>
        </p:nvSpPr>
        <p:spPr bwMode="auto">
          <a:xfrm flipV="1">
            <a:off x="8040688" y="3240089"/>
            <a:ext cx="0" cy="720725"/>
          </a:xfrm>
          <a:prstGeom prst="line">
            <a:avLst/>
          </a:prstGeom>
          <a:noFill/>
          <a:ln w="9525">
            <a:solidFill>
              <a:srgbClr val="FF0000"/>
            </a:solidFill>
            <a:round/>
            <a:headEnd/>
            <a:tailEnd/>
          </a:ln>
        </p:spPr>
        <p:txBody>
          <a:bodyPr/>
          <a:lstStyle/>
          <a:p>
            <a:endParaRPr lang="fr-FR"/>
          </a:p>
        </p:txBody>
      </p:sp>
      <p:sp>
        <p:nvSpPr>
          <p:cNvPr id="270344" name="Text Box 8"/>
          <p:cNvSpPr txBox="1">
            <a:spLocks noChangeArrowheads="1"/>
          </p:cNvSpPr>
          <p:nvPr/>
        </p:nvSpPr>
        <p:spPr bwMode="auto">
          <a:xfrm>
            <a:off x="1919289" y="4149726"/>
            <a:ext cx="7159625" cy="366713"/>
          </a:xfrm>
          <a:prstGeom prst="rect">
            <a:avLst/>
          </a:prstGeom>
          <a:noFill/>
          <a:ln w="9525">
            <a:noFill/>
            <a:miter lim="800000"/>
            <a:headEnd/>
            <a:tailEnd/>
          </a:ln>
          <a:effectLst/>
        </p:spPr>
        <p:txBody>
          <a:bodyPr wrap="none">
            <a:spAutoFit/>
          </a:bodyPr>
          <a:lstStyle/>
          <a:p>
            <a:pPr>
              <a:defRPr/>
            </a:pPr>
            <a:r>
              <a:rPr lang="fr-FR" i="1" u="sng">
                <a:solidFill>
                  <a:srgbClr val="FF0000"/>
                </a:solidFill>
                <a:effectLst>
                  <a:outerShdw blurRad="38100" dist="38100" dir="2700000" algn="tl">
                    <a:srgbClr val="C0C0C0"/>
                  </a:outerShdw>
                </a:effectLst>
              </a:rPr>
              <a:t>1° Règle</a:t>
            </a:r>
            <a:r>
              <a:rPr lang="fr-FR" i="1">
                <a:solidFill>
                  <a:srgbClr val="FF0000"/>
                </a:solidFill>
                <a:effectLst>
                  <a:outerShdw blurRad="38100" dist="38100" dir="2700000" algn="tl">
                    <a:srgbClr val="C0C0C0"/>
                  </a:outerShdw>
                </a:effectLst>
              </a:rPr>
              <a:t>: la masse efficace en bas de bande est un coefficient positif</a:t>
            </a:r>
          </a:p>
        </p:txBody>
      </p:sp>
      <p:sp>
        <p:nvSpPr>
          <p:cNvPr id="270345" name="Rectangle 9"/>
          <p:cNvSpPr>
            <a:spLocks noChangeArrowheads="1"/>
          </p:cNvSpPr>
          <p:nvPr/>
        </p:nvSpPr>
        <p:spPr bwMode="auto">
          <a:xfrm>
            <a:off x="1774825" y="4598988"/>
            <a:ext cx="8229600" cy="2070100"/>
          </a:xfrm>
          <a:prstGeom prst="rect">
            <a:avLst/>
          </a:prstGeom>
          <a:noFill/>
          <a:ln w="9525">
            <a:noFill/>
            <a:miter lim="800000"/>
            <a:headEnd/>
            <a:tailEnd/>
          </a:ln>
          <a:effectLst/>
        </p:spPr>
        <p:txBody>
          <a:bodyPr/>
          <a:lstStyle/>
          <a:p>
            <a:pPr marL="742950" lvl="1" indent="-285750">
              <a:spcBef>
                <a:spcPct val="20000"/>
              </a:spcBef>
              <a:buClr>
                <a:schemeClr val="accent2"/>
              </a:buClr>
              <a:buSzPct val="70000"/>
              <a:buFont typeface="Wingdings" pitchFamily="2" charset="2"/>
              <a:buChar char="l"/>
              <a:defRPr/>
            </a:pPr>
            <a:r>
              <a:rPr lang="fr-FR" sz="2600" i="1" u="sng">
                <a:effectLst>
                  <a:outerShdw blurRad="38100" dist="38100" dir="2700000" algn="tl">
                    <a:srgbClr val="C0C0C0"/>
                  </a:outerShdw>
                </a:effectLst>
              </a:rPr>
              <a:t>Sommet  de bande:</a:t>
            </a:r>
          </a:p>
          <a:p>
            <a:pPr marL="342900" indent="-342900">
              <a:spcBef>
                <a:spcPct val="20000"/>
              </a:spcBef>
              <a:buClr>
                <a:schemeClr val="tx2"/>
              </a:buClr>
              <a:buSzPct val="70000"/>
              <a:buFont typeface="Wingdings" pitchFamily="2" charset="2"/>
              <a:buChar char="l"/>
              <a:defRPr/>
            </a:pPr>
            <a:endParaRPr lang="fr-FR" sz="3000" i="1" u="sng">
              <a:effectLst>
                <a:outerShdw blurRad="38100" dist="38100" dir="2700000" algn="tl">
                  <a:srgbClr val="C0C0C0"/>
                </a:outerShdw>
              </a:effectLst>
            </a:endParaRPr>
          </a:p>
          <a:p>
            <a:pPr marL="342900" indent="-342900">
              <a:spcBef>
                <a:spcPct val="20000"/>
              </a:spcBef>
              <a:buClr>
                <a:schemeClr val="tx2"/>
              </a:buClr>
              <a:buSzPct val="70000"/>
              <a:buFont typeface="Wingdings" pitchFamily="2" charset="2"/>
              <a:buChar char="l"/>
              <a:defRPr/>
            </a:pPr>
            <a:endParaRPr lang="fr-FR" sz="3000"/>
          </a:p>
        </p:txBody>
      </p:sp>
      <p:pic>
        <p:nvPicPr>
          <p:cNvPr id="97291" name="Picture 10"/>
          <p:cNvPicPr>
            <a:picLocks noChangeAspect="1" noChangeArrowheads="1"/>
          </p:cNvPicPr>
          <p:nvPr/>
        </p:nvPicPr>
        <p:blipFill>
          <a:blip r:embed="rId8" cstate="print"/>
          <a:srcRect/>
          <a:stretch>
            <a:fillRect/>
          </a:stretch>
        </p:blipFill>
        <p:spPr bwMode="auto">
          <a:xfrm>
            <a:off x="6399214" y="4508500"/>
            <a:ext cx="2865437" cy="2146300"/>
          </a:xfrm>
          <a:prstGeom prst="rect">
            <a:avLst/>
          </a:prstGeom>
          <a:noFill/>
          <a:ln w="9525">
            <a:noFill/>
            <a:miter lim="800000"/>
            <a:headEnd/>
            <a:tailEnd/>
          </a:ln>
        </p:spPr>
      </p:pic>
      <p:sp>
        <p:nvSpPr>
          <p:cNvPr id="270347" name="Text Box 11"/>
          <p:cNvSpPr txBox="1">
            <a:spLocks noChangeArrowheads="1"/>
          </p:cNvSpPr>
          <p:nvPr/>
        </p:nvSpPr>
        <p:spPr bwMode="auto">
          <a:xfrm>
            <a:off x="1774826" y="6021388"/>
            <a:ext cx="4392613" cy="641350"/>
          </a:xfrm>
          <a:prstGeom prst="rect">
            <a:avLst/>
          </a:prstGeom>
          <a:noFill/>
          <a:ln w="9525">
            <a:noFill/>
            <a:miter lim="800000"/>
            <a:headEnd/>
            <a:tailEnd/>
          </a:ln>
          <a:effectLst/>
        </p:spPr>
        <p:txBody>
          <a:bodyPr>
            <a:spAutoFit/>
          </a:bodyPr>
          <a:lstStyle/>
          <a:p>
            <a:pPr>
              <a:defRPr/>
            </a:pPr>
            <a:r>
              <a:rPr lang="fr-FR" i="1" u="sng">
                <a:solidFill>
                  <a:srgbClr val="FF0000"/>
                </a:solidFill>
                <a:effectLst>
                  <a:outerShdw blurRad="38100" dist="38100" dir="2700000" algn="tl">
                    <a:srgbClr val="C0C0C0"/>
                  </a:outerShdw>
                </a:effectLst>
              </a:rPr>
              <a:t>2° Règle</a:t>
            </a:r>
            <a:r>
              <a:rPr lang="fr-FR" i="1">
                <a:solidFill>
                  <a:srgbClr val="FF0000"/>
                </a:solidFill>
                <a:effectLst>
                  <a:outerShdw blurRad="38100" dist="38100" dir="2700000" algn="tl">
                    <a:srgbClr val="C0C0C0"/>
                  </a:outerShdw>
                </a:effectLst>
              </a:rPr>
              <a:t>: la masse efficace en sommet de bande est un coefficient négatif</a:t>
            </a:r>
          </a:p>
        </p:txBody>
      </p:sp>
      <p:graphicFrame>
        <p:nvGraphicFramePr>
          <p:cNvPr id="97283" name="Object 12"/>
          <p:cNvGraphicFramePr>
            <a:graphicFrameLocks noChangeAspect="1"/>
          </p:cNvGraphicFramePr>
          <p:nvPr/>
        </p:nvGraphicFramePr>
        <p:xfrm>
          <a:off x="2736851" y="5157789"/>
          <a:ext cx="2117725" cy="827087"/>
        </p:xfrm>
        <a:graphic>
          <a:graphicData uri="http://schemas.openxmlformats.org/presentationml/2006/ole">
            <mc:AlternateContent xmlns:mc="http://schemas.openxmlformats.org/markup-compatibility/2006">
              <mc:Choice xmlns:v="urn:schemas-microsoft-com:vml" Requires="v">
                <p:oleObj name="Equation" r:id="rId9" imgW="1168200" imgH="457200" progId="Equation.3">
                  <p:embed/>
                </p:oleObj>
              </mc:Choice>
              <mc:Fallback>
                <p:oleObj name="Equation" r:id="rId9" imgW="1168200" imgH="457200" progId="Equation.3">
                  <p:embed/>
                  <p:pic>
                    <p:nvPicPr>
                      <p:cNvPr id="9728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6851" y="5157789"/>
                        <a:ext cx="2117725" cy="827087"/>
                      </a:xfrm>
                      <a:prstGeom prst="rect">
                        <a:avLst/>
                      </a:prstGeom>
                      <a:solidFill>
                        <a:schemeClr val="bg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type="title"/>
          </p:nvPr>
        </p:nvSpPr>
        <p:spPr/>
        <p:txBody>
          <a:bodyPr/>
          <a:lstStyle/>
          <a:p>
            <a:pPr eaLnBrk="1" hangingPunct="1"/>
            <a:r>
              <a:rPr lang="fr-FR"/>
              <a:t>Densité d’états (approx. m*)</a:t>
            </a:r>
          </a:p>
        </p:txBody>
      </p:sp>
      <p:sp>
        <p:nvSpPr>
          <p:cNvPr id="276484" name="Rectangle 3"/>
          <p:cNvSpPr>
            <a:spLocks noGrp="1" noChangeArrowheads="1"/>
          </p:cNvSpPr>
          <p:nvPr>
            <p:ph idx="1"/>
          </p:nvPr>
        </p:nvSpPr>
        <p:spPr/>
        <p:txBody>
          <a:bodyPr/>
          <a:lstStyle/>
          <a:p>
            <a:pPr eaLnBrk="1" hangingPunct="1"/>
            <a:r>
              <a:rPr lang="fr-FR"/>
              <a:t>le courant </a:t>
            </a:r>
            <a:r>
              <a:rPr lang="fr-FR">
                <a:sym typeface="Wingdings" pitchFamily="2" charset="2"/>
              </a:rPr>
              <a:t>déplacement de charges</a:t>
            </a:r>
          </a:p>
          <a:p>
            <a:pPr eaLnBrk="1" hangingPunct="1"/>
            <a:r>
              <a:rPr lang="fr-FR">
                <a:sym typeface="Wingdings" pitchFamily="2" charset="2"/>
              </a:rPr>
              <a:t>Nécessité de dénombrer le nombre de charge dans les bandes (conduction ou valence)</a:t>
            </a:r>
          </a:p>
          <a:p>
            <a:pPr eaLnBrk="1" hangingPunct="1"/>
            <a:r>
              <a:rPr lang="fr-FR">
                <a:sym typeface="Wingdings" pitchFamily="2" charset="2"/>
              </a:rPr>
              <a:t>Ce nombre est fonction du nombre d’états énergétiques ou états quantiques disponibles</a:t>
            </a:r>
          </a:p>
          <a:p>
            <a:pPr eaLnBrk="1" hangingPunct="1"/>
            <a:r>
              <a:rPr lang="fr-FR">
                <a:sym typeface="Wingdings" pitchFamily="2" charset="2"/>
              </a:rPr>
              <a:t>Attention: le principe d’exclusion de Pauli</a:t>
            </a:r>
            <a:endParaRPr lang="fr-FR"/>
          </a:p>
        </p:txBody>
      </p:sp>
      <p:sp>
        <p:nvSpPr>
          <p:cNvPr id="276482" name="Espace réservé du numéro de diapositive 5"/>
          <p:cNvSpPr>
            <a:spLocks noGrp="1"/>
          </p:cNvSpPr>
          <p:nvPr>
            <p:ph type="sldNum" sz="quarter" idx="12"/>
          </p:nvPr>
        </p:nvSpPr>
        <p:spPr>
          <a:noFill/>
        </p:spPr>
        <p:txBody>
          <a:bodyPr/>
          <a:lstStyle/>
          <a:p>
            <a:fld id="{31445C60-5FA9-42C2-AE98-556D7FBE5A23}" type="slidenum">
              <a:rPr lang="fr-FR" altLang="en-US"/>
              <a:pPr/>
              <a:t>166</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p:txBody>
          <a:bodyPr/>
          <a:lstStyle/>
          <a:p>
            <a:pPr eaLnBrk="1" hangingPunct="1"/>
            <a:r>
              <a:rPr lang="fr-FR"/>
              <a:t>Densité d’états (approx. m*)</a:t>
            </a:r>
          </a:p>
        </p:txBody>
      </p:sp>
      <p:sp>
        <p:nvSpPr>
          <p:cNvPr id="98309" name="Rectangle 3"/>
          <p:cNvSpPr>
            <a:spLocks noGrp="1" noChangeArrowheads="1"/>
          </p:cNvSpPr>
          <p:nvPr>
            <p:ph idx="1"/>
          </p:nvPr>
        </p:nvSpPr>
        <p:spPr>
          <a:xfrm>
            <a:off x="1981200" y="1412876"/>
            <a:ext cx="8229600" cy="4411663"/>
          </a:xfrm>
        </p:spPr>
        <p:txBody>
          <a:bodyPr/>
          <a:lstStyle/>
          <a:p>
            <a:pPr eaLnBrk="1" hangingPunct="1"/>
            <a:r>
              <a:rPr lang="fr-FR" dirty="0"/>
              <a:t>Avant de poursuivre:</a:t>
            </a:r>
          </a:p>
          <a:p>
            <a:pPr lvl="1" eaLnBrk="1" hangingPunct="1"/>
            <a:r>
              <a:rPr lang="fr-FR" dirty="0"/>
              <a:t>Introduction de la notion de spin de l’électron:</a:t>
            </a:r>
          </a:p>
        </p:txBody>
      </p:sp>
      <p:sp>
        <p:nvSpPr>
          <p:cNvPr id="98307" name="Espace réservé du numéro de diapositive 5"/>
          <p:cNvSpPr>
            <a:spLocks noGrp="1"/>
          </p:cNvSpPr>
          <p:nvPr>
            <p:ph type="sldNum" sz="quarter" idx="12"/>
          </p:nvPr>
        </p:nvSpPr>
        <p:spPr>
          <a:noFill/>
        </p:spPr>
        <p:txBody>
          <a:bodyPr/>
          <a:lstStyle/>
          <a:p>
            <a:fld id="{05A28E7C-0905-4E15-AAF4-D75D5E423A78}" type="slidenum">
              <a:rPr lang="fr-FR" altLang="en-US"/>
              <a:pPr/>
              <a:t>167</a:t>
            </a:fld>
            <a:endParaRPr lang="fr-FR" altLang="en-US"/>
          </a:p>
        </p:txBody>
      </p:sp>
      <p:pic>
        <p:nvPicPr>
          <p:cNvPr id="98310" name="Picture 6" descr="Cordonnees_spheriques"/>
          <p:cNvPicPr>
            <a:picLocks noChangeAspect="1" noChangeArrowheads="1"/>
          </p:cNvPicPr>
          <p:nvPr/>
        </p:nvPicPr>
        <p:blipFill>
          <a:blip r:embed="rId5" cstate="print"/>
          <a:srcRect/>
          <a:stretch>
            <a:fillRect/>
          </a:stretch>
        </p:blipFill>
        <p:spPr bwMode="auto">
          <a:xfrm>
            <a:off x="1703389" y="2852739"/>
            <a:ext cx="2162175" cy="2041525"/>
          </a:xfrm>
          <a:prstGeom prst="rect">
            <a:avLst/>
          </a:prstGeom>
          <a:noFill/>
          <a:ln w="9525">
            <a:noFill/>
            <a:miter lim="800000"/>
            <a:headEnd/>
            <a:tailEnd/>
          </a:ln>
        </p:spPr>
      </p:pic>
      <p:graphicFrame>
        <p:nvGraphicFramePr>
          <p:cNvPr id="98306" name="Object 10"/>
          <p:cNvGraphicFramePr>
            <a:graphicFrameLocks noChangeAspect="1"/>
          </p:cNvGraphicFramePr>
          <p:nvPr/>
        </p:nvGraphicFramePr>
        <p:xfrm>
          <a:off x="4511675" y="2565401"/>
          <a:ext cx="3860800" cy="460375"/>
        </p:xfrm>
        <a:graphic>
          <a:graphicData uri="http://schemas.openxmlformats.org/presentationml/2006/ole">
            <mc:AlternateContent xmlns:mc="http://schemas.openxmlformats.org/markup-compatibility/2006">
              <mc:Choice xmlns:v="urn:schemas-microsoft-com:vml" Requires="v">
                <p:oleObj name="Equation" r:id="rId6" imgW="1701720" imgH="203040" progId="Equation.3">
                  <p:embed/>
                </p:oleObj>
              </mc:Choice>
              <mc:Fallback>
                <p:oleObj name="Equation" r:id="rId6" imgW="1701720" imgH="203040" progId="Equation.3">
                  <p:embed/>
                  <p:pic>
                    <p:nvPicPr>
                      <p:cNvPr id="9830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675" y="2565401"/>
                        <a:ext cx="38608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8311" name="Picture 12" descr="Spin_up"/>
          <p:cNvPicPr>
            <a:picLocks noChangeAspect="1" noChangeArrowheads="1" noCrop="1"/>
          </p:cNvPicPr>
          <p:nvPr/>
        </p:nvPicPr>
        <p:blipFill>
          <a:blip r:embed="rId8" cstate="print"/>
          <a:srcRect/>
          <a:stretch>
            <a:fillRect/>
          </a:stretch>
        </p:blipFill>
        <p:spPr bwMode="auto">
          <a:xfrm>
            <a:off x="9421813" y="2090739"/>
            <a:ext cx="1155700" cy="942975"/>
          </a:xfrm>
          <a:prstGeom prst="rect">
            <a:avLst/>
          </a:prstGeom>
          <a:noFill/>
          <a:ln w="9525">
            <a:noFill/>
            <a:miter lim="800000"/>
            <a:headEnd/>
            <a:tailEnd/>
          </a:ln>
        </p:spPr>
      </p:pic>
      <p:sp>
        <p:nvSpPr>
          <p:cNvPr id="274445" name="Rectangle 13"/>
          <p:cNvSpPr>
            <a:spLocks noChangeArrowheads="1"/>
          </p:cNvSpPr>
          <p:nvPr/>
        </p:nvSpPr>
        <p:spPr bwMode="auto">
          <a:xfrm>
            <a:off x="2711451" y="3068638"/>
            <a:ext cx="7705725" cy="1223962"/>
          </a:xfrm>
          <a:prstGeom prst="rect">
            <a:avLst/>
          </a:prstGeom>
          <a:noFill/>
          <a:ln w="9525">
            <a:noFill/>
            <a:miter lim="800000"/>
            <a:headEnd/>
            <a:tailEnd/>
          </a:ln>
          <a:effectLst/>
        </p:spPr>
        <p:txBody>
          <a:bodyPr/>
          <a:lstStyle/>
          <a:p>
            <a:pPr marL="1143000" lvl="2" indent="-228600">
              <a:spcBef>
                <a:spcPct val="20000"/>
              </a:spcBef>
              <a:buClr>
                <a:schemeClr val="accent1"/>
              </a:buClr>
              <a:buSzPct val="70000"/>
              <a:buFont typeface="Wingdings" pitchFamily="2" charset="2"/>
              <a:buChar char="l"/>
              <a:defRPr/>
            </a:pPr>
            <a:r>
              <a:rPr lang="fr-FR" sz="2300" dirty="0"/>
              <a:t>En plus des trois nombres quantiques (principal, azimutal et magnétique), l’électron possède une propriété supplémentaire qui se traduit par un moment angulaire intrinsèque quantifié (</a:t>
            </a:r>
            <a:r>
              <a:rPr lang="en-US" sz="2300" dirty="0">
                <a:cs typeface="Arial" charset="0"/>
              </a:rPr>
              <a:t>± ½ ) </a:t>
            </a:r>
            <a:r>
              <a:rPr lang="fr-FR" sz="2300" dirty="0"/>
              <a:t>auquel on attribue un </a:t>
            </a:r>
            <a:r>
              <a:rPr lang="fr-FR" sz="2300" i="1" u="sng" dirty="0">
                <a:solidFill>
                  <a:srgbClr val="FF0000"/>
                </a:solidFill>
                <a:effectLst>
                  <a:outerShdw blurRad="38100" dist="38100" dir="2700000" algn="tl">
                    <a:srgbClr val="C0C0C0"/>
                  </a:outerShdw>
                </a:effectLst>
              </a:rPr>
              <a:t>quatrième</a:t>
            </a:r>
            <a:r>
              <a:rPr lang="fr-FR" sz="2300" dirty="0"/>
              <a:t> nb quantique de spin, </a:t>
            </a:r>
            <a:r>
              <a:rPr lang="fr-FR" sz="2300" i="1" dirty="0">
                <a:effectLst>
                  <a:outerShdw blurRad="38100" dist="38100" dir="2700000" algn="tl">
                    <a:srgbClr val="C0C0C0"/>
                  </a:outerShdw>
                </a:effectLst>
              </a:rPr>
              <a:t>s</a:t>
            </a:r>
            <a:r>
              <a:rPr lang="fr-FR" sz="2300" dirty="0"/>
              <a:t> , indépendant des 3 autres.</a:t>
            </a:r>
          </a:p>
          <a:p>
            <a:pPr marL="1143000" lvl="2" indent="-228600">
              <a:spcBef>
                <a:spcPct val="20000"/>
              </a:spcBef>
              <a:buClr>
                <a:schemeClr val="accent1"/>
              </a:buClr>
              <a:buSzPct val="70000"/>
              <a:buFont typeface="Wingdings" pitchFamily="2" charset="2"/>
              <a:buChar char="l"/>
              <a:defRPr/>
            </a:pPr>
            <a:r>
              <a:rPr lang="fr-FR" sz="2300" u="sng" dirty="0">
                <a:effectLst>
                  <a:outerShdw blurRad="38100" dist="38100" dir="2700000" algn="tl">
                    <a:srgbClr val="C0C0C0"/>
                  </a:outerShdw>
                </a:effectLst>
              </a:rPr>
              <a:t>Principe d’exclusion de Pauli</a:t>
            </a:r>
            <a:r>
              <a:rPr lang="fr-FR" sz="2300" dirty="0"/>
              <a:t> (dans les solides): </a:t>
            </a:r>
            <a:r>
              <a:rPr lang="fr-FR" sz="2300" dirty="0">
                <a:solidFill>
                  <a:srgbClr val="FF0000"/>
                </a:solidFill>
              </a:rPr>
              <a:t>on ne peut trouver deux électrons dans le solide ayant le même état (mêmes nombres quantiques).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5112" y="90374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Rectangle 2"/>
          <p:cNvSpPr>
            <a:spLocks noGrp="1" noChangeArrowheads="1"/>
          </p:cNvSpPr>
          <p:nvPr>
            <p:ph type="title"/>
          </p:nvPr>
        </p:nvSpPr>
        <p:spPr/>
        <p:txBody>
          <a:bodyPr/>
          <a:lstStyle/>
          <a:p>
            <a:pPr eaLnBrk="1" hangingPunct="1"/>
            <a:r>
              <a:rPr lang="fr-FR"/>
              <a:t>Densité d’états (approx. m*)</a:t>
            </a:r>
          </a:p>
        </p:txBody>
      </p:sp>
      <p:sp>
        <p:nvSpPr>
          <p:cNvPr id="99335" name="Rectangle 3"/>
          <p:cNvSpPr>
            <a:spLocks noGrp="1" noChangeArrowheads="1"/>
          </p:cNvSpPr>
          <p:nvPr>
            <p:ph idx="1"/>
          </p:nvPr>
        </p:nvSpPr>
        <p:spPr>
          <a:xfrm>
            <a:off x="1981200" y="1719264"/>
            <a:ext cx="8229600" cy="701675"/>
          </a:xfrm>
        </p:spPr>
        <p:txBody>
          <a:bodyPr/>
          <a:lstStyle/>
          <a:p>
            <a:pPr eaLnBrk="1" hangingPunct="1"/>
            <a:r>
              <a:rPr lang="fr-FR"/>
              <a:t>Cristal unidimensionnel de longueur L:</a:t>
            </a:r>
          </a:p>
        </p:txBody>
      </p:sp>
      <p:sp>
        <p:nvSpPr>
          <p:cNvPr id="99333" name="Espace réservé du numéro de diapositive 5"/>
          <p:cNvSpPr>
            <a:spLocks noGrp="1"/>
          </p:cNvSpPr>
          <p:nvPr>
            <p:ph type="sldNum" sz="quarter" idx="12"/>
          </p:nvPr>
        </p:nvSpPr>
        <p:spPr>
          <a:noFill/>
        </p:spPr>
        <p:txBody>
          <a:bodyPr/>
          <a:lstStyle/>
          <a:p>
            <a:fld id="{AFFDDB42-707D-421B-A7BC-E7BA23A53A3B}" type="slidenum">
              <a:rPr lang="fr-FR" altLang="en-US"/>
              <a:pPr/>
              <a:t>168</a:t>
            </a:fld>
            <a:endParaRPr lang="fr-FR" altLang="en-US"/>
          </a:p>
        </p:txBody>
      </p:sp>
      <p:pic>
        <p:nvPicPr>
          <p:cNvPr id="99336" name="Picture 4"/>
          <p:cNvPicPr>
            <a:picLocks noChangeAspect="1" noChangeArrowheads="1"/>
          </p:cNvPicPr>
          <p:nvPr/>
        </p:nvPicPr>
        <p:blipFill>
          <a:blip r:embed="rId5" cstate="print"/>
          <a:srcRect b="28670"/>
          <a:stretch>
            <a:fillRect/>
          </a:stretch>
        </p:blipFill>
        <p:spPr bwMode="auto">
          <a:xfrm>
            <a:off x="7248525" y="2420939"/>
            <a:ext cx="3168650" cy="2160587"/>
          </a:xfrm>
          <a:prstGeom prst="rect">
            <a:avLst/>
          </a:prstGeom>
          <a:noFill/>
          <a:ln w="9525">
            <a:noFill/>
            <a:miter lim="800000"/>
            <a:headEnd/>
            <a:tailEnd/>
          </a:ln>
        </p:spPr>
      </p:pic>
      <p:sp>
        <p:nvSpPr>
          <p:cNvPr id="99337" name="Rectangle 5"/>
          <p:cNvSpPr>
            <a:spLocks noChangeArrowheads="1"/>
          </p:cNvSpPr>
          <p:nvPr/>
        </p:nvSpPr>
        <p:spPr bwMode="auto">
          <a:xfrm>
            <a:off x="1055687" y="2349501"/>
            <a:ext cx="6696076" cy="2016125"/>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300"/>
              <a:t>Les états permis pour les électrons sont discrets séparés de</a:t>
            </a:r>
          </a:p>
          <a:p>
            <a:pPr marL="1143000" lvl="2" indent="-228600">
              <a:spcBef>
                <a:spcPct val="20000"/>
              </a:spcBef>
              <a:buClr>
                <a:schemeClr val="accent1"/>
              </a:buClr>
              <a:buSzPct val="70000"/>
              <a:buFont typeface="Wingdings" pitchFamily="2" charset="2"/>
              <a:buChar char="l"/>
            </a:pPr>
            <a:r>
              <a:rPr lang="fr-FR" sz="2300"/>
              <a:t> Autour du minimum ici, on approxime E(k) par:</a:t>
            </a:r>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r>
              <a:rPr lang="fr-FR" sz="2300"/>
              <a:t>La densité d’états est le nombre de modes (états, places) par unité d’énergie et de longueur (L=1!):</a:t>
            </a:r>
          </a:p>
        </p:txBody>
      </p:sp>
      <p:graphicFrame>
        <p:nvGraphicFramePr>
          <p:cNvPr id="99330" name="Object 6"/>
          <p:cNvGraphicFramePr>
            <a:graphicFrameLocks noChangeAspect="1"/>
          </p:cNvGraphicFramePr>
          <p:nvPr/>
        </p:nvGraphicFramePr>
        <p:xfrm>
          <a:off x="5016500" y="2636838"/>
          <a:ext cx="952500" cy="654050"/>
        </p:xfrm>
        <a:graphic>
          <a:graphicData uri="http://schemas.openxmlformats.org/presentationml/2006/ole">
            <mc:AlternateContent xmlns:mc="http://schemas.openxmlformats.org/markup-compatibility/2006">
              <mc:Choice xmlns:v="urn:schemas-microsoft-com:vml" Requires="v">
                <p:oleObj name="Equation" r:id="rId6" imgW="571320" imgH="393480" progId="Equation.3">
                  <p:embed/>
                </p:oleObj>
              </mc:Choice>
              <mc:Fallback>
                <p:oleObj name="Equation" r:id="rId6" imgW="571320" imgH="393480" progId="Equation.3">
                  <p:embed/>
                  <p:pic>
                    <p:nvPicPr>
                      <p:cNvPr id="9933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6500" y="2636838"/>
                        <a:ext cx="952500"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331" name="Object 12"/>
          <p:cNvGraphicFramePr>
            <a:graphicFrameLocks noChangeAspect="1"/>
          </p:cNvGraphicFramePr>
          <p:nvPr/>
        </p:nvGraphicFramePr>
        <p:xfrm>
          <a:off x="3648076" y="3860800"/>
          <a:ext cx="2016125" cy="831850"/>
        </p:xfrm>
        <a:graphic>
          <a:graphicData uri="http://schemas.openxmlformats.org/presentationml/2006/ole">
            <mc:AlternateContent xmlns:mc="http://schemas.openxmlformats.org/markup-compatibility/2006">
              <mc:Choice xmlns:v="urn:schemas-microsoft-com:vml" Requires="v">
                <p:oleObj name="Equation" r:id="rId8" imgW="1015920" imgH="419040" progId="Equation.3">
                  <p:embed/>
                </p:oleObj>
              </mc:Choice>
              <mc:Fallback>
                <p:oleObj name="Equation" r:id="rId8" imgW="1015920" imgH="419040" progId="Equation.3">
                  <p:embed/>
                  <p:pic>
                    <p:nvPicPr>
                      <p:cNvPr id="99331"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076" y="3860800"/>
                        <a:ext cx="2016125"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332" name="Object 13"/>
          <p:cNvGraphicFramePr>
            <a:graphicFrameLocks noChangeAspect="1"/>
          </p:cNvGraphicFramePr>
          <p:nvPr>
            <p:extLst>
              <p:ext uri="{D42A27DB-BD31-4B8C-83A1-F6EECF244321}">
                <p14:modId xmlns:p14="http://schemas.microsoft.com/office/powerpoint/2010/main" val="1017724979"/>
              </p:ext>
            </p:extLst>
          </p:nvPr>
        </p:nvGraphicFramePr>
        <p:xfrm>
          <a:off x="1858963" y="5861050"/>
          <a:ext cx="6221412" cy="884238"/>
        </p:xfrm>
        <a:graphic>
          <a:graphicData uri="http://schemas.openxmlformats.org/presentationml/2006/ole">
            <mc:AlternateContent xmlns:mc="http://schemas.openxmlformats.org/markup-compatibility/2006">
              <mc:Choice xmlns:v="urn:schemas-microsoft-com:vml" Requires="v">
                <p:oleObj name="Equation" r:id="rId10" imgW="3047760" imgH="431640" progId="Equation.DSMT4">
                  <p:embed/>
                </p:oleObj>
              </mc:Choice>
              <mc:Fallback>
                <p:oleObj name="Equation" r:id="rId10" imgW="3047760" imgH="431640" progId="Equation.DSMT4">
                  <p:embed/>
                  <p:pic>
                    <p:nvPicPr>
                      <p:cNvPr id="99332" name="Object 13"/>
                      <p:cNvPicPr>
                        <a:picLocks noChangeAspect="1" noChangeArrowheads="1"/>
                      </p:cNvPicPr>
                      <p:nvPr/>
                    </p:nvPicPr>
                    <p:blipFill>
                      <a:blip r:embed="rId11"/>
                      <a:srcRect/>
                      <a:stretch>
                        <a:fillRect/>
                      </a:stretch>
                    </p:blipFill>
                    <p:spPr bwMode="auto">
                      <a:xfrm>
                        <a:off x="1858963" y="5861050"/>
                        <a:ext cx="6221412" cy="884238"/>
                      </a:xfrm>
                      <a:prstGeom prst="rect">
                        <a:avLst/>
                      </a:prstGeom>
                      <a:gradFill rotWithShape="1">
                        <a:gsLst>
                          <a:gs pos="0">
                            <a:srgbClr val="CC99FF">
                              <a:alpha val="85001"/>
                            </a:srgbClr>
                          </a:gs>
                          <a:gs pos="100000">
                            <a:srgbClr val="DDDDDD">
                              <a:alpha val="50000"/>
                            </a:srgbClr>
                          </a:gs>
                        </a:gsLst>
                        <a:lin ang="5400000" scaled="1"/>
                      </a:gradFill>
                      <a:ln w="9525">
                        <a:solidFill>
                          <a:srgbClr val="FF0000"/>
                        </a:solidFill>
                        <a:miter lim="800000"/>
                        <a:headEnd/>
                        <a:tailEnd/>
                      </a:ln>
                    </p:spPr>
                  </p:pic>
                </p:oleObj>
              </mc:Fallback>
            </mc:AlternateContent>
          </a:graphicData>
        </a:graphic>
      </p:graphicFrame>
      <p:sp>
        <p:nvSpPr>
          <p:cNvPr id="99338" name="Line 15"/>
          <p:cNvSpPr>
            <a:spLocks noChangeShapeType="1"/>
          </p:cNvSpPr>
          <p:nvPr/>
        </p:nvSpPr>
        <p:spPr bwMode="auto">
          <a:xfrm flipH="1">
            <a:off x="8543926" y="2636839"/>
            <a:ext cx="720725" cy="936625"/>
          </a:xfrm>
          <a:prstGeom prst="line">
            <a:avLst/>
          </a:prstGeom>
          <a:noFill/>
          <a:ln w="9525">
            <a:solidFill>
              <a:schemeClr val="tx1"/>
            </a:solidFill>
            <a:round/>
            <a:headEnd/>
            <a:tailEnd type="triangle" w="med" len="med"/>
          </a:ln>
        </p:spPr>
        <p:txBody>
          <a:bodyPr/>
          <a:lstStyle/>
          <a:p>
            <a:endParaRPr lang="fr-FR"/>
          </a:p>
        </p:txBody>
      </p:sp>
      <p:sp>
        <p:nvSpPr>
          <p:cNvPr id="99339" name="Line 16"/>
          <p:cNvSpPr>
            <a:spLocks noChangeShapeType="1"/>
          </p:cNvSpPr>
          <p:nvPr/>
        </p:nvSpPr>
        <p:spPr bwMode="auto">
          <a:xfrm flipH="1">
            <a:off x="9120188" y="2708276"/>
            <a:ext cx="215900" cy="936625"/>
          </a:xfrm>
          <a:prstGeom prst="line">
            <a:avLst/>
          </a:prstGeom>
          <a:noFill/>
          <a:ln w="9525">
            <a:solidFill>
              <a:schemeClr val="tx1"/>
            </a:solidFill>
            <a:round/>
            <a:headEnd/>
            <a:tailEnd type="triangle" w="med" len="med"/>
          </a:ln>
        </p:spPr>
        <p:txBody>
          <a:bodyPr/>
          <a:lstStyle/>
          <a:p>
            <a:endParaRPr lang="fr-FR"/>
          </a:p>
        </p:txBody>
      </p:sp>
      <p:sp>
        <p:nvSpPr>
          <p:cNvPr id="99340" name="Line 17"/>
          <p:cNvSpPr>
            <a:spLocks noChangeShapeType="1"/>
          </p:cNvSpPr>
          <p:nvPr/>
        </p:nvSpPr>
        <p:spPr bwMode="auto">
          <a:xfrm flipH="1" flipV="1">
            <a:off x="8616950" y="4292601"/>
            <a:ext cx="215900" cy="936625"/>
          </a:xfrm>
          <a:prstGeom prst="line">
            <a:avLst/>
          </a:prstGeom>
          <a:noFill/>
          <a:ln w="9525">
            <a:solidFill>
              <a:schemeClr val="tx1"/>
            </a:solidFill>
            <a:round/>
            <a:headEnd/>
            <a:tailEnd type="triangle" w="med" len="med"/>
          </a:ln>
        </p:spPr>
        <p:txBody>
          <a:bodyPr/>
          <a:lstStyle/>
          <a:p>
            <a:endParaRPr lang="fr-FR"/>
          </a:p>
        </p:txBody>
      </p:sp>
      <p:sp>
        <p:nvSpPr>
          <p:cNvPr id="99341" name="Line 18"/>
          <p:cNvSpPr>
            <a:spLocks noChangeShapeType="1"/>
          </p:cNvSpPr>
          <p:nvPr/>
        </p:nvSpPr>
        <p:spPr bwMode="auto">
          <a:xfrm flipV="1">
            <a:off x="8975725" y="4365626"/>
            <a:ext cx="215900" cy="720725"/>
          </a:xfrm>
          <a:prstGeom prst="line">
            <a:avLst/>
          </a:prstGeom>
          <a:noFill/>
          <a:ln w="9525">
            <a:solidFill>
              <a:schemeClr val="tx1"/>
            </a:solidFill>
            <a:round/>
            <a:headEnd/>
            <a:tailEnd type="triangle" w="med" len="med"/>
          </a:ln>
        </p:spPr>
        <p:txBody>
          <a:bodyPr/>
          <a:lstStyle/>
          <a:p>
            <a:endParaRPr lang="fr-FR"/>
          </a:p>
        </p:txBody>
      </p:sp>
      <p:sp>
        <p:nvSpPr>
          <p:cNvPr id="99342" name="Text Box 19"/>
          <p:cNvSpPr txBox="1">
            <a:spLocks noChangeArrowheads="1"/>
          </p:cNvSpPr>
          <p:nvPr/>
        </p:nvSpPr>
        <p:spPr bwMode="auto">
          <a:xfrm>
            <a:off x="9172575" y="2297113"/>
            <a:ext cx="1111250" cy="366712"/>
          </a:xfrm>
          <a:prstGeom prst="rect">
            <a:avLst/>
          </a:prstGeom>
          <a:noFill/>
          <a:ln w="9525">
            <a:noFill/>
            <a:miter lim="800000"/>
            <a:headEnd/>
            <a:tailEnd/>
          </a:ln>
        </p:spPr>
        <p:txBody>
          <a:bodyPr wrap="none">
            <a:spAutoFit/>
          </a:bodyPr>
          <a:lstStyle/>
          <a:p>
            <a:r>
              <a:rPr lang="fr-FR"/>
              <a:t>électrons</a:t>
            </a:r>
          </a:p>
        </p:txBody>
      </p:sp>
      <p:sp>
        <p:nvSpPr>
          <p:cNvPr id="99343" name="Text Box 20"/>
          <p:cNvSpPr txBox="1">
            <a:spLocks noChangeArrowheads="1"/>
          </p:cNvSpPr>
          <p:nvPr/>
        </p:nvSpPr>
        <p:spPr bwMode="auto">
          <a:xfrm>
            <a:off x="8616950" y="5149851"/>
            <a:ext cx="1111250" cy="366713"/>
          </a:xfrm>
          <a:prstGeom prst="rect">
            <a:avLst/>
          </a:prstGeom>
          <a:noFill/>
          <a:ln w="9525">
            <a:noFill/>
            <a:miter lim="800000"/>
            <a:headEnd/>
            <a:tailEnd/>
          </a:ln>
        </p:spPr>
        <p:txBody>
          <a:bodyPr wrap="none">
            <a:spAutoFit/>
          </a:bodyPr>
          <a:lstStyle/>
          <a:p>
            <a:r>
              <a:rPr lang="fr-FR"/>
              <a:t>électrons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12680" y="374253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9" name="Rectangle 2"/>
          <p:cNvSpPr>
            <a:spLocks noGrp="1" noChangeArrowheads="1"/>
          </p:cNvSpPr>
          <p:nvPr>
            <p:ph type="title"/>
          </p:nvPr>
        </p:nvSpPr>
        <p:spPr/>
        <p:txBody>
          <a:bodyPr/>
          <a:lstStyle/>
          <a:p>
            <a:pPr eaLnBrk="1" hangingPunct="1"/>
            <a:r>
              <a:rPr lang="fr-FR"/>
              <a:t>Densité d’états (approx. m*)</a:t>
            </a:r>
          </a:p>
        </p:txBody>
      </p:sp>
      <p:sp>
        <p:nvSpPr>
          <p:cNvPr id="100360" name="Rectangle 3"/>
          <p:cNvSpPr>
            <a:spLocks noGrp="1" noChangeArrowheads="1"/>
          </p:cNvSpPr>
          <p:nvPr>
            <p:ph idx="1"/>
          </p:nvPr>
        </p:nvSpPr>
        <p:spPr/>
        <p:txBody>
          <a:bodyPr/>
          <a:lstStyle/>
          <a:p>
            <a:pPr eaLnBrk="1" hangingPunct="1"/>
            <a:r>
              <a:rPr lang="fr-FR"/>
              <a:t>Cristal 2D de longueur L</a:t>
            </a:r>
            <a:r>
              <a:rPr lang="fr-FR" baseline="-25000"/>
              <a:t>x</a:t>
            </a:r>
            <a:r>
              <a:rPr lang="fr-FR"/>
              <a:t> et L</a:t>
            </a:r>
            <a:r>
              <a:rPr lang="fr-FR" baseline="-25000"/>
              <a:t>y</a:t>
            </a:r>
            <a:r>
              <a:rPr lang="fr-FR"/>
              <a:t>:</a:t>
            </a:r>
          </a:p>
          <a:p>
            <a:pPr eaLnBrk="1" hangingPunct="1">
              <a:buFont typeface="Wingdings" pitchFamily="2" charset="2"/>
              <a:buNone/>
            </a:pPr>
            <a:endParaRPr lang="fr-FR"/>
          </a:p>
        </p:txBody>
      </p:sp>
      <p:sp>
        <p:nvSpPr>
          <p:cNvPr id="100357" name="Espace réservé du numéro de diapositive 5"/>
          <p:cNvSpPr>
            <a:spLocks noGrp="1"/>
          </p:cNvSpPr>
          <p:nvPr>
            <p:ph type="sldNum" sz="quarter" idx="12"/>
          </p:nvPr>
        </p:nvSpPr>
        <p:spPr>
          <a:noFill/>
        </p:spPr>
        <p:txBody>
          <a:bodyPr/>
          <a:lstStyle/>
          <a:p>
            <a:fld id="{38DE10BD-391A-403C-845B-FD0A38D18B87}" type="slidenum">
              <a:rPr lang="fr-FR" altLang="en-US"/>
              <a:pPr/>
              <a:t>169</a:t>
            </a:fld>
            <a:endParaRPr lang="fr-FR" altLang="en-US"/>
          </a:p>
        </p:txBody>
      </p:sp>
      <p:pic>
        <p:nvPicPr>
          <p:cNvPr id="100358" name="Picture 7"/>
          <p:cNvPicPr>
            <a:picLocks noChangeAspect="1" noChangeArrowheads="1"/>
          </p:cNvPicPr>
          <p:nvPr/>
        </p:nvPicPr>
        <p:blipFill>
          <a:blip r:embed="rId5" cstate="print"/>
          <a:srcRect/>
          <a:stretch>
            <a:fillRect/>
          </a:stretch>
        </p:blipFill>
        <p:spPr bwMode="auto">
          <a:xfrm>
            <a:off x="7535864" y="2852738"/>
            <a:ext cx="2879725" cy="2749550"/>
          </a:xfrm>
          <a:prstGeom prst="rect">
            <a:avLst/>
          </a:prstGeom>
          <a:noFill/>
          <a:ln w="9525">
            <a:noFill/>
            <a:miter lim="800000"/>
            <a:headEnd/>
            <a:tailEnd/>
          </a:ln>
        </p:spPr>
      </p:pic>
      <p:sp>
        <p:nvSpPr>
          <p:cNvPr id="100361" name="Rectangle 4"/>
          <p:cNvSpPr>
            <a:spLocks noChangeArrowheads="1"/>
          </p:cNvSpPr>
          <p:nvPr/>
        </p:nvSpPr>
        <p:spPr bwMode="auto">
          <a:xfrm>
            <a:off x="1055687" y="2349500"/>
            <a:ext cx="6696076" cy="1150938"/>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300" dirty="0"/>
              <a:t>Les états permis pour les électrons sont toujours quantifiés.</a:t>
            </a:r>
          </a:p>
          <a:p>
            <a:pPr marL="1143000" lvl="2" indent="-228600">
              <a:spcBef>
                <a:spcPct val="20000"/>
              </a:spcBef>
              <a:buClr>
                <a:schemeClr val="accent1"/>
              </a:buClr>
              <a:buSzPct val="70000"/>
              <a:buFont typeface="Wingdings" pitchFamily="2" charset="2"/>
              <a:buChar char="l"/>
            </a:pPr>
            <a:r>
              <a:rPr lang="fr-FR" sz="2300" dirty="0"/>
              <a:t>L’énergie en bord de bande est toujours approximée par:</a:t>
            </a:r>
          </a:p>
          <a:p>
            <a:pPr marL="1143000" lvl="2" indent="-228600">
              <a:spcBef>
                <a:spcPct val="20000"/>
              </a:spcBef>
              <a:buClr>
                <a:schemeClr val="accent1"/>
              </a:buClr>
              <a:buSzPct val="70000"/>
              <a:buFont typeface="Wingdings" pitchFamily="2" charset="2"/>
              <a:buChar char="l"/>
            </a:pPr>
            <a:endParaRPr lang="fr-FR" sz="2300" dirty="0"/>
          </a:p>
          <a:p>
            <a:pPr marL="1143000" lvl="2" indent="-228600">
              <a:spcBef>
                <a:spcPct val="20000"/>
              </a:spcBef>
              <a:buClr>
                <a:schemeClr val="accent1"/>
              </a:buClr>
              <a:buSzPct val="70000"/>
              <a:buFont typeface="Wingdings" pitchFamily="2" charset="2"/>
              <a:buChar char="l"/>
            </a:pPr>
            <a:endParaRPr lang="fr-FR" sz="2300" dirty="0"/>
          </a:p>
          <a:p>
            <a:pPr marL="1143000" lvl="2" indent="-228600">
              <a:spcBef>
                <a:spcPct val="20000"/>
              </a:spcBef>
              <a:buClr>
                <a:schemeClr val="accent1"/>
              </a:buClr>
              <a:buSzPct val="70000"/>
              <a:buFont typeface="Wingdings" pitchFamily="2" charset="2"/>
              <a:buChar char="l"/>
            </a:pPr>
            <a:endParaRPr lang="fr-FR" sz="2300" dirty="0"/>
          </a:p>
          <a:p>
            <a:pPr marL="1143000" lvl="2" indent="-228600">
              <a:spcBef>
                <a:spcPct val="20000"/>
              </a:spcBef>
              <a:buClr>
                <a:schemeClr val="accent1"/>
              </a:buClr>
              <a:buSzPct val="70000"/>
              <a:buFont typeface="Wingdings" pitchFamily="2" charset="2"/>
              <a:buChar char="l"/>
            </a:pPr>
            <a:r>
              <a:rPr lang="fr-FR" sz="2300" dirty="0"/>
              <a:t>La densité est alors donnée par:</a:t>
            </a:r>
          </a:p>
        </p:txBody>
      </p:sp>
      <p:graphicFrame>
        <p:nvGraphicFramePr>
          <p:cNvPr id="100355" name="Object 6"/>
          <p:cNvGraphicFramePr>
            <a:graphicFrameLocks noChangeAspect="1"/>
          </p:cNvGraphicFramePr>
          <p:nvPr/>
        </p:nvGraphicFramePr>
        <p:xfrm>
          <a:off x="2279651" y="5734050"/>
          <a:ext cx="5546725" cy="806450"/>
        </p:xfrm>
        <a:graphic>
          <a:graphicData uri="http://schemas.openxmlformats.org/presentationml/2006/ole">
            <mc:AlternateContent xmlns:mc="http://schemas.openxmlformats.org/markup-compatibility/2006">
              <mc:Choice xmlns:v="urn:schemas-microsoft-com:vml" Requires="v">
                <p:oleObj name="Equation" r:id="rId6" imgW="2717640" imgH="393480" progId="Equation.3">
                  <p:embed/>
                </p:oleObj>
              </mc:Choice>
              <mc:Fallback>
                <p:oleObj name="Equation" r:id="rId6" imgW="2717640" imgH="393480" progId="Equation.3">
                  <p:embed/>
                  <p:pic>
                    <p:nvPicPr>
                      <p:cNvPr id="100355"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1" y="5734050"/>
                        <a:ext cx="5546725" cy="806450"/>
                      </a:xfrm>
                      <a:prstGeom prst="rect">
                        <a:avLst/>
                      </a:prstGeom>
                      <a:gradFill rotWithShape="1">
                        <a:gsLst>
                          <a:gs pos="0">
                            <a:srgbClr val="CC99FF">
                              <a:alpha val="85001"/>
                            </a:srgbClr>
                          </a:gs>
                          <a:gs pos="100000">
                            <a:srgbClr val="DDDDDD">
                              <a:alpha val="83000"/>
                            </a:srgbClr>
                          </a:gs>
                        </a:gsLst>
                        <a:lin ang="5400000" scaled="1"/>
                      </a:gradFill>
                      <a:ln w="9525">
                        <a:solidFill>
                          <a:srgbClr val="FF0000"/>
                        </a:solidFill>
                        <a:miter lim="800000"/>
                        <a:headEnd/>
                        <a:tailEnd/>
                      </a:ln>
                    </p:spPr>
                  </p:pic>
                </p:oleObj>
              </mc:Fallback>
            </mc:AlternateContent>
          </a:graphicData>
        </a:graphic>
      </p:graphicFrame>
      <p:sp>
        <p:nvSpPr>
          <p:cNvPr id="100362" name="Text Box 8"/>
          <p:cNvSpPr txBox="1">
            <a:spLocks noChangeArrowheads="1"/>
          </p:cNvSpPr>
          <p:nvPr/>
        </p:nvSpPr>
        <p:spPr bwMode="auto">
          <a:xfrm>
            <a:off x="8020051" y="5824538"/>
            <a:ext cx="2252663" cy="641350"/>
          </a:xfrm>
          <a:prstGeom prst="rect">
            <a:avLst/>
          </a:prstGeom>
          <a:noFill/>
          <a:ln w="9525">
            <a:noFill/>
            <a:miter lim="800000"/>
            <a:headEnd/>
            <a:tailEnd/>
          </a:ln>
        </p:spPr>
        <p:txBody>
          <a:bodyPr>
            <a:spAutoFit/>
          </a:bodyPr>
          <a:lstStyle/>
          <a:p>
            <a:r>
              <a:rPr lang="fr-FR" i="1">
                <a:solidFill>
                  <a:srgbClr val="FF0000"/>
                </a:solidFill>
              </a:rPr>
              <a:t>Indépendant de l’énergie !</a:t>
            </a:r>
          </a:p>
        </p:txBody>
      </p:sp>
      <p:sp>
        <p:nvSpPr>
          <p:cNvPr id="100363" name="AutoShape 9"/>
          <p:cNvSpPr>
            <a:spLocks/>
          </p:cNvSpPr>
          <p:nvPr/>
        </p:nvSpPr>
        <p:spPr bwMode="auto">
          <a:xfrm>
            <a:off x="7896225" y="5661026"/>
            <a:ext cx="71438" cy="1008063"/>
          </a:xfrm>
          <a:prstGeom prst="rightBrace">
            <a:avLst>
              <a:gd name="adj1" fmla="val 117592"/>
              <a:gd name="adj2" fmla="val 50000"/>
            </a:avLst>
          </a:prstGeom>
          <a:noFill/>
          <a:ln w="28575">
            <a:solidFill>
              <a:srgbClr val="000099"/>
            </a:solidFill>
            <a:round/>
            <a:headEnd/>
            <a:tailEnd/>
          </a:ln>
        </p:spPr>
        <p:txBody>
          <a:bodyPr wrap="none" anchor="ctr"/>
          <a:lstStyle/>
          <a:p>
            <a:endParaRPr lang="fr-FR"/>
          </a:p>
        </p:txBody>
      </p:sp>
      <p:sp>
        <p:nvSpPr>
          <p:cNvPr id="100364" name="Rectangle 11"/>
          <p:cNvSpPr>
            <a:spLocks noChangeArrowheads="1"/>
          </p:cNvSpPr>
          <p:nvPr/>
        </p:nvSpPr>
        <p:spPr bwMode="auto">
          <a:xfrm>
            <a:off x="9866313" y="3548063"/>
            <a:ext cx="215900" cy="215900"/>
          </a:xfrm>
          <a:prstGeom prst="rect">
            <a:avLst/>
          </a:prstGeom>
          <a:solidFill>
            <a:schemeClr val="accent1">
              <a:alpha val="45882"/>
            </a:schemeClr>
          </a:solidFill>
          <a:ln w="9525">
            <a:solidFill>
              <a:schemeClr val="tx1"/>
            </a:solidFill>
            <a:miter lim="800000"/>
            <a:headEnd/>
            <a:tailEnd/>
          </a:ln>
        </p:spPr>
        <p:txBody>
          <a:bodyPr wrap="none" anchor="ctr"/>
          <a:lstStyle/>
          <a:p>
            <a:endParaRPr lang="fr-FR"/>
          </a:p>
        </p:txBody>
      </p:sp>
      <p:sp>
        <p:nvSpPr>
          <p:cNvPr id="100365" name="Line 12"/>
          <p:cNvSpPr>
            <a:spLocks noChangeShapeType="1"/>
          </p:cNvSpPr>
          <p:nvPr/>
        </p:nvSpPr>
        <p:spPr bwMode="auto">
          <a:xfrm flipH="1">
            <a:off x="9912350" y="2924176"/>
            <a:ext cx="71438" cy="576263"/>
          </a:xfrm>
          <a:prstGeom prst="line">
            <a:avLst/>
          </a:prstGeom>
          <a:noFill/>
          <a:ln w="28575">
            <a:solidFill>
              <a:srgbClr val="000099"/>
            </a:solidFill>
            <a:round/>
            <a:headEnd/>
            <a:tailEnd type="triangle" w="med" len="med"/>
          </a:ln>
        </p:spPr>
        <p:txBody>
          <a:bodyPr/>
          <a:lstStyle/>
          <a:p>
            <a:endParaRPr lang="fr-FR"/>
          </a:p>
        </p:txBody>
      </p:sp>
      <p:sp>
        <p:nvSpPr>
          <p:cNvPr id="100366" name="Text Box 13"/>
          <p:cNvSpPr txBox="1">
            <a:spLocks noChangeArrowheads="1"/>
          </p:cNvSpPr>
          <p:nvPr/>
        </p:nvSpPr>
        <p:spPr bwMode="auto">
          <a:xfrm>
            <a:off x="8040688" y="2343151"/>
            <a:ext cx="2000250" cy="581025"/>
          </a:xfrm>
          <a:prstGeom prst="rect">
            <a:avLst/>
          </a:prstGeom>
          <a:noFill/>
          <a:ln w="9525">
            <a:noFill/>
            <a:miter lim="800000"/>
            <a:headEnd/>
            <a:tailEnd/>
          </a:ln>
        </p:spPr>
        <p:txBody>
          <a:bodyPr>
            <a:spAutoFit/>
          </a:bodyPr>
          <a:lstStyle/>
          <a:p>
            <a:r>
              <a:rPr lang="fr-FR" sz="1600">
                <a:solidFill>
                  <a:srgbClr val="000099"/>
                </a:solidFill>
              </a:rPr>
              <a:t>« Surface » d’un état élémentaire</a:t>
            </a:r>
          </a:p>
        </p:txBody>
      </p:sp>
      <p:graphicFrame>
        <p:nvGraphicFramePr>
          <p:cNvPr id="100356" name="Object 14"/>
          <p:cNvGraphicFramePr>
            <a:graphicFrameLocks noChangeAspect="1"/>
          </p:cNvGraphicFramePr>
          <p:nvPr/>
        </p:nvGraphicFramePr>
        <p:xfrm>
          <a:off x="9767889" y="2349501"/>
          <a:ext cx="511175" cy="574675"/>
        </p:xfrm>
        <a:graphic>
          <a:graphicData uri="http://schemas.openxmlformats.org/presentationml/2006/ole">
            <mc:AlternateContent xmlns:mc="http://schemas.openxmlformats.org/markup-compatibility/2006">
              <mc:Choice xmlns:v="urn:schemas-microsoft-com:vml" Requires="v">
                <p:oleObj name="Equation" r:id="rId8" imgW="419040" imgH="469800" progId="Equation.3">
                  <p:embed/>
                </p:oleObj>
              </mc:Choice>
              <mc:Fallback>
                <p:oleObj name="Equation" r:id="rId8" imgW="419040" imgH="469800" progId="Equation.3">
                  <p:embed/>
                  <p:pic>
                    <p:nvPicPr>
                      <p:cNvPr id="100356"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7889" y="2349501"/>
                        <a:ext cx="511175"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578792243"/>
              </p:ext>
            </p:extLst>
          </p:nvPr>
        </p:nvGraphicFramePr>
        <p:xfrm>
          <a:off x="3935761" y="4077072"/>
          <a:ext cx="2016125" cy="831850"/>
        </p:xfrm>
        <a:graphic>
          <a:graphicData uri="http://schemas.openxmlformats.org/presentationml/2006/ole">
            <mc:AlternateContent xmlns:mc="http://schemas.openxmlformats.org/markup-compatibility/2006">
              <mc:Choice xmlns:v="urn:schemas-microsoft-com:vml" Requires="v">
                <p:oleObj name="Equation" r:id="rId10" imgW="1016000" imgH="419100" progId="Equation.3">
                  <p:embed/>
                </p:oleObj>
              </mc:Choice>
              <mc:Fallback>
                <p:oleObj name="Equation" r:id="rId10" imgW="1016000" imgH="419100" progId="Equation.3">
                  <p:embed/>
                  <p:pic>
                    <p:nvPicPr>
                      <p:cNvPr id="2" name="Obje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761" y="4077072"/>
                        <a:ext cx="2016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12024" y="167004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0D48E84-9760-4F23-93F8-761DE482AD20}"/>
              </a:ext>
            </a:extLst>
          </p:cNvPr>
          <p:cNvSpPr>
            <a:spLocks noGrp="1"/>
          </p:cNvSpPr>
          <p:nvPr>
            <p:ph type="sldNum" sz="quarter" idx="12"/>
          </p:nvPr>
        </p:nvSpPr>
        <p:spPr/>
        <p:txBody>
          <a:bodyPr/>
          <a:lstStyle/>
          <a:p>
            <a:pPr>
              <a:defRPr/>
            </a:pPr>
            <a:fld id="{00C3EE1C-AEF9-4157-B25E-A6A06F117245}" type="slidenum">
              <a:rPr lang="fr-FR" altLang="en-US" smtClean="0"/>
              <a:pPr>
                <a:defRPr/>
              </a:pPr>
              <a:t>17</a:t>
            </a:fld>
            <a:endParaRPr lang="fr-FR" altLang="en-US"/>
          </a:p>
        </p:txBody>
      </p:sp>
      <p:pic>
        <p:nvPicPr>
          <p:cNvPr id="187394" name="Picture 2">
            <a:extLst>
              <a:ext uri="{FF2B5EF4-FFF2-40B4-BE49-F238E27FC236}">
                <a16:creationId xmlns:a16="http://schemas.microsoft.com/office/drawing/2014/main" id="{60E68D20-3AEF-4B8E-A495-59E61B615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556792"/>
            <a:ext cx="8128000" cy="55570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E65B56-693B-49BC-88BF-2A871BE0D7D4}"/>
              </a:ext>
            </a:extLst>
          </p:cNvPr>
          <p:cNvSpPr txBox="1">
            <a:spLocks noChangeArrowheads="1"/>
          </p:cNvSpPr>
          <p:nvPr/>
        </p:nvSpPr>
        <p:spPr>
          <a:xfrm>
            <a:off x="2133600" y="685800"/>
            <a:ext cx="8229600" cy="9906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dirty="0"/>
              <a:t>La liaison métallique </a:t>
            </a:r>
          </a:p>
        </p:txBody>
      </p:sp>
    </p:spTree>
    <p:extLst>
      <p:ext uri="{BB962C8B-B14F-4D97-AF65-F5344CB8AC3E}">
        <p14:creationId xmlns:p14="http://schemas.microsoft.com/office/powerpoint/2010/main" val="4378148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4" name="Rectangle 3"/>
          <p:cNvSpPr>
            <a:spLocks noGrp="1" noChangeArrowheads="1"/>
          </p:cNvSpPr>
          <p:nvPr>
            <p:ph type="title"/>
          </p:nvPr>
        </p:nvSpPr>
        <p:spPr/>
        <p:txBody>
          <a:bodyPr/>
          <a:lstStyle/>
          <a:p>
            <a:pPr eaLnBrk="1" hangingPunct="1"/>
            <a:r>
              <a:rPr lang="fr-FR"/>
              <a:t>Densité d’états (approx. m*)</a:t>
            </a:r>
          </a:p>
        </p:txBody>
      </p:sp>
      <p:sp>
        <p:nvSpPr>
          <p:cNvPr id="101385" name="Rectangle 4"/>
          <p:cNvSpPr>
            <a:spLocks noGrp="1" noChangeArrowheads="1"/>
          </p:cNvSpPr>
          <p:nvPr>
            <p:ph idx="1"/>
          </p:nvPr>
        </p:nvSpPr>
        <p:spPr/>
        <p:txBody>
          <a:bodyPr/>
          <a:lstStyle/>
          <a:p>
            <a:pPr eaLnBrk="1" hangingPunct="1"/>
            <a:r>
              <a:rPr lang="fr-FR"/>
              <a:t>Cristal 3D de longueur L</a:t>
            </a:r>
            <a:r>
              <a:rPr lang="fr-FR" baseline="-25000"/>
              <a:t>x</a:t>
            </a:r>
            <a:r>
              <a:rPr lang="fr-FR"/>
              <a:t> L</a:t>
            </a:r>
            <a:r>
              <a:rPr lang="fr-FR" baseline="-25000"/>
              <a:t>y</a:t>
            </a:r>
            <a:r>
              <a:rPr lang="fr-FR"/>
              <a:t> et L</a:t>
            </a:r>
            <a:r>
              <a:rPr lang="fr-FR" baseline="-25000"/>
              <a:t>z</a:t>
            </a:r>
            <a:r>
              <a:rPr lang="fr-FR"/>
              <a:t>:</a:t>
            </a:r>
          </a:p>
          <a:p>
            <a:pPr eaLnBrk="1" hangingPunct="1">
              <a:buFont typeface="Wingdings" pitchFamily="2" charset="2"/>
              <a:buNone/>
            </a:pPr>
            <a:endParaRPr lang="fr-FR"/>
          </a:p>
        </p:txBody>
      </p:sp>
      <p:sp>
        <p:nvSpPr>
          <p:cNvPr id="101382" name="Espace réservé du numéro de diapositive 5"/>
          <p:cNvSpPr>
            <a:spLocks noGrp="1"/>
          </p:cNvSpPr>
          <p:nvPr>
            <p:ph type="sldNum" sz="quarter" idx="12"/>
          </p:nvPr>
        </p:nvSpPr>
        <p:spPr>
          <a:noFill/>
        </p:spPr>
        <p:txBody>
          <a:bodyPr/>
          <a:lstStyle/>
          <a:p>
            <a:fld id="{B947A4A8-25EA-4B91-8BCC-37E2A6C39BF1}" type="slidenum">
              <a:rPr lang="fr-FR" altLang="en-US"/>
              <a:pPr/>
              <a:t>170</a:t>
            </a:fld>
            <a:endParaRPr lang="fr-FR" altLang="en-US"/>
          </a:p>
        </p:txBody>
      </p:sp>
      <p:sp>
        <p:nvSpPr>
          <p:cNvPr id="101383" name="Rectangle 43"/>
          <p:cNvSpPr>
            <a:spLocks noChangeArrowheads="1"/>
          </p:cNvSpPr>
          <p:nvPr/>
        </p:nvSpPr>
        <p:spPr bwMode="auto">
          <a:xfrm>
            <a:off x="1966913" y="5478464"/>
            <a:ext cx="5543550" cy="1341437"/>
          </a:xfrm>
          <a:prstGeom prst="rect">
            <a:avLst/>
          </a:prstGeom>
          <a:gradFill rotWithShape="1">
            <a:gsLst>
              <a:gs pos="0">
                <a:srgbClr val="CC99FF">
                  <a:alpha val="85999"/>
                </a:srgbClr>
              </a:gs>
              <a:gs pos="100000">
                <a:srgbClr val="DDDDDD">
                  <a:alpha val="89000"/>
                </a:srgbClr>
              </a:gs>
            </a:gsLst>
            <a:lin ang="5400000" scaled="1"/>
          </a:gradFill>
          <a:ln w="9525">
            <a:solidFill>
              <a:srgbClr val="FF0000"/>
            </a:solidFill>
            <a:miter lim="800000"/>
            <a:headEnd/>
            <a:tailEnd/>
          </a:ln>
        </p:spPr>
        <p:txBody>
          <a:bodyPr wrap="none" anchor="ctr"/>
          <a:lstStyle/>
          <a:p>
            <a:endParaRPr lang="fr-FR"/>
          </a:p>
        </p:txBody>
      </p:sp>
      <p:sp>
        <p:nvSpPr>
          <p:cNvPr id="101386" name="Rectangle 5"/>
          <p:cNvSpPr>
            <a:spLocks noChangeArrowheads="1"/>
          </p:cNvSpPr>
          <p:nvPr/>
        </p:nvSpPr>
        <p:spPr bwMode="auto">
          <a:xfrm>
            <a:off x="1055687" y="2349500"/>
            <a:ext cx="6696076" cy="1150938"/>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300"/>
              <a:t>Les états permis pour les électrons sont toujours quantifiés.</a:t>
            </a:r>
          </a:p>
          <a:p>
            <a:pPr marL="1143000" lvl="2" indent="-228600">
              <a:spcBef>
                <a:spcPct val="20000"/>
              </a:spcBef>
              <a:buClr>
                <a:schemeClr val="accent1"/>
              </a:buClr>
              <a:buSzPct val="70000"/>
              <a:buFont typeface="Wingdings" pitchFamily="2" charset="2"/>
              <a:buChar char="l"/>
            </a:pPr>
            <a:r>
              <a:rPr lang="fr-FR" sz="2300"/>
              <a:t>L’énergie en bord de bande est toujours approximée par:</a:t>
            </a:r>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r>
              <a:rPr lang="fr-FR" sz="2300"/>
              <a:t>La densité est alors donnée ( </a:t>
            </a:r>
            <a:r>
              <a:rPr lang="fr-FR" sz="2300" i="1"/>
              <a:t>L</a:t>
            </a:r>
            <a:r>
              <a:rPr lang="fr-FR" sz="2300" i="1" baseline="-25000"/>
              <a:t>x</a:t>
            </a:r>
            <a:r>
              <a:rPr lang="fr-FR" sz="2300" i="1"/>
              <a:t>L</a:t>
            </a:r>
            <a:r>
              <a:rPr lang="fr-FR" sz="2300" i="1" baseline="-25000"/>
              <a:t>y</a:t>
            </a:r>
            <a:r>
              <a:rPr lang="fr-FR" sz="2300" i="1"/>
              <a:t>L</a:t>
            </a:r>
            <a:r>
              <a:rPr lang="fr-FR" sz="2300" i="1" baseline="-25000"/>
              <a:t>z</a:t>
            </a:r>
            <a:r>
              <a:rPr lang="fr-FR" sz="2300" i="1"/>
              <a:t>=1</a:t>
            </a:r>
            <a:r>
              <a:rPr lang="fr-FR" sz="2300"/>
              <a:t> ie par unité de volume):</a:t>
            </a:r>
          </a:p>
        </p:txBody>
      </p:sp>
      <p:graphicFrame>
        <p:nvGraphicFramePr>
          <p:cNvPr id="101378" name="Object 6"/>
          <p:cNvGraphicFramePr>
            <a:graphicFrameLocks noChangeAspect="1"/>
          </p:cNvGraphicFramePr>
          <p:nvPr/>
        </p:nvGraphicFramePr>
        <p:xfrm>
          <a:off x="1992314" y="3789363"/>
          <a:ext cx="5495925" cy="931862"/>
        </p:xfrm>
        <a:graphic>
          <a:graphicData uri="http://schemas.openxmlformats.org/presentationml/2006/ole">
            <mc:AlternateContent xmlns:mc="http://schemas.openxmlformats.org/markup-compatibility/2006">
              <mc:Choice xmlns:v="urn:schemas-microsoft-com:vml" Requires="v">
                <p:oleObj name="Equation" r:id="rId5" imgW="2768400" imgH="469800" progId="Equation.3">
                  <p:embed/>
                </p:oleObj>
              </mc:Choice>
              <mc:Fallback>
                <p:oleObj name="Equation" r:id="rId5" imgW="2768400" imgH="469800" progId="Equation.3">
                  <p:embed/>
                  <p:pic>
                    <p:nvPicPr>
                      <p:cNvPr id="10137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4" y="3789363"/>
                        <a:ext cx="5495925" cy="93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379" name="Object 7"/>
          <p:cNvGraphicFramePr>
            <a:graphicFrameLocks noChangeAspect="1"/>
          </p:cNvGraphicFramePr>
          <p:nvPr/>
        </p:nvGraphicFramePr>
        <p:xfrm>
          <a:off x="2227263" y="5413375"/>
          <a:ext cx="5308600" cy="882650"/>
        </p:xfrm>
        <a:graphic>
          <a:graphicData uri="http://schemas.openxmlformats.org/presentationml/2006/ole">
            <mc:AlternateContent xmlns:mc="http://schemas.openxmlformats.org/markup-compatibility/2006">
              <mc:Choice xmlns:v="urn:schemas-microsoft-com:vml" Requires="v">
                <p:oleObj name="Equation" r:id="rId7" imgW="2831760" imgH="469800" progId="Equation.3">
                  <p:embed/>
                </p:oleObj>
              </mc:Choice>
              <mc:Fallback>
                <p:oleObj name="Equation" r:id="rId7" imgW="2831760" imgH="469800" progId="Equation.3">
                  <p:embed/>
                  <p:pic>
                    <p:nvPicPr>
                      <p:cNvPr id="10137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263" y="5413375"/>
                        <a:ext cx="5308600"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1387" name="Group 28"/>
          <p:cNvGrpSpPr>
            <a:grpSpLocks/>
          </p:cNvGrpSpPr>
          <p:nvPr/>
        </p:nvGrpSpPr>
        <p:grpSpPr bwMode="auto">
          <a:xfrm>
            <a:off x="8208964" y="2747963"/>
            <a:ext cx="1533525" cy="1905000"/>
            <a:chOff x="4211" y="1731"/>
            <a:chExt cx="966" cy="1200"/>
          </a:xfrm>
        </p:grpSpPr>
        <p:sp>
          <p:nvSpPr>
            <p:cNvPr id="101400" name="AutoShape 23"/>
            <p:cNvSpPr>
              <a:spLocks noChangeArrowheads="1"/>
            </p:cNvSpPr>
            <p:nvPr/>
          </p:nvSpPr>
          <p:spPr bwMode="auto">
            <a:xfrm rot="5400000">
              <a:off x="4224" y="2090"/>
              <a:ext cx="773" cy="776"/>
            </a:xfrm>
            <a:custGeom>
              <a:avLst/>
              <a:gdLst>
                <a:gd name="T0" fmla="*/ 387 w 21600"/>
                <a:gd name="T1" fmla="*/ 0 h 21600"/>
                <a:gd name="T2" fmla="*/ 31 w 21600"/>
                <a:gd name="T3" fmla="*/ 376 h 21600"/>
                <a:gd name="T4" fmla="*/ 387 w 21600"/>
                <a:gd name="T5" fmla="*/ 62 h 21600"/>
                <a:gd name="T6" fmla="*/ 742 w 21600"/>
                <a:gd name="T7" fmla="*/ 376 h 21600"/>
                <a:gd name="T8" fmla="*/ 0 60000 65536"/>
                <a:gd name="T9" fmla="*/ 0 60000 65536"/>
                <a:gd name="T10" fmla="*/ 0 60000 65536"/>
                <a:gd name="T11" fmla="*/ 0 60000 65536"/>
                <a:gd name="T12" fmla="*/ 335 w 21600"/>
                <a:gd name="T13" fmla="*/ 0 h 21600"/>
                <a:gd name="T14" fmla="*/ 21265 w 21600"/>
                <a:gd name="T15" fmla="*/ 13082 h 21600"/>
              </a:gdLst>
              <a:ahLst/>
              <a:cxnLst>
                <a:cxn ang="T8">
                  <a:pos x="T0" y="T1"/>
                </a:cxn>
                <a:cxn ang="T9">
                  <a:pos x="T2" y="T3"/>
                </a:cxn>
                <a:cxn ang="T10">
                  <a:pos x="T4" y="T5"/>
                </a:cxn>
                <a:cxn ang="T11">
                  <a:pos x="T6" y="T7"/>
                </a:cxn>
              </a:cxnLst>
              <a:rect l="T12" t="T13" r="T14" b="T15"/>
              <a:pathLst>
                <a:path w="21600" h="21600">
                  <a:moveTo>
                    <a:pt x="1725" y="10500"/>
                  </a:moveTo>
                  <a:cubicBezTo>
                    <a:pt x="1887" y="5605"/>
                    <a:pt x="5902" y="1720"/>
                    <a:pt x="10800" y="1721"/>
                  </a:cubicBezTo>
                  <a:cubicBezTo>
                    <a:pt x="15697" y="1721"/>
                    <a:pt x="19712" y="5605"/>
                    <a:pt x="19874" y="10500"/>
                  </a:cubicBezTo>
                  <a:lnTo>
                    <a:pt x="21594" y="10443"/>
                  </a:lnTo>
                  <a:cubicBezTo>
                    <a:pt x="21401" y="4620"/>
                    <a:pt x="16625" y="-1"/>
                    <a:pt x="10799" y="0"/>
                  </a:cubicBezTo>
                  <a:cubicBezTo>
                    <a:pt x="4974" y="0"/>
                    <a:pt x="198" y="4620"/>
                    <a:pt x="5" y="10443"/>
                  </a:cubicBezTo>
                  <a:close/>
                </a:path>
              </a:pathLst>
            </a:custGeom>
            <a:solidFill>
              <a:schemeClr val="hlink"/>
            </a:solidFill>
            <a:ln w="9525">
              <a:solidFill>
                <a:schemeClr val="tx1"/>
              </a:solidFill>
              <a:miter lim="800000"/>
              <a:headEnd/>
              <a:tailEnd/>
            </a:ln>
          </p:spPr>
          <p:txBody>
            <a:bodyPr wrap="none" anchor="ctr"/>
            <a:lstStyle/>
            <a:p>
              <a:endParaRPr lang="fr-FR"/>
            </a:p>
          </p:txBody>
        </p:sp>
        <p:sp>
          <p:nvSpPr>
            <p:cNvPr id="101401" name="Rectangle 24"/>
            <p:cNvSpPr>
              <a:spLocks noChangeArrowheads="1"/>
            </p:cNvSpPr>
            <p:nvPr/>
          </p:nvSpPr>
          <p:spPr bwMode="auto">
            <a:xfrm rot="5400000">
              <a:off x="4396" y="2272"/>
              <a:ext cx="426" cy="795"/>
            </a:xfrm>
            <a:prstGeom prst="rect">
              <a:avLst/>
            </a:prstGeom>
            <a:solidFill>
              <a:schemeClr val="bg1"/>
            </a:solidFill>
            <a:ln w="9525">
              <a:noFill/>
              <a:miter lim="800000"/>
              <a:headEnd/>
              <a:tailEnd/>
            </a:ln>
          </p:spPr>
          <p:txBody>
            <a:bodyPr wrap="none" anchor="ctr"/>
            <a:lstStyle/>
            <a:p>
              <a:endParaRPr lang="fr-FR"/>
            </a:p>
          </p:txBody>
        </p:sp>
        <p:sp>
          <p:nvSpPr>
            <p:cNvPr id="101402" name="Line 13"/>
            <p:cNvSpPr>
              <a:spLocks noChangeShapeType="1"/>
            </p:cNvSpPr>
            <p:nvPr/>
          </p:nvSpPr>
          <p:spPr bwMode="auto">
            <a:xfrm flipV="1">
              <a:off x="4624" y="1731"/>
              <a:ext cx="0" cy="728"/>
            </a:xfrm>
            <a:prstGeom prst="line">
              <a:avLst/>
            </a:prstGeom>
            <a:noFill/>
            <a:ln w="9525">
              <a:solidFill>
                <a:schemeClr val="tx1"/>
              </a:solidFill>
              <a:round/>
              <a:headEnd/>
              <a:tailEnd type="triangle" w="med" len="med"/>
            </a:ln>
          </p:spPr>
          <p:txBody>
            <a:bodyPr/>
            <a:lstStyle/>
            <a:p>
              <a:endParaRPr lang="fr-FR"/>
            </a:p>
          </p:txBody>
        </p:sp>
        <p:sp>
          <p:nvSpPr>
            <p:cNvPr id="101403" name="Line 14"/>
            <p:cNvSpPr>
              <a:spLocks noChangeShapeType="1"/>
            </p:cNvSpPr>
            <p:nvPr/>
          </p:nvSpPr>
          <p:spPr bwMode="auto">
            <a:xfrm rot="5400000" flipV="1">
              <a:off x="4900" y="2182"/>
              <a:ext cx="0" cy="554"/>
            </a:xfrm>
            <a:prstGeom prst="line">
              <a:avLst/>
            </a:prstGeom>
            <a:noFill/>
            <a:ln w="9525">
              <a:solidFill>
                <a:schemeClr val="tx1"/>
              </a:solidFill>
              <a:round/>
              <a:headEnd/>
              <a:tailEnd type="triangle" w="med" len="med"/>
            </a:ln>
          </p:spPr>
          <p:txBody>
            <a:bodyPr/>
            <a:lstStyle/>
            <a:p>
              <a:endParaRPr lang="fr-FR"/>
            </a:p>
          </p:txBody>
        </p:sp>
        <p:sp>
          <p:nvSpPr>
            <p:cNvPr id="101404" name="Line 15"/>
            <p:cNvSpPr>
              <a:spLocks noChangeShapeType="1"/>
            </p:cNvSpPr>
            <p:nvPr/>
          </p:nvSpPr>
          <p:spPr bwMode="auto">
            <a:xfrm rot="12693555" flipV="1">
              <a:off x="4395" y="2385"/>
              <a:ext cx="92" cy="546"/>
            </a:xfrm>
            <a:prstGeom prst="line">
              <a:avLst/>
            </a:prstGeom>
            <a:noFill/>
            <a:ln w="9525">
              <a:solidFill>
                <a:schemeClr val="tx1"/>
              </a:solidFill>
              <a:round/>
              <a:headEnd/>
              <a:tailEnd type="triangle" w="med" len="med"/>
            </a:ln>
          </p:spPr>
          <p:txBody>
            <a:bodyPr/>
            <a:lstStyle/>
            <a:p>
              <a:endParaRPr lang="fr-FR"/>
            </a:p>
          </p:txBody>
        </p:sp>
        <p:sp>
          <p:nvSpPr>
            <p:cNvPr id="101405" name="Oval 27"/>
            <p:cNvSpPr>
              <a:spLocks noChangeArrowheads="1"/>
            </p:cNvSpPr>
            <p:nvPr/>
          </p:nvSpPr>
          <p:spPr bwMode="auto">
            <a:xfrm>
              <a:off x="4740" y="2106"/>
              <a:ext cx="227" cy="227"/>
            </a:xfrm>
            <a:prstGeom prst="ellipse">
              <a:avLst/>
            </a:prstGeom>
            <a:noFill/>
            <a:ln w="9525">
              <a:solidFill>
                <a:schemeClr val="tx1"/>
              </a:solidFill>
              <a:round/>
              <a:headEnd/>
              <a:tailEnd/>
            </a:ln>
          </p:spPr>
          <p:txBody>
            <a:bodyPr wrap="none" anchor="ctr"/>
            <a:lstStyle/>
            <a:p>
              <a:endParaRPr lang="fr-FR"/>
            </a:p>
          </p:txBody>
        </p:sp>
      </p:grpSp>
      <p:sp>
        <p:nvSpPr>
          <p:cNvPr id="101388" name="Freeform 29"/>
          <p:cNvSpPr>
            <a:spLocks/>
          </p:cNvSpPr>
          <p:nvPr/>
        </p:nvSpPr>
        <p:spPr bwMode="auto">
          <a:xfrm>
            <a:off x="9336088" y="2781301"/>
            <a:ext cx="360362" cy="576263"/>
          </a:xfrm>
          <a:custGeom>
            <a:avLst/>
            <a:gdLst>
              <a:gd name="T0" fmla="*/ 0 w 227"/>
              <a:gd name="T1" fmla="*/ 363 h 363"/>
              <a:gd name="T2" fmla="*/ 46 w 227"/>
              <a:gd name="T3" fmla="*/ 90 h 363"/>
              <a:gd name="T4" fmla="*/ 227 w 227"/>
              <a:gd name="T5" fmla="*/ 0 h 363"/>
              <a:gd name="T6" fmla="*/ 0 60000 65536"/>
              <a:gd name="T7" fmla="*/ 0 60000 65536"/>
              <a:gd name="T8" fmla="*/ 0 60000 65536"/>
              <a:gd name="T9" fmla="*/ 0 w 227"/>
              <a:gd name="T10" fmla="*/ 0 h 363"/>
              <a:gd name="T11" fmla="*/ 227 w 227"/>
              <a:gd name="T12" fmla="*/ 363 h 363"/>
            </a:gdLst>
            <a:ahLst/>
            <a:cxnLst>
              <a:cxn ang="T6">
                <a:pos x="T0" y="T1"/>
              </a:cxn>
              <a:cxn ang="T7">
                <a:pos x="T2" y="T3"/>
              </a:cxn>
              <a:cxn ang="T8">
                <a:pos x="T4" y="T5"/>
              </a:cxn>
            </a:cxnLst>
            <a:rect l="T9" t="T10" r="T11" b="T12"/>
            <a:pathLst>
              <a:path w="227" h="363">
                <a:moveTo>
                  <a:pt x="0" y="363"/>
                </a:moveTo>
                <a:cubicBezTo>
                  <a:pt x="4" y="256"/>
                  <a:pt x="8" y="150"/>
                  <a:pt x="46" y="90"/>
                </a:cubicBezTo>
                <a:cubicBezTo>
                  <a:pt x="84" y="30"/>
                  <a:pt x="155" y="15"/>
                  <a:pt x="227" y="0"/>
                </a:cubicBezTo>
              </a:path>
            </a:pathLst>
          </a:custGeom>
          <a:noFill/>
          <a:ln w="9525">
            <a:solidFill>
              <a:srgbClr val="000099"/>
            </a:solidFill>
            <a:round/>
            <a:headEnd type="none" w="med" len="med"/>
            <a:tailEnd type="triangle" w="med" len="med"/>
          </a:ln>
        </p:spPr>
        <p:txBody>
          <a:bodyPr/>
          <a:lstStyle/>
          <a:p>
            <a:endParaRPr lang="fr-FR"/>
          </a:p>
        </p:txBody>
      </p:sp>
      <p:sp>
        <p:nvSpPr>
          <p:cNvPr id="101389" name="AutoShape 30"/>
          <p:cNvSpPr>
            <a:spLocks noChangeAspect="1" noChangeArrowheads="1"/>
          </p:cNvSpPr>
          <p:nvPr/>
        </p:nvSpPr>
        <p:spPr bwMode="auto">
          <a:xfrm>
            <a:off x="9767888" y="2492375"/>
            <a:ext cx="349250" cy="34925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fr-FR"/>
          </a:p>
        </p:txBody>
      </p:sp>
      <p:sp>
        <p:nvSpPr>
          <p:cNvPr id="101390" name="Text Box 31"/>
          <p:cNvSpPr txBox="1">
            <a:spLocks noChangeArrowheads="1"/>
          </p:cNvSpPr>
          <p:nvPr/>
        </p:nvSpPr>
        <p:spPr bwMode="auto">
          <a:xfrm>
            <a:off x="8451850" y="2513013"/>
            <a:ext cx="374650" cy="366712"/>
          </a:xfrm>
          <a:prstGeom prst="rect">
            <a:avLst/>
          </a:prstGeom>
          <a:noFill/>
          <a:ln w="9525">
            <a:noFill/>
            <a:miter lim="800000"/>
            <a:headEnd/>
            <a:tailEnd/>
          </a:ln>
        </p:spPr>
        <p:txBody>
          <a:bodyPr wrap="none">
            <a:spAutoFit/>
          </a:bodyPr>
          <a:lstStyle/>
          <a:p>
            <a:r>
              <a:rPr lang="fr-FR"/>
              <a:t>k</a:t>
            </a:r>
            <a:r>
              <a:rPr lang="fr-FR" baseline="-25000"/>
              <a:t>z</a:t>
            </a:r>
            <a:endParaRPr lang="fr-FR"/>
          </a:p>
        </p:txBody>
      </p:sp>
      <p:sp>
        <p:nvSpPr>
          <p:cNvPr id="101391" name="Text Box 32"/>
          <p:cNvSpPr txBox="1">
            <a:spLocks noChangeArrowheads="1"/>
          </p:cNvSpPr>
          <p:nvPr/>
        </p:nvSpPr>
        <p:spPr bwMode="auto">
          <a:xfrm>
            <a:off x="8328025" y="4581526"/>
            <a:ext cx="374650" cy="366713"/>
          </a:xfrm>
          <a:prstGeom prst="rect">
            <a:avLst/>
          </a:prstGeom>
          <a:noFill/>
          <a:ln w="9525">
            <a:noFill/>
            <a:miter lim="800000"/>
            <a:headEnd/>
            <a:tailEnd/>
          </a:ln>
        </p:spPr>
        <p:txBody>
          <a:bodyPr wrap="none">
            <a:spAutoFit/>
          </a:bodyPr>
          <a:lstStyle/>
          <a:p>
            <a:r>
              <a:rPr lang="fr-FR"/>
              <a:t>k</a:t>
            </a:r>
            <a:r>
              <a:rPr lang="fr-FR" baseline="-25000"/>
              <a:t>x</a:t>
            </a:r>
            <a:endParaRPr lang="fr-FR"/>
          </a:p>
        </p:txBody>
      </p:sp>
      <p:sp>
        <p:nvSpPr>
          <p:cNvPr id="101392" name="Text Box 33"/>
          <p:cNvSpPr txBox="1">
            <a:spLocks noChangeArrowheads="1"/>
          </p:cNvSpPr>
          <p:nvPr/>
        </p:nvSpPr>
        <p:spPr bwMode="auto">
          <a:xfrm>
            <a:off x="9609138" y="3854451"/>
            <a:ext cx="374650" cy="366713"/>
          </a:xfrm>
          <a:prstGeom prst="rect">
            <a:avLst/>
          </a:prstGeom>
          <a:noFill/>
          <a:ln w="9525">
            <a:noFill/>
            <a:miter lim="800000"/>
            <a:headEnd/>
            <a:tailEnd/>
          </a:ln>
        </p:spPr>
        <p:txBody>
          <a:bodyPr wrap="none">
            <a:spAutoFit/>
          </a:bodyPr>
          <a:lstStyle/>
          <a:p>
            <a:r>
              <a:rPr lang="fr-FR"/>
              <a:t>k</a:t>
            </a:r>
            <a:r>
              <a:rPr lang="fr-FR" baseline="-25000"/>
              <a:t>y</a:t>
            </a:r>
            <a:endParaRPr lang="fr-FR"/>
          </a:p>
        </p:txBody>
      </p:sp>
      <p:graphicFrame>
        <p:nvGraphicFramePr>
          <p:cNvPr id="101380" name="Object 34"/>
          <p:cNvGraphicFramePr>
            <a:graphicFrameLocks noChangeAspect="1"/>
          </p:cNvGraphicFramePr>
          <p:nvPr/>
        </p:nvGraphicFramePr>
        <p:xfrm>
          <a:off x="9701213" y="2852739"/>
          <a:ext cx="787400" cy="727075"/>
        </p:xfrm>
        <a:graphic>
          <a:graphicData uri="http://schemas.openxmlformats.org/presentationml/2006/ole">
            <mc:AlternateContent xmlns:mc="http://schemas.openxmlformats.org/markup-compatibility/2006">
              <mc:Choice xmlns:v="urn:schemas-microsoft-com:vml" Requires="v">
                <p:oleObj name="Equation" r:id="rId9" imgW="507960" imgH="469800" progId="Equation.3">
                  <p:embed/>
                </p:oleObj>
              </mc:Choice>
              <mc:Fallback>
                <p:oleObj name="Equation" r:id="rId9" imgW="507960" imgH="469800" progId="Equation.3">
                  <p:embed/>
                  <p:pic>
                    <p:nvPicPr>
                      <p:cNvPr id="101380" name="Object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1213" y="2852739"/>
                        <a:ext cx="787400"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393" name="Text Box 35"/>
          <p:cNvSpPr txBox="1">
            <a:spLocks noChangeArrowheads="1"/>
          </p:cNvSpPr>
          <p:nvPr/>
        </p:nvSpPr>
        <p:spPr bwMode="auto">
          <a:xfrm>
            <a:off x="8488363" y="5661026"/>
            <a:ext cx="1568450" cy="366713"/>
          </a:xfrm>
          <a:prstGeom prst="rect">
            <a:avLst/>
          </a:prstGeom>
          <a:noFill/>
          <a:ln w="9525">
            <a:noFill/>
            <a:miter lim="800000"/>
            <a:headEnd/>
            <a:tailEnd/>
          </a:ln>
        </p:spPr>
        <p:txBody>
          <a:bodyPr wrap="none">
            <a:spAutoFit/>
          </a:bodyPr>
          <a:lstStyle/>
          <a:p>
            <a:r>
              <a:rPr lang="fr-FR"/>
              <a:t>bas de bande</a:t>
            </a:r>
          </a:p>
        </p:txBody>
      </p:sp>
      <p:sp>
        <p:nvSpPr>
          <p:cNvPr id="101394" name="Line 36"/>
          <p:cNvSpPr>
            <a:spLocks noChangeShapeType="1"/>
          </p:cNvSpPr>
          <p:nvPr/>
        </p:nvSpPr>
        <p:spPr bwMode="auto">
          <a:xfrm>
            <a:off x="2351088" y="6524625"/>
            <a:ext cx="576262" cy="0"/>
          </a:xfrm>
          <a:prstGeom prst="line">
            <a:avLst/>
          </a:prstGeom>
          <a:noFill/>
          <a:ln w="9525">
            <a:solidFill>
              <a:srgbClr val="000099"/>
            </a:solidFill>
            <a:round/>
            <a:headEnd/>
            <a:tailEnd/>
          </a:ln>
        </p:spPr>
        <p:txBody>
          <a:bodyPr/>
          <a:lstStyle/>
          <a:p>
            <a:endParaRPr lang="fr-FR"/>
          </a:p>
        </p:txBody>
      </p:sp>
      <p:sp>
        <p:nvSpPr>
          <p:cNvPr id="101395" name="Line 37"/>
          <p:cNvSpPr>
            <a:spLocks noChangeShapeType="1"/>
          </p:cNvSpPr>
          <p:nvPr/>
        </p:nvSpPr>
        <p:spPr bwMode="auto">
          <a:xfrm>
            <a:off x="3432175" y="6524625"/>
            <a:ext cx="1943100" cy="0"/>
          </a:xfrm>
          <a:prstGeom prst="line">
            <a:avLst/>
          </a:prstGeom>
          <a:noFill/>
          <a:ln w="9525">
            <a:solidFill>
              <a:srgbClr val="000099"/>
            </a:solidFill>
            <a:round/>
            <a:headEnd/>
            <a:tailEnd/>
          </a:ln>
        </p:spPr>
        <p:txBody>
          <a:bodyPr/>
          <a:lstStyle/>
          <a:p>
            <a:endParaRPr lang="fr-FR"/>
          </a:p>
        </p:txBody>
      </p:sp>
      <p:graphicFrame>
        <p:nvGraphicFramePr>
          <p:cNvPr id="101381" name="Object 38"/>
          <p:cNvGraphicFramePr>
            <a:graphicFrameLocks noChangeAspect="1"/>
          </p:cNvGraphicFramePr>
          <p:nvPr/>
        </p:nvGraphicFramePr>
        <p:xfrm>
          <a:off x="5448301" y="6237289"/>
          <a:ext cx="1452563" cy="452437"/>
        </p:xfrm>
        <a:graphic>
          <a:graphicData uri="http://schemas.openxmlformats.org/presentationml/2006/ole">
            <mc:AlternateContent xmlns:mc="http://schemas.openxmlformats.org/markup-compatibility/2006">
              <mc:Choice xmlns:v="urn:schemas-microsoft-com:vml" Requires="v">
                <p:oleObj name="Equation" r:id="rId11" imgW="774360" imgH="241200" progId="Equation.3">
                  <p:embed/>
                </p:oleObj>
              </mc:Choice>
              <mc:Fallback>
                <p:oleObj name="Equation" r:id="rId11" imgW="774360" imgH="241200" progId="Equation.3">
                  <p:embed/>
                  <p:pic>
                    <p:nvPicPr>
                      <p:cNvPr id="101381"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6237289"/>
                        <a:ext cx="1452563"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396" name="Text Box 39"/>
          <p:cNvSpPr txBox="1">
            <a:spLocks noChangeArrowheads="1"/>
          </p:cNvSpPr>
          <p:nvPr/>
        </p:nvSpPr>
        <p:spPr bwMode="auto">
          <a:xfrm>
            <a:off x="2979738" y="6329363"/>
            <a:ext cx="317500" cy="366712"/>
          </a:xfrm>
          <a:prstGeom prst="rect">
            <a:avLst/>
          </a:prstGeom>
          <a:noFill/>
          <a:ln w="9525">
            <a:noFill/>
            <a:miter lim="800000"/>
            <a:headEnd/>
            <a:tailEnd/>
          </a:ln>
        </p:spPr>
        <p:txBody>
          <a:bodyPr wrap="none">
            <a:spAutoFit/>
          </a:bodyPr>
          <a:lstStyle/>
          <a:p>
            <a:r>
              <a:rPr lang="fr-FR"/>
              <a:t>=</a:t>
            </a:r>
          </a:p>
        </p:txBody>
      </p:sp>
      <p:sp>
        <p:nvSpPr>
          <p:cNvPr id="101397" name="Text Box 40"/>
          <p:cNvSpPr txBox="1">
            <a:spLocks noChangeArrowheads="1"/>
          </p:cNvSpPr>
          <p:nvPr/>
        </p:nvSpPr>
        <p:spPr bwMode="auto">
          <a:xfrm>
            <a:off x="8475663" y="6157913"/>
            <a:ext cx="2012950" cy="366712"/>
          </a:xfrm>
          <a:prstGeom prst="rect">
            <a:avLst/>
          </a:prstGeom>
          <a:solidFill>
            <a:schemeClr val="bg1"/>
          </a:solidFill>
          <a:ln w="9525">
            <a:noFill/>
            <a:miter lim="800000"/>
            <a:headEnd/>
            <a:tailEnd/>
          </a:ln>
        </p:spPr>
        <p:txBody>
          <a:bodyPr wrap="none">
            <a:spAutoFit/>
          </a:bodyPr>
          <a:lstStyle/>
          <a:p>
            <a:r>
              <a:rPr lang="fr-FR"/>
              <a:t>sommet de bande</a:t>
            </a:r>
          </a:p>
        </p:txBody>
      </p:sp>
      <p:sp>
        <p:nvSpPr>
          <p:cNvPr id="101398" name="AutoShape 41"/>
          <p:cNvSpPr>
            <a:spLocks noChangeArrowheads="1"/>
          </p:cNvSpPr>
          <p:nvPr/>
        </p:nvSpPr>
        <p:spPr bwMode="auto">
          <a:xfrm>
            <a:off x="7599363" y="5830889"/>
            <a:ext cx="609600" cy="92075"/>
          </a:xfrm>
          <a:prstGeom prst="leftArrow">
            <a:avLst>
              <a:gd name="adj1" fmla="val 50000"/>
              <a:gd name="adj2" fmla="val 165517"/>
            </a:avLst>
          </a:prstGeom>
          <a:solidFill>
            <a:schemeClr val="hlink"/>
          </a:solidFill>
          <a:ln w="9525">
            <a:solidFill>
              <a:schemeClr val="tx1"/>
            </a:solidFill>
            <a:miter lim="800000"/>
            <a:headEnd/>
            <a:tailEnd/>
          </a:ln>
        </p:spPr>
        <p:txBody>
          <a:bodyPr wrap="none" anchor="ctr"/>
          <a:lstStyle/>
          <a:p>
            <a:endParaRPr lang="fr-FR"/>
          </a:p>
        </p:txBody>
      </p:sp>
      <p:sp>
        <p:nvSpPr>
          <p:cNvPr id="101399" name="AutoShape 42"/>
          <p:cNvSpPr>
            <a:spLocks noChangeArrowheads="1"/>
          </p:cNvSpPr>
          <p:nvPr/>
        </p:nvSpPr>
        <p:spPr bwMode="auto">
          <a:xfrm>
            <a:off x="7586663" y="6335714"/>
            <a:ext cx="609600" cy="92075"/>
          </a:xfrm>
          <a:prstGeom prst="leftArrow">
            <a:avLst>
              <a:gd name="adj1" fmla="val 50000"/>
              <a:gd name="adj2" fmla="val 165517"/>
            </a:avLst>
          </a:prstGeom>
          <a:solidFill>
            <a:schemeClr val="hlink"/>
          </a:solidFill>
          <a:ln w="9525">
            <a:solidFill>
              <a:schemeClr val="tx1"/>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60260" y="35766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p:nvPr>
        </p:nvSpPr>
        <p:spPr/>
        <p:txBody>
          <a:bodyPr/>
          <a:lstStyle/>
          <a:p>
            <a:pPr eaLnBrk="1" hangingPunct="1"/>
            <a:r>
              <a:rPr lang="fr-FR"/>
              <a:t>Densité d’états 3D</a:t>
            </a:r>
          </a:p>
        </p:txBody>
      </p:sp>
      <p:sp>
        <p:nvSpPr>
          <p:cNvPr id="102404" name="Espace réservé du numéro de diapositive 5"/>
          <p:cNvSpPr>
            <a:spLocks noGrp="1"/>
          </p:cNvSpPr>
          <p:nvPr>
            <p:ph type="sldNum" sz="quarter" idx="12"/>
          </p:nvPr>
        </p:nvSpPr>
        <p:spPr>
          <a:noFill/>
        </p:spPr>
        <p:txBody>
          <a:bodyPr/>
          <a:lstStyle/>
          <a:p>
            <a:fld id="{0AD072B9-D090-4B51-A664-AE5226EADC5C}" type="slidenum">
              <a:rPr lang="fr-FR" altLang="en-US"/>
              <a:pPr/>
              <a:t>171</a:t>
            </a:fld>
            <a:endParaRPr lang="fr-FR" altLang="en-US"/>
          </a:p>
        </p:txBody>
      </p:sp>
      <p:grpSp>
        <p:nvGrpSpPr>
          <p:cNvPr id="102406" name="Group 18"/>
          <p:cNvGrpSpPr>
            <a:grpSpLocks/>
          </p:cNvGrpSpPr>
          <p:nvPr/>
        </p:nvGrpSpPr>
        <p:grpSpPr bwMode="auto">
          <a:xfrm>
            <a:off x="1793875" y="1970088"/>
            <a:ext cx="8535107" cy="3619500"/>
            <a:chOff x="521" y="1628"/>
            <a:chExt cx="4682" cy="1506"/>
          </a:xfrm>
        </p:grpSpPr>
        <p:pic>
          <p:nvPicPr>
            <p:cNvPr id="102410" name="Picture 4"/>
            <p:cNvPicPr>
              <a:picLocks noChangeAspect="1" noChangeArrowheads="1"/>
            </p:cNvPicPr>
            <p:nvPr/>
          </p:nvPicPr>
          <p:blipFill>
            <a:blip r:embed="rId5" cstate="print"/>
            <a:srcRect b="45285"/>
            <a:stretch>
              <a:fillRect/>
            </a:stretch>
          </p:blipFill>
          <p:spPr bwMode="auto">
            <a:xfrm>
              <a:off x="521" y="1842"/>
              <a:ext cx="1996" cy="1044"/>
            </a:xfrm>
            <a:prstGeom prst="rect">
              <a:avLst/>
            </a:prstGeom>
            <a:noFill/>
            <a:ln w="9525">
              <a:noFill/>
              <a:miter lim="800000"/>
              <a:headEnd/>
              <a:tailEnd/>
            </a:ln>
          </p:spPr>
        </p:pic>
        <p:sp>
          <p:nvSpPr>
            <p:cNvPr id="102411" name="Line 5"/>
            <p:cNvSpPr>
              <a:spLocks noChangeShapeType="1"/>
            </p:cNvSpPr>
            <p:nvPr/>
          </p:nvSpPr>
          <p:spPr bwMode="auto">
            <a:xfrm>
              <a:off x="748" y="2886"/>
              <a:ext cx="1633" cy="0"/>
            </a:xfrm>
            <a:prstGeom prst="line">
              <a:avLst/>
            </a:prstGeom>
            <a:noFill/>
            <a:ln w="9525">
              <a:solidFill>
                <a:schemeClr val="tx1"/>
              </a:solidFill>
              <a:round/>
              <a:headEnd/>
              <a:tailEnd type="triangle" w="med" len="med"/>
            </a:ln>
          </p:spPr>
          <p:txBody>
            <a:bodyPr/>
            <a:lstStyle/>
            <a:p>
              <a:endParaRPr lang="fr-FR"/>
            </a:p>
          </p:txBody>
        </p:sp>
        <p:graphicFrame>
          <p:nvGraphicFramePr>
            <p:cNvPr id="102402" name="Object 6"/>
            <p:cNvGraphicFramePr>
              <a:graphicFrameLocks noChangeAspect="1"/>
            </p:cNvGraphicFramePr>
            <p:nvPr/>
          </p:nvGraphicFramePr>
          <p:xfrm>
            <a:off x="739" y="2877"/>
            <a:ext cx="176" cy="248"/>
          </p:xfrm>
          <a:graphic>
            <a:graphicData uri="http://schemas.openxmlformats.org/presentationml/2006/ole">
              <mc:AlternateContent xmlns:mc="http://schemas.openxmlformats.org/markup-compatibility/2006">
                <mc:Choice xmlns:v="urn:schemas-microsoft-com:vml" Requires="v">
                  <p:oleObj name="Equation" r:id="rId6" imgW="279360" imgH="393480" progId="Equation.3">
                    <p:embed/>
                  </p:oleObj>
                </mc:Choice>
                <mc:Fallback>
                  <p:oleObj name="Equation" r:id="rId6" imgW="279360" imgH="393480" progId="Equation.3">
                    <p:embed/>
                    <p:pic>
                      <p:nvPicPr>
                        <p:cNvPr id="10240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 y="2877"/>
                          <a:ext cx="176"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03" name="Object 7"/>
            <p:cNvGraphicFramePr>
              <a:graphicFrameLocks noChangeAspect="1"/>
            </p:cNvGraphicFramePr>
            <p:nvPr/>
          </p:nvGraphicFramePr>
          <p:xfrm>
            <a:off x="2154" y="2886"/>
            <a:ext cx="104" cy="248"/>
          </p:xfrm>
          <a:graphic>
            <a:graphicData uri="http://schemas.openxmlformats.org/presentationml/2006/ole">
              <mc:AlternateContent xmlns:mc="http://schemas.openxmlformats.org/markup-compatibility/2006">
                <mc:Choice xmlns:v="urn:schemas-microsoft-com:vml" Requires="v">
                  <p:oleObj name="Equation" r:id="rId8" imgW="164880" imgH="393480" progId="Equation.3">
                    <p:embed/>
                  </p:oleObj>
                </mc:Choice>
                <mc:Fallback>
                  <p:oleObj name="Equation" r:id="rId8" imgW="164880" imgH="393480" progId="Equation.3">
                    <p:embed/>
                    <p:pic>
                      <p:nvPicPr>
                        <p:cNvPr id="10240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4" y="2886"/>
                          <a:ext cx="104"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12" name="Line 8"/>
            <p:cNvSpPr>
              <a:spLocks noChangeShapeType="1"/>
            </p:cNvSpPr>
            <p:nvPr/>
          </p:nvSpPr>
          <p:spPr bwMode="auto">
            <a:xfrm flipV="1">
              <a:off x="3243" y="1706"/>
              <a:ext cx="0" cy="1270"/>
            </a:xfrm>
            <a:prstGeom prst="line">
              <a:avLst/>
            </a:prstGeom>
            <a:noFill/>
            <a:ln w="9525">
              <a:solidFill>
                <a:schemeClr val="tx1"/>
              </a:solidFill>
              <a:round/>
              <a:headEnd/>
              <a:tailEnd type="triangle" w="med" len="med"/>
            </a:ln>
          </p:spPr>
          <p:txBody>
            <a:bodyPr/>
            <a:lstStyle/>
            <a:p>
              <a:endParaRPr lang="fr-FR"/>
            </a:p>
          </p:txBody>
        </p:sp>
        <p:sp>
          <p:nvSpPr>
            <p:cNvPr id="102413" name="Line 9"/>
            <p:cNvSpPr>
              <a:spLocks noChangeShapeType="1"/>
            </p:cNvSpPr>
            <p:nvPr/>
          </p:nvSpPr>
          <p:spPr bwMode="auto">
            <a:xfrm>
              <a:off x="3061" y="2886"/>
              <a:ext cx="1996" cy="0"/>
            </a:xfrm>
            <a:prstGeom prst="line">
              <a:avLst/>
            </a:prstGeom>
            <a:noFill/>
            <a:ln w="9525">
              <a:solidFill>
                <a:schemeClr val="tx1"/>
              </a:solidFill>
              <a:round/>
              <a:headEnd/>
              <a:tailEnd type="triangle" w="med" len="med"/>
            </a:ln>
          </p:spPr>
          <p:txBody>
            <a:bodyPr/>
            <a:lstStyle/>
            <a:p>
              <a:endParaRPr lang="fr-FR"/>
            </a:p>
          </p:txBody>
        </p:sp>
        <p:sp>
          <p:nvSpPr>
            <p:cNvPr id="102414" name="Line 10"/>
            <p:cNvSpPr>
              <a:spLocks noChangeShapeType="1"/>
            </p:cNvSpPr>
            <p:nvPr/>
          </p:nvSpPr>
          <p:spPr bwMode="auto">
            <a:xfrm>
              <a:off x="1519" y="2704"/>
              <a:ext cx="1724" cy="0"/>
            </a:xfrm>
            <a:prstGeom prst="line">
              <a:avLst/>
            </a:prstGeom>
            <a:noFill/>
            <a:ln w="9525">
              <a:solidFill>
                <a:schemeClr val="tx1"/>
              </a:solidFill>
              <a:prstDash val="dash"/>
              <a:round/>
              <a:headEnd/>
              <a:tailEnd/>
            </a:ln>
          </p:spPr>
          <p:txBody>
            <a:bodyPr/>
            <a:lstStyle/>
            <a:p>
              <a:endParaRPr lang="fr-FR"/>
            </a:p>
          </p:txBody>
        </p:sp>
        <p:sp>
          <p:nvSpPr>
            <p:cNvPr id="102415" name="Line 11"/>
            <p:cNvSpPr>
              <a:spLocks noChangeShapeType="1"/>
            </p:cNvSpPr>
            <p:nvPr/>
          </p:nvSpPr>
          <p:spPr bwMode="auto">
            <a:xfrm>
              <a:off x="2200" y="2142"/>
              <a:ext cx="1043" cy="0"/>
            </a:xfrm>
            <a:prstGeom prst="line">
              <a:avLst/>
            </a:prstGeom>
            <a:noFill/>
            <a:ln w="9525">
              <a:solidFill>
                <a:schemeClr val="tx1"/>
              </a:solidFill>
              <a:prstDash val="dash"/>
              <a:round/>
              <a:headEnd/>
              <a:tailEnd/>
            </a:ln>
          </p:spPr>
          <p:txBody>
            <a:bodyPr/>
            <a:lstStyle/>
            <a:p>
              <a:endParaRPr lang="fr-FR"/>
            </a:p>
          </p:txBody>
        </p:sp>
        <p:sp>
          <p:nvSpPr>
            <p:cNvPr id="102416" name="Arc 12"/>
            <p:cNvSpPr>
              <a:spLocks/>
            </p:cNvSpPr>
            <p:nvPr/>
          </p:nvSpPr>
          <p:spPr bwMode="auto">
            <a:xfrm>
              <a:off x="3243" y="2133"/>
              <a:ext cx="317" cy="363"/>
            </a:xfrm>
            <a:custGeom>
              <a:avLst/>
              <a:gdLst>
                <a:gd name="T0" fmla="*/ 0 w 20173"/>
                <a:gd name="T1" fmla="*/ 0 h 21600"/>
                <a:gd name="T2" fmla="*/ 317 w 20173"/>
                <a:gd name="T3" fmla="*/ 233 h 21600"/>
                <a:gd name="T4" fmla="*/ 0 w 20173"/>
                <a:gd name="T5" fmla="*/ 363 h 21600"/>
                <a:gd name="T6" fmla="*/ 0 60000 65536"/>
                <a:gd name="T7" fmla="*/ 0 60000 65536"/>
                <a:gd name="T8" fmla="*/ 0 60000 65536"/>
                <a:gd name="T9" fmla="*/ 0 w 20173"/>
                <a:gd name="T10" fmla="*/ 0 h 21600"/>
                <a:gd name="T11" fmla="*/ 20173 w 20173"/>
                <a:gd name="T12" fmla="*/ 21600 h 21600"/>
              </a:gdLst>
              <a:ahLst/>
              <a:cxnLst>
                <a:cxn ang="T6">
                  <a:pos x="T0" y="T1"/>
                </a:cxn>
                <a:cxn ang="T7">
                  <a:pos x="T2" y="T3"/>
                </a:cxn>
                <a:cxn ang="T8">
                  <a:pos x="T4" y="T5"/>
                </a:cxn>
              </a:cxnLst>
              <a:rect l="T9" t="T10" r="T11" b="T12"/>
              <a:pathLst>
                <a:path w="20173" h="21600" fill="none" extrusionOk="0">
                  <a:moveTo>
                    <a:pt x="-1" y="0"/>
                  </a:moveTo>
                  <a:cubicBezTo>
                    <a:pt x="8950" y="0"/>
                    <a:pt x="16974" y="5520"/>
                    <a:pt x="20173" y="13879"/>
                  </a:cubicBezTo>
                </a:path>
                <a:path w="20173" h="21600" stroke="0" extrusionOk="0">
                  <a:moveTo>
                    <a:pt x="-1" y="0"/>
                  </a:moveTo>
                  <a:cubicBezTo>
                    <a:pt x="8950" y="0"/>
                    <a:pt x="16974" y="5520"/>
                    <a:pt x="20173" y="13879"/>
                  </a:cubicBezTo>
                  <a:lnTo>
                    <a:pt x="0" y="21600"/>
                  </a:lnTo>
                  <a:close/>
                </a:path>
              </a:pathLst>
            </a:custGeom>
            <a:noFill/>
            <a:ln w="9525">
              <a:solidFill>
                <a:schemeClr val="tx1"/>
              </a:solidFill>
              <a:round/>
              <a:headEnd/>
              <a:tailEnd/>
            </a:ln>
          </p:spPr>
          <p:txBody>
            <a:bodyPr wrap="none" anchor="ctr"/>
            <a:lstStyle/>
            <a:p>
              <a:endParaRPr lang="fr-FR"/>
            </a:p>
          </p:txBody>
        </p:sp>
        <p:sp>
          <p:nvSpPr>
            <p:cNvPr id="102417" name="Arc 13"/>
            <p:cNvSpPr>
              <a:spLocks/>
            </p:cNvSpPr>
            <p:nvPr/>
          </p:nvSpPr>
          <p:spPr bwMode="auto">
            <a:xfrm rot="11300272" flipH="1">
              <a:off x="3285" y="2158"/>
              <a:ext cx="366" cy="576"/>
            </a:xfrm>
            <a:custGeom>
              <a:avLst/>
              <a:gdLst>
                <a:gd name="T0" fmla="*/ 0 w 20120"/>
                <a:gd name="T1" fmla="*/ 0 h 21600"/>
                <a:gd name="T2" fmla="*/ 366 w 20120"/>
                <a:gd name="T3" fmla="*/ 366 h 21600"/>
                <a:gd name="T4" fmla="*/ 0 w 20120"/>
                <a:gd name="T5" fmla="*/ 576 h 21600"/>
                <a:gd name="T6" fmla="*/ 0 60000 65536"/>
                <a:gd name="T7" fmla="*/ 0 60000 65536"/>
                <a:gd name="T8" fmla="*/ 0 60000 65536"/>
                <a:gd name="T9" fmla="*/ 0 w 20120"/>
                <a:gd name="T10" fmla="*/ 0 h 21600"/>
                <a:gd name="T11" fmla="*/ 20120 w 20120"/>
                <a:gd name="T12" fmla="*/ 21600 h 21600"/>
              </a:gdLst>
              <a:ahLst/>
              <a:cxnLst>
                <a:cxn ang="T6">
                  <a:pos x="T0" y="T1"/>
                </a:cxn>
                <a:cxn ang="T7">
                  <a:pos x="T2" y="T3"/>
                </a:cxn>
                <a:cxn ang="T8">
                  <a:pos x="T4" y="T5"/>
                </a:cxn>
              </a:cxnLst>
              <a:rect l="T9" t="T10" r="T11" b="T12"/>
              <a:pathLst>
                <a:path w="20120" h="21600" fill="none" extrusionOk="0">
                  <a:moveTo>
                    <a:pt x="-1" y="0"/>
                  </a:moveTo>
                  <a:cubicBezTo>
                    <a:pt x="8896" y="0"/>
                    <a:pt x="16882" y="5454"/>
                    <a:pt x="20119" y="13741"/>
                  </a:cubicBezTo>
                </a:path>
                <a:path w="20120" h="21600" stroke="0" extrusionOk="0">
                  <a:moveTo>
                    <a:pt x="-1" y="0"/>
                  </a:moveTo>
                  <a:cubicBezTo>
                    <a:pt x="8896" y="0"/>
                    <a:pt x="16882" y="5454"/>
                    <a:pt x="20119" y="13741"/>
                  </a:cubicBezTo>
                  <a:lnTo>
                    <a:pt x="0" y="21600"/>
                  </a:lnTo>
                  <a:close/>
                </a:path>
              </a:pathLst>
            </a:custGeom>
            <a:noFill/>
            <a:ln w="9525">
              <a:solidFill>
                <a:schemeClr val="tx1"/>
              </a:solidFill>
              <a:round/>
              <a:headEnd/>
              <a:tailEnd/>
            </a:ln>
          </p:spPr>
          <p:txBody>
            <a:bodyPr wrap="none" anchor="ctr"/>
            <a:lstStyle/>
            <a:p>
              <a:endParaRPr lang="fr-FR"/>
            </a:p>
          </p:txBody>
        </p:sp>
        <p:sp>
          <p:nvSpPr>
            <p:cNvPr id="102418" name="Oval 14"/>
            <p:cNvSpPr>
              <a:spLocks noChangeArrowheads="1"/>
            </p:cNvSpPr>
            <p:nvPr/>
          </p:nvSpPr>
          <p:spPr bwMode="auto">
            <a:xfrm>
              <a:off x="3334" y="2251"/>
              <a:ext cx="544" cy="227"/>
            </a:xfrm>
            <a:prstGeom prst="ellipse">
              <a:avLst/>
            </a:prstGeom>
            <a:noFill/>
            <a:ln w="9525">
              <a:solidFill>
                <a:srgbClr val="FF0000"/>
              </a:solidFill>
              <a:round/>
              <a:headEnd/>
              <a:tailEnd/>
            </a:ln>
          </p:spPr>
          <p:txBody>
            <a:bodyPr wrap="none" anchor="ctr"/>
            <a:lstStyle/>
            <a:p>
              <a:endParaRPr lang="fr-FR"/>
            </a:p>
          </p:txBody>
        </p:sp>
        <p:sp>
          <p:nvSpPr>
            <p:cNvPr id="102419" name="Text Box 15"/>
            <p:cNvSpPr txBox="1">
              <a:spLocks noChangeArrowheads="1"/>
            </p:cNvSpPr>
            <p:nvPr/>
          </p:nvSpPr>
          <p:spPr bwMode="auto">
            <a:xfrm>
              <a:off x="3729" y="2036"/>
              <a:ext cx="254" cy="153"/>
            </a:xfrm>
            <a:prstGeom prst="rect">
              <a:avLst/>
            </a:prstGeom>
            <a:noFill/>
            <a:ln w="9525">
              <a:noFill/>
              <a:miter lim="800000"/>
              <a:headEnd/>
              <a:tailEnd/>
            </a:ln>
          </p:spPr>
          <p:txBody>
            <a:bodyPr wrap="none">
              <a:spAutoFit/>
            </a:bodyPr>
            <a:lstStyle/>
            <a:p>
              <a:r>
                <a:rPr lang="fr-FR" b="1">
                  <a:solidFill>
                    <a:srgbClr val="FF0000"/>
                  </a:solidFill>
                </a:rPr>
                <a:t>??</a:t>
              </a:r>
            </a:p>
          </p:txBody>
        </p:sp>
        <p:sp>
          <p:nvSpPr>
            <p:cNvPr id="102420" name="Text Box 16"/>
            <p:cNvSpPr txBox="1">
              <a:spLocks noChangeArrowheads="1"/>
            </p:cNvSpPr>
            <p:nvPr/>
          </p:nvSpPr>
          <p:spPr bwMode="auto">
            <a:xfrm>
              <a:off x="3003" y="1628"/>
              <a:ext cx="184" cy="153"/>
            </a:xfrm>
            <a:prstGeom prst="rect">
              <a:avLst/>
            </a:prstGeom>
            <a:noFill/>
            <a:ln w="9525">
              <a:noFill/>
              <a:miter lim="800000"/>
              <a:headEnd/>
              <a:tailEnd/>
            </a:ln>
          </p:spPr>
          <p:txBody>
            <a:bodyPr wrap="none">
              <a:spAutoFit/>
            </a:bodyPr>
            <a:lstStyle/>
            <a:p>
              <a:r>
                <a:rPr lang="fr-FR" i="1"/>
                <a:t>E</a:t>
              </a:r>
            </a:p>
          </p:txBody>
        </p:sp>
        <p:sp>
          <p:nvSpPr>
            <p:cNvPr id="102421" name="Text Box 17"/>
            <p:cNvSpPr txBox="1">
              <a:spLocks noChangeArrowheads="1"/>
            </p:cNvSpPr>
            <p:nvPr/>
          </p:nvSpPr>
          <p:spPr bwMode="auto">
            <a:xfrm>
              <a:off x="4863" y="2898"/>
              <a:ext cx="340" cy="154"/>
            </a:xfrm>
            <a:prstGeom prst="rect">
              <a:avLst/>
            </a:prstGeom>
            <a:noFill/>
            <a:ln w="9525">
              <a:noFill/>
              <a:miter lim="800000"/>
              <a:headEnd/>
              <a:tailEnd/>
            </a:ln>
          </p:spPr>
          <p:txBody>
            <a:bodyPr wrap="none">
              <a:spAutoFit/>
            </a:bodyPr>
            <a:lstStyle/>
            <a:p>
              <a:r>
                <a:rPr lang="fr-FR" i="1"/>
                <a:t>g(E)</a:t>
              </a:r>
            </a:p>
          </p:txBody>
        </p:sp>
      </p:grpSp>
      <p:sp>
        <p:nvSpPr>
          <p:cNvPr id="277523" name="Text Box 19"/>
          <p:cNvSpPr txBox="1">
            <a:spLocks noChangeArrowheads="1"/>
          </p:cNvSpPr>
          <p:nvPr/>
        </p:nvSpPr>
        <p:spPr bwMode="auto">
          <a:xfrm>
            <a:off x="3124200" y="5608638"/>
            <a:ext cx="6427788" cy="641350"/>
          </a:xfrm>
          <a:prstGeom prst="rect">
            <a:avLst/>
          </a:prstGeom>
          <a:noFill/>
          <a:ln w="9525">
            <a:noFill/>
            <a:miter lim="800000"/>
            <a:headEnd/>
            <a:tailEnd/>
          </a:ln>
          <a:effectLst/>
        </p:spPr>
        <p:txBody>
          <a:bodyPr>
            <a:spAutoFit/>
          </a:bodyPr>
          <a:lstStyle/>
          <a:p>
            <a:pPr>
              <a:defRPr/>
            </a:pPr>
            <a:r>
              <a:rPr lang="fr-FR" i="1">
                <a:solidFill>
                  <a:srgbClr val="FF0000"/>
                </a:solidFill>
                <a:effectLst>
                  <a:outerShdw blurRad="38100" dist="38100" dir="2700000" algn="tl">
                    <a:srgbClr val="C0C0C0"/>
                  </a:outerShdw>
                </a:effectLst>
              </a:rPr>
              <a:t>Les masses effectives ne sont pas les mêmes et l’approximation de la m* n’est valable qu’en bord de bande !</a:t>
            </a:r>
          </a:p>
        </p:txBody>
      </p:sp>
      <p:sp>
        <p:nvSpPr>
          <p:cNvPr id="102408" name="Text Box 20"/>
          <p:cNvSpPr txBox="1">
            <a:spLocks noChangeArrowheads="1"/>
          </p:cNvSpPr>
          <p:nvPr/>
        </p:nvSpPr>
        <p:spPr bwMode="auto">
          <a:xfrm>
            <a:off x="6219826" y="4529138"/>
            <a:ext cx="581025" cy="366712"/>
          </a:xfrm>
          <a:prstGeom prst="rect">
            <a:avLst/>
          </a:prstGeom>
          <a:noFill/>
          <a:ln w="9525">
            <a:noFill/>
            <a:miter lim="800000"/>
            <a:headEnd/>
            <a:tailEnd/>
          </a:ln>
        </p:spPr>
        <p:txBody>
          <a:bodyPr wrap="none">
            <a:spAutoFit/>
          </a:bodyPr>
          <a:lstStyle/>
          <a:p>
            <a:r>
              <a:rPr lang="fr-FR"/>
              <a:t>E</a:t>
            </a:r>
            <a:r>
              <a:rPr lang="fr-FR" baseline="-25000"/>
              <a:t>min</a:t>
            </a:r>
          </a:p>
        </p:txBody>
      </p:sp>
      <p:sp>
        <p:nvSpPr>
          <p:cNvPr id="102409" name="Text Box 21"/>
          <p:cNvSpPr txBox="1">
            <a:spLocks noChangeArrowheads="1"/>
          </p:cNvSpPr>
          <p:nvPr/>
        </p:nvSpPr>
        <p:spPr bwMode="auto">
          <a:xfrm>
            <a:off x="6096000" y="2781301"/>
            <a:ext cx="623888" cy="366713"/>
          </a:xfrm>
          <a:prstGeom prst="rect">
            <a:avLst/>
          </a:prstGeom>
          <a:noFill/>
          <a:ln w="9525">
            <a:noFill/>
            <a:miter lim="800000"/>
            <a:headEnd/>
            <a:tailEnd/>
          </a:ln>
        </p:spPr>
        <p:txBody>
          <a:bodyPr wrap="none">
            <a:spAutoFit/>
          </a:bodyPr>
          <a:lstStyle/>
          <a:p>
            <a:r>
              <a:rPr lang="fr-FR"/>
              <a:t>E</a:t>
            </a:r>
            <a:r>
              <a:rPr lang="fr-FR" baseline="-25000"/>
              <a:t>max</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08637" y="120439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2"/>
          <p:cNvSpPr>
            <a:spLocks noGrp="1" noChangeArrowheads="1"/>
          </p:cNvSpPr>
          <p:nvPr>
            <p:ph type="title"/>
          </p:nvPr>
        </p:nvSpPr>
        <p:spPr/>
        <p:txBody>
          <a:bodyPr/>
          <a:lstStyle/>
          <a:p>
            <a:pPr eaLnBrk="1" hangingPunct="1"/>
            <a:r>
              <a:rPr lang="fr-FR"/>
              <a:t>Structure de bande réelle!</a:t>
            </a:r>
          </a:p>
        </p:txBody>
      </p:sp>
      <p:sp>
        <p:nvSpPr>
          <p:cNvPr id="277506" name="Espace réservé du numéro de diapositive 5"/>
          <p:cNvSpPr>
            <a:spLocks noGrp="1"/>
          </p:cNvSpPr>
          <p:nvPr>
            <p:ph type="sldNum" sz="quarter" idx="12"/>
          </p:nvPr>
        </p:nvSpPr>
        <p:spPr>
          <a:noFill/>
        </p:spPr>
        <p:txBody>
          <a:bodyPr/>
          <a:lstStyle/>
          <a:p>
            <a:fld id="{83EC8132-71AD-4B1B-BBB3-5A55F45107CD}" type="slidenum">
              <a:rPr lang="fr-FR" altLang="en-US"/>
              <a:pPr/>
              <a:t>172</a:t>
            </a:fld>
            <a:endParaRPr lang="fr-FR" altLang="en-US"/>
          </a:p>
        </p:txBody>
      </p:sp>
      <p:pic>
        <p:nvPicPr>
          <p:cNvPr id="277508" name="Picture 4" descr="si_banddiagram"/>
          <p:cNvPicPr>
            <a:picLocks noChangeAspect="1" noChangeArrowheads="1"/>
          </p:cNvPicPr>
          <p:nvPr/>
        </p:nvPicPr>
        <p:blipFill>
          <a:blip r:embed="rId5" cstate="print"/>
          <a:srcRect r="49768"/>
          <a:stretch>
            <a:fillRect/>
          </a:stretch>
        </p:blipFill>
        <p:spPr bwMode="auto">
          <a:xfrm>
            <a:off x="1847851" y="1628776"/>
            <a:ext cx="3095625" cy="4791075"/>
          </a:xfrm>
          <a:prstGeom prst="rect">
            <a:avLst/>
          </a:prstGeom>
          <a:noFill/>
          <a:ln w="9525">
            <a:noFill/>
            <a:miter lim="800000"/>
            <a:headEnd/>
            <a:tailEnd/>
          </a:ln>
        </p:spPr>
      </p:pic>
      <p:sp>
        <p:nvSpPr>
          <p:cNvPr id="277509" name="Line 5"/>
          <p:cNvSpPr>
            <a:spLocks noChangeShapeType="1"/>
          </p:cNvSpPr>
          <p:nvPr/>
        </p:nvSpPr>
        <p:spPr bwMode="auto">
          <a:xfrm flipH="1">
            <a:off x="3489326" y="3962400"/>
            <a:ext cx="1152525" cy="0"/>
          </a:xfrm>
          <a:prstGeom prst="line">
            <a:avLst/>
          </a:prstGeom>
          <a:noFill/>
          <a:ln w="19050">
            <a:solidFill>
              <a:srgbClr val="FF0000"/>
            </a:solidFill>
            <a:prstDash val="lgDash"/>
            <a:round/>
            <a:headEnd/>
            <a:tailEnd/>
          </a:ln>
        </p:spPr>
        <p:txBody>
          <a:bodyPr/>
          <a:lstStyle/>
          <a:p>
            <a:endParaRPr lang="fr-FR"/>
          </a:p>
        </p:txBody>
      </p:sp>
      <p:sp>
        <p:nvSpPr>
          <p:cNvPr id="277510" name="Line 6"/>
          <p:cNvSpPr>
            <a:spLocks noChangeShapeType="1"/>
          </p:cNvSpPr>
          <p:nvPr/>
        </p:nvSpPr>
        <p:spPr bwMode="auto">
          <a:xfrm>
            <a:off x="3489325" y="4235450"/>
            <a:ext cx="1079500" cy="0"/>
          </a:xfrm>
          <a:prstGeom prst="line">
            <a:avLst/>
          </a:prstGeom>
          <a:noFill/>
          <a:ln w="19050">
            <a:solidFill>
              <a:srgbClr val="FF0000"/>
            </a:solidFill>
            <a:prstDash val="lgDash"/>
            <a:round/>
            <a:headEnd/>
            <a:tailEnd/>
          </a:ln>
        </p:spPr>
        <p:txBody>
          <a:bodyPr/>
          <a:lstStyle/>
          <a:p>
            <a:endParaRPr lang="fr-FR"/>
          </a:p>
        </p:txBody>
      </p:sp>
      <p:sp>
        <p:nvSpPr>
          <p:cNvPr id="277511" name="Line 7"/>
          <p:cNvSpPr>
            <a:spLocks noChangeShapeType="1"/>
          </p:cNvSpPr>
          <p:nvPr/>
        </p:nvSpPr>
        <p:spPr bwMode="auto">
          <a:xfrm flipV="1">
            <a:off x="3935413" y="3962400"/>
            <a:ext cx="0" cy="287338"/>
          </a:xfrm>
          <a:prstGeom prst="line">
            <a:avLst/>
          </a:prstGeom>
          <a:noFill/>
          <a:ln w="9525">
            <a:solidFill>
              <a:srgbClr val="000099"/>
            </a:solidFill>
            <a:round/>
            <a:headEnd type="triangle" w="med" len="med"/>
            <a:tailEnd type="triangle" w="med" len="med"/>
          </a:ln>
        </p:spPr>
        <p:txBody>
          <a:bodyPr/>
          <a:lstStyle/>
          <a:p>
            <a:endParaRPr lang="fr-FR"/>
          </a:p>
        </p:txBody>
      </p:sp>
      <p:sp>
        <p:nvSpPr>
          <p:cNvPr id="278536" name="Text Box 8"/>
          <p:cNvSpPr txBox="1">
            <a:spLocks noChangeArrowheads="1"/>
          </p:cNvSpPr>
          <p:nvPr/>
        </p:nvSpPr>
        <p:spPr bwMode="auto">
          <a:xfrm>
            <a:off x="3944938" y="3917951"/>
            <a:ext cx="372218" cy="307777"/>
          </a:xfrm>
          <a:prstGeom prst="rect">
            <a:avLst/>
          </a:prstGeom>
          <a:noFill/>
          <a:ln w="9525">
            <a:noFill/>
            <a:miter lim="800000"/>
            <a:headEnd/>
            <a:tailEnd/>
          </a:ln>
          <a:effectLst/>
        </p:spPr>
        <p:txBody>
          <a:bodyPr wrap="none">
            <a:spAutoFit/>
          </a:bodyPr>
          <a:lstStyle/>
          <a:p>
            <a:pPr>
              <a:defRPr/>
            </a:pPr>
            <a:r>
              <a:rPr lang="fr-FR" sz="1400" i="1">
                <a:effectLst>
                  <a:outerShdw blurRad="38100" dist="38100" dir="2700000" algn="tl">
                    <a:srgbClr val="C0C0C0"/>
                  </a:outerShdw>
                </a:effectLst>
              </a:rPr>
              <a:t>E</a:t>
            </a:r>
            <a:r>
              <a:rPr lang="fr-FR" sz="1400" i="1" baseline="-25000">
                <a:effectLst>
                  <a:outerShdw blurRad="38100" dist="38100" dir="2700000" algn="tl">
                    <a:srgbClr val="C0C0C0"/>
                  </a:outerShdw>
                </a:effectLst>
              </a:rPr>
              <a:t>g</a:t>
            </a:r>
            <a:endParaRPr lang="fr-FR" sz="1400" i="1">
              <a:effectLst>
                <a:outerShdw blurRad="38100" dist="38100" dir="2700000" algn="tl">
                  <a:srgbClr val="C0C0C0"/>
                </a:outerShdw>
              </a:effectLst>
            </a:endParaRPr>
          </a:p>
        </p:txBody>
      </p:sp>
      <p:sp>
        <p:nvSpPr>
          <p:cNvPr id="278540" name="Text Box 12"/>
          <p:cNvSpPr txBox="1">
            <a:spLocks noChangeArrowheads="1"/>
          </p:cNvSpPr>
          <p:nvPr/>
        </p:nvSpPr>
        <p:spPr bwMode="auto">
          <a:xfrm>
            <a:off x="4389438" y="2168526"/>
            <a:ext cx="423862" cy="396875"/>
          </a:xfrm>
          <a:prstGeom prst="rect">
            <a:avLst/>
          </a:prstGeom>
          <a:solidFill>
            <a:schemeClr val="bg1"/>
          </a:solidFill>
          <a:ln w="9525">
            <a:noFill/>
            <a:miter lim="800000"/>
            <a:headEnd/>
            <a:tailEnd/>
          </a:ln>
          <a:effectLst/>
        </p:spPr>
        <p:txBody>
          <a:bodyPr wrap="none">
            <a:spAutoFit/>
          </a:bodyPr>
          <a:lstStyle/>
          <a:p>
            <a:pPr>
              <a:defRPr/>
            </a:pPr>
            <a:r>
              <a:rPr lang="fr-FR" sz="2000" b="1" i="1">
                <a:solidFill>
                  <a:srgbClr val="FF0000"/>
                </a:solidFill>
                <a:effectLst>
                  <a:outerShdw blurRad="38100" dist="38100" dir="2700000" algn="tl">
                    <a:srgbClr val="C0C0C0"/>
                  </a:outerShdw>
                </a:effectLst>
              </a:rPr>
              <a:t>Si</a:t>
            </a:r>
          </a:p>
        </p:txBody>
      </p:sp>
      <p:sp>
        <p:nvSpPr>
          <p:cNvPr id="277514" name="Text Box 13"/>
          <p:cNvSpPr txBox="1">
            <a:spLocks noChangeArrowheads="1"/>
          </p:cNvSpPr>
          <p:nvPr/>
        </p:nvSpPr>
        <p:spPr bwMode="auto">
          <a:xfrm>
            <a:off x="3100388" y="6380163"/>
            <a:ext cx="596900" cy="304800"/>
          </a:xfrm>
          <a:prstGeom prst="rect">
            <a:avLst/>
          </a:prstGeom>
          <a:noFill/>
          <a:ln w="9525">
            <a:noFill/>
            <a:miter lim="800000"/>
            <a:headEnd/>
            <a:tailEnd/>
          </a:ln>
        </p:spPr>
        <p:txBody>
          <a:bodyPr wrap="none">
            <a:spAutoFit/>
          </a:bodyPr>
          <a:lstStyle/>
          <a:p>
            <a:r>
              <a:rPr lang="fr-FR" sz="1400"/>
              <a:t>(000)</a:t>
            </a:r>
          </a:p>
        </p:txBody>
      </p:sp>
      <p:sp>
        <p:nvSpPr>
          <p:cNvPr id="277515" name="Text Box 14"/>
          <p:cNvSpPr txBox="1">
            <a:spLocks noChangeArrowheads="1"/>
          </p:cNvSpPr>
          <p:nvPr/>
        </p:nvSpPr>
        <p:spPr bwMode="auto">
          <a:xfrm>
            <a:off x="4529138" y="6424613"/>
            <a:ext cx="596900" cy="304800"/>
          </a:xfrm>
          <a:prstGeom prst="rect">
            <a:avLst/>
          </a:prstGeom>
          <a:noFill/>
          <a:ln w="9525">
            <a:noFill/>
            <a:miter lim="800000"/>
            <a:headEnd/>
            <a:tailEnd/>
          </a:ln>
        </p:spPr>
        <p:txBody>
          <a:bodyPr wrap="none">
            <a:spAutoFit/>
          </a:bodyPr>
          <a:lstStyle/>
          <a:p>
            <a:r>
              <a:rPr lang="fr-FR" sz="1400"/>
              <a:t>(001)</a:t>
            </a:r>
          </a:p>
        </p:txBody>
      </p:sp>
      <p:sp>
        <p:nvSpPr>
          <p:cNvPr id="277516" name="Text Box 15"/>
          <p:cNvSpPr txBox="1">
            <a:spLocks noChangeArrowheads="1"/>
          </p:cNvSpPr>
          <p:nvPr/>
        </p:nvSpPr>
        <p:spPr bwMode="auto">
          <a:xfrm>
            <a:off x="1819275" y="6359525"/>
            <a:ext cx="596900" cy="304800"/>
          </a:xfrm>
          <a:prstGeom prst="rect">
            <a:avLst/>
          </a:prstGeom>
          <a:noFill/>
          <a:ln w="9525">
            <a:noFill/>
            <a:miter lim="800000"/>
            <a:headEnd/>
            <a:tailEnd/>
          </a:ln>
        </p:spPr>
        <p:txBody>
          <a:bodyPr wrap="none">
            <a:spAutoFit/>
          </a:bodyPr>
          <a:lstStyle/>
          <a:p>
            <a:r>
              <a:rPr lang="fr-FR" sz="1400"/>
              <a:t>(111)</a:t>
            </a:r>
          </a:p>
        </p:txBody>
      </p:sp>
      <p:sp>
        <p:nvSpPr>
          <p:cNvPr id="277517" name="AutoShape 17"/>
          <p:cNvSpPr>
            <a:spLocks noChangeArrowheads="1"/>
          </p:cNvSpPr>
          <p:nvPr/>
        </p:nvSpPr>
        <p:spPr bwMode="auto">
          <a:xfrm>
            <a:off x="5918200" y="3986213"/>
            <a:ext cx="1041400" cy="234950"/>
          </a:xfrm>
          <a:prstGeom prst="rightArrow">
            <a:avLst>
              <a:gd name="adj1" fmla="val 50000"/>
              <a:gd name="adj2" fmla="val 110811"/>
            </a:avLst>
          </a:prstGeom>
          <a:solidFill>
            <a:schemeClr val="hlink"/>
          </a:solidFill>
          <a:ln w="9525">
            <a:solidFill>
              <a:schemeClr val="tx1"/>
            </a:solidFill>
            <a:miter lim="800000"/>
            <a:headEnd/>
            <a:tailEnd/>
          </a:ln>
        </p:spPr>
        <p:txBody>
          <a:bodyPr wrap="none" anchor="ctr"/>
          <a:lstStyle/>
          <a:p>
            <a:endParaRPr lang="fr-FR"/>
          </a:p>
        </p:txBody>
      </p:sp>
      <p:sp>
        <p:nvSpPr>
          <p:cNvPr id="277518" name="Rectangle 19"/>
          <p:cNvSpPr>
            <a:spLocks noChangeArrowheads="1"/>
          </p:cNvSpPr>
          <p:nvPr/>
        </p:nvSpPr>
        <p:spPr bwMode="auto">
          <a:xfrm>
            <a:off x="2193925" y="2881314"/>
            <a:ext cx="2698750" cy="2016125"/>
          </a:xfrm>
          <a:prstGeom prst="rect">
            <a:avLst/>
          </a:prstGeom>
          <a:solidFill>
            <a:schemeClr val="hlink">
              <a:alpha val="25098"/>
            </a:schemeClr>
          </a:solidFill>
          <a:ln w="9525">
            <a:solidFill>
              <a:schemeClr val="tx1"/>
            </a:solidFill>
            <a:miter lim="800000"/>
            <a:headEnd/>
            <a:tailEnd/>
          </a:ln>
        </p:spPr>
        <p:txBody>
          <a:bodyPr wrap="none" anchor="ctr"/>
          <a:lstStyle/>
          <a:p>
            <a:endParaRPr lang="fr-FR"/>
          </a:p>
        </p:txBody>
      </p:sp>
      <p:grpSp>
        <p:nvGrpSpPr>
          <p:cNvPr id="277519" name="Group 25"/>
          <p:cNvGrpSpPr>
            <a:grpSpLocks/>
          </p:cNvGrpSpPr>
          <p:nvPr/>
        </p:nvGrpSpPr>
        <p:grpSpPr bwMode="auto">
          <a:xfrm>
            <a:off x="7104064" y="1844676"/>
            <a:ext cx="3563937" cy="4479925"/>
            <a:chOff x="3515" y="1162"/>
            <a:chExt cx="2245" cy="2822"/>
          </a:xfrm>
        </p:grpSpPr>
        <p:grpSp>
          <p:nvGrpSpPr>
            <p:cNvPr id="277520" name="Group 23"/>
            <p:cNvGrpSpPr>
              <a:grpSpLocks/>
            </p:cNvGrpSpPr>
            <p:nvPr/>
          </p:nvGrpSpPr>
          <p:grpSpPr bwMode="auto">
            <a:xfrm>
              <a:off x="3515" y="1162"/>
              <a:ext cx="2245" cy="2822"/>
              <a:chOff x="3515" y="1162"/>
              <a:chExt cx="2245" cy="2822"/>
            </a:xfrm>
          </p:grpSpPr>
          <p:pic>
            <p:nvPicPr>
              <p:cNvPr id="277522" name="Picture 16"/>
              <p:cNvPicPr>
                <a:picLocks noChangeAspect="1" noChangeArrowheads="1"/>
              </p:cNvPicPr>
              <p:nvPr/>
            </p:nvPicPr>
            <p:blipFill>
              <a:blip r:embed="rId6" cstate="print"/>
              <a:srcRect/>
              <a:stretch>
                <a:fillRect/>
              </a:stretch>
            </p:blipFill>
            <p:spPr bwMode="auto">
              <a:xfrm>
                <a:off x="3515" y="1162"/>
                <a:ext cx="2154" cy="2822"/>
              </a:xfrm>
              <a:prstGeom prst="rect">
                <a:avLst/>
              </a:prstGeom>
              <a:noFill/>
              <a:ln w="9525">
                <a:noFill/>
                <a:miter lim="800000"/>
                <a:headEnd/>
                <a:tailEnd/>
              </a:ln>
            </p:spPr>
          </p:pic>
          <p:sp>
            <p:nvSpPr>
              <p:cNvPr id="277523" name="Text Box 20"/>
              <p:cNvSpPr txBox="1">
                <a:spLocks noChangeArrowheads="1"/>
              </p:cNvSpPr>
              <p:nvPr/>
            </p:nvSpPr>
            <p:spPr bwMode="auto">
              <a:xfrm>
                <a:off x="5167" y="3702"/>
                <a:ext cx="593" cy="192"/>
              </a:xfrm>
              <a:prstGeom prst="rect">
                <a:avLst/>
              </a:prstGeom>
              <a:noFill/>
              <a:ln w="9525">
                <a:noFill/>
                <a:miter lim="800000"/>
                <a:headEnd/>
                <a:tailEnd/>
              </a:ln>
            </p:spPr>
            <p:txBody>
              <a:bodyPr wrap="none">
                <a:spAutoFit/>
              </a:bodyPr>
              <a:lstStyle/>
              <a:p>
                <a:r>
                  <a:rPr lang="fr-FR" sz="1400">
                    <a:solidFill>
                      <a:srgbClr val="FF3399"/>
                    </a:solidFill>
                  </a:rPr>
                  <a:t>(0 0 0.85)</a:t>
                </a:r>
              </a:p>
            </p:txBody>
          </p:sp>
        </p:grpSp>
        <p:sp>
          <p:nvSpPr>
            <p:cNvPr id="277521" name="Rectangle 21"/>
            <p:cNvSpPr>
              <a:spLocks noChangeArrowheads="1"/>
            </p:cNvSpPr>
            <p:nvPr/>
          </p:nvSpPr>
          <p:spPr bwMode="auto">
            <a:xfrm>
              <a:off x="3995" y="1298"/>
              <a:ext cx="1467" cy="2359"/>
            </a:xfrm>
            <a:prstGeom prst="rect">
              <a:avLst/>
            </a:prstGeom>
            <a:solidFill>
              <a:schemeClr val="hlink">
                <a:alpha val="38823"/>
              </a:schemeClr>
            </a:solidFill>
            <a:ln w="9525">
              <a:solidFill>
                <a:schemeClr val="tx1"/>
              </a:solidFill>
              <a:miter lim="800000"/>
              <a:headEnd/>
              <a:tailEnd/>
            </a:ln>
          </p:spPr>
          <p:txBody>
            <a:bodyPr wrap="none" anchor="ct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2"/>
          <p:cNvSpPr>
            <a:spLocks noGrp="1" noChangeArrowheads="1"/>
          </p:cNvSpPr>
          <p:nvPr>
            <p:ph type="title"/>
          </p:nvPr>
        </p:nvSpPr>
        <p:spPr/>
        <p:txBody>
          <a:bodyPr/>
          <a:lstStyle/>
          <a:p>
            <a:pPr eaLnBrk="1" hangingPunct="1"/>
            <a:r>
              <a:rPr lang="fr-FR"/>
              <a:t>Structure de bande réelle!</a:t>
            </a:r>
          </a:p>
        </p:txBody>
      </p:sp>
      <p:sp>
        <p:nvSpPr>
          <p:cNvPr id="278530" name="Espace réservé du numéro de diapositive 5"/>
          <p:cNvSpPr>
            <a:spLocks noGrp="1"/>
          </p:cNvSpPr>
          <p:nvPr>
            <p:ph type="sldNum" sz="quarter" idx="12"/>
          </p:nvPr>
        </p:nvSpPr>
        <p:spPr>
          <a:noFill/>
        </p:spPr>
        <p:txBody>
          <a:bodyPr/>
          <a:lstStyle/>
          <a:p>
            <a:fld id="{133818C3-43D4-4DDE-8ECD-2F467E080555}" type="slidenum">
              <a:rPr lang="fr-FR" altLang="en-US"/>
              <a:pPr/>
              <a:t>173</a:t>
            </a:fld>
            <a:endParaRPr lang="fr-FR" altLang="en-US"/>
          </a:p>
        </p:txBody>
      </p:sp>
      <p:grpSp>
        <p:nvGrpSpPr>
          <p:cNvPr id="278532" name="Group 10"/>
          <p:cNvGrpSpPr>
            <a:grpSpLocks/>
          </p:cNvGrpSpPr>
          <p:nvPr/>
        </p:nvGrpSpPr>
        <p:grpSpPr bwMode="auto">
          <a:xfrm>
            <a:off x="2208213" y="1916113"/>
            <a:ext cx="3340100" cy="4197350"/>
            <a:chOff x="295" y="1162"/>
            <a:chExt cx="1796" cy="2436"/>
          </a:xfrm>
        </p:grpSpPr>
        <p:grpSp>
          <p:nvGrpSpPr>
            <p:cNvPr id="278539" name="Group 6"/>
            <p:cNvGrpSpPr>
              <a:grpSpLocks/>
            </p:cNvGrpSpPr>
            <p:nvPr/>
          </p:nvGrpSpPr>
          <p:grpSpPr bwMode="auto">
            <a:xfrm>
              <a:off x="295" y="1162"/>
              <a:ext cx="1796" cy="2436"/>
              <a:chOff x="295" y="1162"/>
              <a:chExt cx="1796" cy="2436"/>
            </a:xfrm>
          </p:grpSpPr>
          <p:pic>
            <p:nvPicPr>
              <p:cNvPr id="278543" name="Picture 4"/>
              <p:cNvPicPr>
                <a:picLocks noChangeAspect="1" noChangeArrowheads="1"/>
              </p:cNvPicPr>
              <p:nvPr/>
            </p:nvPicPr>
            <p:blipFill>
              <a:blip r:embed="rId5" cstate="print"/>
              <a:srcRect r="31487"/>
              <a:stretch>
                <a:fillRect/>
              </a:stretch>
            </p:blipFill>
            <p:spPr bwMode="auto">
              <a:xfrm>
                <a:off x="295" y="1162"/>
                <a:ext cx="1632" cy="2436"/>
              </a:xfrm>
              <a:prstGeom prst="rect">
                <a:avLst/>
              </a:prstGeom>
              <a:noFill/>
              <a:ln w="9525">
                <a:noFill/>
                <a:miter lim="800000"/>
                <a:headEnd/>
                <a:tailEnd/>
              </a:ln>
            </p:spPr>
          </p:pic>
          <p:sp>
            <p:nvSpPr>
              <p:cNvPr id="278544" name="Rectangle 5"/>
              <p:cNvSpPr>
                <a:spLocks noChangeArrowheads="1"/>
              </p:cNvSpPr>
              <p:nvPr/>
            </p:nvSpPr>
            <p:spPr bwMode="auto">
              <a:xfrm>
                <a:off x="1773" y="1253"/>
                <a:ext cx="318" cy="2041"/>
              </a:xfrm>
              <a:prstGeom prst="rect">
                <a:avLst/>
              </a:prstGeom>
              <a:solidFill>
                <a:schemeClr val="bg1"/>
              </a:solidFill>
              <a:ln w="9525">
                <a:noFill/>
                <a:miter lim="800000"/>
                <a:headEnd/>
                <a:tailEnd/>
              </a:ln>
            </p:spPr>
            <p:txBody>
              <a:bodyPr wrap="none" anchor="ctr"/>
              <a:lstStyle/>
              <a:p>
                <a:endParaRPr lang="fr-FR"/>
              </a:p>
            </p:txBody>
          </p:sp>
        </p:grpSp>
        <p:sp>
          <p:nvSpPr>
            <p:cNvPr id="278540" name="Line 7"/>
            <p:cNvSpPr>
              <a:spLocks noChangeShapeType="1"/>
            </p:cNvSpPr>
            <p:nvPr/>
          </p:nvSpPr>
          <p:spPr bwMode="auto">
            <a:xfrm>
              <a:off x="975" y="1842"/>
              <a:ext cx="454" cy="0"/>
            </a:xfrm>
            <a:prstGeom prst="line">
              <a:avLst/>
            </a:prstGeom>
            <a:noFill/>
            <a:ln w="9525">
              <a:solidFill>
                <a:srgbClr val="FF0000"/>
              </a:solidFill>
              <a:prstDash val="lgDash"/>
              <a:round/>
              <a:headEnd/>
              <a:tailEnd/>
            </a:ln>
          </p:spPr>
          <p:txBody>
            <a:bodyPr/>
            <a:lstStyle/>
            <a:p>
              <a:endParaRPr lang="fr-FR"/>
            </a:p>
          </p:txBody>
        </p:sp>
        <p:sp>
          <p:nvSpPr>
            <p:cNvPr id="278541" name="Line 8"/>
            <p:cNvSpPr>
              <a:spLocks noChangeShapeType="1"/>
            </p:cNvSpPr>
            <p:nvPr/>
          </p:nvSpPr>
          <p:spPr bwMode="auto">
            <a:xfrm>
              <a:off x="976" y="1987"/>
              <a:ext cx="454" cy="0"/>
            </a:xfrm>
            <a:prstGeom prst="line">
              <a:avLst/>
            </a:prstGeom>
            <a:noFill/>
            <a:ln w="9525">
              <a:solidFill>
                <a:srgbClr val="FF0000"/>
              </a:solidFill>
              <a:prstDash val="lgDash"/>
              <a:round/>
              <a:headEnd/>
              <a:tailEnd/>
            </a:ln>
          </p:spPr>
          <p:txBody>
            <a:bodyPr/>
            <a:lstStyle/>
            <a:p>
              <a:endParaRPr lang="fr-FR"/>
            </a:p>
          </p:txBody>
        </p:sp>
        <p:sp>
          <p:nvSpPr>
            <p:cNvPr id="279561" name="Text Box 9"/>
            <p:cNvSpPr txBox="1">
              <a:spLocks noChangeArrowheads="1"/>
            </p:cNvSpPr>
            <p:nvPr/>
          </p:nvSpPr>
          <p:spPr bwMode="auto">
            <a:xfrm>
              <a:off x="1398" y="1823"/>
              <a:ext cx="204" cy="179"/>
            </a:xfrm>
            <a:prstGeom prst="rect">
              <a:avLst/>
            </a:prstGeom>
            <a:noFill/>
            <a:ln w="9525">
              <a:noFill/>
              <a:miter lim="800000"/>
              <a:headEnd/>
              <a:tailEnd/>
            </a:ln>
            <a:effectLst/>
          </p:spPr>
          <p:txBody>
            <a:bodyPr wrap="none">
              <a:spAutoFit/>
            </a:bodyPr>
            <a:lstStyle/>
            <a:p>
              <a:pPr>
                <a:defRPr/>
              </a:pPr>
              <a:r>
                <a:rPr lang="fr-FR" sz="1400" b="1" i="1">
                  <a:solidFill>
                    <a:srgbClr val="FF0000"/>
                  </a:solidFill>
                  <a:effectLst>
                    <a:outerShdw blurRad="38100" dist="38100" dir="2700000" algn="tl">
                      <a:srgbClr val="C0C0C0"/>
                    </a:outerShdw>
                  </a:effectLst>
                </a:rPr>
                <a:t>E</a:t>
              </a:r>
              <a:r>
                <a:rPr lang="fr-FR" sz="1400" b="1" i="1" baseline="-25000">
                  <a:solidFill>
                    <a:srgbClr val="FF0000"/>
                  </a:solidFill>
                  <a:effectLst>
                    <a:outerShdw blurRad="38100" dist="38100" dir="2700000" algn="tl">
                      <a:srgbClr val="C0C0C0"/>
                    </a:outerShdw>
                  </a:effectLst>
                </a:rPr>
                <a:t>g</a:t>
              </a:r>
              <a:endParaRPr lang="fr-FR" sz="1400" b="1" i="1">
                <a:solidFill>
                  <a:srgbClr val="FF0000"/>
                </a:solidFill>
                <a:effectLst>
                  <a:outerShdw blurRad="38100" dist="38100" dir="2700000" algn="tl">
                    <a:srgbClr val="C0C0C0"/>
                  </a:outerShdw>
                </a:effectLst>
              </a:endParaRPr>
            </a:p>
          </p:txBody>
        </p:sp>
      </p:grpSp>
      <p:sp>
        <p:nvSpPr>
          <p:cNvPr id="278533" name="Line 12"/>
          <p:cNvSpPr>
            <a:spLocks noChangeShapeType="1"/>
          </p:cNvSpPr>
          <p:nvPr/>
        </p:nvSpPr>
        <p:spPr bwMode="auto">
          <a:xfrm>
            <a:off x="6659563" y="2435225"/>
            <a:ext cx="647700" cy="0"/>
          </a:xfrm>
          <a:prstGeom prst="line">
            <a:avLst/>
          </a:prstGeom>
          <a:noFill/>
          <a:ln w="38100">
            <a:solidFill>
              <a:schemeClr val="bg1"/>
            </a:solidFill>
            <a:round/>
            <a:headEnd/>
            <a:tailEnd/>
          </a:ln>
        </p:spPr>
        <p:txBody>
          <a:bodyPr/>
          <a:lstStyle/>
          <a:p>
            <a:endParaRPr lang="fr-FR"/>
          </a:p>
        </p:txBody>
      </p:sp>
      <p:grpSp>
        <p:nvGrpSpPr>
          <p:cNvPr id="278534" name="Group 14"/>
          <p:cNvGrpSpPr>
            <a:grpSpLocks/>
          </p:cNvGrpSpPr>
          <p:nvPr/>
        </p:nvGrpSpPr>
        <p:grpSpPr bwMode="auto">
          <a:xfrm>
            <a:off x="6356351" y="1543050"/>
            <a:ext cx="3667125" cy="4622800"/>
            <a:chOff x="3044" y="972"/>
            <a:chExt cx="2310" cy="2912"/>
          </a:xfrm>
        </p:grpSpPr>
        <p:pic>
          <p:nvPicPr>
            <p:cNvPr id="278537" name="Picture 11"/>
            <p:cNvPicPr>
              <a:picLocks noChangeAspect="1" noChangeArrowheads="1"/>
            </p:cNvPicPr>
            <p:nvPr/>
          </p:nvPicPr>
          <p:blipFill>
            <a:blip r:embed="rId6" cstate="print"/>
            <a:srcRect/>
            <a:stretch>
              <a:fillRect/>
            </a:stretch>
          </p:blipFill>
          <p:spPr bwMode="auto">
            <a:xfrm>
              <a:off x="3044" y="972"/>
              <a:ext cx="2310" cy="2912"/>
            </a:xfrm>
            <a:prstGeom prst="rect">
              <a:avLst/>
            </a:prstGeom>
            <a:noFill/>
            <a:ln w="9525">
              <a:noFill/>
              <a:miter lim="800000"/>
              <a:headEnd/>
              <a:tailEnd/>
            </a:ln>
          </p:spPr>
        </p:pic>
        <p:sp>
          <p:nvSpPr>
            <p:cNvPr id="278538" name="Line 13"/>
            <p:cNvSpPr>
              <a:spLocks noChangeShapeType="1"/>
            </p:cNvSpPr>
            <p:nvPr/>
          </p:nvSpPr>
          <p:spPr bwMode="auto">
            <a:xfrm>
              <a:off x="3243" y="1670"/>
              <a:ext cx="453" cy="0"/>
            </a:xfrm>
            <a:prstGeom prst="line">
              <a:avLst/>
            </a:prstGeom>
            <a:noFill/>
            <a:ln w="57150">
              <a:solidFill>
                <a:schemeClr val="bg1"/>
              </a:solidFill>
              <a:round/>
              <a:headEnd/>
              <a:tailEnd/>
            </a:ln>
          </p:spPr>
          <p:txBody>
            <a:bodyPr/>
            <a:lstStyle/>
            <a:p>
              <a:endParaRPr lang="fr-FR"/>
            </a:p>
          </p:txBody>
        </p:sp>
      </p:grpSp>
      <p:sp>
        <p:nvSpPr>
          <p:cNvPr id="279567" name="Text Box 15"/>
          <p:cNvSpPr txBox="1">
            <a:spLocks noChangeArrowheads="1"/>
          </p:cNvSpPr>
          <p:nvPr/>
        </p:nvSpPr>
        <p:spPr bwMode="auto">
          <a:xfrm>
            <a:off x="3411538" y="6040438"/>
            <a:ext cx="781050" cy="366712"/>
          </a:xfrm>
          <a:prstGeom prst="rect">
            <a:avLst/>
          </a:prstGeom>
          <a:noFill/>
          <a:ln w="9525">
            <a:noFill/>
            <a:miter lim="800000"/>
            <a:headEnd/>
            <a:tailEnd/>
          </a:ln>
          <a:effectLst/>
        </p:spPr>
        <p:txBody>
          <a:bodyPr wrap="none">
            <a:spAutoFit/>
          </a:bodyPr>
          <a:lstStyle/>
          <a:p>
            <a:pPr>
              <a:defRPr/>
            </a:pPr>
            <a:r>
              <a:rPr lang="fr-FR" b="1" i="1">
                <a:solidFill>
                  <a:srgbClr val="FF0000"/>
                </a:solidFill>
                <a:effectLst>
                  <a:outerShdw blurRad="38100" dist="38100" dir="2700000" algn="tl">
                    <a:srgbClr val="C0C0C0"/>
                  </a:outerShdw>
                </a:effectLst>
              </a:rPr>
              <a:t>GaAs</a:t>
            </a:r>
          </a:p>
        </p:txBody>
      </p:sp>
      <p:sp>
        <p:nvSpPr>
          <p:cNvPr id="279568" name="Text Box 16"/>
          <p:cNvSpPr txBox="1">
            <a:spLocks noChangeArrowheads="1"/>
          </p:cNvSpPr>
          <p:nvPr/>
        </p:nvSpPr>
        <p:spPr bwMode="auto">
          <a:xfrm>
            <a:off x="9172575" y="1865313"/>
            <a:ext cx="488950" cy="366712"/>
          </a:xfrm>
          <a:prstGeom prst="rect">
            <a:avLst/>
          </a:prstGeom>
          <a:solidFill>
            <a:schemeClr val="bg1"/>
          </a:solidFill>
          <a:ln w="9525">
            <a:noFill/>
            <a:miter lim="800000"/>
            <a:headEnd/>
            <a:tailEnd/>
          </a:ln>
          <a:effectLst/>
        </p:spPr>
        <p:txBody>
          <a:bodyPr wrap="none">
            <a:spAutoFit/>
          </a:bodyPr>
          <a:lstStyle/>
          <a:p>
            <a:pPr>
              <a:defRPr/>
            </a:pPr>
            <a:r>
              <a:rPr lang="fr-FR" b="1" i="1">
                <a:solidFill>
                  <a:srgbClr val="FF0000"/>
                </a:solidFill>
                <a:effectLst>
                  <a:outerShdw blurRad="38100" dist="38100" dir="2700000" algn="tl">
                    <a:srgbClr val="C0C0C0"/>
                  </a:outerShdw>
                </a:effectLst>
              </a:rPr>
              <a:t>Ge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2"/>
          <p:cNvSpPr>
            <a:spLocks noGrp="1" noChangeArrowheads="1"/>
          </p:cNvSpPr>
          <p:nvPr>
            <p:ph type="title"/>
          </p:nvPr>
        </p:nvSpPr>
        <p:spPr/>
        <p:txBody>
          <a:bodyPr/>
          <a:lstStyle/>
          <a:p>
            <a:pPr eaLnBrk="1" hangingPunct="1"/>
            <a:r>
              <a:rPr lang="fr-FR"/>
              <a:t>synthèse</a:t>
            </a:r>
          </a:p>
        </p:txBody>
      </p:sp>
      <p:sp>
        <p:nvSpPr>
          <p:cNvPr id="279556" name="Rectangle 3"/>
          <p:cNvSpPr>
            <a:spLocks noGrp="1" noChangeArrowheads="1"/>
          </p:cNvSpPr>
          <p:nvPr>
            <p:ph idx="1"/>
          </p:nvPr>
        </p:nvSpPr>
        <p:spPr/>
        <p:txBody>
          <a:bodyPr/>
          <a:lstStyle/>
          <a:p>
            <a:pPr eaLnBrk="1" hangingPunct="1"/>
            <a:r>
              <a:rPr lang="fr-FR"/>
              <a:t>Cristal </a:t>
            </a:r>
            <a:r>
              <a:rPr lang="fr-FR">
                <a:sym typeface="Wingdings" pitchFamily="2" charset="2"/>
              </a:rPr>
              <a:t> potentiel périodique</a:t>
            </a:r>
          </a:p>
          <a:p>
            <a:pPr lvl="1" eaLnBrk="1" hangingPunct="1"/>
            <a:endParaRPr lang="fr-FR"/>
          </a:p>
          <a:p>
            <a:pPr lvl="1" eaLnBrk="1" hangingPunct="1"/>
            <a:r>
              <a:rPr lang="fr-FR"/>
              <a:t>Apparition de structure en bande d’énergie</a:t>
            </a:r>
          </a:p>
          <a:p>
            <a:pPr lvl="1" eaLnBrk="1" hangingPunct="1"/>
            <a:endParaRPr lang="fr-FR"/>
          </a:p>
          <a:p>
            <a:pPr lvl="1" eaLnBrk="1" hangingPunct="1"/>
            <a:r>
              <a:rPr lang="fr-FR"/>
              <a:t>Notion de bande interdite</a:t>
            </a:r>
          </a:p>
        </p:txBody>
      </p:sp>
      <p:sp>
        <p:nvSpPr>
          <p:cNvPr id="279554" name="Espace réservé du numéro de diapositive 5"/>
          <p:cNvSpPr>
            <a:spLocks noGrp="1"/>
          </p:cNvSpPr>
          <p:nvPr>
            <p:ph type="sldNum" sz="quarter" idx="12"/>
          </p:nvPr>
        </p:nvSpPr>
        <p:spPr>
          <a:noFill/>
        </p:spPr>
        <p:txBody>
          <a:bodyPr/>
          <a:lstStyle/>
          <a:p>
            <a:fld id="{E232CE60-1D4E-48A4-9593-014FC08CB448}" type="slidenum">
              <a:rPr lang="fr-FR" altLang="en-US"/>
              <a:pPr/>
              <a:t>174</a:t>
            </a:fld>
            <a:endParaRPr lang="fr-FR" altLang="en-US"/>
          </a:p>
        </p:txBody>
      </p:sp>
      <p:sp>
        <p:nvSpPr>
          <p:cNvPr id="279557" name="AutoShape 4"/>
          <p:cNvSpPr>
            <a:spLocks noChangeArrowheads="1"/>
          </p:cNvSpPr>
          <p:nvPr/>
        </p:nvSpPr>
        <p:spPr bwMode="auto">
          <a:xfrm>
            <a:off x="1919289" y="5300664"/>
            <a:ext cx="898525" cy="377825"/>
          </a:xfrm>
          <a:prstGeom prst="rightArrow">
            <a:avLst>
              <a:gd name="adj1" fmla="val 50000"/>
              <a:gd name="adj2" fmla="val 59454"/>
            </a:avLst>
          </a:prstGeom>
          <a:solidFill>
            <a:schemeClr val="accent1"/>
          </a:solidFill>
          <a:ln w="9525">
            <a:solidFill>
              <a:schemeClr val="tx1"/>
            </a:solidFill>
            <a:miter lim="800000"/>
            <a:headEnd/>
            <a:tailEnd/>
          </a:ln>
        </p:spPr>
        <p:txBody>
          <a:bodyPr wrap="none" anchor="ctr"/>
          <a:lstStyle/>
          <a:p>
            <a:endParaRPr lang="fr-FR"/>
          </a:p>
        </p:txBody>
      </p:sp>
      <p:sp>
        <p:nvSpPr>
          <p:cNvPr id="281605" name="Text Box 5"/>
          <p:cNvSpPr txBox="1">
            <a:spLocks noChangeArrowheads="1"/>
          </p:cNvSpPr>
          <p:nvPr/>
        </p:nvSpPr>
        <p:spPr bwMode="auto">
          <a:xfrm>
            <a:off x="3216276" y="5013326"/>
            <a:ext cx="6213475" cy="1006475"/>
          </a:xfrm>
          <a:prstGeom prst="rect">
            <a:avLst/>
          </a:prstGeom>
          <a:noFill/>
          <a:ln w="9525">
            <a:noFill/>
            <a:miter lim="800000"/>
            <a:headEnd/>
            <a:tailEnd/>
          </a:ln>
          <a:effectLst/>
        </p:spPr>
        <p:txBody>
          <a:bodyPr>
            <a:spAutoFit/>
          </a:bodyPr>
          <a:lstStyle/>
          <a:p>
            <a:pPr>
              <a:defRPr/>
            </a:pPr>
            <a:r>
              <a:rPr lang="fr-FR" sz="2000" i="1">
                <a:solidFill>
                  <a:srgbClr val="000099"/>
                </a:solidFill>
                <a:effectLst>
                  <a:outerShdw blurRad="38100" dist="38100" dir="2700000" algn="tl">
                    <a:srgbClr val="C0C0C0"/>
                  </a:outerShdw>
                </a:effectLst>
              </a:rPr>
              <a:t>Cela suffit il à expliquer la différence entre métal et isolant (ou semiconducteur) ?</a:t>
            </a:r>
          </a:p>
          <a:p>
            <a:pPr>
              <a:defRPr/>
            </a:pPr>
            <a:r>
              <a:rPr lang="fr-FR" sz="2000" i="1">
                <a:solidFill>
                  <a:srgbClr val="000099"/>
                </a:solidFill>
                <a:effectLst>
                  <a:outerShdw blurRad="38100" dist="38100" dir="2700000" algn="tl">
                    <a:srgbClr val="C0C0C0"/>
                  </a:outerShdw>
                </a:effectLst>
              </a:rPr>
              <a:t>Suite au prochain chapitre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type="ctrTitle"/>
          </p:nvPr>
        </p:nvSpPr>
        <p:spPr/>
        <p:txBody>
          <a:bodyPr/>
          <a:lstStyle/>
          <a:p>
            <a:pPr eaLnBrk="1" hangingPunct="1"/>
            <a:r>
              <a:rPr lang="fr-FR" dirty="0"/>
              <a:t>Chapitre 7</a:t>
            </a:r>
          </a:p>
        </p:txBody>
      </p:sp>
      <p:sp>
        <p:nvSpPr>
          <p:cNvPr id="282627" name="Rectangle 3"/>
          <p:cNvSpPr>
            <a:spLocks noGrp="1" noChangeArrowheads="1"/>
          </p:cNvSpPr>
          <p:nvPr>
            <p:ph type="subTitle" idx="1"/>
          </p:nvPr>
        </p:nvSpPr>
        <p:spPr>
          <a:xfrm>
            <a:off x="2207568" y="3515072"/>
            <a:ext cx="7200800" cy="2362200"/>
          </a:xfrm>
        </p:spPr>
        <p:txBody>
          <a:bodyPr/>
          <a:lstStyle/>
          <a:p>
            <a:pPr marL="609600" indent="-609600">
              <a:spcBef>
                <a:spcPct val="0"/>
              </a:spcBef>
              <a:buClrTx/>
              <a:buSzTx/>
              <a:defRPr/>
            </a:pPr>
            <a:r>
              <a:rPr lang="fr-FR" sz="3100" dirty="0"/>
              <a:t>Courant dans les solides : </a:t>
            </a:r>
          </a:p>
          <a:p>
            <a:pPr marL="609600" indent="-609600">
              <a:spcBef>
                <a:spcPct val="0"/>
              </a:spcBef>
              <a:buClrTx/>
              <a:buSzTx/>
              <a:defRPr/>
            </a:pPr>
            <a:r>
              <a:rPr lang="fr-FR" sz="3100" dirty="0"/>
              <a:t>cas particulier des </a:t>
            </a:r>
            <a:r>
              <a:rPr lang="fr-FR" sz="3100" dirty="0" err="1"/>
              <a:t>semiconducteurs</a:t>
            </a:r>
            <a:endParaRPr lang="fr-FR" dirty="0"/>
          </a:p>
          <a:p>
            <a:pPr marL="609600" indent="-609600">
              <a:defRPr/>
            </a:pPr>
            <a:endParaRPr lang="fr-FR" i="1" dirty="0">
              <a:effectLst>
                <a:outerShdw blurRad="38100" dist="38100" dir="2700000" algn="tl">
                  <a:srgbClr val="C0C0C0"/>
                </a:outerShdw>
              </a:effectLst>
            </a:endParaRPr>
          </a:p>
        </p:txBody>
      </p:sp>
      <p:sp>
        <p:nvSpPr>
          <p:cNvPr id="280578" name="Rectangle 7"/>
          <p:cNvSpPr>
            <a:spLocks noGrp="1" noChangeArrowheads="1"/>
          </p:cNvSpPr>
          <p:nvPr>
            <p:ph type="sldNum" sz="quarter" idx="12"/>
          </p:nvPr>
        </p:nvSpPr>
        <p:spPr>
          <a:noFill/>
        </p:spPr>
        <p:txBody>
          <a:bodyPr/>
          <a:lstStyle/>
          <a:p>
            <a:fld id="{356661D4-7A27-411D-8114-47501A58DFBB}" type="slidenum">
              <a:rPr lang="fr-FR" altLang="en-US"/>
              <a:pPr/>
              <a:t>175</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6800" y="233521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2"/>
          <p:cNvSpPr>
            <a:spLocks noGrp="1" noChangeArrowheads="1"/>
          </p:cNvSpPr>
          <p:nvPr>
            <p:ph type="title"/>
          </p:nvPr>
        </p:nvSpPr>
        <p:spPr/>
        <p:txBody>
          <a:bodyPr>
            <a:normAutofit fontScale="90000"/>
          </a:bodyPr>
          <a:lstStyle/>
          <a:p>
            <a:pPr eaLnBrk="1" hangingPunct="1"/>
            <a:r>
              <a:rPr lang="fr-FR"/>
              <a:t>Courant de conduction dans le « cristal » de Bloch - Brillouin</a:t>
            </a:r>
          </a:p>
        </p:txBody>
      </p:sp>
      <p:sp>
        <p:nvSpPr>
          <p:cNvPr id="103430" name="Rectangle 3"/>
          <p:cNvSpPr>
            <a:spLocks noGrp="1" noChangeArrowheads="1"/>
          </p:cNvSpPr>
          <p:nvPr>
            <p:ph idx="1"/>
          </p:nvPr>
        </p:nvSpPr>
        <p:spPr/>
        <p:txBody>
          <a:bodyPr/>
          <a:lstStyle/>
          <a:p>
            <a:pPr eaLnBrk="1" hangingPunct="1"/>
            <a:r>
              <a:rPr lang="fr-FR"/>
              <a:t>Vecteur densité de courant:</a:t>
            </a:r>
          </a:p>
          <a:p>
            <a:pPr lvl="1" eaLnBrk="1" hangingPunct="1"/>
            <a:r>
              <a:rPr lang="fr-FR"/>
              <a:t>C’est quoi la densité de courant: c’est un déplacement de charges électriques par unité de temps et de surface</a:t>
            </a:r>
          </a:p>
          <a:p>
            <a:pPr lvl="1" eaLnBrk="1" hangingPunct="1"/>
            <a:endParaRPr lang="fr-FR"/>
          </a:p>
          <a:p>
            <a:pPr lvl="1" eaLnBrk="1" hangingPunct="1"/>
            <a:endParaRPr lang="fr-FR"/>
          </a:p>
          <a:p>
            <a:pPr lvl="1" eaLnBrk="1" hangingPunct="1"/>
            <a:endParaRPr lang="fr-FR"/>
          </a:p>
          <a:p>
            <a:pPr lvl="1" eaLnBrk="1" hangingPunct="1"/>
            <a:r>
              <a:rPr lang="fr-FR"/>
              <a:t>À 1 dim:</a:t>
            </a:r>
          </a:p>
        </p:txBody>
      </p:sp>
      <p:sp>
        <p:nvSpPr>
          <p:cNvPr id="103428" name="Espace réservé du numéro de diapositive 5"/>
          <p:cNvSpPr>
            <a:spLocks noGrp="1"/>
          </p:cNvSpPr>
          <p:nvPr>
            <p:ph type="sldNum" sz="quarter" idx="12"/>
          </p:nvPr>
        </p:nvSpPr>
        <p:spPr>
          <a:noFill/>
        </p:spPr>
        <p:txBody>
          <a:bodyPr/>
          <a:lstStyle/>
          <a:p>
            <a:fld id="{3749CB60-627A-4026-8F15-EDCDFE732349}" type="slidenum">
              <a:rPr lang="fr-FR" altLang="en-US"/>
              <a:pPr/>
              <a:t>176</a:t>
            </a:fld>
            <a:endParaRPr lang="fr-FR" altLang="en-US"/>
          </a:p>
        </p:txBody>
      </p:sp>
      <p:graphicFrame>
        <p:nvGraphicFramePr>
          <p:cNvPr id="103426" name="Object 4"/>
          <p:cNvGraphicFramePr>
            <a:graphicFrameLocks noChangeAspect="1"/>
          </p:cNvGraphicFramePr>
          <p:nvPr>
            <p:extLst>
              <p:ext uri="{D42A27DB-BD31-4B8C-83A1-F6EECF244321}">
                <p14:modId xmlns:p14="http://schemas.microsoft.com/office/powerpoint/2010/main" val="330617466"/>
              </p:ext>
            </p:extLst>
          </p:nvPr>
        </p:nvGraphicFramePr>
        <p:xfrm>
          <a:off x="2516189" y="3284539"/>
          <a:ext cx="7297737" cy="1279525"/>
        </p:xfrm>
        <a:graphic>
          <a:graphicData uri="http://schemas.openxmlformats.org/presentationml/2006/ole">
            <mc:AlternateContent xmlns:mc="http://schemas.openxmlformats.org/markup-compatibility/2006">
              <mc:Choice xmlns:v="urn:schemas-microsoft-com:vml" Requires="v">
                <p:oleObj name="Équation" r:id="rId5" imgW="3619440" imgH="634680" progId="Equation.3">
                  <p:embed/>
                </p:oleObj>
              </mc:Choice>
              <mc:Fallback>
                <p:oleObj name="Équation" r:id="rId5" imgW="3619440" imgH="634680" progId="Equation.3">
                  <p:embed/>
                  <p:pic>
                    <p:nvPicPr>
                      <p:cNvPr id="103426" name="Object 4"/>
                      <p:cNvPicPr>
                        <a:picLocks noChangeAspect="1" noChangeArrowheads="1"/>
                      </p:cNvPicPr>
                      <p:nvPr/>
                    </p:nvPicPr>
                    <p:blipFill>
                      <a:blip r:embed="rId6"/>
                      <a:srcRect/>
                      <a:stretch>
                        <a:fillRect/>
                      </a:stretch>
                    </p:blipFill>
                    <p:spPr bwMode="auto">
                      <a:xfrm>
                        <a:off x="2516189" y="3284539"/>
                        <a:ext cx="7297737"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27" name="Object 6"/>
          <p:cNvGraphicFramePr>
            <a:graphicFrameLocks noChangeAspect="1"/>
          </p:cNvGraphicFramePr>
          <p:nvPr/>
        </p:nvGraphicFramePr>
        <p:xfrm>
          <a:off x="4008439" y="5445126"/>
          <a:ext cx="2776537" cy="828675"/>
        </p:xfrm>
        <a:graphic>
          <a:graphicData uri="http://schemas.openxmlformats.org/presentationml/2006/ole">
            <mc:AlternateContent xmlns:mc="http://schemas.openxmlformats.org/markup-compatibility/2006">
              <mc:Choice xmlns:v="urn:schemas-microsoft-com:vml" Requires="v">
                <p:oleObj name="Equation" r:id="rId7" imgW="1193760" imgH="355320" progId="Equation.3">
                  <p:embed/>
                </p:oleObj>
              </mc:Choice>
              <mc:Fallback>
                <p:oleObj name="Equation" r:id="rId7" imgW="1193760" imgH="355320" progId="Equation.3">
                  <p:embed/>
                  <p:pic>
                    <p:nvPicPr>
                      <p:cNvPr id="10342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9" y="5445126"/>
                        <a:ext cx="2776537"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318" y="251539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p:nvPr>
        </p:nvSpPr>
        <p:spPr/>
        <p:txBody>
          <a:bodyPr>
            <a:normAutofit fontScale="90000"/>
          </a:bodyPr>
          <a:lstStyle/>
          <a:p>
            <a:pPr eaLnBrk="1" hangingPunct="1"/>
            <a:r>
              <a:rPr lang="fr-FR"/>
              <a:t>Courant de conduction dans le « cristal » de Bloch - Brillouin</a:t>
            </a:r>
          </a:p>
        </p:txBody>
      </p:sp>
      <p:sp>
        <p:nvSpPr>
          <p:cNvPr id="284675" name="Rectangle 3"/>
          <p:cNvSpPr>
            <a:spLocks noGrp="1" noChangeArrowheads="1"/>
          </p:cNvSpPr>
          <p:nvPr>
            <p:ph idx="1"/>
          </p:nvPr>
        </p:nvSpPr>
        <p:spPr>
          <a:xfrm>
            <a:off x="1524000" y="1719264"/>
            <a:ext cx="9144000" cy="1277937"/>
          </a:xfrm>
        </p:spPr>
        <p:txBody>
          <a:bodyPr/>
          <a:lstStyle/>
          <a:p>
            <a:pPr lvl="1" eaLnBrk="1" hangingPunct="1">
              <a:defRPr/>
            </a:pPr>
            <a:r>
              <a:rPr lang="fr-FR"/>
              <a:t>Contribution des diverses bandes au courant électrique</a:t>
            </a:r>
          </a:p>
          <a:p>
            <a:pPr lvl="2" eaLnBrk="1" hangingPunct="1">
              <a:defRPr/>
            </a:pPr>
            <a:r>
              <a:rPr lang="fr-FR" i="1" u="sng">
                <a:solidFill>
                  <a:srgbClr val="000099"/>
                </a:solidFill>
                <a:effectLst>
                  <a:outerShdw blurRad="38100" dist="38100" dir="2700000" algn="tl">
                    <a:srgbClr val="C0C0C0"/>
                  </a:outerShdw>
                </a:effectLst>
              </a:rPr>
              <a:t>Bande pleine</a:t>
            </a:r>
          </a:p>
        </p:txBody>
      </p:sp>
      <p:sp>
        <p:nvSpPr>
          <p:cNvPr id="104452" name="Espace réservé du numéro de diapositive 5"/>
          <p:cNvSpPr>
            <a:spLocks noGrp="1"/>
          </p:cNvSpPr>
          <p:nvPr>
            <p:ph type="sldNum" sz="quarter" idx="12"/>
          </p:nvPr>
        </p:nvSpPr>
        <p:spPr>
          <a:noFill/>
        </p:spPr>
        <p:txBody>
          <a:bodyPr/>
          <a:lstStyle/>
          <a:p>
            <a:fld id="{4915BFA6-DD7E-4FEA-B356-704B782C7A5D}" type="slidenum">
              <a:rPr lang="fr-FR" altLang="en-US"/>
              <a:pPr/>
              <a:t>177</a:t>
            </a:fld>
            <a:endParaRPr lang="fr-FR" altLang="en-US"/>
          </a:p>
        </p:txBody>
      </p:sp>
      <p:grpSp>
        <p:nvGrpSpPr>
          <p:cNvPr id="104455" name="Group 13"/>
          <p:cNvGrpSpPr>
            <a:grpSpLocks/>
          </p:cNvGrpSpPr>
          <p:nvPr/>
        </p:nvGrpSpPr>
        <p:grpSpPr bwMode="auto">
          <a:xfrm>
            <a:off x="2208214" y="2728913"/>
            <a:ext cx="2592387" cy="3822700"/>
            <a:chOff x="748" y="1719"/>
            <a:chExt cx="1633" cy="2408"/>
          </a:xfrm>
        </p:grpSpPr>
        <p:grpSp>
          <p:nvGrpSpPr>
            <p:cNvPr id="104459" name="Group 7"/>
            <p:cNvGrpSpPr>
              <a:grpSpLocks/>
            </p:cNvGrpSpPr>
            <p:nvPr/>
          </p:nvGrpSpPr>
          <p:grpSpPr bwMode="auto">
            <a:xfrm>
              <a:off x="748" y="1719"/>
              <a:ext cx="1633" cy="2346"/>
              <a:chOff x="748" y="1583"/>
              <a:chExt cx="1633" cy="2346"/>
            </a:xfrm>
          </p:grpSpPr>
          <p:pic>
            <p:nvPicPr>
              <p:cNvPr id="104464" name="Picture 4"/>
              <p:cNvPicPr>
                <a:picLocks noChangeAspect="1" noChangeArrowheads="1"/>
              </p:cNvPicPr>
              <p:nvPr/>
            </p:nvPicPr>
            <p:blipFill>
              <a:blip r:embed="rId5" cstate="print"/>
              <a:srcRect l="10164" r="28812" b="10709"/>
              <a:stretch>
                <a:fillRect/>
              </a:stretch>
            </p:blipFill>
            <p:spPr bwMode="auto">
              <a:xfrm>
                <a:off x="748" y="1661"/>
                <a:ext cx="1633" cy="2268"/>
              </a:xfrm>
              <a:prstGeom prst="rect">
                <a:avLst/>
              </a:prstGeom>
              <a:noFill/>
              <a:ln w="9525">
                <a:noFill/>
                <a:miter lim="800000"/>
                <a:headEnd/>
                <a:tailEnd/>
              </a:ln>
            </p:spPr>
          </p:pic>
          <p:sp>
            <p:nvSpPr>
              <p:cNvPr id="104465" name="Text Box 5"/>
              <p:cNvSpPr txBox="1">
                <a:spLocks noChangeArrowheads="1"/>
              </p:cNvSpPr>
              <p:nvPr/>
            </p:nvSpPr>
            <p:spPr bwMode="auto">
              <a:xfrm>
                <a:off x="1371" y="1583"/>
                <a:ext cx="212" cy="231"/>
              </a:xfrm>
              <a:prstGeom prst="rect">
                <a:avLst/>
              </a:prstGeom>
              <a:solidFill>
                <a:schemeClr val="bg1"/>
              </a:solidFill>
              <a:ln w="9525">
                <a:noFill/>
                <a:miter lim="800000"/>
                <a:headEnd/>
                <a:tailEnd/>
              </a:ln>
            </p:spPr>
            <p:txBody>
              <a:bodyPr wrap="none">
                <a:spAutoFit/>
              </a:bodyPr>
              <a:lstStyle/>
              <a:p>
                <a:r>
                  <a:rPr lang="fr-FR" i="1"/>
                  <a:t>E</a:t>
                </a:r>
              </a:p>
            </p:txBody>
          </p:sp>
        </p:grpSp>
        <p:sp>
          <p:nvSpPr>
            <p:cNvPr id="104460" name="Line 8"/>
            <p:cNvSpPr>
              <a:spLocks noChangeShapeType="1"/>
            </p:cNvSpPr>
            <p:nvPr/>
          </p:nvSpPr>
          <p:spPr bwMode="auto">
            <a:xfrm flipV="1">
              <a:off x="1292" y="3521"/>
              <a:ext cx="0" cy="363"/>
            </a:xfrm>
            <a:prstGeom prst="line">
              <a:avLst/>
            </a:prstGeom>
            <a:noFill/>
            <a:ln w="28575">
              <a:solidFill>
                <a:srgbClr val="FF0000"/>
              </a:solidFill>
              <a:round/>
              <a:headEnd/>
              <a:tailEnd/>
            </a:ln>
          </p:spPr>
          <p:txBody>
            <a:bodyPr/>
            <a:lstStyle/>
            <a:p>
              <a:endParaRPr lang="fr-FR"/>
            </a:p>
          </p:txBody>
        </p:sp>
        <p:sp>
          <p:nvSpPr>
            <p:cNvPr id="104461" name="Line 9"/>
            <p:cNvSpPr>
              <a:spLocks noChangeShapeType="1"/>
            </p:cNvSpPr>
            <p:nvPr/>
          </p:nvSpPr>
          <p:spPr bwMode="auto">
            <a:xfrm flipV="1">
              <a:off x="1900" y="3521"/>
              <a:ext cx="0" cy="363"/>
            </a:xfrm>
            <a:prstGeom prst="line">
              <a:avLst/>
            </a:prstGeom>
            <a:noFill/>
            <a:ln w="28575">
              <a:solidFill>
                <a:srgbClr val="FF0000"/>
              </a:solidFill>
              <a:round/>
              <a:headEnd/>
              <a:tailEnd/>
            </a:ln>
          </p:spPr>
          <p:txBody>
            <a:bodyPr/>
            <a:lstStyle/>
            <a:p>
              <a:endParaRPr lang="fr-FR"/>
            </a:p>
          </p:txBody>
        </p:sp>
        <p:sp>
          <p:nvSpPr>
            <p:cNvPr id="104462" name="Text Box 10"/>
            <p:cNvSpPr txBox="1">
              <a:spLocks noChangeArrowheads="1"/>
            </p:cNvSpPr>
            <p:nvPr/>
          </p:nvSpPr>
          <p:spPr bwMode="auto">
            <a:xfrm>
              <a:off x="1824" y="3896"/>
              <a:ext cx="241" cy="231"/>
            </a:xfrm>
            <a:prstGeom prst="rect">
              <a:avLst/>
            </a:prstGeom>
            <a:noFill/>
            <a:ln w="9525">
              <a:noFill/>
              <a:miter lim="800000"/>
              <a:headEnd/>
              <a:tailEnd/>
            </a:ln>
          </p:spPr>
          <p:txBody>
            <a:bodyPr wrap="none">
              <a:spAutoFit/>
            </a:bodyPr>
            <a:lstStyle/>
            <a:p>
              <a:r>
                <a:rPr lang="fr-FR"/>
                <a:t>k</a:t>
              </a:r>
              <a:r>
                <a:rPr lang="fr-FR" baseline="-25000"/>
                <a:t>0</a:t>
              </a:r>
              <a:endParaRPr lang="fr-FR"/>
            </a:p>
          </p:txBody>
        </p:sp>
        <p:sp>
          <p:nvSpPr>
            <p:cNvPr id="104463" name="Text Box 11"/>
            <p:cNvSpPr txBox="1">
              <a:spLocks noChangeArrowheads="1"/>
            </p:cNvSpPr>
            <p:nvPr/>
          </p:nvSpPr>
          <p:spPr bwMode="auto">
            <a:xfrm>
              <a:off x="1156" y="3875"/>
              <a:ext cx="289" cy="231"/>
            </a:xfrm>
            <a:prstGeom prst="rect">
              <a:avLst/>
            </a:prstGeom>
            <a:noFill/>
            <a:ln w="9525">
              <a:noFill/>
              <a:miter lim="800000"/>
              <a:headEnd/>
              <a:tailEnd/>
            </a:ln>
          </p:spPr>
          <p:txBody>
            <a:bodyPr wrap="none">
              <a:spAutoFit/>
            </a:bodyPr>
            <a:lstStyle/>
            <a:p>
              <a:r>
                <a:rPr lang="fr-FR"/>
                <a:t>-k</a:t>
              </a:r>
              <a:r>
                <a:rPr lang="fr-FR" baseline="-25000"/>
                <a:t>0</a:t>
              </a:r>
              <a:endParaRPr lang="fr-FR"/>
            </a:p>
          </p:txBody>
        </p:sp>
      </p:grpSp>
      <p:sp>
        <p:nvSpPr>
          <p:cNvPr id="104456" name="Rectangle 12"/>
          <p:cNvSpPr>
            <a:spLocks noChangeArrowheads="1"/>
          </p:cNvSpPr>
          <p:nvPr/>
        </p:nvSpPr>
        <p:spPr bwMode="auto">
          <a:xfrm>
            <a:off x="3503614" y="2420938"/>
            <a:ext cx="6911975" cy="1079500"/>
          </a:xfrm>
          <a:prstGeom prst="rect">
            <a:avLst/>
          </a:prstGeom>
          <a:noFill/>
          <a:ln w="9525">
            <a:noFill/>
            <a:miter lim="800000"/>
            <a:headEnd/>
            <a:tailEnd/>
          </a:ln>
        </p:spPr>
        <p:txBody>
          <a:bodyPr/>
          <a:lstStyle/>
          <a:p>
            <a:pPr marL="1600200" lvl="3" indent="-228600">
              <a:spcBef>
                <a:spcPct val="20000"/>
              </a:spcBef>
              <a:buClr>
                <a:schemeClr val="tx2"/>
              </a:buClr>
              <a:buSzPct val="75000"/>
              <a:buFont typeface="Wingdings" pitchFamily="2" charset="2"/>
              <a:buChar char="§"/>
            </a:pPr>
            <a:r>
              <a:rPr lang="fr-FR" sz="2000"/>
              <a:t>Sur chacune des valeurs permises de k</a:t>
            </a:r>
            <a:r>
              <a:rPr lang="fr-FR" sz="2000" baseline="-25000"/>
              <a:t>0</a:t>
            </a:r>
            <a:r>
              <a:rPr lang="fr-FR" sz="2000"/>
              <a:t> on peut former un paquet d’ondes</a:t>
            </a:r>
          </a:p>
          <a:p>
            <a:pPr marL="1600200" lvl="3" indent="-228600">
              <a:spcBef>
                <a:spcPct val="20000"/>
              </a:spcBef>
              <a:buClr>
                <a:schemeClr val="tx2"/>
              </a:buClr>
              <a:buSzPct val="75000"/>
              <a:buFont typeface="Wingdings" pitchFamily="2" charset="2"/>
              <a:buChar char="§"/>
            </a:pPr>
            <a:r>
              <a:rPr lang="fr-FR" sz="2000"/>
              <a:t>La bande est dite pleine si toute les valeurs de k</a:t>
            </a:r>
            <a:r>
              <a:rPr lang="fr-FR" sz="2000" baseline="-25000"/>
              <a:t>0</a:t>
            </a:r>
            <a:r>
              <a:rPr lang="fr-FR" sz="2000"/>
              <a:t> sont utilisées (niveau d’énergie occupé). </a:t>
            </a:r>
          </a:p>
          <a:p>
            <a:pPr marL="1600200" lvl="3" indent="-228600">
              <a:spcBef>
                <a:spcPct val="20000"/>
              </a:spcBef>
              <a:buClr>
                <a:schemeClr val="tx2"/>
              </a:buClr>
              <a:buSzPct val="75000"/>
              <a:buFont typeface="Wingdings" pitchFamily="2" charset="2"/>
              <a:buChar char="§"/>
            </a:pPr>
            <a:r>
              <a:rPr lang="fr-FR" sz="2000" i="1" u="sng"/>
              <a:t>E(k)</a:t>
            </a:r>
            <a:r>
              <a:rPr lang="fr-FR" sz="2000" u="sng"/>
              <a:t> est paire en k</a:t>
            </a:r>
            <a:r>
              <a:rPr lang="fr-FR" sz="2000"/>
              <a:t> </a:t>
            </a:r>
            <a:r>
              <a:rPr lang="fr-FR" sz="2000">
                <a:sym typeface="Wingdings" pitchFamily="2" charset="2"/>
              </a:rPr>
              <a:t> </a:t>
            </a:r>
            <a:r>
              <a:rPr lang="fr-FR" sz="2000" i="1">
                <a:sym typeface="Wingdings" pitchFamily="2" charset="2"/>
              </a:rPr>
              <a:t>E(-k</a:t>
            </a:r>
            <a:r>
              <a:rPr lang="fr-FR" sz="2000" i="1" baseline="-25000">
                <a:sym typeface="Wingdings" pitchFamily="2" charset="2"/>
              </a:rPr>
              <a:t>0</a:t>
            </a:r>
            <a:r>
              <a:rPr lang="fr-FR" sz="2000" i="1">
                <a:sym typeface="Wingdings" pitchFamily="2" charset="2"/>
              </a:rPr>
              <a:t>)= E(+k</a:t>
            </a:r>
            <a:r>
              <a:rPr lang="fr-FR" sz="2000" i="1" baseline="-25000">
                <a:sym typeface="Wingdings" pitchFamily="2" charset="2"/>
              </a:rPr>
              <a:t>0</a:t>
            </a:r>
            <a:r>
              <a:rPr lang="fr-FR" sz="2000" i="1">
                <a:sym typeface="Wingdings" pitchFamily="2" charset="2"/>
              </a:rPr>
              <a:t>)</a:t>
            </a:r>
            <a:r>
              <a:rPr lang="fr-FR" sz="2000">
                <a:sym typeface="Wingdings" pitchFamily="2" charset="2"/>
              </a:rPr>
              <a:t>  la probabilité de trouver un électron en k</a:t>
            </a:r>
            <a:r>
              <a:rPr lang="fr-FR" sz="2000" baseline="-25000">
                <a:sym typeface="Wingdings" pitchFamily="2" charset="2"/>
              </a:rPr>
              <a:t>0</a:t>
            </a:r>
            <a:r>
              <a:rPr lang="fr-FR" sz="2000">
                <a:sym typeface="Wingdings" pitchFamily="2" charset="2"/>
              </a:rPr>
              <a:t> ou en –k</a:t>
            </a:r>
            <a:r>
              <a:rPr lang="fr-FR" sz="2000" baseline="-25000">
                <a:sym typeface="Wingdings" pitchFamily="2" charset="2"/>
              </a:rPr>
              <a:t>0</a:t>
            </a:r>
            <a:r>
              <a:rPr lang="fr-FR" sz="2000">
                <a:sym typeface="Wingdings" pitchFamily="2" charset="2"/>
              </a:rPr>
              <a:t> est identique (démontré chapitre suivant)</a:t>
            </a:r>
          </a:p>
          <a:p>
            <a:pPr marL="1600200" lvl="3" indent="-228600">
              <a:spcBef>
                <a:spcPct val="20000"/>
              </a:spcBef>
              <a:buClr>
                <a:schemeClr val="tx2"/>
              </a:buClr>
              <a:buSzPct val="75000"/>
              <a:buFont typeface="Wingdings" pitchFamily="2" charset="2"/>
              <a:buChar char="§"/>
            </a:pPr>
            <a:r>
              <a:rPr lang="fr-FR" sz="2000" u="sng">
                <a:sym typeface="Wingdings" pitchFamily="2" charset="2"/>
              </a:rPr>
              <a:t>Vitesse de la particule</a:t>
            </a:r>
            <a:r>
              <a:rPr lang="fr-FR" sz="2000">
                <a:sym typeface="Wingdings" pitchFamily="2" charset="2"/>
              </a:rPr>
              <a:t>                   </a:t>
            </a:r>
            <a:r>
              <a:rPr lang="fr-FR" sz="2000" u="sng">
                <a:sym typeface="Wingdings" pitchFamily="2" charset="2"/>
              </a:rPr>
              <a:t>impaire</a:t>
            </a:r>
            <a:r>
              <a:rPr lang="fr-FR" sz="2000">
                <a:sym typeface="Wingdings" pitchFamily="2" charset="2"/>
              </a:rPr>
              <a:t> en k </a:t>
            </a:r>
            <a:r>
              <a:rPr lang="fr-FR" sz="2000" i="1">
                <a:sym typeface="Wingdings" pitchFamily="2" charset="2"/>
              </a:rPr>
              <a:t>v</a:t>
            </a:r>
            <a:r>
              <a:rPr lang="fr-FR" sz="2000" i="1" baseline="-25000">
                <a:sym typeface="Wingdings" pitchFamily="2" charset="2"/>
              </a:rPr>
              <a:t>g</a:t>
            </a:r>
            <a:r>
              <a:rPr lang="fr-FR" sz="2000" i="1">
                <a:sym typeface="Wingdings" pitchFamily="2" charset="2"/>
              </a:rPr>
              <a:t>(k)=-v</a:t>
            </a:r>
            <a:r>
              <a:rPr lang="fr-FR" sz="2000" i="1" baseline="-25000">
                <a:sym typeface="Wingdings" pitchFamily="2" charset="2"/>
              </a:rPr>
              <a:t>g</a:t>
            </a:r>
            <a:r>
              <a:rPr lang="fr-FR" sz="2000" i="1">
                <a:sym typeface="Wingdings" pitchFamily="2" charset="2"/>
              </a:rPr>
              <a:t>(-k)</a:t>
            </a:r>
            <a:endParaRPr lang="fr-FR" sz="2000" i="1"/>
          </a:p>
          <a:p>
            <a:pPr marL="1143000" lvl="2" indent="-228600">
              <a:spcBef>
                <a:spcPct val="20000"/>
              </a:spcBef>
              <a:buClr>
                <a:schemeClr val="accent1"/>
              </a:buClr>
              <a:buSzPct val="70000"/>
              <a:buFont typeface="Wingdings" pitchFamily="2" charset="2"/>
              <a:buChar char="l"/>
            </a:pPr>
            <a:endParaRPr lang="fr-FR" sz="2300" i="1"/>
          </a:p>
          <a:p>
            <a:pPr marL="1143000" lvl="2" indent="-228600">
              <a:spcBef>
                <a:spcPct val="20000"/>
              </a:spcBef>
              <a:buClr>
                <a:schemeClr val="accent1"/>
              </a:buClr>
              <a:buSzPct val="70000"/>
              <a:buFont typeface="Wingdings" pitchFamily="2" charset="2"/>
              <a:buChar char="l"/>
            </a:pPr>
            <a:endParaRPr lang="fr-FR" sz="2300"/>
          </a:p>
        </p:txBody>
      </p:sp>
      <p:sp>
        <p:nvSpPr>
          <p:cNvPr id="104457" name="Line 14"/>
          <p:cNvSpPr>
            <a:spLocks noChangeShapeType="1"/>
          </p:cNvSpPr>
          <p:nvPr/>
        </p:nvSpPr>
        <p:spPr bwMode="auto">
          <a:xfrm>
            <a:off x="3071814" y="5589588"/>
            <a:ext cx="936625" cy="0"/>
          </a:xfrm>
          <a:prstGeom prst="line">
            <a:avLst/>
          </a:prstGeom>
          <a:noFill/>
          <a:ln w="28575">
            <a:solidFill>
              <a:srgbClr val="000099"/>
            </a:solidFill>
            <a:prstDash val="lgDash"/>
            <a:round/>
            <a:headEnd/>
            <a:tailEnd/>
          </a:ln>
        </p:spPr>
        <p:txBody>
          <a:bodyPr/>
          <a:lstStyle/>
          <a:p>
            <a:endParaRPr lang="fr-FR"/>
          </a:p>
        </p:txBody>
      </p:sp>
      <p:sp>
        <p:nvSpPr>
          <p:cNvPr id="104458" name="Text Box 15"/>
          <p:cNvSpPr txBox="1">
            <a:spLocks noChangeArrowheads="1"/>
          </p:cNvSpPr>
          <p:nvPr/>
        </p:nvSpPr>
        <p:spPr bwMode="auto">
          <a:xfrm>
            <a:off x="3071814" y="5176838"/>
            <a:ext cx="420687" cy="366712"/>
          </a:xfrm>
          <a:prstGeom prst="rect">
            <a:avLst/>
          </a:prstGeom>
          <a:noFill/>
          <a:ln w="9525">
            <a:noFill/>
            <a:miter lim="800000"/>
            <a:headEnd/>
            <a:tailEnd/>
          </a:ln>
        </p:spPr>
        <p:txBody>
          <a:bodyPr wrap="none">
            <a:spAutoFit/>
          </a:bodyPr>
          <a:lstStyle/>
          <a:p>
            <a:r>
              <a:rPr lang="fr-FR" i="1">
                <a:solidFill>
                  <a:srgbClr val="000099"/>
                </a:solidFill>
              </a:rPr>
              <a:t>E</a:t>
            </a:r>
            <a:r>
              <a:rPr lang="fr-FR" i="1" baseline="-25000">
                <a:solidFill>
                  <a:srgbClr val="000099"/>
                </a:solidFill>
              </a:rPr>
              <a:t>0</a:t>
            </a:r>
            <a:endParaRPr lang="fr-FR" i="1">
              <a:solidFill>
                <a:srgbClr val="000099"/>
              </a:solidFill>
            </a:endParaRPr>
          </a:p>
        </p:txBody>
      </p:sp>
      <p:graphicFrame>
        <p:nvGraphicFramePr>
          <p:cNvPr id="104450" name="Object 16"/>
          <p:cNvGraphicFramePr>
            <a:graphicFrameLocks noChangeAspect="1"/>
          </p:cNvGraphicFramePr>
          <p:nvPr/>
        </p:nvGraphicFramePr>
        <p:xfrm>
          <a:off x="7761289" y="5059364"/>
          <a:ext cx="1114425" cy="581025"/>
        </p:xfrm>
        <a:graphic>
          <a:graphicData uri="http://schemas.openxmlformats.org/presentationml/2006/ole">
            <mc:AlternateContent xmlns:mc="http://schemas.openxmlformats.org/markup-compatibility/2006">
              <mc:Choice xmlns:v="urn:schemas-microsoft-com:vml" Requires="v">
                <p:oleObj name="Equation" r:id="rId6" imgW="901440" imgH="469800" progId="Equation.3">
                  <p:embed/>
                </p:oleObj>
              </mc:Choice>
              <mc:Fallback>
                <p:oleObj name="Equation" r:id="rId6" imgW="901440" imgH="469800" progId="Equation.3">
                  <p:embed/>
                  <p:pic>
                    <p:nvPicPr>
                      <p:cNvPr id="10445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1289" y="5059364"/>
                        <a:ext cx="11144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451" name="Object 17"/>
          <p:cNvGraphicFramePr>
            <a:graphicFrameLocks noChangeAspect="1"/>
          </p:cNvGraphicFramePr>
          <p:nvPr>
            <p:extLst>
              <p:ext uri="{D42A27DB-BD31-4B8C-83A1-F6EECF244321}">
                <p14:modId xmlns:p14="http://schemas.microsoft.com/office/powerpoint/2010/main" val="1687875773"/>
              </p:ext>
            </p:extLst>
          </p:nvPr>
        </p:nvGraphicFramePr>
        <p:xfrm>
          <a:off x="5591175" y="6021389"/>
          <a:ext cx="4476750" cy="676275"/>
        </p:xfrm>
        <a:graphic>
          <a:graphicData uri="http://schemas.openxmlformats.org/presentationml/2006/ole">
            <mc:AlternateContent xmlns:mc="http://schemas.openxmlformats.org/markup-compatibility/2006">
              <mc:Choice xmlns:v="urn:schemas-microsoft-com:vml" Requires="v">
                <p:oleObj name="Equation" r:id="rId8" imgW="2361960" imgH="355320" progId="Equation.3">
                  <p:embed/>
                </p:oleObj>
              </mc:Choice>
              <mc:Fallback>
                <p:oleObj name="Equation" r:id="rId8" imgW="2361960" imgH="355320" progId="Equation.3">
                  <p:embed/>
                  <p:pic>
                    <p:nvPicPr>
                      <p:cNvPr id="104451"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1175" y="6021389"/>
                        <a:ext cx="4476750" cy="676275"/>
                      </a:xfrm>
                      <a:prstGeom prst="rect">
                        <a:avLst/>
                      </a:prstGeom>
                      <a:solidFill>
                        <a:schemeClr val="bg1"/>
                      </a:solidFill>
                      <a:ln w="9525">
                        <a:solidFill>
                          <a:srgbClr val="000099"/>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6240" y="36171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2"/>
          <p:cNvSpPr>
            <a:spLocks noGrp="1" noChangeArrowheads="1"/>
          </p:cNvSpPr>
          <p:nvPr>
            <p:ph type="title"/>
          </p:nvPr>
        </p:nvSpPr>
        <p:spPr/>
        <p:txBody>
          <a:bodyPr>
            <a:normAutofit fontScale="90000"/>
          </a:bodyPr>
          <a:lstStyle/>
          <a:p>
            <a:pPr eaLnBrk="1" hangingPunct="1"/>
            <a:r>
              <a:rPr lang="fr-FR"/>
              <a:t>Courant de conduction dans le « cristal » de Bloch - Brillouin</a:t>
            </a:r>
          </a:p>
        </p:txBody>
      </p:sp>
      <p:sp>
        <p:nvSpPr>
          <p:cNvPr id="285699" name="Rectangle 3"/>
          <p:cNvSpPr>
            <a:spLocks noGrp="1" noChangeArrowheads="1"/>
          </p:cNvSpPr>
          <p:nvPr>
            <p:ph idx="1"/>
          </p:nvPr>
        </p:nvSpPr>
        <p:spPr>
          <a:xfrm>
            <a:off x="1991544" y="2132856"/>
            <a:ext cx="8229600" cy="3917032"/>
          </a:xfrm>
        </p:spPr>
        <p:txBody>
          <a:bodyPr/>
          <a:lstStyle/>
          <a:p>
            <a:pPr lvl="1" eaLnBrk="1" hangingPunct="1">
              <a:defRPr/>
            </a:pPr>
            <a:r>
              <a:rPr lang="fr-FR" i="1" u="sng" dirty="0">
                <a:effectLst>
                  <a:outerShdw blurRad="38100" dist="38100" dir="2700000" algn="tl">
                    <a:srgbClr val="C0C0C0"/>
                  </a:outerShdw>
                </a:effectLst>
              </a:rPr>
              <a:t>Règle 1</a:t>
            </a:r>
            <a:r>
              <a:rPr lang="fr-FR" dirty="0"/>
              <a:t>: la contribution au courant électrique d’une bande pleine est toujours égale à zéro.</a:t>
            </a:r>
          </a:p>
          <a:p>
            <a:pPr lvl="1" eaLnBrk="1" hangingPunct="1">
              <a:defRPr/>
            </a:pPr>
            <a:endParaRPr lang="fr-FR" dirty="0"/>
          </a:p>
          <a:p>
            <a:pPr lvl="1" eaLnBrk="1" hangingPunct="1">
              <a:defRPr/>
            </a:pPr>
            <a:r>
              <a:rPr lang="fr-FR" i="1" u="sng" dirty="0">
                <a:effectLst>
                  <a:outerShdw blurRad="38100" dist="38100" dir="2700000" algn="tl">
                    <a:srgbClr val="C0C0C0"/>
                  </a:outerShdw>
                </a:effectLst>
              </a:rPr>
              <a:t>Règle 2</a:t>
            </a:r>
            <a:r>
              <a:rPr lang="fr-FR" dirty="0"/>
              <a:t>: la contribution au courant électrique d’une bande vide est égale à zéro.</a:t>
            </a:r>
          </a:p>
          <a:p>
            <a:pPr lvl="1" eaLnBrk="1" hangingPunct="1">
              <a:defRPr/>
            </a:pPr>
            <a:endParaRPr lang="fr-FR" dirty="0"/>
          </a:p>
          <a:p>
            <a:pPr lvl="1" eaLnBrk="1" hangingPunct="1">
              <a:defRPr/>
            </a:pPr>
            <a:r>
              <a:rPr lang="fr-FR" i="1" u="sng" dirty="0">
                <a:effectLst>
                  <a:outerShdw blurRad="38100" dist="38100" dir="2700000" algn="tl">
                    <a:srgbClr val="C0C0C0"/>
                  </a:outerShdw>
                </a:effectLst>
              </a:rPr>
              <a:t>Corollaire</a:t>
            </a:r>
            <a:r>
              <a:rPr lang="fr-FR" dirty="0"/>
              <a:t>: le courant électrique est dû aux bandes incomplètement remplies</a:t>
            </a:r>
          </a:p>
        </p:txBody>
      </p:sp>
      <p:sp>
        <p:nvSpPr>
          <p:cNvPr id="281602" name="Espace réservé du numéro de diapositive 5"/>
          <p:cNvSpPr>
            <a:spLocks noGrp="1"/>
          </p:cNvSpPr>
          <p:nvPr>
            <p:ph type="sldNum" sz="quarter" idx="12"/>
          </p:nvPr>
        </p:nvSpPr>
        <p:spPr>
          <a:noFill/>
        </p:spPr>
        <p:txBody>
          <a:bodyPr/>
          <a:lstStyle/>
          <a:p>
            <a:fld id="{AFBA4495-5B8C-480B-B22D-5B64E9DC1835}" type="slidenum">
              <a:rPr lang="fr-FR" altLang="en-US"/>
              <a:pPr/>
              <a:t>178</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2307" y="263691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8" name="Group 9"/>
          <p:cNvGrpSpPr>
            <a:grpSpLocks/>
          </p:cNvGrpSpPr>
          <p:nvPr/>
        </p:nvGrpSpPr>
        <p:grpSpPr bwMode="auto">
          <a:xfrm>
            <a:off x="6672263" y="3141664"/>
            <a:ext cx="3662362" cy="2365375"/>
            <a:chOff x="3243" y="1979"/>
            <a:chExt cx="2307" cy="1490"/>
          </a:xfrm>
        </p:grpSpPr>
        <p:grpSp>
          <p:nvGrpSpPr>
            <p:cNvPr id="105479" name="Group 10"/>
            <p:cNvGrpSpPr>
              <a:grpSpLocks/>
            </p:cNvGrpSpPr>
            <p:nvPr/>
          </p:nvGrpSpPr>
          <p:grpSpPr bwMode="auto">
            <a:xfrm>
              <a:off x="3243" y="1979"/>
              <a:ext cx="2307" cy="1490"/>
              <a:chOff x="3378" y="1979"/>
              <a:chExt cx="2307" cy="1490"/>
            </a:xfrm>
          </p:grpSpPr>
          <p:pic>
            <p:nvPicPr>
              <p:cNvPr id="105510" name="Picture 11"/>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5511" name="Line 12"/>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6733" name="Text Box 13"/>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5480" name="Oval 14"/>
            <p:cNvSpPr>
              <a:spLocks noChangeAspect="1" noChangeArrowheads="1"/>
            </p:cNvSpPr>
            <p:nvPr/>
          </p:nvSpPr>
          <p:spPr bwMode="auto">
            <a:xfrm>
              <a:off x="5284" y="237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1" name="Oval 15"/>
            <p:cNvSpPr>
              <a:spLocks noChangeAspect="1" noChangeArrowheads="1"/>
            </p:cNvSpPr>
            <p:nvPr/>
          </p:nvSpPr>
          <p:spPr bwMode="auto">
            <a:xfrm>
              <a:off x="5193" y="239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2" name="Oval 16"/>
            <p:cNvSpPr>
              <a:spLocks noChangeAspect="1" noChangeArrowheads="1"/>
            </p:cNvSpPr>
            <p:nvPr/>
          </p:nvSpPr>
          <p:spPr bwMode="auto">
            <a:xfrm>
              <a:off x="5102" y="243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3" name="Oval 17"/>
            <p:cNvSpPr>
              <a:spLocks noChangeAspect="1" noChangeArrowheads="1"/>
            </p:cNvSpPr>
            <p:nvPr/>
          </p:nvSpPr>
          <p:spPr bwMode="auto">
            <a:xfrm>
              <a:off x="5021" y="24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4" name="Oval 18"/>
            <p:cNvSpPr>
              <a:spLocks noChangeAspect="1" noChangeArrowheads="1"/>
            </p:cNvSpPr>
            <p:nvPr/>
          </p:nvSpPr>
          <p:spPr bwMode="auto">
            <a:xfrm>
              <a:off x="4948" y="255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5" name="Oval 19"/>
            <p:cNvSpPr>
              <a:spLocks noChangeAspect="1" noChangeArrowheads="1"/>
            </p:cNvSpPr>
            <p:nvPr/>
          </p:nvSpPr>
          <p:spPr bwMode="auto">
            <a:xfrm>
              <a:off x="4885" y="262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6" name="Oval 20"/>
            <p:cNvSpPr>
              <a:spLocks noChangeAspect="1" noChangeArrowheads="1"/>
            </p:cNvSpPr>
            <p:nvPr/>
          </p:nvSpPr>
          <p:spPr bwMode="auto">
            <a:xfrm>
              <a:off x="4831" y="270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7" name="Oval 21"/>
            <p:cNvSpPr>
              <a:spLocks noChangeAspect="1" noChangeArrowheads="1"/>
            </p:cNvSpPr>
            <p:nvPr/>
          </p:nvSpPr>
          <p:spPr bwMode="auto">
            <a:xfrm>
              <a:off x="4803" y="278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8" name="Oval 22"/>
            <p:cNvSpPr>
              <a:spLocks noChangeAspect="1" noChangeArrowheads="1"/>
            </p:cNvSpPr>
            <p:nvPr/>
          </p:nvSpPr>
          <p:spPr bwMode="auto">
            <a:xfrm>
              <a:off x="4758" y="286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9" name="Oval 23"/>
            <p:cNvSpPr>
              <a:spLocks noChangeAspect="1" noChangeArrowheads="1"/>
            </p:cNvSpPr>
            <p:nvPr/>
          </p:nvSpPr>
          <p:spPr bwMode="auto">
            <a:xfrm>
              <a:off x="4703" y="294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0" name="Oval 24"/>
            <p:cNvSpPr>
              <a:spLocks noChangeAspect="1" noChangeArrowheads="1"/>
            </p:cNvSpPr>
            <p:nvPr/>
          </p:nvSpPr>
          <p:spPr bwMode="auto">
            <a:xfrm>
              <a:off x="3379" y="23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1" name="Oval 25"/>
            <p:cNvSpPr>
              <a:spLocks noChangeAspect="1" noChangeArrowheads="1"/>
            </p:cNvSpPr>
            <p:nvPr/>
          </p:nvSpPr>
          <p:spPr bwMode="auto">
            <a:xfrm>
              <a:off x="3470" y="23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2" name="Oval 26"/>
            <p:cNvSpPr>
              <a:spLocks noChangeAspect="1" noChangeArrowheads="1"/>
            </p:cNvSpPr>
            <p:nvPr/>
          </p:nvSpPr>
          <p:spPr bwMode="auto">
            <a:xfrm>
              <a:off x="3561" y="24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3" name="Oval 27"/>
            <p:cNvSpPr>
              <a:spLocks noChangeAspect="1" noChangeArrowheads="1"/>
            </p:cNvSpPr>
            <p:nvPr/>
          </p:nvSpPr>
          <p:spPr bwMode="auto">
            <a:xfrm>
              <a:off x="3642" y="24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4" name="Oval 28"/>
            <p:cNvSpPr>
              <a:spLocks noChangeAspect="1" noChangeArrowheads="1"/>
            </p:cNvSpPr>
            <p:nvPr/>
          </p:nvSpPr>
          <p:spPr bwMode="auto">
            <a:xfrm>
              <a:off x="3715" y="25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5" name="Oval 29"/>
            <p:cNvSpPr>
              <a:spLocks noChangeAspect="1" noChangeArrowheads="1"/>
            </p:cNvSpPr>
            <p:nvPr/>
          </p:nvSpPr>
          <p:spPr bwMode="auto">
            <a:xfrm>
              <a:off x="3778" y="26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6" name="Oval 30"/>
            <p:cNvSpPr>
              <a:spLocks noChangeAspect="1" noChangeArrowheads="1"/>
            </p:cNvSpPr>
            <p:nvPr/>
          </p:nvSpPr>
          <p:spPr bwMode="auto">
            <a:xfrm>
              <a:off x="3832" y="27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7" name="Oval 31"/>
            <p:cNvSpPr>
              <a:spLocks noChangeAspect="1" noChangeArrowheads="1"/>
            </p:cNvSpPr>
            <p:nvPr/>
          </p:nvSpPr>
          <p:spPr bwMode="auto">
            <a:xfrm>
              <a:off x="3860" y="27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8" name="Oval 32"/>
            <p:cNvSpPr>
              <a:spLocks noChangeAspect="1" noChangeArrowheads="1"/>
            </p:cNvSpPr>
            <p:nvPr/>
          </p:nvSpPr>
          <p:spPr bwMode="auto">
            <a:xfrm>
              <a:off x="3905" y="28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9" name="Oval 33"/>
            <p:cNvSpPr>
              <a:spLocks noChangeAspect="1" noChangeArrowheads="1"/>
            </p:cNvSpPr>
            <p:nvPr/>
          </p:nvSpPr>
          <p:spPr bwMode="auto">
            <a:xfrm>
              <a:off x="3960" y="29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500" name="Oval 34"/>
            <p:cNvSpPr>
              <a:spLocks noChangeAspect="1" noChangeArrowheads="1"/>
            </p:cNvSpPr>
            <p:nvPr/>
          </p:nvSpPr>
          <p:spPr bwMode="auto">
            <a:xfrm>
              <a:off x="4023" y="30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1" name="Oval 35"/>
            <p:cNvSpPr>
              <a:spLocks noChangeAspect="1" noChangeArrowheads="1"/>
            </p:cNvSpPr>
            <p:nvPr/>
          </p:nvSpPr>
          <p:spPr bwMode="auto">
            <a:xfrm>
              <a:off x="4567" y="3076"/>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2" name="Oval 36"/>
            <p:cNvSpPr>
              <a:spLocks noChangeAspect="1" noChangeArrowheads="1"/>
            </p:cNvSpPr>
            <p:nvPr/>
          </p:nvSpPr>
          <p:spPr bwMode="auto">
            <a:xfrm>
              <a:off x="4495"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3" name="Oval 37"/>
            <p:cNvSpPr>
              <a:spLocks noChangeAspect="1" noChangeArrowheads="1"/>
            </p:cNvSpPr>
            <p:nvPr/>
          </p:nvSpPr>
          <p:spPr bwMode="auto">
            <a:xfrm>
              <a:off x="4422"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4" name="Oval 38"/>
            <p:cNvSpPr>
              <a:spLocks noChangeAspect="1" noChangeArrowheads="1"/>
            </p:cNvSpPr>
            <p:nvPr/>
          </p:nvSpPr>
          <p:spPr bwMode="auto">
            <a:xfrm>
              <a:off x="4331"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5" name="Oval 39"/>
            <p:cNvSpPr>
              <a:spLocks noChangeAspect="1" noChangeArrowheads="1"/>
            </p:cNvSpPr>
            <p:nvPr/>
          </p:nvSpPr>
          <p:spPr bwMode="auto">
            <a:xfrm flipH="1">
              <a:off x="4096" y="3076"/>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6" name="Oval 40"/>
            <p:cNvSpPr>
              <a:spLocks noChangeAspect="1" noChangeArrowheads="1"/>
            </p:cNvSpPr>
            <p:nvPr/>
          </p:nvSpPr>
          <p:spPr bwMode="auto">
            <a:xfrm flipH="1">
              <a:off x="4168"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7" name="Oval 41"/>
            <p:cNvSpPr>
              <a:spLocks noChangeAspect="1" noChangeArrowheads="1"/>
            </p:cNvSpPr>
            <p:nvPr/>
          </p:nvSpPr>
          <p:spPr bwMode="auto">
            <a:xfrm flipH="1">
              <a:off x="4241"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8" name="Oval 42"/>
            <p:cNvSpPr>
              <a:spLocks noChangeAspect="1" noChangeArrowheads="1"/>
            </p:cNvSpPr>
            <p:nvPr/>
          </p:nvSpPr>
          <p:spPr bwMode="auto">
            <a:xfrm flipH="1">
              <a:off x="4332"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9" name="Oval 43"/>
            <p:cNvSpPr>
              <a:spLocks noChangeAspect="1" noChangeArrowheads="1"/>
            </p:cNvSpPr>
            <p:nvPr/>
          </p:nvSpPr>
          <p:spPr bwMode="auto">
            <a:xfrm>
              <a:off x="4640" y="3013"/>
              <a:ext cx="54" cy="54"/>
            </a:xfrm>
            <a:prstGeom prst="ellipse">
              <a:avLst/>
            </a:prstGeom>
            <a:solidFill>
              <a:srgbClr val="FF3399"/>
            </a:solidFill>
            <a:ln w="9525">
              <a:solidFill>
                <a:schemeClr val="tx1"/>
              </a:solidFill>
              <a:round/>
              <a:headEnd/>
              <a:tailEnd/>
            </a:ln>
          </p:spPr>
          <p:txBody>
            <a:bodyPr wrap="none" anchor="ctr"/>
            <a:lstStyle/>
            <a:p>
              <a:endParaRPr lang="fr-FR"/>
            </a:p>
          </p:txBody>
        </p:sp>
      </p:grpSp>
      <p:sp>
        <p:nvSpPr>
          <p:cNvPr id="286722"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5477" name="Rectangle 3"/>
          <p:cNvSpPr>
            <a:spLocks noGrp="1" noChangeArrowheads="1"/>
          </p:cNvSpPr>
          <p:nvPr>
            <p:ph idx="1"/>
          </p:nvPr>
        </p:nvSpPr>
        <p:spPr>
          <a:xfrm>
            <a:off x="1981200" y="1719264"/>
            <a:ext cx="8229600" cy="4878387"/>
          </a:xfrm>
        </p:spPr>
        <p:txBody>
          <a:bodyPr/>
          <a:lstStyle/>
          <a:p>
            <a:pPr lvl="1" eaLnBrk="1" hangingPunct="1"/>
            <a:r>
              <a:rPr lang="fr-FR" dirty="0"/>
              <a:t>Cristal parfait, </a:t>
            </a:r>
            <a:r>
              <a:rPr lang="fr-FR" sz="3200" i="1" dirty="0" err="1">
                <a:latin typeface="Symbol" pitchFamily="18" charset="2"/>
              </a:rPr>
              <a:t>e</a:t>
            </a:r>
            <a:r>
              <a:rPr lang="fr-FR" sz="3200" i="1" baseline="-25000" dirty="0" err="1"/>
              <a:t>elec</a:t>
            </a:r>
            <a:r>
              <a:rPr lang="fr-FR" sz="3200" dirty="0">
                <a:latin typeface="Symbol" pitchFamily="18" charset="2"/>
              </a:rPr>
              <a:t> </a:t>
            </a:r>
            <a:r>
              <a:rPr lang="fr-FR" dirty="0"/>
              <a:t>= 0 et T uniforme.</a:t>
            </a:r>
          </a:p>
          <a:p>
            <a:pPr lvl="2" eaLnBrk="1" hangingPunct="1"/>
            <a:r>
              <a:rPr lang="fr-FR" dirty="0"/>
              <a:t>On est à l’équilibre thermodynamique</a:t>
            </a:r>
          </a:p>
          <a:p>
            <a:pPr lvl="2" eaLnBrk="1" hangingPunct="1"/>
            <a:r>
              <a:rPr lang="fr-FR" dirty="0"/>
              <a:t>Les probabilités d’occupation des états d’énergie k et –k sont identiques</a:t>
            </a:r>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r>
              <a:rPr lang="fr-FR" dirty="0"/>
              <a:t>Résultat non surprenant: pas de champ électrique </a:t>
            </a:r>
            <a:r>
              <a:rPr lang="fr-FR" dirty="0">
                <a:sym typeface="Wingdings" pitchFamily="2" charset="2"/>
              </a:rPr>
              <a:t> pas de courant de conduction!</a:t>
            </a:r>
            <a:endParaRPr lang="fr-FR" dirty="0"/>
          </a:p>
        </p:txBody>
      </p:sp>
      <p:sp>
        <p:nvSpPr>
          <p:cNvPr id="105475" name="Espace réservé du numéro de diapositive 5"/>
          <p:cNvSpPr>
            <a:spLocks noGrp="1"/>
          </p:cNvSpPr>
          <p:nvPr>
            <p:ph type="sldNum" sz="quarter" idx="12"/>
          </p:nvPr>
        </p:nvSpPr>
        <p:spPr>
          <a:noFill/>
        </p:spPr>
        <p:txBody>
          <a:bodyPr/>
          <a:lstStyle/>
          <a:p>
            <a:fld id="{02482A46-6D67-40E0-A3E9-1833315CFD33}" type="slidenum">
              <a:rPr lang="fr-FR" altLang="en-US"/>
              <a:pPr/>
              <a:t>179</a:t>
            </a:fld>
            <a:endParaRPr lang="fr-FR" altLang="en-US"/>
          </a:p>
        </p:txBody>
      </p:sp>
      <p:graphicFrame>
        <p:nvGraphicFramePr>
          <p:cNvPr id="105474" name="Object 4"/>
          <p:cNvGraphicFramePr>
            <a:graphicFrameLocks noChangeAspect="1"/>
          </p:cNvGraphicFramePr>
          <p:nvPr>
            <p:extLst>
              <p:ext uri="{D42A27DB-BD31-4B8C-83A1-F6EECF244321}">
                <p14:modId xmlns:p14="http://schemas.microsoft.com/office/powerpoint/2010/main" val="289539858"/>
              </p:ext>
            </p:extLst>
          </p:nvPr>
        </p:nvGraphicFramePr>
        <p:xfrm>
          <a:off x="2063552" y="3833814"/>
          <a:ext cx="4452938" cy="676275"/>
        </p:xfrm>
        <a:graphic>
          <a:graphicData uri="http://schemas.openxmlformats.org/presentationml/2006/ole">
            <mc:AlternateContent xmlns:mc="http://schemas.openxmlformats.org/markup-compatibility/2006">
              <mc:Choice xmlns:v="urn:schemas-microsoft-com:vml" Requires="v">
                <p:oleObj name="Equation" r:id="rId6" imgW="2349360" imgH="355320" progId="Equation.3">
                  <p:embed/>
                </p:oleObj>
              </mc:Choice>
              <mc:Fallback>
                <p:oleObj name="Equation" r:id="rId6" imgW="2349360" imgH="355320" progId="Equation.3">
                  <p:embed/>
                  <p:pic>
                    <p:nvPicPr>
                      <p:cNvPr id="10547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552" y="3833814"/>
                        <a:ext cx="4452938" cy="676275"/>
                      </a:xfrm>
                      <a:prstGeom prst="rect">
                        <a:avLst/>
                      </a:prstGeom>
                      <a:solidFill>
                        <a:schemeClr val="bg1"/>
                      </a:solidFill>
                      <a:ln w="9525">
                        <a:solidFill>
                          <a:srgbClr val="000099"/>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title"/>
          </p:nvPr>
        </p:nvSpPr>
        <p:spPr/>
        <p:txBody>
          <a:bodyPr/>
          <a:lstStyle/>
          <a:p>
            <a:pPr eaLnBrk="1" hangingPunct="1"/>
            <a:r>
              <a:rPr lang="fr-FR"/>
              <a:t>La liaison covalente</a:t>
            </a:r>
          </a:p>
        </p:txBody>
      </p:sp>
      <p:sp>
        <p:nvSpPr>
          <p:cNvPr id="216068" name="Rectangle 3"/>
          <p:cNvSpPr>
            <a:spLocks noGrp="1" noChangeArrowheads="1"/>
          </p:cNvSpPr>
          <p:nvPr>
            <p:ph idx="1"/>
          </p:nvPr>
        </p:nvSpPr>
        <p:spPr>
          <a:xfrm>
            <a:off x="309619" y="1442527"/>
            <a:ext cx="6913562" cy="3997325"/>
          </a:xfrm>
        </p:spPr>
        <p:txBody>
          <a:bodyPr/>
          <a:lstStyle/>
          <a:p>
            <a:pPr eaLnBrk="1" hangingPunct="1">
              <a:lnSpc>
                <a:spcPct val="80000"/>
              </a:lnSpc>
            </a:pPr>
            <a:r>
              <a:rPr lang="fr-FR" sz="2600" dirty="0"/>
              <a:t>Les cristaux appartiennent à la colonne IV du tableau périodique</a:t>
            </a:r>
          </a:p>
          <a:p>
            <a:pPr eaLnBrk="1" hangingPunct="1">
              <a:lnSpc>
                <a:spcPct val="80000"/>
              </a:lnSpc>
            </a:pPr>
            <a:r>
              <a:rPr lang="fr-FR" sz="2600" dirty="0"/>
              <a:t>Liaison du même type que la liaison Hydrogène</a:t>
            </a:r>
          </a:p>
          <a:p>
            <a:pPr eaLnBrk="1" hangingPunct="1">
              <a:lnSpc>
                <a:spcPct val="80000"/>
              </a:lnSpc>
            </a:pPr>
            <a:r>
              <a:rPr lang="fr-FR" sz="2600" dirty="0"/>
              <a:t>L’Hydrogène:</a:t>
            </a:r>
          </a:p>
          <a:p>
            <a:pPr lvl="1" eaLnBrk="1" hangingPunct="1">
              <a:lnSpc>
                <a:spcPct val="80000"/>
              </a:lnSpc>
            </a:pPr>
            <a:r>
              <a:rPr lang="fr-FR" sz="2200" dirty="0"/>
              <a:t>1 électron périphérique</a:t>
            </a:r>
          </a:p>
          <a:p>
            <a:pPr lvl="1" eaLnBrk="1" hangingPunct="1">
              <a:lnSpc>
                <a:spcPct val="80000"/>
              </a:lnSpc>
            </a:pPr>
            <a:r>
              <a:rPr lang="fr-FR" sz="2200" dirty="0"/>
              <a:t>Pour compléter sa couche, il accepterait « bien » un deuxième électron</a:t>
            </a:r>
          </a:p>
          <a:p>
            <a:pPr lvl="1" eaLnBrk="1" hangingPunct="1">
              <a:lnSpc>
                <a:spcPct val="80000"/>
              </a:lnSpc>
            </a:pPr>
            <a:r>
              <a:rPr lang="fr-FR" sz="2200" dirty="0"/>
              <a:t>Un deuxième atome d’H va permettre de mettre en commun leur électron périphérique</a:t>
            </a:r>
          </a:p>
          <a:p>
            <a:pPr lvl="1" eaLnBrk="1" hangingPunct="1">
              <a:lnSpc>
                <a:spcPct val="80000"/>
              </a:lnSpc>
            </a:pPr>
            <a:r>
              <a:rPr lang="fr-FR" sz="2200" dirty="0"/>
              <a:t>On obtient la molécule H</a:t>
            </a:r>
            <a:r>
              <a:rPr lang="fr-FR" sz="2200" baseline="-25000" dirty="0"/>
              <a:t>2</a:t>
            </a:r>
            <a:endParaRPr lang="fr-FR" sz="2200" dirty="0"/>
          </a:p>
          <a:p>
            <a:pPr eaLnBrk="1" hangingPunct="1">
              <a:lnSpc>
                <a:spcPct val="80000"/>
              </a:lnSpc>
            </a:pPr>
            <a:endParaRPr lang="fr-FR" sz="2600" dirty="0"/>
          </a:p>
        </p:txBody>
      </p:sp>
      <p:sp>
        <p:nvSpPr>
          <p:cNvPr id="216066" name="Espace réservé du numéro de diapositive 5"/>
          <p:cNvSpPr>
            <a:spLocks noGrp="1"/>
          </p:cNvSpPr>
          <p:nvPr>
            <p:ph type="sldNum" sz="quarter" idx="12"/>
          </p:nvPr>
        </p:nvSpPr>
        <p:spPr>
          <a:noFill/>
        </p:spPr>
        <p:txBody>
          <a:bodyPr/>
          <a:lstStyle/>
          <a:p>
            <a:fld id="{312FE80A-6006-4B5F-A9B6-E092401A940E}" type="slidenum">
              <a:rPr lang="fr-FR" altLang="en-US"/>
              <a:pPr/>
              <a:t>18</a:t>
            </a:fld>
            <a:endParaRPr lang="fr-FR" altLang="en-US"/>
          </a:p>
        </p:txBody>
      </p:sp>
      <p:grpSp>
        <p:nvGrpSpPr>
          <p:cNvPr id="216070" name="Group 45"/>
          <p:cNvGrpSpPr>
            <a:grpSpLocks/>
          </p:cNvGrpSpPr>
          <p:nvPr/>
        </p:nvGrpSpPr>
        <p:grpSpPr bwMode="auto">
          <a:xfrm>
            <a:off x="695400" y="5300664"/>
            <a:ext cx="5472113" cy="1411287"/>
            <a:chOff x="612" y="3385"/>
            <a:chExt cx="3447" cy="889"/>
          </a:xfrm>
        </p:grpSpPr>
        <p:grpSp>
          <p:nvGrpSpPr>
            <p:cNvPr id="216071" name="Group 9"/>
            <p:cNvGrpSpPr>
              <a:grpSpLocks/>
            </p:cNvGrpSpPr>
            <p:nvPr/>
          </p:nvGrpSpPr>
          <p:grpSpPr bwMode="auto">
            <a:xfrm>
              <a:off x="612" y="3521"/>
              <a:ext cx="499" cy="499"/>
              <a:chOff x="657" y="2568"/>
              <a:chExt cx="499" cy="499"/>
            </a:xfrm>
          </p:grpSpPr>
          <p:sp>
            <p:nvSpPr>
              <p:cNvPr id="216092" name="Oval 10"/>
              <p:cNvSpPr>
                <a:spLocks noChangeArrowheads="1"/>
              </p:cNvSpPr>
              <p:nvPr/>
            </p:nvSpPr>
            <p:spPr bwMode="auto">
              <a:xfrm>
                <a:off x="657" y="2568"/>
                <a:ext cx="499" cy="499"/>
              </a:xfrm>
              <a:prstGeom prst="ellipse">
                <a:avLst/>
              </a:prstGeom>
              <a:noFill/>
              <a:ln w="9525">
                <a:solidFill>
                  <a:schemeClr val="tx1"/>
                </a:solidFill>
                <a:round/>
                <a:headEnd/>
                <a:tailEnd/>
              </a:ln>
            </p:spPr>
            <p:txBody>
              <a:bodyPr wrap="none" anchor="ctr"/>
              <a:lstStyle/>
              <a:p>
                <a:endParaRPr lang="fr-FR"/>
              </a:p>
            </p:txBody>
          </p:sp>
          <p:sp>
            <p:nvSpPr>
              <p:cNvPr id="216093" name="Oval 11"/>
              <p:cNvSpPr>
                <a:spLocks noChangeArrowheads="1"/>
              </p:cNvSpPr>
              <p:nvPr/>
            </p:nvSpPr>
            <p:spPr bwMode="auto">
              <a:xfrm>
                <a:off x="866" y="2777"/>
                <a:ext cx="91" cy="91"/>
              </a:xfrm>
              <a:prstGeom prst="ellipse">
                <a:avLst/>
              </a:prstGeom>
              <a:solidFill>
                <a:schemeClr val="accent1"/>
              </a:solidFill>
              <a:ln w="9525">
                <a:solidFill>
                  <a:schemeClr val="tx1"/>
                </a:solidFill>
                <a:round/>
                <a:headEnd/>
                <a:tailEnd/>
              </a:ln>
            </p:spPr>
            <p:txBody>
              <a:bodyPr wrap="none" anchor="ctr"/>
              <a:lstStyle/>
              <a:p>
                <a:endParaRPr lang="fr-FR"/>
              </a:p>
            </p:txBody>
          </p:sp>
        </p:grpSp>
        <p:sp>
          <p:nvSpPr>
            <p:cNvPr id="216072" name="Oval 12"/>
            <p:cNvSpPr>
              <a:spLocks noChangeArrowheads="1"/>
            </p:cNvSpPr>
            <p:nvPr/>
          </p:nvSpPr>
          <p:spPr bwMode="auto">
            <a:xfrm>
              <a:off x="657" y="3530"/>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216073" name="AutoShape 19"/>
            <p:cNvSpPr>
              <a:spLocks noChangeArrowheads="1"/>
            </p:cNvSpPr>
            <p:nvPr/>
          </p:nvSpPr>
          <p:spPr bwMode="auto">
            <a:xfrm>
              <a:off x="1247" y="3709"/>
              <a:ext cx="326" cy="148"/>
            </a:xfrm>
            <a:prstGeom prst="leftRightArrow">
              <a:avLst>
                <a:gd name="adj1" fmla="val 50000"/>
                <a:gd name="adj2" fmla="val 44054"/>
              </a:avLst>
            </a:prstGeom>
            <a:solidFill>
              <a:schemeClr val="accent1"/>
            </a:solidFill>
            <a:ln w="9525">
              <a:solidFill>
                <a:schemeClr val="tx1"/>
              </a:solidFill>
              <a:miter lim="800000"/>
              <a:headEnd/>
              <a:tailEnd/>
            </a:ln>
          </p:spPr>
          <p:txBody>
            <a:bodyPr wrap="none" anchor="ctr"/>
            <a:lstStyle/>
            <a:p>
              <a:endParaRPr lang="fr-FR"/>
            </a:p>
          </p:txBody>
        </p:sp>
        <p:grpSp>
          <p:nvGrpSpPr>
            <p:cNvPr id="216074" name="Group 28"/>
            <p:cNvGrpSpPr>
              <a:grpSpLocks/>
            </p:cNvGrpSpPr>
            <p:nvPr/>
          </p:nvGrpSpPr>
          <p:grpSpPr bwMode="auto">
            <a:xfrm>
              <a:off x="1791" y="3385"/>
              <a:ext cx="738" cy="730"/>
              <a:chOff x="1824" y="3442"/>
              <a:chExt cx="738" cy="730"/>
            </a:xfrm>
          </p:grpSpPr>
          <p:grpSp>
            <p:nvGrpSpPr>
              <p:cNvPr id="216085" name="Group 23"/>
              <p:cNvGrpSpPr>
                <a:grpSpLocks/>
              </p:cNvGrpSpPr>
              <p:nvPr/>
            </p:nvGrpSpPr>
            <p:grpSpPr bwMode="auto">
              <a:xfrm>
                <a:off x="1824" y="3442"/>
                <a:ext cx="466" cy="288"/>
                <a:chOff x="1824" y="3442"/>
                <a:chExt cx="466" cy="288"/>
              </a:xfrm>
            </p:grpSpPr>
            <p:sp>
              <p:nvSpPr>
                <p:cNvPr id="216090" name="Text Box 20"/>
                <p:cNvSpPr txBox="1">
                  <a:spLocks noChangeArrowheads="1"/>
                </p:cNvSpPr>
                <p:nvPr/>
              </p:nvSpPr>
              <p:spPr bwMode="auto">
                <a:xfrm>
                  <a:off x="1824" y="3442"/>
                  <a:ext cx="255" cy="288"/>
                </a:xfrm>
                <a:prstGeom prst="rect">
                  <a:avLst/>
                </a:prstGeom>
                <a:noFill/>
                <a:ln w="9525">
                  <a:noFill/>
                  <a:miter lim="800000"/>
                  <a:headEnd/>
                  <a:tailEnd/>
                </a:ln>
              </p:spPr>
              <p:txBody>
                <a:bodyPr wrap="none">
                  <a:spAutoFit/>
                </a:bodyPr>
                <a:lstStyle/>
                <a:p>
                  <a:r>
                    <a:rPr lang="fr-FR" sz="2400"/>
                    <a:t>H</a:t>
                  </a:r>
                </a:p>
              </p:txBody>
            </p:sp>
            <p:sp>
              <p:nvSpPr>
                <p:cNvPr id="216091" name="Line 22"/>
                <p:cNvSpPr>
                  <a:spLocks noChangeShapeType="1"/>
                </p:cNvSpPr>
                <p:nvPr/>
              </p:nvSpPr>
              <p:spPr bwMode="auto">
                <a:xfrm>
                  <a:off x="2064" y="3566"/>
                  <a:ext cx="226" cy="0"/>
                </a:xfrm>
                <a:prstGeom prst="line">
                  <a:avLst/>
                </a:prstGeom>
                <a:noFill/>
                <a:ln w="28575">
                  <a:solidFill>
                    <a:schemeClr val="tx1"/>
                  </a:solidFill>
                  <a:round/>
                  <a:headEnd/>
                  <a:tailEnd/>
                </a:ln>
              </p:spPr>
              <p:txBody>
                <a:bodyPr/>
                <a:lstStyle/>
                <a:p>
                  <a:endParaRPr lang="fr-FR"/>
                </a:p>
              </p:txBody>
            </p:sp>
          </p:grpSp>
          <p:grpSp>
            <p:nvGrpSpPr>
              <p:cNvPr id="216086" name="Group 24"/>
              <p:cNvGrpSpPr>
                <a:grpSpLocks/>
              </p:cNvGrpSpPr>
              <p:nvPr/>
            </p:nvGrpSpPr>
            <p:grpSpPr bwMode="auto">
              <a:xfrm rot="10800000">
                <a:off x="2096" y="3884"/>
                <a:ext cx="466" cy="288"/>
                <a:chOff x="1824" y="3442"/>
                <a:chExt cx="466" cy="288"/>
              </a:xfrm>
            </p:grpSpPr>
            <p:sp>
              <p:nvSpPr>
                <p:cNvPr id="216088" name="Text Box 25"/>
                <p:cNvSpPr txBox="1">
                  <a:spLocks noChangeArrowheads="1"/>
                </p:cNvSpPr>
                <p:nvPr/>
              </p:nvSpPr>
              <p:spPr bwMode="auto">
                <a:xfrm>
                  <a:off x="1824" y="3442"/>
                  <a:ext cx="255" cy="288"/>
                </a:xfrm>
                <a:prstGeom prst="rect">
                  <a:avLst/>
                </a:prstGeom>
                <a:noFill/>
                <a:ln w="9525">
                  <a:noFill/>
                  <a:miter lim="800000"/>
                  <a:headEnd/>
                  <a:tailEnd/>
                </a:ln>
              </p:spPr>
              <p:txBody>
                <a:bodyPr wrap="none">
                  <a:spAutoFit/>
                </a:bodyPr>
                <a:lstStyle/>
                <a:p>
                  <a:r>
                    <a:rPr lang="fr-FR" sz="2400"/>
                    <a:t>H</a:t>
                  </a:r>
                </a:p>
              </p:txBody>
            </p:sp>
            <p:sp>
              <p:nvSpPr>
                <p:cNvPr id="216089" name="Line 26"/>
                <p:cNvSpPr>
                  <a:spLocks noChangeShapeType="1"/>
                </p:cNvSpPr>
                <p:nvPr/>
              </p:nvSpPr>
              <p:spPr bwMode="auto">
                <a:xfrm flipH="1">
                  <a:off x="2064" y="3566"/>
                  <a:ext cx="226" cy="0"/>
                </a:xfrm>
                <a:prstGeom prst="line">
                  <a:avLst/>
                </a:prstGeom>
                <a:noFill/>
                <a:ln w="28575">
                  <a:solidFill>
                    <a:schemeClr val="tx1"/>
                  </a:solidFill>
                  <a:round/>
                  <a:headEnd/>
                  <a:tailEnd/>
                </a:ln>
              </p:spPr>
              <p:txBody>
                <a:bodyPr/>
                <a:lstStyle/>
                <a:p>
                  <a:endParaRPr lang="fr-FR"/>
                </a:p>
              </p:txBody>
            </p:sp>
          </p:grpSp>
          <p:sp>
            <p:nvSpPr>
              <p:cNvPr id="216087" name="Text Box 27"/>
              <p:cNvSpPr txBox="1">
                <a:spLocks noChangeArrowheads="1"/>
              </p:cNvSpPr>
              <p:nvPr/>
            </p:nvSpPr>
            <p:spPr bwMode="auto">
              <a:xfrm>
                <a:off x="2096" y="3623"/>
                <a:ext cx="228" cy="288"/>
              </a:xfrm>
              <a:prstGeom prst="rect">
                <a:avLst/>
              </a:prstGeom>
              <a:noFill/>
              <a:ln w="9525">
                <a:noFill/>
                <a:miter lim="800000"/>
                <a:headEnd/>
                <a:tailEnd/>
              </a:ln>
            </p:spPr>
            <p:txBody>
              <a:bodyPr wrap="none">
                <a:spAutoFit/>
              </a:bodyPr>
              <a:lstStyle/>
              <a:p>
                <a:r>
                  <a:rPr lang="fr-FR" sz="2400"/>
                  <a:t>+</a:t>
                </a:r>
              </a:p>
            </p:txBody>
          </p:sp>
        </p:grpSp>
        <p:grpSp>
          <p:nvGrpSpPr>
            <p:cNvPr id="216075" name="Group 39"/>
            <p:cNvGrpSpPr>
              <a:grpSpLocks/>
            </p:cNvGrpSpPr>
            <p:nvPr/>
          </p:nvGrpSpPr>
          <p:grpSpPr bwMode="auto">
            <a:xfrm>
              <a:off x="3287" y="3548"/>
              <a:ext cx="772" cy="290"/>
              <a:chOff x="2562" y="3412"/>
              <a:chExt cx="772" cy="290"/>
            </a:xfrm>
          </p:grpSpPr>
          <p:sp>
            <p:nvSpPr>
              <p:cNvPr id="216081" name="Text Box 30"/>
              <p:cNvSpPr txBox="1">
                <a:spLocks noChangeArrowheads="1"/>
              </p:cNvSpPr>
              <p:nvPr/>
            </p:nvSpPr>
            <p:spPr bwMode="auto">
              <a:xfrm>
                <a:off x="2562" y="3412"/>
                <a:ext cx="255" cy="288"/>
              </a:xfrm>
              <a:prstGeom prst="rect">
                <a:avLst/>
              </a:prstGeom>
              <a:noFill/>
              <a:ln w="9525">
                <a:noFill/>
                <a:miter lim="800000"/>
                <a:headEnd/>
                <a:tailEnd/>
              </a:ln>
            </p:spPr>
            <p:txBody>
              <a:bodyPr wrap="none">
                <a:spAutoFit/>
              </a:bodyPr>
              <a:lstStyle/>
              <a:p>
                <a:r>
                  <a:rPr lang="fr-FR" sz="2400"/>
                  <a:t>H</a:t>
                </a:r>
              </a:p>
            </p:txBody>
          </p:sp>
          <p:sp>
            <p:nvSpPr>
              <p:cNvPr id="216082" name="Line 31"/>
              <p:cNvSpPr>
                <a:spLocks noChangeShapeType="1"/>
              </p:cNvSpPr>
              <p:nvPr/>
            </p:nvSpPr>
            <p:spPr bwMode="auto">
              <a:xfrm>
                <a:off x="2835" y="3521"/>
                <a:ext cx="226" cy="0"/>
              </a:xfrm>
              <a:prstGeom prst="line">
                <a:avLst/>
              </a:prstGeom>
              <a:noFill/>
              <a:ln w="28575">
                <a:solidFill>
                  <a:schemeClr val="tx1"/>
                </a:solidFill>
                <a:round/>
                <a:headEnd/>
                <a:tailEnd/>
              </a:ln>
            </p:spPr>
            <p:txBody>
              <a:bodyPr/>
              <a:lstStyle/>
              <a:p>
                <a:endParaRPr lang="fr-FR"/>
              </a:p>
            </p:txBody>
          </p:sp>
          <p:sp>
            <p:nvSpPr>
              <p:cNvPr id="216083" name="Text Box 36"/>
              <p:cNvSpPr txBox="1">
                <a:spLocks noChangeArrowheads="1"/>
              </p:cNvSpPr>
              <p:nvPr/>
            </p:nvSpPr>
            <p:spPr bwMode="auto">
              <a:xfrm rot="10800000">
                <a:off x="3079" y="3414"/>
                <a:ext cx="255" cy="288"/>
              </a:xfrm>
              <a:prstGeom prst="rect">
                <a:avLst/>
              </a:prstGeom>
              <a:noFill/>
              <a:ln w="9525">
                <a:noFill/>
                <a:miter lim="800000"/>
                <a:headEnd/>
                <a:tailEnd/>
              </a:ln>
            </p:spPr>
            <p:txBody>
              <a:bodyPr wrap="none">
                <a:spAutoFit/>
              </a:bodyPr>
              <a:lstStyle/>
              <a:p>
                <a:r>
                  <a:rPr lang="fr-FR" sz="2400"/>
                  <a:t>H</a:t>
                </a:r>
              </a:p>
            </p:txBody>
          </p:sp>
          <p:sp>
            <p:nvSpPr>
              <p:cNvPr id="216084" name="Line 37"/>
              <p:cNvSpPr>
                <a:spLocks noChangeShapeType="1"/>
              </p:cNvSpPr>
              <p:nvPr/>
            </p:nvSpPr>
            <p:spPr bwMode="auto">
              <a:xfrm rot="10800000">
                <a:off x="2834" y="3594"/>
                <a:ext cx="226" cy="0"/>
              </a:xfrm>
              <a:prstGeom prst="line">
                <a:avLst/>
              </a:prstGeom>
              <a:noFill/>
              <a:ln w="28575">
                <a:solidFill>
                  <a:schemeClr val="tx1"/>
                </a:solidFill>
                <a:round/>
                <a:headEnd/>
                <a:tailEnd/>
              </a:ln>
            </p:spPr>
            <p:txBody>
              <a:bodyPr/>
              <a:lstStyle/>
              <a:p>
                <a:endParaRPr lang="fr-FR"/>
              </a:p>
            </p:txBody>
          </p:sp>
        </p:grpSp>
        <p:sp>
          <p:nvSpPr>
            <p:cNvPr id="216076" name="AutoShape 40"/>
            <p:cNvSpPr>
              <a:spLocks noChangeArrowheads="1"/>
            </p:cNvSpPr>
            <p:nvPr/>
          </p:nvSpPr>
          <p:spPr bwMode="auto">
            <a:xfrm>
              <a:off x="2653" y="3612"/>
              <a:ext cx="384" cy="148"/>
            </a:xfrm>
            <a:prstGeom prst="rightArrow">
              <a:avLst>
                <a:gd name="adj1" fmla="val 50000"/>
                <a:gd name="adj2" fmla="val 64865"/>
              </a:avLst>
            </a:prstGeom>
            <a:solidFill>
              <a:schemeClr val="accent1"/>
            </a:solidFill>
            <a:ln w="9525">
              <a:solidFill>
                <a:schemeClr val="tx1"/>
              </a:solidFill>
              <a:miter lim="800000"/>
              <a:headEnd/>
              <a:tailEnd/>
            </a:ln>
          </p:spPr>
          <p:txBody>
            <a:bodyPr wrap="none" anchor="ctr"/>
            <a:lstStyle/>
            <a:p>
              <a:endParaRPr lang="fr-FR"/>
            </a:p>
          </p:txBody>
        </p:sp>
        <p:sp>
          <p:nvSpPr>
            <p:cNvPr id="216077" name="Oval 41"/>
            <p:cNvSpPr>
              <a:spLocks noChangeArrowheads="1"/>
            </p:cNvSpPr>
            <p:nvPr/>
          </p:nvSpPr>
          <p:spPr bwMode="auto">
            <a:xfrm>
              <a:off x="2118" y="3947"/>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216078" name="Oval 42"/>
            <p:cNvSpPr>
              <a:spLocks noChangeArrowheads="1"/>
            </p:cNvSpPr>
            <p:nvPr/>
          </p:nvSpPr>
          <p:spPr bwMode="auto">
            <a:xfrm>
              <a:off x="2091" y="3457"/>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216079" name="AutoShape 43"/>
            <p:cNvSpPr>
              <a:spLocks/>
            </p:cNvSpPr>
            <p:nvPr/>
          </p:nvSpPr>
          <p:spPr bwMode="auto">
            <a:xfrm rot="-5400000">
              <a:off x="3616" y="3520"/>
              <a:ext cx="90" cy="725"/>
            </a:xfrm>
            <a:prstGeom prst="leftBrace">
              <a:avLst>
                <a:gd name="adj1" fmla="val 67130"/>
                <a:gd name="adj2" fmla="val 48306"/>
              </a:avLst>
            </a:prstGeom>
            <a:noFill/>
            <a:ln w="28575">
              <a:solidFill>
                <a:schemeClr val="tx1"/>
              </a:solidFill>
              <a:round/>
              <a:headEnd/>
              <a:tailEnd/>
            </a:ln>
          </p:spPr>
          <p:txBody>
            <a:bodyPr wrap="none" anchor="ctr"/>
            <a:lstStyle/>
            <a:p>
              <a:endParaRPr lang="fr-FR"/>
            </a:p>
          </p:txBody>
        </p:sp>
        <p:sp>
          <p:nvSpPr>
            <p:cNvPr id="216080" name="Text Box 44"/>
            <p:cNvSpPr txBox="1">
              <a:spLocks noChangeArrowheads="1"/>
            </p:cNvSpPr>
            <p:nvPr/>
          </p:nvSpPr>
          <p:spPr bwMode="auto">
            <a:xfrm>
              <a:off x="3548" y="3986"/>
              <a:ext cx="326" cy="288"/>
            </a:xfrm>
            <a:prstGeom prst="rect">
              <a:avLst/>
            </a:prstGeom>
            <a:noFill/>
            <a:ln w="9525">
              <a:noFill/>
              <a:miter lim="800000"/>
              <a:headEnd/>
              <a:tailEnd/>
            </a:ln>
          </p:spPr>
          <p:txBody>
            <a:bodyPr wrap="none">
              <a:spAutoFit/>
            </a:bodyPr>
            <a:lstStyle/>
            <a:p>
              <a:r>
                <a:rPr lang="fr-FR" sz="2400"/>
                <a:t>H</a:t>
              </a:r>
              <a:r>
                <a:rPr lang="fr-FR" sz="2400" baseline="-25000"/>
                <a:t>2</a:t>
              </a:r>
              <a:endParaRPr lang="fr-FR" sz="2400"/>
            </a:p>
          </p:txBody>
        </p:sp>
      </p:grpSp>
      <p:pic>
        <p:nvPicPr>
          <p:cNvPr id="2" name="Image 1">
            <a:extLst>
              <a:ext uri="{FF2B5EF4-FFF2-40B4-BE49-F238E27FC236}">
                <a16:creationId xmlns:a16="http://schemas.microsoft.com/office/drawing/2014/main" id="{11FC1959-66F7-4A84-8B2F-78D878D7BC21}"/>
              </a:ext>
            </a:extLst>
          </p:cNvPr>
          <p:cNvPicPr>
            <a:picLocks noChangeAspect="1"/>
          </p:cNvPicPr>
          <p:nvPr/>
        </p:nvPicPr>
        <p:blipFill>
          <a:blip r:embed="rId3"/>
          <a:stretch>
            <a:fillRect/>
          </a:stretch>
        </p:blipFill>
        <p:spPr>
          <a:xfrm>
            <a:off x="7276040" y="1068239"/>
            <a:ext cx="4431316" cy="2295830"/>
          </a:xfrm>
          <a:prstGeom prst="rect">
            <a:avLst/>
          </a:prstGeom>
        </p:spPr>
      </p:pic>
      <p:pic>
        <p:nvPicPr>
          <p:cNvPr id="3" name="Image 2">
            <a:extLst>
              <a:ext uri="{FF2B5EF4-FFF2-40B4-BE49-F238E27FC236}">
                <a16:creationId xmlns:a16="http://schemas.microsoft.com/office/drawing/2014/main" id="{569944F5-3D46-4286-BD7E-8DD033EE1EAC}"/>
              </a:ext>
            </a:extLst>
          </p:cNvPr>
          <p:cNvPicPr>
            <a:picLocks noChangeAspect="1"/>
          </p:cNvPicPr>
          <p:nvPr/>
        </p:nvPicPr>
        <p:blipFill>
          <a:blip r:embed="rId4"/>
          <a:stretch>
            <a:fillRect/>
          </a:stretch>
        </p:blipFill>
        <p:spPr>
          <a:xfrm>
            <a:off x="6964438" y="3956533"/>
            <a:ext cx="4804317" cy="2755418"/>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6502" name="Rectangle 3"/>
          <p:cNvSpPr>
            <a:spLocks noGrp="1" noChangeArrowheads="1"/>
          </p:cNvSpPr>
          <p:nvPr>
            <p:ph idx="1"/>
          </p:nvPr>
        </p:nvSpPr>
        <p:spPr>
          <a:xfrm>
            <a:off x="1981200" y="1484314"/>
            <a:ext cx="8229600" cy="5113337"/>
          </a:xfrm>
        </p:spPr>
        <p:txBody>
          <a:bodyPr/>
          <a:lstStyle/>
          <a:p>
            <a:pPr lvl="1" eaLnBrk="1" hangingPunct="1">
              <a:lnSpc>
                <a:spcPct val="90000"/>
              </a:lnSpc>
            </a:pPr>
            <a:r>
              <a:rPr lang="fr-FR" dirty="0"/>
              <a:t>Cristal parfait, </a:t>
            </a:r>
            <a:r>
              <a:rPr lang="fr-FR" sz="3200" i="1" dirty="0" err="1">
                <a:latin typeface="Symbol" pitchFamily="18" charset="2"/>
              </a:rPr>
              <a:t>e</a:t>
            </a:r>
            <a:r>
              <a:rPr lang="fr-FR" sz="3200" i="1" baseline="-25000" dirty="0" err="1"/>
              <a:t>elec</a:t>
            </a:r>
            <a:r>
              <a:rPr lang="fr-FR" sz="3200" dirty="0">
                <a:latin typeface="Symbol" pitchFamily="18" charset="2"/>
              </a:rPr>
              <a:t> </a:t>
            </a:r>
            <a:r>
              <a:rPr lang="fr-FR" dirty="0">
                <a:cs typeface="Arial" charset="0"/>
              </a:rPr>
              <a:t>≠</a:t>
            </a:r>
            <a:r>
              <a:rPr lang="fr-FR" dirty="0"/>
              <a:t> 0 et T uniforme.</a:t>
            </a:r>
          </a:p>
          <a:p>
            <a:pPr lvl="2" eaLnBrk="1" hangingPunct="1">
              <a:lnSpc>
                <a:spcPct val="90000"/>
              </a:lnSpc>
            </a:pPr>
            <a:r>
              <a:rPr lang="fr-FR" dirty="0"/>
              <a:t>À t=0, on applique </a:t>
            </a:r>
            <a:r>
              <a:rPr lang="fr-FR" sz="3000" i="1" dirty="0" err="1">
                <a:latin typeface="Symbol" pitchFamily="18" charset="2"/>
              </a:rPr>
              <a:t>e</a:t>
            </a:r>
            <a:r>
              <a:rPr lang="fr-FR" sz="3000" i="1" baseline="-25000" dirty="0" err="1"/>
              <a:t>elec</a:t>
            </a:r>
            <a:r>
              <a:rPr lang="fr-FR" sz="3000" i="1" dirty="0"/>
              <a:t>. </a:t>
            </a:r>
          </a:p>
          <a:p>
            <a:pPr lvl="2" eaLnBrk="1" hangingPunct="1">
              <a:lnSpc>
                <a:spcPct val="90000"/>
              </a:lnSpc>
            </a:pPr>
            <a:r>
              <a:rPr lang="fr-FR" dirty="0"/>
              <a:t>Un paquet d’ondes qui « avait » auparavant k</a:t>
            </a:r>
            <a:r>
              <a:rPr lang="fr-FR" baseline="-25000" dirty="0"/>
              <a:t>0</a:t>
            </a:r>
            <a:r>
              <a:rPr lang="fr-FR" dirty="0"/>
              <a:t> subit une accélération</a:t>
            </a:r>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r>
              <a:rPr lang="fr-FR" dirty="0"/>
              <a:t>À t&gt;0, </a:t>
            </a:r>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r>
              <a:rPr lang="fr-FR" dirty="0"/>
              <a:t>Tous les électrons subissent </a:t>
            </a:r>
          </a:p>
          <a:p>
            <a:pPr marL="548640" lvl="2" indent="0">
              <a:lnSpc>
                <a:spcPct val="90000"/>
              </a:lnSpc>
              <a:buNone/>
            </a:pPr>
            <a:r>
              <a:rPr lang="fr-FR" dirty="0"/>
              <a:t>la même variation </a:t>
            </a:r>
            <a:r>
              <a:rPr lang="fr-FR" dirty="0" err="1">
                <a:latin typeface="Symbol" pitchFamily="18" charset="2"/>
              </a:rPr>
              <a:t>D</a:t>
            </a:r>
            <a:r>
              <a:rPr lang="fr-FR" dirty="0" err="1"/>
              <a:t>k</a:t>
            </a:r>
            <a:endParaRPr lang="fr-FR" dirty="0">
              <a:sym typeface="Wingdings" pitchFamily="2" charset="2"/>
            </a:endParaRPr>
          </a:p>
        </p:txBody>
      </p:sp>
      <p:sp>
        <p:nvSpPr>
          <p:cNvPr id="106500" name="Espace réservé du numéro de diapositive 5"/>
          <p:cNvSpPr>
            <a:spLocks noGrp="1"/>
          </p:cNvSpPr>
          <p:nvPr>
            <p:ph type="sldNum" sz="quarter" idx="12"/>
          </p:nvPr>
        </p:nvSpPr>
        <p:spPr>
          <a:noFill/>
        </p:spPr>
        <p:txBody>
          <a:bodyPr/>
          <a:lstStyle/>
          <a:p>
            <a:fld id="{EBBC8912-A126-48FF-963E-CA8E46AD8E2D}" type="slidenum">
              <a:rPr lang="fr-FR" altLang="en-US"/>
              <a:pPr/>
              <a:t>180</a:t>
            </a:fld>
            <a:endParaRPr lang="fr-FR" altLang="en-US"/>
          </a:p>
        </p:txBody>
      </p:sp>
      <p:graphicFrame>
        <p:nvGraphicFramePr>
          <p:cNvPr id="106498" name="Object 8"/>
          <p:cNvGraphicFramePr>
            <a:graphicFrameLocks noChangeAspect="1"/>
          </p:cNvGraphicFramePr>
          <p:nvPr>
            <p:extLst>
              <p:ext uri="{D42A27DB-BD31-4B8C-83A1-F6EECF244321}">
                <p14:modId xmlns:p14="http://schemas.microsoft.com/office/powerpoint/2010/main" val="2820091511"/>
              </p:ext>
            </p:extLst>
          </p:nvPr>
        </p:nvGraphicFramePr>
        <p:xfrm>
          <a:off x="4079876" y="3213100"/>
          <a:ext cx="2017713" cy="844550"/>
        </p:xfrm>
        <a:graphic>
          <a:graphicData uri="http://schemas.openxmlformats.org/presentationml/2006/ole">
            <mc:AlternateContent xmlns:mc="http://schemas.openxmlformats.org/markup-compatibility/2006">
              <mc:Choice xmlns:v="urn:schemas-microsoft-com:vml" Requires="v">
                <p:oleObj name="Équation" r:id="rId5" imgW="939600" imgH="393480" progId="Equation.3">
                  <p:embed/>
                </p:oleObj>
              </mc:Choice>
              <mc:Fallback>
                <p:oleObj name="Équation" r:id="rId5" imgW="939600" imgH="393480" progId="Equation.3">
                  <p:embed/>
                  <p:pic>
                    <p:nvPicPr>
                      <p:cNvPr id="106498" name="Object 8"/>
                      <p:cNvPicPr>
                        <a:picLocks noChangeAspect="1" noChangeArrowheads="1"/>
                      </p:cNvPicPr>
                      <p:nvPr/>
                    </p:nvPicPr>
                    <p:blipFill>
                      <a:blip r:embed="rId6"/>
                      <a:srcRect/>
                      <a:stretch>
                        <a:fillRect/>
                      </a:stretch>
                    </p:blipFill>
                    <p:spPr bwMode="auto">
                      <a:xfrm>
                        <a:off x="4079876" y="3213100"/>
                        <a:ext cx="2017713"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9"/>
          <p:cNvGraphicFramePr>
            <a:graphicFrameLocks noChangeAspect="1"/>
          </p:cNvGraphicFramePr>
          <p:nvPr>
            <p:extLst>
              <p:ext uri="{D42A27DB-BD31-4B8C-83A1-F6EECF244321}">
                <p14:modId xmlns:p14="http://schemas.microsoft.com/office/powerpoint/2010/main" val="2509434679"/>
              </p:ext>
            </p:extLst>
          </p:nvPr>
        </p:nvGraphicFramePr>
        <p:xfrm>
          <a:off x="3605213" y="3865563"/>
          <a:ext cx="3124200" cy="2297112"/>
        </p:xfrm>
        <a:graphic>
          <a:graphicData uri="http://schemas.openxmlformats.org/presentationml/2006/ole">
            <mc:AlternateContent xmlns:mc="http://schemas.openxmlformats.org/markup-compatibility/2006">
              <mc:Choice xmlns:v="urn:schemas-microsoft-com:vml" Requires="v">
                <p:oleObj name="Équation" r:id="rId7" imgW="1485720" imgH="1091880" progId="Equation.3">
                  <p:embed/>
                </p:oleObj>
              </mc:Choice>
              <mc:Fallback>
                <p:oleObj name="Équation" r:id="rId7" imgW="1485720" imgH="1091880" progId="Equation.3">
                  <p:embed/>
                  <p:pic>
                    <p:nvPicPr>
                      <p:cNvPr id="106499" name="Object 9"/>
                      <p:cNvPicPr>
                        <a:picLocks noChangeAspect="1" noChangeArrowheads="1"/>
                      </p:cNvPicPr>
                      <p:nvPr/>
                    </p:nvPicPr>
                    <p:blipFill>
                      <a:blip r:embed="rId8"/>
                      <a:srcRect/>
                      <a:stretch>
                        <a:fillRect/>
                      </a:stretch>
                    </p:blipFill>
                    <p:spPr bwMode="auto">
                      <a:xfrm>
                        <a:off x="3605213" y="3865563"/>
                        <a:ext cx="3124200" cy="229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6503" name="Group 50"/>
          <p:cNvGrpSpPr>
            <a:grpSpLocks/>
          </p:cNvGrpSpPr>
          <p:nvPr/>
        </p:nvGrpSpPr>
        <p:grpSpPr bwMode="auto">
          <a:xfrm>
            <a:off x="6672263" y="3141665"/>
            <a:ext cx="3662362" cy="2365375"/>
            <a:chOff x="3243" y="1979"/>
            <a:chExt cx="2307" cy="1490"/>
          </a:xfrm>
        </p:grpSpPr>
        <p:grpSp>
          <p:nvGrpSpPr>
            <p:cNvPr id="106506" name="Group 15"/>
            <p:cNvGrpSpPr>
              <a:grpSpLocks/>
            </p:cNvGrpSpPr>
            <p:nvPr/>
          </p:nvGrpSpPr>
          <p:grpSpPr bwMode="auto">
            <a:xfrm>
              <a:off x="3243" y="1979"/>
              <a:ext cx="2307" cy="1490"/>
              <a:chOff x="3378" y="1979"/>
              <a:chExt cx="2307" cy="1490"/>
            </a:xfrm>
          </p:grpSpPr>
          <p:pic>
            <p:nvPicPr>
              <p:cNvPr id="106537" name="Picture 16"/>
              <p:cNvPicPr>
                <a:picLocks noChangeAspect="1" noChangeArrowheads="1"/>
              </p:cNvPicPr>
              <p:nvPr/>
            </p:nvPicPr>
            <p:blipFill>
              <a:blip r:embed="rId9" cstate="print"/>
              <a:srcRect r="12939"/>
              <a:stretch>
                <a:fillRect/>
              </a:stretch>
            </p:blipFill>
            <p:spPr bwMode="auto">
              <a:xfrm>
                <a:off x="3378" y="1979"/>
                <a:ext cx="2133" cy="1490"/>
              </a:xfrm>
              <a:prstGeom prst="rect">
                <a:avLst/>
              </a:prstGeom>
              <a:noFill/>
              <a:ln w="9525">
                <a:noFill/>
                <a:miter lim="800000"/>
                <a:headEnd/>
                <a:tailEnd/>
              </a:ln>
            </p:spPr>
          </p:pic>
          <p:sp>
            <p:nvSpPr>
              <p:cNvPr id="106538" name="Line 17"/>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8786" name="Text Box 18"/>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6507" name="Oval 19"/>
            <p:cNvSpPr>
              <a:spLocks noChangeAspect="1" noChangeArrowheads="1"/>
            </p:cNvSpPr>
            <p:nvPr/>
          </p:nvSpPr>
          <p:spPr bwMode="auto">
            <a:xfrm>
              <a:off x="5284" y="237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08" name="Oval 20"/>
            <p:cNvSpPr>
              <a:spLocks noChangeAspect="1" noChangeArrowheads="1"/>
            </p:cNvSpPr>
            <p:nvPr/>
          </p:nvSpPr>
          <p:spPr bwMode="auto">
            <a:xfrm>
              <a:off x="5193" y="239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09" name="Oval 21"/>
            <p:cNvSpPr>
              <a:spLocks noChangeAspect="1" noChangeArrowheads="1"/>
            </p:cNvSpPr>
            <p:nvPr/>
          </p:nvSpPr>
          <p:spPr bwMode="auto">
            <a:xfrm>
              <a:off x="5102" y="243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0" name="Oval 22"/>
            <p:cNvSpPr>
              <a:spLocks noChangeAspect="1" noChangeArrowheads="1"/>
            </p:cNvSpPr>
            <p:nvPr/>
          </p:nvSpPr>
          <p:spPr bwMode="auto">
            <a:xfrm>
              <a:off x="5021" y="24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1" name="Oval 23"/>
            <p:cNvSpPr>
              <a:spLocks noChangeAspect="1" noChangeArrowheads="1"/>
            </p:cNvSpPr>
            <p:nvPr/>
          </p:nvSpPr>
          <p:spPr bwMode="auto">
            <a:xfrm>
              <a:off x="4948" y="255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2" name="Oval 24"/>
            <p:cNvSpPr>
              <a:spLocks noChangeAspect="1" noChangeArrowheads="1"/>
            </p:cNvSpPr>
            <p:nvPr/>
          </p:nvSpPr>
          <p:spPr bwMode="auto">
            <a:xfrm>
              <a:off x="4885" y="262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3" name="Oval 25"/>
            <p:cNvSpPr>
              <a:spLocks noChangeAspect="1" noChangeArrowheads="1"/>
            </p:cNvSpPr>
            <p:nvPr/>
          </p:nvSpPr>
          <p:spPr bwMode="auto">
            <a:xfrm>
              <a:off x="4831" y="270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4" name="Oval 26"/>
            <p:cNvSpPr>
              <a:spLocks noChangeAspect="1" noChangeArrowheads="1"/>
            </p:cNvSpPr>
            <p:nvPr/>
          </p:nvSpPr>
          <p:spPr bwMode="auto">
            <a:xfrm>
              <a:off x="4803" y="278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5" name="Oval 27"/>
            <p:cNvSpPr>
              <a:spLocks noChangeAspect="1" noChangeArrowheads="1"/>
            </p:cNvSpPr>
            <p:nvPr/>
          </p:nvSpPr>
          <p:spPr bwMode="auto">
            <a:xfrm>
              <a:off x="4758" y="286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6" name="Oval 28"/>
            <p:cNvSpPr>
              <a:spLocks noChangeAspect="1" noChangeArrowheads="1"/>
            </p:cNvSpPr>
            <p:nvPr/>
          </p:nvSpPr>
          <p:spPr bwMode="auto">
            <a:xfrm>
              <a:off x="4703" y="294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7" name="Oval 29"/>
            <p:cNvSpPr>
              <a:spLocks noChangeAspect="1" noChangeArrowheads="1"/>
            </p:cNvSpPr>
            <p:nvPr/>
          </p:nvSpPr>
          <p:spPr bwMode="auto">
            <a:xfrm>
              <a:off x="3379" y="23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8" name="Oval 30"/>
            <p:cNvSpPr>
              <a:spLocks noChangeAspect="1" noChangeArrowheads="1"/>
            </p:cNvSpPr>
            <p:nvPr/>
          </p:nvSpPr>
          <p:spPr bwMode="auto">
            <a:xfrm>
              <a:off x="3470" y="23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9" name="Oval 31"/>
            <p:cNvSpPr>
              <a:spLocks noChangeAspect="1" noChangeArrowheads="1"/>
            </p:cNvSpPr>
            <p:nvPr/>
          </p:nvSpPr>
          <p:spPr bwMode="auto">
            <a:xfrm>
              <a:off x="3561" y="24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0" name="Oval 32"/>
            <p:cNvSpPr>
              <a:spLocks noChangeAspect="1" noChangeArrowheads="1"/>
            </p:cNvSpPr>
            <p:nvPr/>
          </p:nvSpPr>
          <p:spPr bwMode="auto">
            <a:xfrm>
              <a:off x="3642" y="24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1" name="Oval 33"/>
            <p:cNvSpPr>
              <a:spLocks noChangeAspect="1" noChangeArrowheads="1"/>
            </p:cNvSpPr>
            <p:nvPr/>
          </p:nvSpPr>
          <p:spPr bwMode="auto">
            <a:xfrm>
              <a:off x="3715" y="25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2" name="Oval 34"/>
            <p:cNvSpPr>
              <a:spLocks noChangeAspect="1" noChangeArrowheads="1"/>
            </p:cNvSpPr>
            <p:nvPr/>
          </p:nvSpPr>
          <p:spPr bwMode="auto">
            <a:xfrm>
              <a:off x="3778" y="26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3" name="Oval 35"/>
            <p:cNvSpPr>
              <a:spLocks noChangeAspect="1" noChangeArrowheads="1"/>
            </p:cNvSpPr>
            <p:nvPr/>
          </p:nvSpPr>
          <p:spPr bwMode="auto">
            <a:xfrm>
              <a:off x="3832" y="27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4" name="Oval 36"/>
            <p:cNvSpPr>
              <a:spLocks noChangeAspect="1" noChangeArrowheads="1"/>
            </p:cNvSpPr>
            <p:nvPr/>
          </p:nvSpPr>
          <p:spPr bwMode="auto">
            <a:xfrm>
              <a:off x="3860" y="27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5" name="Oval 37"/>
            <p:cNvSpPr>
              <a:spLocks noChangeAspect="1" noChangeArrowheads="1"/>
            </p:cNvSpPr>
            <p:nvPr/>
          </p:nvSpPr>
          <p:spPr bwMode="auto">
            <a:xfrm>
              <a:off x="3905" y="28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6" name="Oval 38"/>
            <p:cNvSpPr>
              <a:spLocks noChangeAspect="1" noChangeArrowheads="1"/>
            </p:cNvSpPr>
            <p:nvPr/>
          </p:nvSpPr>
          <p:spPr bwMode="auto">
            <a:xfrm>
              <a:off x="3960" y="29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8" name="Oval 40"/>
            <p:cNvSpPr>
              <a:spLocks noChangeAspect="1" noChangeArrowheads="1"/>
            </p:cNvSpPr>
            <p:nvPr/>
          </p:nvSpPr>
          <p:spPr bwMode="auto">
            <a:xfrm>
              <a:off x="4567" y="3076"/>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29" name="Oval 41"/>
            <p:cNvSpPr>
              <a:spLocks noChangeAspect="1" noChangeArrowheads="1"/>
            </p:cNvSpPr>
            <p:nvPr/>
          </p:nvSpPr>
          <p:spPr bwMode="auto">
            <a:xfrm>
              <a:off x="4495"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0" name="Oval 42"/>
            <p:cNvSpPr>
              <a:spLocks noChangeAspect="1" noChangeArrowheads="1"/>
            </p:cNvSpPr>
            <p:nvPr/>
          </p:nvSpPr>
          <p:spPr bwMode="auto">
            <a:xfrm>
              <a:off x="4422"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1" name="Oval 43"/>
            <p:cNvSpPr>
              <a:spLocks noChangeAspect="1" noChangeArrowheads="1"/>
            </p:cNvSpPr>
            <p:nvPr/>
          </p:nvSpPr>
          <p:spPr bwMode="auto">
            <a:xfrm>
              <a:off x="4331"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3" name="Oval 45"/>
            <p:cNvSpPr>
              <a:spLocks noChangeAspect="1" noChangeArrowheads="1"/>
            </p:cNvSpPr>
            <p:nvPr/>
          </p:nvSpPr>
          <p:spPr bwMode="auto">
            <a:xfrm flipH="1">
              <a:off x="4168"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4" name="Oval 46"/>
            <p:cNvSpPr>
              <a:spLocks noChangeAspect="1" noChangeArrowheads="1"/>
            </p:cNvSpPr>
            <p:nvPr/>
          </p:nvSpPr>
          <p:spPr bwMode="auto">
            <a:xfrm flipH="1">
              <a:off x="4241"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5" name="Oval 47"/>
            <p:cNvSpPr>
              <a:spLocks noChangeAspect="1" noChangeArrowheads="1"/>
            </p:cNvSpPr>
            <p:nvPr/>
          </p:nvSpPr>
          <p:spPr bwMode="auto">
            <a:xfrm flipH="1">
              <a:off x="4332"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6" name="Oval 49"/>
            <p:cNvSpPr>
              <a:spLocks noChangeAspect="1" noChangeArrowheads="1"/>
            </p:cNvSpPr>
            <p:nvPr/>
          </p:nvSpPr>
          <p:spPr bwMode="auto">
            <a:xfrm>
              <a:off x="4640" y="3013"/>
              <a:ext cx="54" cy="54"/>
            </a:xfrm>
            <a:prstGeom prst="ellipse">
              <a:avLst/>
            </a:prstGeom>
            <a:solidFill>
              <a:srgbClr val="FF3399"/>
            </a:solidFill>
            <a:ln w="9525">
              <a:solidFill>
                <a:schemeClr val="tx1"/>
              </a:solidFill>
              <a:round/>
              <a:headEnd/>
              <a:tailEnd/>
            </a:ln>
          </p:spPr>
          <p:txBody>
            <a:bodyPr wrap="none" anchor="ctr"/>
            <a:lstStyle/>
            <a:p>
              <a:endParaRPr lang="fr-FR"/>
            </a:p>
          </p:txBody>
        </p:sp>
      </p:grpSp>
      <p:sp>
        <p:nvSpPr>
          <p:cNvPr id="106504" name="Line 51"/>
          <p:cNvSpPr>
            <a:spLocks noChangeShapeType="1"/>
          </p:cNvSpPr>
          <p:nvPr/>
        </p:nvSpPr>
        <p:spPr bwMode="auto">
          <a:xfrm>
            <a:off x="8975725" y="3644900"/>
            <a:ext cx="649288" cy="0"/>
          </a:xfrm>
          <a:prstGeom prst="line">
            <a:avLst/>
          </a:prstGeom>
          <a:noFill/>
          <a:ln w="57150">
            <a:solidFill>
              <a:srgbClr val="FF3399"/>
            </a:solidFill>
            <a:round/>
            <a:headEnd/>
            <a:tailEnd type="triangle" w="med" len="med"/>
          </a:ln>
        </p:spPr>
        <p:txBody>
          <a:bodyPr/>
          <a:lstStyle/>
          <a:p>
            <a:endParaRPr lang="fr-FR"/>
          </a:p>
        </p:txBody>
      </p:sp>
      <p:sp>
        <p:nvSpPr>
          <p:cNvPr id="106505" name="Text Box 52"/>
          <p:cNvSpPr txBox="1">
            <a:spLocks noChangeArrowheads="1"/>
          </p:cNvSpPr>
          <p:nvPr/>
        </p:nvSpPr>
        <p:spPr bwMode="auto">
          <a:xfrm>
            <a:off x="8543925" y="3141663"/>
            <a:ext cx="1416050" cy="366712"/>
          </a:xfrm>
          <a:prstGeom prst="rect">
            <a:avLst/>
          </a:prstGeom>
          <a:noFill/>
          <a:ln w="9525">
            <a:noFill/>
            <a:miter lim="800000"/>
            <a:headEnd/>
            <a:tailEnd/>
          </a:ln>
        </p:spPr>
        <p:txBody>
          <a:bodyPr wrap="none">
            <a:spAutoFit/>
          </a:bodyPr>
          <a:lstStyle/>
          <a:p>
            <a:r>
              <a:rPr lang="fr-FR">
                <a:solidFill>
                  <a:srgbClr val="FF3399"/>
                </a:solidFill>
              </a:rPr>
              <a:t>accélération</a:t>
            </a:r>
          </a:p>
        </p:txBody>
      </p:sp>
      <p:sp>
        <p:nvSpPr>
          <p:cNvPr id="44" name="Oval 49"/>
          <p:cNvSpPr>
            <a:spLocks noChangeAspect="1" noChangeArrowheads="1"/>
          </p:cNvSpPr>
          <p:nvPr/>
        </p:nvSpPr>
        <p:spPr bwMode="auto">
          <a:xfrm>
            <a:off x="8989568" y="4668839"/>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45" name="Oval 49"/>
          <p:cNvSpPr>
            <a:spLocks noChangeAspect="1" noChangeArrowheads="1"/>
          </p:cNvSpPr>
          <p:nvPr/>
        </p:nvSpPr>
        <p:spPr bwMode="auto">
          <a:xfrm>
            <a:off x="9064309" y="4552951"/>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46" name="Oval 37"/>
          <p:cNvSpPr>
            <a:spLocks noChangeAspect="1" noChangeArrowheads="1"/>
          </p:cNvSpPr>
          <p:nvPr/>
        </p:nvSpPr>
        <p:spPr bwMode="auto">
          <a:xfrm>
            <a:off x="7890484" y="478343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47" name="Oval 37"/>
          <p:cNvSpPr>
            <a:spLocks noChangeAspect="1" noChangeArrowheads="1"/>
          </p:cNvSpPr>
          <p:nvPr/>
        </p:nvSpPr>
        <p:spPr bwMode="auto">
          <a:xfrm>
            <a:off x="8004785" y="4872588"/>
            <a:ext cx="85725" cy="85725"/>
          </a:xfrm>
          <a:prstGeom prst="ellipse">
            <a:avLst/>
          </a:prstGeom>
          <a:solidFill>
            <a:schemeClr val="bg1"/>
          </a:solidFill>
          <a:ln w="9525">
            <a:solidFill>
              <a:schemeClr val="tx1"/>
            </a:solidFill>
            <a:round/>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59063" y="144484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7527" name="Rectangle 3"/>
          <p:cNvSpPr>
            <a:spLocks noGrp="1" noChangeArrowheads="1"/>
          </p:cNvSpPr>
          <p:nvPr>
            <p:ph idx="1"/>
          </p:nvPr>
        </p:nvSpPr>
        <p:spPr>
          <a:xfrm>
            <a:off x="1981200" y="1719264"/>
            <a:ext cx="8229600" cy="4878387"/>
          </a:xfrm>
        </p:spPr>
        <p:txBody>
          <a:bodyPr/>
          <a:lstStyle/>
          <a:p>
            <a:pPr lvl="1" eaLnBrk="1" hangingPunct="1"/>
            <a:r>
              <a:rPr lang="fr-FR"/>
              <a:t>Cristal parfait, </a:t>
            </a:r>
            <a:r>
              <a:rPr lang="fr-FR" sz="3200" i="1">
                <a:latin typeface="Symbol" pitchFamily="18" charset="2"/>
              </a:rPr>
              <a:t>e</a:t>
            </a:r>
            <a:r>
              <a:rPr lang="fr-FR" sz="3200" i="1" baseline="-25000"/>
              <a:t>elec</a:t>
            </a:r>
            <a:r>
              <a:rPr lang="fr-FR" sz="3200">
                <a:latin typeface="Symbol" pitchFamily="18" charset="2"/>
              </a:rPr>
              <a:t> </a:t>
            </a:r>
            <a:r>
              <a:rPr lang="fr-FR">
                <a:cs typeface="Arial" charset="0"/>
              </a:rPr>
              <a:t>≠</a:t>
            </a:r>
            <a:r>
              <a:rPr lang="fr-FR"/>
              <a:t> 0 et T uniforme.</a:t>
            </a:r>
          </a:p>
        </p:txBody>
      </p:sp>
      <p:sp>
        <p:nvSpPr>
          <p:cNvPr id="107525" name="Espace réservé du numéro de diapositive 5"/>
          <p:cNvSpPr>
            <a:spLocks noGrp="1"/>
          </p:cNvSpPr>
          <p:nvPr>
            <p:ph type="sldNum" sz="quarter" idx="12"/>
          </p:nvPr>
        </p:nvSpPr>
        <p:spPr>
          <a:noFill/>
        </p:spPr>
        <p:txBody>
          <a:bodyPr/>
          <a:lstStyle/>
          <a:p>
            <a:fld id="{8F5B88B0-0E09-4EA1-9709-E8BF3BBBF9E3}" type="slidenum">
              <a:rPr lang="fr-FR" altLang="en-US"/>
              <a:pPr/>
              <a:t>181</a:t>
            </a:fld>
            <a:endParaRPr lang="fr-FR" altLang="en-US"/>
          </a:p>
        </p:txBody>
      </p:sp>
      <p:sp>
        <p:nvSpPr>
          <p:cNvPr id="287756" name="Text Box 12"/>
          <p:cNvSpPr txBox="1">
            <a:spLocks noChangeArrowheads="1"/>
          </p:cNvSpPr>
          <p:nvPr/>
        </p:nvSpPr>
        <p:spPr bwMode="auto">
          <a:xfrm>
            <a:off x="3719513" y="4797426"/>
            <a:ext cx="508000" cy="366713"/>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t=0</a:t>
            </a:r>
          </a:p>
        </p:txBody>
      </p:sp>
      <p:grpSp>
        <p:nvGrpSpPr>
          <p:cNvPr id="107529" name="Group 54"/>
          <p:cNvGrpSpPr>
            <a:grpSpLocks/>
          </p:cNvGrpSpPr>
          <p:nvPr/>
        </p:nvGrpSpPr>
        <p:grpSpPr bwMode="auto">
          <a:xfrm>
            <a:off x="6610351" y="2349501"/>
            <a:ext cx="3662363" cy="2365375"/>
            <a:chOff x="3378" y="1979"/>
            <a:chExt cx="2307" cy="1490"/>
          </a:xfrm>
        </p:grpSpPr>
        <p:pic>
          <p:nvPicPr>
            <p:cNvPr id="107608" name="Picture 55"/>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7609" name="Line 56"/>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7801" name="Text Box 57"/>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287802" name="Text Box 58"/>
          <p:cNvSpPr txBox="1">
            <a:spLocks noChangeArrowheads="1"/>
          </p:cNvSpPr>
          <p:nvPr/>
        </p:nvSpPr>
        <p:spPr bwMode="auto">
          <a:xfrm>
            <a:off x="8121650" y="4797426"/>
            <a:ext cx="788988" cy="366713"/>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t=t</a:t>
            </a:r>
            <a:r>
              <a:rPr lang="fr-FR" i="1" baseline="-25000">
                <a:solidFill>
                  <a:srgbClr val="FF0000"/>
                </a:solidFill>
                <a:effectLst>
                  <a:outerShdw blurRad="38100" dist="38100" dir="2700000" algn="tl">
                    <a:srgbClr val="C0C0C0"/>
                  </a:outerShdw>
                </a:effectLst>
              </a:rPr>
              <a:t>1</a:t>
            </a:r>
            <a:r>
              <a:rPr lang="fr-FR" i="1">
                <a:solidFill>
                  <a:srgbClr val="FF0000"/>
                </a:solidFill>
                <a:effectLst>
                  <a:outerShdw blurRad="38100" dist="38100" dir="2700000" algn="tl">
                    <a:srgbClr val="C0C0C0"/>
                  </a:outerShdw>
                </a:effectLst>
              </a:rPr>
              <a:t>&gt;0</a:t>
            </a:r>
          </a:p>
        </p:txBody>
      </p:sp>
      <p:sp>
        <p:nvSpPr>
          <p:cNvPr id="107531" name="Oval 59"/>
          <p:cNvSpPr>
            <a:spLocks noChangeAspect="1" noChangeArrowheads="1"/>
          </p:cNvSpPr>
          <p:nvPr/>
        </p:nvSpPr>
        <p:spPr bwMode="auto">
          <a:xfrm>
            <a:off x="9850439" y="2982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2" name="Oval 60"/>
          <p:cNvSpPr>
            <a:spLocks noChangeAspect="1" noChangeArrowheads="1"/>
          </p:cNvSpPr>
          <p:nvPr/>
        </p:nvSpPr>
        <p:spPr bwMode="auto">
          <a:xfrm>
            <a:off x="9705976" y="30114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3" name="Oval 61"/>
          <p:cNvSpPr>
            <a:spLocks noChangeAspect="1" noChangeArrowheads="1"/>
          </p:cNvSpPr>
          <p:nvPr/>
        </p:nvSpPr>
        <p:spPr bwMode="auto">
          <a:xfrm>
            <a:off x="9561514" y="30686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4" name="Oval 62"/>
          <p:cNvSpPr>
            <a:spLocks noChangeAspect="1" noChangeArrowheads="1"/>
          </p:cNvSpPr>
          <p:nvPr/>
        </p:nvSpPr>
        <p:spPr bwMode="auto">
          <a:xfrm>
            <a:off x="9432926" y="31559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5" name="Oval 63"/>
          <p:cNvSpPr>
            <a:spLocks noChangeAspect="1" noChangeArrowheads="1"/>
          </p:cNvSpPr>
          <p:nvPr/>
        </p:nvSpPr>
        <p:spPr bwMode="auto">
          <a:xfrm>
            <a:off x="9317039" y="32575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6" name="Oval 64"/>
          <p:cNvSpPr>
            <a:spLocks noChangeAspect="1" noChangeArrowheads="1"/>
          </p:cNvSpPr>
          <p:nvPr/>
        </p:nvSpPr>
        <p:spPr bwMode="auto">
          <a:xfrm>
            <a:off x="9217026" y="33718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7" name="Oval 65"/>
          <p:cNvSpPr>
            <a:spLocks noChangeAspect="1" noChangeArrowheads="1"/>
          </p:cNvSpPr>
          <p:nvPr/>
        </p:nvSpPr>
        <p:spPr bwMode="auto">
          <a:xfrm>
            <a:off x="9131301" y="3502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8" name="Oval 66"/>
          <p:cNvSpPr>
            <a:spLocks noChangeAspect="1" noChangeArrowheads="1"/>
          </p:cNvSpPr>
          <p:nvPr/>
        </p:nvSpPr>
        <p:spPr bwMode="auto">
          <a:xfrm>
            <a:off x="9086851" y="3630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9" name="Oval 67"/>
          <p:cNvSpPr>
            <a:spLocks noChangeAspect="1" noChangeArrowheads="1"/>
          </p:cNvSpPr>
          <p:nvPr/>
        </p:nvSpPr>
        <p:spPr bwMode="auto">
          <a:xfrm>
            <a:off x="9015414" y="3760789"/>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07540" name="Oval 68"/>
          <p:cNvSpPr>
            <a:spLocks noChangeAspect="1" noChangeArrowheads="1"/>
          </p:cNvSpPr>
          <p:nvPr/>
        </p:nvSpPr>
        <p:spPr bwMode="auto">
          <a:xfrm>
            <a:off x="8928101" y="38750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41" name="Oval 70"/>
          <p:cNvSpPr>
            <a:spLocks noChangeAspect="1" noChangeArrowheads="1"/>
          </p:cNvSpPr>
          <p:nvPr/>
        </p:nvSpPr>
        <p:spPr bwMode="auto">
          <a:xfrm>
            <a:off x="6826251" y="2984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2" name="Oval 71"/>
          <p:cNvSpPr>
            <a:spLocks noChangeAspect="1" noChangeArrowheads="1"/>
          </p:cNvSpPr>
          <p:nvPr/>
        </p:nvSpPr>
        <p:spPr bwMode="auto">
          <a:xfrm>
            <a:off x="6970714" y="30130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3" name="Oval 72"/>
          <p:cNvSpPr>
            <a:spLocks noChangeAspect="1" noChangeArrowheads="1"/>
          </p:cNvSpPr>
          <p:nvPr/>
        </p:nvSpPr>
        <p:spPr bwMode="auto">
          <a:xfrm>
            <a:off x="7115176" y="30702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4" name="Oval 73"/>
          <p:cNvSpPr>
            <a:spLocks noChangeAspect="1" noChangeArrowheads="1"/>
          </p:cNvSpPr>
          <p:nvPr/>
        </p:nvSpPr>
        <p:spPr bwMode="auto">
          <a:xfrm>
            <a:off x="7243764" y="31575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5" name="Oval 74"/>
          <p:cNvSpPr>
            <a:spLocks noChangeAspect="1" noChangeArrowheads="1"/>
          </p:cNvSpPr>
          <p:nvPr/>
        </p:nvSpPr>
        <p:spPr bwMode="auto">
          <a:xfrm>
            <a:off x="7359651" y="32591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6" name="Oval 75"/>
          <p:cNvSpPr>
            <a:spLocks noChangeAspect="1" noChangeArrowheads="1"/>
          </p:cNvSpPr>
          <p:nvPr/>
        </p:nvSpPr>
        <p:spPr bwMode="auto">
          <a:xfrm>
            <a:off x="7459664" y="3373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7" name="Oval 76"/>
          <p:cNvSpPr>
            <a:spLocks noChangeAspect="1" noChangeArrowheads="1"/>
          </p:cNvSpPr>
          <p:nvPr/>
        </p:nvSpPr>
        <p:spPr bwMode="auto">
          <a:xfrm>
            <a:off x="7545389" y="3503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8" name="Oval 77"/>
          <p:cNvSpPr>
            <a:spLocks noChangeAspect="1" noChangeArrowheads="1"/>
          </p:cNvSpPr>
          <p:nvPr/>
        </p:nvSpPr>
        <p:spPr bwMode="auto">
          <a:xfrm>
            <a:off x="7589839" y="36322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9" name="Oval 78"/>
          <p:cNvSpPr>
            <a:spLocks noChangeAspect="1" noChangeArrowheads="1"/>
          </p:cNvSpPr>
          <p:nvPr/>
        </p:nvSpPr>
        <p:spPr bwMode="auto">
          <a:xfrm>
            <a:off x="7661276" y="3762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0" name="Oval 79"/>
          <p:cNvSpPr>
            <a:spLocks noChangeAspect="1" noChangeArrowheads="1"/>
          </p:cNvSpPr>
          <p:nvPr/>
        </p:nvSpPr>
        <p:spPr bwMode="auto">
          <a:xfrm>
            <a:off x="7748589" y="38766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1" name="Oval 80"/>
          <p:cNvSpPr>
            <a:spLocks noChangeAspect="1" noChangeArrowheads="1"/>
          </p:cNvSpPr>
          <p:nvPr/>
        </p:nvSpPr>
        <p:spPr bwMode="auto">
          <a:xfrm>
            <a:off x="7848601" y="3992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2" name="Oval 81"/>
          <p:cNvSpPr>
            <a:spLocks noChangeAspect="1" noChangeArrowheads="1"/>
          </p:cNvSpPr>
          <p:nvPr/>
        </p:nvSpPr>
        <p:spPr bwMode="auto">
          <a:xfrm>
            <a:off x="8712201" y="40909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3" name="Oval 82"/>
          <p:cNvSpPr>
            <a:spLocks noChangeAspect="1" noChangeArrowheads="1"/>
          </p:cNvSpPr>
          <p:nvPr/>
        </p:nvSpPr>
        <p:spPr bwMode="auto">
          <a:xfrm>
            <a:off x="8597901" y="41497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4" name="Oval 83"/>
          <p:cNvSpPr>
            <a:spLocks noChangeAspect="1" noChangeArrowheads="1"/>
          </p:cNvSpPr>
          <p:nvPr/>
        </p:nvSpPr>
        <p:spPr bwMode="auto">
          <a:xfrm>
            <a:off x="8482014" y="41783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5" name="Oval 84"/>
          <p:cNvSpPr>
            <a:spLocks noChangeAspect="1" noChangeArrowheads="1"/>
          </p:cNvSpPr>
          <p:nvPr/>
        </p:nvSpPr>
        <p:spPr bwMode="auto">
          <a:xfrm>
            <a:off x="8337551"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6" name="Oval 85"/>
          <p:cNvSpPr>
            <a:spLocks noChangeAspect="1" noChangeArrowheads="1"/>
          </p:cNvSpPr>
          <p:nvPr/>
        </p:nvSpPr>
        <p:spPr bwMode="auto">
          <a:xfrm flipH="1">
            <a:off x="7964489"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7" name="Oval 86"/>
          <p:cNvSpPr>
            <a:spLocks noChangeAspect="1" noChangeArrowheads="1"/>
          </p:cNvSpPr>
          <p:nvPr/>
        </p:nvSpPr>
        <p:spPr bwMode="auto">
          <a:xfrm flipH="1">
            <a:off x="8078789" y="41497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8" name="Oval 87"/>
          <p:cNvSpPr>
            <a:spLocks noChangeAspect="1" noChangeArrowheads="1"/>
          </p:cNvSpPr>
          <p:nvPr/>
        </p:nvSpPr>
        <p:spPr bwMode="auto">
          <a:xfrm flipH="1">
            <a:off x="8194676" y="41783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9" name="Oval 88"/>
          <p:cNvSpPr>
            <a:spLocks noChangeAspect="1" noChangeArrowheads="1"/>
          </p:cNvSpPr>
          <p:nvPr/>
        </p:nvSpPr>
        <p:spPr bwMode="auto">
          <a:xfrm flipH="1">
            <a:off x="8339139" y="41910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60" name="Line 90"/>
          <p:cNvSpPr>
            <a:spLocks noChangeShapeType="1"/>
          </p:cNvSpPr>
          <p:nvPr/>
        </p:nvSpPr>
        <p:spPr bwMode="auto">
          <a:xfrm>
            <a:off x="8875713" y="4062414"/>
            <a:ext cx="0" cy="649287"/>
          </a:xfrm>
          <a:prstGeom prst="line">
            <a:avLst/>
          </a:prstGeom>
          <a:noFill/>
          <a:ln w="9525">
            <a:solidFill>
              <a:schemeClr val="tx1"/>
            </a:solidFill>
            <a:round/>
            <a:headEnd/>
            <a:tailEnd/>
          </a:ln>
        </p:spPr>
        <p:txBody>
          <a:bodyPr/>
          <a:lstStyle/>
          <a:p>
            <a:endParaRPr lang="fr-FR"/>
          </a:p>
        </p:txBody>
      </p:sp>
      <p:sp>
        <p:nvSpPr>
          <p:cNvPr id="107561" name="Line 91"/>
          <p:cNvSpPr>
            <a:spLocks noChangeShapeType="1"/>
          </p:cNvSpPr>
          <p:nvPr/>
        </p:nvSpPr>
        <p:spPr bwMode="auto">
          <a:xfrm>
            <a:off x="9063038" y="3846514"/>
            <a:ext cx="0" cy="865187"/>
          </a:xfrm>
          <a:prstGeom prst="line">
            <a:avLst/>
          </a:prstGeom>
          <a:noFill/>
          <a:ln w="9525">
            <a:solidFill>
              <a:schemeClr val="tx1"/>
            </a:solidFill>
            <a:round/>
            <a:headEnd/>
            <a:tailEnd/>
          </a:ln>
        </p:spPr>
        <p:txBody>
          <a:bodyPr/>
          <a:lstStyle/>
          <a:p>
            <a:endParaRPr lang="fr-FR"/>
          </a:p>
        </p:txBody>
      </p:sp>
      <p:sp>
        <p:nvSpPr>
          <p:cNvPr id="107562" name="Oval 69"/>
          <p:cNvSpPr>
            <a:spLocks noChangeAspect="1" noChangeArrowheads="1"/>
          </p:cNvSpPr>
          <p:nvPr/>
        </p:nvSpPr>
        <p:spPr bwMode="auto">
          <a:xfrm>
            <a:off x="8828089" y="39909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graphicFrame>
        <p:nvGraphicFramePr>
          <p:cNvPr id="107522" name="Object 92"/>
          <p:cNvGraphicFramePr>
            <a:graphicFrameLocks noChangeAspect="1"/>
          </p:cNvGraphicFramePr>
          <p:nvPr>
            <p:extLst>
              <p:ext uri="{D42A27DB-BD31-4B8C-83A1-F6EECF244321}">
                <p14:modId xmlns:p14="http://schemas.microsoft.com/office/powerpoint/2010/main" val="1263426919"/>
              </p:ext>
            </p:extLst>
          </p:nvPr>
        </p:nvGraphicFramePr>
        <p:xfrm>
          <a:off x="8542339" y="5151439"/>
          <a:ext cx="1082675" cy="714375"/>
        </p:xfrm>
        <a:graphic>
          <a:graphicData uri="http://schemas.openxmlformats.org/presentationml/2006/ole">
            <mc:AlternateContent xmlns:mc="http://schemas.openxmlformats.org/markup-compatibility/2006">
              <mc:Choice xmlns:v="urn:schemas-microsoft-com:vml" Requires="v">
                <p:oleObj name="Équation" r:id="rId6" imgW="596880" imgH="393480" progId="Equation.3">
                  <p:embed/>
                </p:oleObj>
              </mc:Choice>
              <mc:Fallback>
                <p:oleObj name="Équation" r:id="rId6" imgW="596880" imgH="393480" progId="Equation.3">
                  <p:embed/>
                  <p:pic>
                    <p:nvPicPr>
                      <p:cNvPr id="107522" name="Object 92"/>
                      <p:cNvPicPr>
                        <a:picLocks noChangeAspect="1" noChangeArrowheads="1"/>
                      </p:cNvPicPr>
                      <p:nvPr/>
                    </p:nvPicPr>
                    <p:blipFill>
                      <a:blip r:embed="rId7"/>
                      <a:srcRect/>
                      <a:stretch>
                        <a:fillRect/>
                      </a:stretch>
                    </p:blipFill>
                    <p:spPr bwMode="auto">
                      <a:xfrm>
                        <a:off x="8542339" y="5151439"/>
                        <a:ext cx="10826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7563" name="Group 101"/>
          <p:cNvGrpSpPr>
            <a:grpSpLocks/>
          </p:cNvGrpSpPr>
          <p:nvPr/>
        </p:nvGrpSpPr>
        <p:grpSpPr bwMode="auto">
          <a:xfrm>
            <a:off x="2208213" y="2349501"/>
            <a:ext cx="3662362" cy="2365375"/>
            <a:chOff x="431" y="1480"/>
            <a:chExt cx="2307" cy="1490"/>
          </a:xfrm>
        </p:grpSpPr>
        <p:grpSp>
          <p:nvGrpSpPr>
            <p:cNvPr id="107573" name="Group 9"/>
            <p:cNvGrpSpPr>
              <a:grpSpLocks/>
            </p:cNvGrpSpPr>
            <p:nvPr/>
          </p:nvGrpSpPr>
          <p:grpSpPr bwMode="auto">
            <a:xfrm>
              <a:off x="431" y="1480"/>
              <a:ext cx="2307" cy="1490"/>
              <a:chOff x="3378" y="1979"/>
              <a:chExt cx="2307" cy="1490"/>
            </a:xfrm>
          </p:grpSpPr>
          <p:pic>
            <p:nvPicPr>
              <p:cNvPr id="107605" name="Picture 6"/>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7606" name="Line 7"/>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7752" name="Text Box 8"/>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7574" name="Oval 14"/>
            <p:cNvSpPr>
              <a:spLocks noChangeAspect="1" noChangeArrowheads="1"/>
            </p:cNvSpPr>
            <p:nvPr/>
          </p:nvSpPr>
          <p:spPr bwMode="auto">
            <a:xfrm>
              <a:off x="2472" y="18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5" name="Oval 15"/>
            <p:cNvSpPr>
              <a:spLocks noChangeAspect="1" noChangeArrowheads="1"/>
            </p:cNvSpPr>
            <p:nvPr/>
          </p:nvSpPr>
          <p:spPr bwMode="auto">
            <a:xfrm>
              <a:off x="2381" y="18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6" name="Oval 16"/>
            <p:cNvSpPr>
              <a:spLocks noChangeAspect="1" noChangeArrowheads="1"/>
            </p:cNvSpPr>
            <p:nvPr/>
          </p:nvSpPr>
          <p:spPr bwMode="auto">
            <a:xfrm>
              <a:off x="2290" y="19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7" name="Oval 17"/>
            <p:cNvSpPr>
              <a:spLocks noChangeAspect="1" noChangeArrowheads="1"/>
            </p:cNvSpPr>
            <p:nvPr/>
          </p:nvSpPr>
          <p:spPr bwMode="auto">
            <a:xfrm>
              <a:off x="2209" y="19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8" name="Oval 18"/>
            <p:cNvSpPr>
              <a:spLocks noChangeAspect="1" noChangeArrowheads="1"/>
            </p:cNvSpPr>
            <p:nvPr/>
          </p:nvSpPr>
          <p:spPr bwMode="auto">
            <a:xfrm>
              <a:off x="2136" y="20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9" name="Oval 19"/>
            <p:cNvSpPr>
              <a:spLocks noChangeAspect="1" noChangeArrowheads="1"/>
            </p:cNvSpPr>
            <p:nvPr/>
          </p:nvSpPr>
          <p:spPr bwMode="auto">
            <a:xfrm>
              <a:off x="2073" y="21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0" name="Oval 20"/>
            <p:cNvSpPr>
              <a:spLocks noChangeAspect="1" noChangeArrowheads="1"/>
            </p:cNvSpPr>
            <p:nvPr/>
          </p:nvSpPr>
          <p:spPr bwMode="auto">
            <a:xfrm>
              <a:off x="2019" y="22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1" name="Oval 21"/>
            <p:cNvSpPr>
              <a:spLocks noChangeAspect="1" noChangeArrowheads="1"/>
            </p:cNvSpPr>
            <p:nvPr/>
          </p:nvSpPr>
          <p:spPr bwMode="auto">
            <a:xfrm>
              <a:off x="1991" y="22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2" name="Oval 22"/>
            <p:cNvSpPr>
              <a:spLocks noChangeAspect="1" noChangeArrowheads="1"/>
            </p:cNvSpPr>
            <p:nvPr/>
          </p:nvSpPr>
          <p:spPr bwMode="auto">
            <a:xfrm>
              <a:off x="1946" y="23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3" name="Oval 23"/>
            <p:cNvSpPr>
              <a:spLocks noChangeAspect="1" noChangeArrowheads="1"/>
            </p:cNvSpPr>
            <p:nvPr/>
          </p:nvSpPr>
          <p:spPr bwMode="auto">
            <a:xfrm>
              <a:off x="1891" y="24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4" name="Oval 29"/>
            <p:cNvSpPr>
              <a:spLocks noChangeAspect="1" noChangeArrowheads="1"/>
            </p:cNvSpPr>
            <p:nvPr/>
          </p:nvSpPr>
          <p:spPr bwMode="auto">
            <a:xfrm>
              <a:off x="567" y="188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5" name="Oval 30"/>
            <p:cNvSpPr>
              <a:spLocks noChangeAspect="1" noChangeArrowheads="1"/>
            </p:cNvSpPr>
            <p:nvPr/>
          </p:nvSpPr>
          <p:spPr bwMode="auto">
            <a:xfrm>
              <a:off x="658" y="189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6" name="Oval 31"/>
            <p:cNvSpPr>
              <a:spLocks noChangeAspect="1" noChangeArrowheads="1"/>
            </p:cNvSpPr>
            <p:nvPr/>
          </p:nvSpPr>
          <p:spPr bwMode="auto">
            <a:xfrm>
              <a:off x="749" y="193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7" name="Oval 32"/>
            <p:cNvSpPr>
              <a:spLocks noChangeAspect="1" noChangeArrowheads="1"/>
            </p:cNvSpPr>
            <p:nvPr/>
          </p:nvSpPr>
          <p:spPr bwMode="auto">
            <a:xfrm>
              <a:off x="830" y="198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8" name="Oval 33"/>
            <p:cNvSpPr>
              <a:spLocks noChangeAspect="1" noChangeArrowheads="1"/>
            </p:cNvSpPr>
            <p:nvPr/>
          </p:nvSpPr>
          <p:spPr bwMode="auto">
            <a:xfrm>
              <a:off x="903" y="205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9" name="Oval 34"/>
            <p:cNvSpPr>
              <a:spLocks noChangeAspect="1" noChangeArrowheads="1"/>
            </p:cNvSpPr>
            <p:nvPr/>
          </p:nvSpPr>
          <p:spPr bwMode="auto">
            <a:xfrm>
              <a:off x="966" y="212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0" name="Oval 35"/>
            <p:cNvSpPr>
              <a:spLocks noChangeAspect="1" noChangeArrowheads="1"/>
            </p:cNvSpPr>
            <p:nvPr/>
          </p:nvSpPr>
          <p:spPr bwMode="auto">
            <a:xfrm>
              <a:off x="1020" y="220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1" name="Oval 36"/>
            <p:cNvSpPr>
              <a:spLocks noChangeAspect="1" noChangeArrowheads="1"/>
            </p:cNvSpPr>
            <p:nvPr/>
          </p:nvSpPr>
          <p:spPr bwMode="auto">
            <a:xfrm>
              <a:off x="1048" y="22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2" name="Oval 37"/>
            <p:cNvSpPr>
              <a:spLocks noChangeAspect="1" noChangeArrowheads="1"/>
            </p:cNvSpPr>
            <p:nvPr/>
          </p:nvSpPr>
          <p:spPr bwMode="auto">
            <a:xfrm>
              <a:off x="1093" y="237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3" name="Oval 38"/>
            <p:cNvSpPr>
              <a:spLocks noChangeAspect="1" noChangeArrowheads="1"/>
            </p:cNvSpPr>
            <p:nvPr/>
          </p:nvSpPr>
          <p:spPr bwMode="auto">
            <a:xfrm>
              <a:off x="1148" y="244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4" name="Oval 39"/>
            <p:cNvSpPr>
              <a:spLocks noChangeAspect="1" noChangeArrowheads="1"/>
            </p:cNvSpPr>
            <p:nvPr/>
          </p:nvSpPr>
          <p:spPr bwMode="auto">
            <a:xfrm>
              <a:off x="1211" y="2515"/>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5" name="Oval 41"/>
            <p:cNvSpPr>
              <a:spLocks noChangeAspect="1" noChangeArrowheads="1"/>
            </p:cNvSpPr>
            <p:nvPr/>
          </p:nvSpPr>
          <p:spPr bwMode="auto">
            <a:xfrm>
              <a:off x="1755"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6" name="Oval 42"/>
            <p:cNvSpPr>
              <a:spLocks noChangeAspect="1" noChangeArrowheads="1"/>
            </p:cNvSpPr>
            <p:nvPr/>
          </p:nvSpPr>
          <p:spPr bwMode="auto">
            <a:xfrm>
              <a:off x="1683"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7" name="Oval 43"/>
            <p:cNvSpPr>
              <a:spLocks noChangeAspect="1" noChangeArrowheads="1"/>
            </p:cNvSpPr>
            <p:nvPr/>
          </p:nvSpPr>
          <p:spPr bwMode="auto">
            <a:xfrm>
              <a:off x="1610"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8" name="Oval 44"/>
            <p:cNvSpPr>
              <a:spLocks noChangeAspect="1" noChangeArrowheads="1"/>
            </p:cNvSpPr>
            <p:nvPr/>
          </p:nvSpPr>
          <p:spPr bwMode="auto">
            <a:xfrm>
              <a:off x="1519"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9" name="Oval 50"/>
            <p:cNvSpPr>
              <a:spLocks noChangeAspect="1" noChangeArrowheads="1"/>
            </p:cNvSpPr>
            <p:nvPr/>
          </p:nvSpPr>
          <p:spPr bwMode="auto">
            <a:xfrm flipH="1">
              <a:off x="1284"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0" name="Oval 51"/>
            <p:cNvSpPr>
              <a:spLocks noChangeAspect="1" noChangeArrowheads="1"/>
            </p:cNvSpPr>
            <p:nvPr/>
          </p:nvSpPr>
          <p:spPr bwMode="auto">
            <a:xfrm flipH="1">
              <a:off x="1356"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1" name="Oval 52"/>
            <p:cNvSpPr>
              <a:spLocks noChangeAspect="1" noChangeArrowheads="1"/>
            </p:cNvSpPr>
            <p:nvPr/>
          </p:nvSpPr>
          <p:spPr bwMode="auto">
            <a:xfrm flipH="1">
              <a:off x="1429"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2" name="Oval 53"/>
            <p:cNvSpPr>
              <a:spLocks noChangeAspect="1" noChangeArrowheads="1"/>
            </p:cNvSpPr>
            <p:nvPr/>
          </p:nvSpPr>
          <p:spPr bwMode="auto">
            <a:xfrm flipH="1">
              <a:off x="1520"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3" name="Line 93"/>
            <p:cNvSpPr>
              <a:spLocks noChangeShapeType="1"/>
            </p:cNvSpPr>
            <p:nvPr/>
          </p:nvSpPr>
          <p:spPr bwMode="auto">
            <a:xfrm>
              <a:off x="1855" y="2559"/>
              <a:ext cx="0" cy="409"/>
            </a:xfrm>
            <a:prstGeom prst="line">
              <a:avLst/>
            </a:prstGeom>
            <a:noFill/>
            <a:ln w="9525">
              <a:solidFill>
                <a:schemeClr val="tx1"/>
              </a:solidFill>
              <a:round/>
              <a:headEnd/>
              <a:tailEnd/>
            </a:ln>
          </p:spPr>
          <p:txBody>
            <a:bodyPr/>
            <a:lstStyle/>
            <a:p>
              <a:endParaRPr lang="fr-FR"/>
            </a:p>
          </p:txBody>
        </p:sp>
        <p:sp>
          <p:nvSpPr>
            <p:cNvPr id="107604" name="Oval 24"/>
            <p:cNvSpPr>
              <a:spLocks noChangeAspect="1" noChangeArrowheads="1"/>
            </p:cNvSpPr>
            <p:nvPr/>
          </p:nvSpPr>
          <p:spPr bwMode="auto">
            <a:xfrm>
              <a:off x="1828" y="2514"/>
              <a:ext cx="54" cy="54"/>
            </a:xfrm>
            <a:prstGeom prst="ellipse">
              <a:avLst/>
            </a:prstGeom>
            <a:solidFill>
              <a:srgbClr val="33CC33"/>
            </a:solidFill>
            <a:ln w="9525">
              <a:solidFill>
                <a:schemeClr val="tx1"/>
              </a:solidFill>
              <a:round/>
              <a:headEnd/>
              <a:tailEnd/>
            </a:ln>
          </p:spPr>
          <p:txBody>
            <a:bodyPr wrap="none" anchor="ctr"/>
            <a:lstStyle/>
            <a:p>
              <a:endParaRPr lang="fr-FR"/>
            </a:p>
          </p:txBody>
        </p:sp>
      </p:grpSp>
      <p:sp>
        <p:nvSpPr>
          <p:cNvPr id="107564" name="Line 94"/>
          <p:cNvSpPr>
            <a:spLocks noChangeShapeType="1"/>
          </p:cNvSpPr>
          <p:nvPr/>
        </p:nvSpPr>
        <p:spPr bwMode="auto">
          <a:xfrm flipV="1">
            <a:off x="9048750" y="4797425"/>
            <a:ext cx="0" cy="431800"/>
          </a:xfrm>
          <a:prstGeom prst="line">
            <a:avLst/>
          </a:prstGeom>
          <a:noFill/>
          <a:ln w="9525">
            <a:solidFill>
              <a:srgbClr val="000099"/>
            </a:solidFill>
            <a:round/>
            <a:headEnd/>
            <a:tailEnd type="triangle" w="med" len="med"/>
          </a:ln>
        </p:spPr>
        <p:txBody>
          <a:bodyPr/>
          <a:lstStyle/>
          <a:p>
            <a:endParaRPr lang="fr-FR"/>
          </a:p>
        </p:txBody>
      </p:sp>
      <p:graphicFrame>
        <p:nvGraphicFramePr>
          <p:cNvPr id="107523" name="Object 95"/>
          <p:cNvGraphicFramePr>
            <a:graphicFrameLocks noChangeAspect="1"/>
          </p:cNvGraphicFramePr>
          <p:nvPr/>
        </p:nvGraphicFramePr>
        <p:xfrm>
          <a:off x="4302126" y="5203825"/>
          <a:ext cx="327025" cy="457200"/>
        </p:xfrm>
        <a:graphic>
          <a:graphicData uri="http://schemas.openxmlformats.org/presentationml/2006/ole">
            <mc:AlternateContent xmlns:mc="http://schemas.openxmlformats.org/markup-compatibility/2006">
              <mc:Choice xmlns:v="urn:schemas-microsoft-com:vml" Requires="v">
                <p:oleObj name="Equation" r:id="rId8" imgW="164880" imgH="228600" progId="Equation.3">
                  <p:embed/>
                </p:oleObj>
              </mc:Choice>
              <mc:Fallback>
                <p:oleObj name="Equation" r:id="rId8" imgW="164880" imgH="228600" progId="Equation.3">
                  <p:embed/>
                  <p:pic>
                    <p:nvPicPr>
                      <p:cNvPr id="107523" name="Object 9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2126" y="5203825"/>
                        <a:ext cx="3270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65" name="Line 96"/>
          <p:cNvSpPr>
            <a:spLocks noChangeShapeType="1"/>
          </p:cNvSpPr>
          <p:nvPr/>
        </p:nvSpPr>
        <p:spPr bwMode="auto">
          <a:xfrm flipV="1">
            <a:off x="4483100" y="4768850"/>
            <a:ext cx="0" cy="431800"/>
          </a:xfrm>
          <a:prstGeom prst="line">
            <a:avLst/>
          </a:prstGeom>
          <a:noFill/>
          <a:ln w="9525">
            <a:solidFill>
              <a:srgbClr val="000099"/>
            </a:solidFill>
            <a:round/>
            <a:headEnd/>
            <a:tailEnd type="triangle" w="med" len="med"/>
          </a:ln>
        </p:spPr>
        <p:txBody>
          <a:bodyPr/>
          <a:lstStyle/>
          <a:p>
            <a:endParaRPr lang="fr-FR"/>
          </a:p>
        </p:txBody>
      </p:sp>
      <p:graphicFrame>
        <p:nvGraphicFramePr>
          <p:cNvPr id="107524" name="Object 97"/>
          <p:cNvGraphicFramePr>
            <a:graphicFrameLocks noChangeAspect="1"/>
          </p:cNvGraphicFramePr>
          <p:nvPr/>
        </p:nvGraphicFramePr>
        <p:xfrm>
          <a:off x="7535864" y="6021388"/>
          <a:ext cx="1946275" cy="533400"/>
        </p:xfrm>
        <a:graphic>
          <a:graphicData uri="http://schemas.openxmlformats.org/presentationml/2006/ole">
            <mc:AlternateContent xmlns:mc="http://schemas.openxmlformats.org/markup-compatibility/2006">
              <mc:Choice xmlns:v="urn:schemas-microsoft-com:vml" Requires="v">
                <p:oleObj name="Equation" r:id="rId10" imgW="787320" imgH="215640" progId="Equation.3">
                  <p:embed/>
                </p:oleObj>
              </mc:Choice>
              <mc:Fallback>
                <p:oleObj name="Equation" r:id="rId10" imgW="787320" imgH="215640" progId="Equation.3">
                  <p:embed/>
                  <p:pic>
                    <p:nvPicPr>
                      <p:cNvPr id="107524" name="Object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5864" y="6021388"/>
                        <a:ext cx="19462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66" name="Text Box 98"/>
          <p:cNvSpPr txBox="1">
            <a:spLocks noChangeArrowheads="1"/>
          </p:cNvSpPr>
          <p:nvPr/>
        </p:nvSpPr>
        <p:spPr bwMode="auto">
          <a:xfrm>
            <a:off x="1589089" y="5803901"/>
            <a:ext cx="4219575" cy="830997"/>
          </a:xfrm>
          <a:prstGeom prst="rect">
            <a:avLst/>
          </a:prstGeom>
          <a:noFill/>
          <a:ln w="9525">
            <a:noFill/>
            <a:miter lim="800000"/>
            <a:headEnd/>
            <a:tailEnd/>
          </a:ln>
        </p:spPr>
        <p:txBody>
          <a:bodyPr>
            <a:spAutoFit/>
          </a:bodyPr>
          <a:lstStyle/>
          <a:p>
            <a:pPr algn="ctr"/>
            <a:r>
              <a:rPr lang="fr-FR" sz="2400" i="1">
                <a:solidFill>
                  <a:srgbClr val="FF0000"/>
                </a:solidFill>
              </a:rPr>
              <a:t>Toutes les vitesses ne sont plus compensées !</a:t>
            </a:r>
          </a:p>
        </p:txBody>
      </p:sp>
      <p:sp>
        <p:nvSpPr>
          <p:cNvPr id="107567" name="AutoShape 99"/>
          <p:cNvSpPr>
            <a:spLocks/>
          </p:cNvSpPr>
          <p:nvPr/>
        </p:nvSpPr>
        <p:spPr bwMode="auto">
          <a:xfrm>
            <a:off x="5880100" y="5876926"/>
            <a:ext cx="71438" cy="792163"/>
          </a:xfrm>
          <a:prstGeom prst="rightBrace">
            <a:avLst>
              <a:gd name="adj1" fmla="val 92407"/>
              <a:gd name="adj2" fmla="val 50000"/>
            </a:avLst>
          </a:prstGeom>
          <a:noFill/>
          <a:ln w="38100">
            <a:solidFill>
              <a:srgbClr val="000099"/>
            </a:solidFill>
            <a:round/>
            <a:headEnd/>
            <a:tailEnd/>
          </a:ln>
        </p:spPr>
        <p:txBody>
          <a:bodyPr wrap="none" anchor="ctr"/>
          <a:lstStyle/>
          <a:p>
            <a:endParaRPr lang="fr-FR"/>
          </a:p>
        </p:txBody>
      </p:sp>
      <p:sp>
        <p:nvSpPr>
          <p:cNvPr id="107568" name="AutoShape 100"/>
          <p:cNvSpPr>
            <a:spLocks noChangeArrowheads="1"/>
          </p:cNvSpPr>
          <p:nvPr/>
        </p:nvSpPr>
        <p:spPr bwMode="auto">
          <a:xfrm>
            <a:off x="6421439" y="6146800"/>
            <a:ext cx="898525" cy="234950"/>
          </a:xfrm>
          <a:custGeom>
            <a:avLst/>
            <a:gdLst>
              <a:gd name="T0" fmla="*/ 673894 w 21600"/>
              <a:gd name="T1" fmla="*/ 0 h 21600"/>
              <a:gd name="T2" fmla="*/ 0 w 21600"/>
              <a:gd name="T3" fmla="*/ 117475 h 21600"/>
              <a:gd name="T4" fmla="*/ 673894 w 21600"/>
              <a:gd name="T5" fmla="*/ 234950 h 21600"/>
              <a:gd name="T6" fmla="*/ 898525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107569" name="AutoShape 103"/>
          <p:cNvSpPr>
            <a:spLocks/>
          </p:cNvSpPr>
          <p:nvPr/>
        </p:nvSpPr>
        <p:spPr bwMode="auto">
          <a:xfrm>
            <a:off x="8226426" y="3803650"/>
            <a:ext cx="73025" cy="287338"/>
          </a:xfrm>
          <a:prstGeom prst="leftBrace">
            <a:avLst>
              <a:gd name="adj1" fmla="val 32790"/>
              <a:gd name="adj2" fmla="val 50000"/>
            </a:avLst>
          </a:prstGeom>
          <a:noFill/>
          <a:ln w="28575">
            <a:solidFill>
              <a:srgbClr val="FF0000"/>
            </a:solidFill>
            <a:round/>
            <a:headEnd/>
            <a:tailEnd/>
          </a:ln>
        </p:spPr>
        <p:txBody>
          <a:bodyPr wrap="none" anchor="ctr"/>
          <a:lstStyle/>
          <a:p>
            <a:endParaRPr lang="fr-FR"/>
          </a:p>
        </p:txBody>
      </p:sp>
      <p:sp>
        <p:nvSpPr>
          <p:cNvPr id="107570" name="Line 106"/>
          <p:cNvSpPr>
            <a:spLocks noChangeShapeType="1"/>
          </p:cNvSpPr>
          <p:nvPr/>
        </p:nvSpPr>
        <p:spPr bwMode="auto">
          <a:xfrm>
            <a:off x="8401050" y="3789363"/>
            <a:ext cx="647700" cy="0"/>
          </a:xfrm>
          <a:prstGeom prst="line">
            <a:avLst/>
          </a:prstGeom>
          <a:noFill/>
          <a:ln w="28575">
            <a:solidFill>
              <a:srgbClr val="FF0000"/>
            </a:solidFill>
            <a:prstDash val="sysDot"/>
            <a:round/>
            <a:headEnd/>
            <a:tailEnd/>
          </a:ln>
        </p:spPr>
        <p:txBody>
          <a:bodyPr/>
          <a:lstStyle/>
          <a:p>
            <a:endParaRPr lang="fr-FR"/>
          </a:p>
        </p:txBody>
      </p:sp>
      <p:sp>
        <p:nvSpPr>
          <p:cNvPr id="107571" name="Line 107"/>
          <p:cNvSpPr>
            <a:spLocks noChangeShapeType="1"/>
          </p:cNvSpPr>
          <p:nvPr/>
        </p:nvSpPr>
        <p:spPr bwMode="auto">
          <a:xfrm flipH="1">
            <a:off x="8401050" y="4121150"/>
            <a:ext cx="287338" cy="0"/>
          </a:xfrm>
          <a:prstGeom prst="line">
            <a:avLst/>
          </a:prstGeom>
          <a:noFill/>
          <a:ln w="28575">
            <a:solidFill>
              <a:srgbClr val="FF0000"/>
            </a:solidFill>
            <a:prstDash val="sysDot"/>
            <a:round/>
            <a:headEnd/>
            <a:tailEnd/>
          </a:ln>
        </p:spPr>
        <p:txBody>
          <a:bodyPr/>
          <a:lstStyle/>
          <a:p>
            <a:endParaRPr lang="fr-FR"/>
          </a:p>
        </p:txBody>
      </p:sp>
      <p:sp>
        <p:nvSpPr>
          <p:cNvPr id="107572" name="Freeform 108"/>
          <p:cNvSpPr>
            <a:spLocks/>
          </p:cNvSpPr>
          <p:nvPr/>
        </p:nvSpPr>
        <p:spPr bwMode="auto">
          <a:xfrm>
            <a:off x="5016501" y="4005264"/>
            <a:ext cx="3167063" cy="1800225"/>
          </a:xfrm>
          <a:custGeom>
            <a:avLst/>
            <a:gdLst>
              <a:gd name="T0" fmla="*/ 1995 w 1995"/>
              <a:gd name="T1" fmla="*/ 0 h 1134"/>
              <a:gd name="T2" fmla="*/ 861 w 1995"/>
              <a:gd name="T3" fmla="*/ 453 h 1134"/>
              <a:gd name="T4" fmla="*/ 0 w 1995"/>
              <a:gd name="T5" fmla="*/ 1134 h 1134"/>
              <a:gd name="T6" fmla="*/ 0 60000 65536"/>
              <a:gd name="T7" fmla="*/ 0 60000 65536"/>
              <a:gd name="T8" fmla="*/ 0 60000 65536"/>
              <a:gd name="T9" fmla="*/ 0 w 1995"/>
              <a:gd name="T10" fmla="*/ 0 h 1134"/>
              <a:gd name="T11" fmla="*/ 1995 w 1995"/>
              <a:gd name="T12" fmla="*/ 1134 h 1134"/>
            </a:gdLst>
            <a:ahLst/>
            <a:cxnLst>
              <a:cxn ang="T6">
                <a:pos x="T0" y="T1"/>
              </a:cxn>
              <a:cxn ang="T7">
                <a:pos x="T2" y="T3"/>
              </a:cxn>
              <a:cxn ang="T8">
                <a:pos x="T4" y="T5"/>
              </a:cxn>
            </a:cxnLst>
            <a:rect l="T9" t="T10" r="T11" b="T12"/>
            <a:pathLst>
              <a:path w="1995" h="1134">
                <a:moveTo>
                  <a:pt x="1995" y="0"/>
                </a:moveTo>
                <a:cubicBezTo>
                  <a:pt x="1594" y="132"/>
                  <a:pt x="1193" y="264"/>
                  <a:pt x="861" y="453"/>
                </a:cubicBezTo>
                <a:cubicBezTo>
                  <a:pt x="529" y="642"/>
                  <a:pt x="264" y="888"/>
                  <a:pt x="0" y="1134"/>
                </a:cubicBezTo>
              </a:path>
            </a:pathLst>
          </a:custGeom>
          <a:noFill/>
          <a:ln w="28575" cmpd="sng">
            <a:solidFill>
              <a:srgbClr val="000099"/>
            </a:solidFill>
            <a:round/>
            <a:headEnd type="none" w="med" len="med"/>
            <a:tailEnd type="triangle" w="med" len="med"/>
          </a:ln>
        </p:spPr>
        <p:txBody>
          <a:bodyP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8550" name="Rectangle 3"/>
          <p:cNvSpPr>
            <a:spLocks noGrp="1" noChangeArrowheads="1"/>
          </p:cNvSpPr>
          <p:nvPr>
            <p:ph idx="1"/>
          </p:nvPr>
        </p:nvSpPr>
        <p:spPr>
          <a:xfrm>
            <a:off x="1981200" y="1719264"/>
            <a:ext cx="8229600" cy="4878387"/>
          </a:xfrm>
        </p:spPr>
        <p:txBody>
          <a:bodyPr/>
          <a:lstStyle/>
          <a:p>
            <a:pPr lvl="1" eaLnBrk="1" hangingPunct="1"/>
            <a:r>
              <a:rPr lang="fr-FR"/>
              <a:t>Cristal parfait, </a:t>
            </a:r>
            <a:r>
              <a:rPr lang="fr-FR" sz="3200" i="1">
                <a:latin typeface="Symbol" pitchFamily="18" charset="2"/>
              </a:rPr>
              <a:t>e</a:t>
            </a:r>
            <a:r>
              <a:rPr lang="fr-FR" sz="3200" i="1" baseline="-25000"/>
              <a:t>elec</a:t>
            </a:r>
            <a:r>
              <a:rPr lang="fr-FR" sz="3200">
                <a:latin typeface="Symbol" pitchFamily="18" charset="2"/>
              </a:rPr>
              <a:t> </a:t>
            </a:r>
            <a:r>
              <a:rPr lang="fr-FR">
                <a:cs typeface="Arial" charset="0"/>
              </a:rPr>
              <a:t>≠</a:t>
            </a:r>
            <a:r>
              <a:rPr lang="fr-FR"/>
              <a:t> 0 et T uniforme.</a:t>
            </a:r>
          </a:p>
        </p:txBody>
      </p:sp>
      <p:sp>
        <p:nvSpPr>
          <p:cNvPr id="108548" name="Espace réservé du numéro de diapositive 5"/>
          <p:cNvSpPr>
            <a:spLocks noGrp="1"/>
          </p:cNvSpPr>
          <p:nvPr>
            <p:ph type="sldNum" sz="quarter" idx="12"/>
          </p:nvPr>
        </p:nvSpPr>
        <p:spPr>
          <a:noFill/>
        </p:spPr>
        <p:txBody>
          <a:bodyPr/>
          <a:lstStyle/>
          <a:p>
            <a:fld id="{426206B7-CD6A-4FBA-A478-AA5C55D190C8}" type="slidenum">
              <a:rPr lang="fr-FR" altLang="en-US"/>
              <a:pPr/>
              <a:t>182</a:t>
            </a:fld>
            <a:endParaRPr lang="fr-FR" altLang="en-US"/>
          </a:p>
        </p:txBody>
      </p:sp>
      <p:grpSp>
        <p:nvGrpSpPr>
          <p:cNvPr id="108551" name="Group 4"/>
          <p:cNvGrpSpPr>
            <a:grpSpLocks/>
          </p:cNvGrpSpPr>
          <p:nvPr/>
        </p:nvGrpSpPr>
        <p:grpSpPr bwMode="auto">
          <a:xfrm>
            <a:off x="2208213" y="2349501"/>
            <a:ext cx="3662362" cy="2365375"/>
            <a:chOff x="3378" y="1979"/>
            <a:chExt cx="2307" cy="1490"/>
          </a:xfrm>
        </p:grpSpPr>
        <p:pic>
          <p:nvPicPr>
            <p:cNvPr id="108636" name="Picture 5"/>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8637" name="Line 6"/>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9799" name="Text Box 7"/>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289800" name="Text Box 8"/>
          <p:cNvSpPr txBox="1">
            <a:spLocks noChangeArrowheads="1"/>
          </p:cNvSpPr>
          <p:nvPr/>
        </p:nvSpPr>
        <p:spPr bwMode="auto">
          <a:xfrm>
            <a:off x="3719514" y="4797426"/>
            <a:ext cx="612775" cy="366713"/>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a:t>
            </a:r>
            <a:r>
              <a:rPr lang="fr-FR" i="1" baseline="-25000">
                <a:solidFill>
                  <a:srgbClr val="FF0000"/>
                </a:solidFill>
                <a:effectLst>
                  <a:outerShdw blurRad="38100" dist="38100" dir="2700000" algn="tl">
                    <a:srgbClr val="C0C0C0"/>
                  </a:outerShdw>
                </a:effectLst>
              </a:rPr>
              <a:t>2</a:t>
            </a:r>
            <a:r>
              <a:rPr lang="fr-FR" i="1">
                <a:solidFill>
                  <a:srgbClr val="FF0000"/>
                </a:solidFill>
                <a:effectLst>
                  <a:outerShdw blurRad="38100" dist="38100" dir="2700000" algn="tl">
                    <a:srgbClr val="C0C0C0"/>
                  </a:outerShdw>
                </a:effectLst>
              </a:rPr>
              <a:t>&gt;t</a:t>
            </a:r>
            <a:r>
              <a:rPr lang="fr-FR" i="1" baseline="-25000">
                <a:solidFill>
                  <a:srgbClr val="FF0000"/>
                </a:solidFill>
                <a:effectLst>
                  <a:outerShdw blurRad="38100" dist="38100" dir="2700000" algn="tl">
                    <a:srgbClr val="C0C0C0"/>
                  </a:outerShdw>
                </a:effectLst>
              </a:rPr>
              <a:t>1</a:t>
            </a:r>
            <a:endParaRPr lang="fr-FR" i="1">
              <a:solidFill>
                <a:srgbClr val="FF0000"/>
              </a:solidFill>
              <a:effectLst>
                <a:outerShdw blurRad="38100" dist="38100" dir="2700000" algn="tl">
                  <a:srgbClr val="C0C0C0"/>
                </a:outerShdw>
              </a:effectLst>
            </a:endParaRPr>
          </a:p>
        </p:txBody>
      </p:sp>
      <p:sp>
        <p:nvSpPr>
          <p:cNvPr id="108553" name="Oval 9"/>
          <p:cNvSpPr>
            <a:spLocks noChangeAspect="1" noChangeArrowheads="1"/>
          </p:cNvSpPr>
          <p:nvPr/>
        </p:nvSpPr>
        <p:spPr bwMode="auto">
          <a:xfrm>
            <a:off x="5448301" y="29829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4" name="Oval 10"/>
          <p:cNvSpPr>
            <a:spLocks noChangeAspect="1" noChangeArrowheads="1"/>
          </p:cNvSpPr>
          <p:nvPr/>
        </p:nvSpPr>
        <p:spPr bwMode="auto">
          <a:xfrm>
            <a:off x="5303839" y="30114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5" name="Oval 11"/>
          <p:cNvSpPr>
            <a:spLocks noChangeAspect="1" noChangeArrowheads="1"/>
          </p:cNvSpPr>
          <p:nvPr/>
        </p:nvSpPr>
        <p:spPr bwMode="auto">
          <a:xfrm>
            <a:off x="5159376" y="30686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6" name="Oval 12"/>
          <p:cNvSpPr>
            <a:spLocks noChangeAspect="1" noChangeArrowheads="1"/>
          </p:cNvSpPr>
          <p:nvPr/>
        </p:nvSpPr>
        <p:spPr bwMode="auto">
          <a:xfrm>
            <a:off x="5030789" y="315595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7" name="Oval 13"/>
          <p:cNvSpPr>
            <a:spLocks noChangeAspect="1" noChangeArrowheads="1"/>
          </p:cNvSpPr>
          <p:nvPr/>
        </p:nvSpPr>
        <p:spPr bwMode="auto">
          <a:xfrm>
            <a:off x="4914901" y="325755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8" name="Oval 15"/>
          <p:cNvSpPr>
            <a:spLocks noChangeAspect="1" noChangeArrowheads="1"/>
          </p:cNvSpPr>
          <p:nvPr/>
        </p:nvSpPr>
        <p:spPr bwMode="auto">
          <a:xfrm>
            <a:off x="4729164" y="3502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59" name="Oval 16"/>
          <p:cNvSpPr>
            <a:spLocks noChangeAspect="1" noChangeArrowheads="1"/>
          </p:cNvSpPr>
          <p:nvPr/>
        </p:nvSpPr>
        <p:spPr bwMode="auto">
          <a:xfrm>
            <a:off x="4684714" y="3630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0" name="Oval 17"/>
          <p:cNvSpPr>
            <a:spLocks noChangeAspect="1" noChangeArrowheads="1"/>
          </p:cNvSpPr>
          <p:nvPr/>
        </p:nvSpPr>
        <p:spPr bwMode="auto">
          <a:xfrm>
            <a:off x="4613276" y="37607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1" name="Oval 18"/>
          <p:cNvSpPr>
            <a:spLocks noChangeAspect="1" noChangeArrowheads="1"/>
          </p:cNvSpPr>
          <p:nvPr/>
        </p:nvSpPr>
        <p:spPr bwMode="auto">
          <a:xfrm>
            <a:off x="4525964" y="3875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2" name="Oval 19"/>
          <p:cNvSpPr>
            <a:spLocks noChangeAspect="1" noChangeArrowheads="1"/>
          </p:cNvSpPr>
          <p:nvPr/>
        </p:nvSpPr>
        <p:spPr bwMode="auto">
          <a:xfrm>
            <a:off x="2424114" y="2984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3" name="Oval 20"/>
          <p:cNvSpPr>
            <a:spLocks noChangeAspect="1" noChangeArrowheads="1"/>
          </p:cNvSpPr>
          <p:nvPr/>
        </p:nvSpPr>
        <p:spPr bwMode="auto">
          <a:xfrm>
            <a:off x="2568576" y="30130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64" name="Oval 21"/>
          <p:cNvSpPr>
            <a:spLocks noChangeAspect="1" noChangeArrowheads="1"/>
          </p:cNvSpPr>
          <p:nvPr/>
        </p:nvSpPr>
        <p:spPr bwMode="auto">
          <a:xfrm>
            <a:off x="2713039" y="30702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65" name="Oval 22"/>
          <p:cNvSpPr>
            <a:spLocks noChangeAspect="1" noChangeArrowheads="1"/>
          </p:cNvSpPr>
          <p:nvPr/>
        </p:nvSpPr>
        <p:spPr bwMode="auto">
          <a:xfrm>
            <a:off x="2841626" y="3157539"/>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08566" name="Oval 23"/>
          <p:cNvSpPr>
            <a:spLocks noChangeAspect="1" noChangeArrowheads="1"/>
          </p:cNvSpPr>
          <p:nvPr/>
        </p:nvSpPr>
        <p:spPr bwMode="auto">
          <a:xfrm>
            <a:off x="2957514" y="32591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7" name="Oval 24"/>
          <p:cNvSpPr>
            <a:spLocks noChangeAspect="1" noChangeArrowheads="1"/>
          </p:cNvSpPr>
          <p:nvPr/>
        </p:nvSpPr>
        <p:spPr bwMode="auto">
          <a:xfrm>
            <a:off x="3057526" y="3373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8" name="Oval 25"/>
          <p:cNvSpPr>
            <a:spLocks noChangeAspect="1" noChangeArrowheads="1"/>
          </p:cNvSpPr>
          <p:nvPr/>
        </p:nvSpPr>
        <p:spPr bwMode="auto">
          <a:xfrm>
            <a:off x="3143251" y="3503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9" name="Oval 26"/>
          <p:cNvSpPr>
            <a:spLocks noChangeAspect="1" noChangeArrowheads="1"/>
          </p:cNvSpPr>
          <p:nvPr/>
        </p:nvSpPr>
        <p:spPr bwMode="auto">
          <a:xfrm>
            <a:off x="3187701" y="36322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0" name="Oval 27"/>
          <p:cNvSpPr>
            <a:spLocks noChangeAspect="1" noChangeArrowheads="1"/>
          </p:cNvSpPr>
          <p:nvPr/>
        </p:nvSpPr>
        <p:spPr bwMode="auto">
          <a:xfrm>
            <a:off x="3259139" y="3762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1" name="Oval 28"/>
          <p:cNvSpPr>
            <a:spLocks noChangeAspect="1" noChangeArrowheads="1"/>
          </p:cNvSpPr>
          <p:nvPr/>
        </p:nvSpPr>
        <p:spPr bwMode="auto">
          <a:xfrm>
            <a:off x="3346451" y="38766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2" name="Oval 29"/>
          <p:cNvSpPr>
            <a:spLocks noChangeAspect="1" noChangeArrowheads="1"/>
          </p:cNvSpPr>
          <p:nvPr/>
        </p:nvSpPr>
        <p:spPr bwMode="auto">
          <a:xfrm>
            <a:off x="3446464" y="3992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3" name="Oval 30"/>
          <p:cNvSpPr>
            <a:spLocks noChangeAspect="1" noChangeArrowheads="1"/>
          </p:cNvSpPr>
          <p:nvPr/>
        </p:nvSpPr>
        <p:spPr bwMode="auto">
          <a:xfrm>
            <a:off x="4310064"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4" name="Oval 31"/>
          <p:cNvSpPr>
            <a:spLocks noChangeAspect="1" noChangeArrowheads="1"/>
          </p:cNvSpPr>
          <p:nvPr/>
        </p:nvSpPr>
        <p:spPr bwMode="auto">
          <a:xfrm>
            <a:off x="4195764"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5" name="Oval 32"/>
          <p:cNvSpPr>
            <a:spLocks noChangeAspect="1" noChangeArrowheads="1"/>
          </p:cNvSpPr>
          <p:nvPr/>
        </p:nvSpPr>
        <p:spPr bwMode="auto">
          <a:xfrm>
            <a:off x="4079876"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6" name="Oval 33"/>
          <p:cNvSpPr>
            <a:spLocks noChangeAspect="1" noChangeArrowheads="1"/>
          </p:cNvSpPr>
          <p:nvPr/>
        </p:nvSpPr>
        <p:spPr bwMode="auto">
          <a:xfrm>
            <a:off x="3935414"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7" name="Oval 34"/>
          <p:cNvSpPr>
            <a:spLocks noChangeAspect="1" noChangeArrowheads="1"/>
          </p:cNvSpPr>
          <p:nvPr/>
        </p:nvSpPr>
        <p:spPr bwMode="auto">
          <a:xfrm flipH="1">
            <a:off x="3562351"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8" name="Oval 35"/>
          <p:cNvSpPr>
            <a:spLocks noChangeAspect="1" noChangeArrowheads="1"/>
          </p:cNvSpPr>
          <p:nvPr/>
        </p:nvSpPr>
        <p:spPr bwMode="auto">
          <a:xfrm flipH="1">
            <a:off x="3676651"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9" name="Oval 36"/>
          <p:cNvSpPr>
            <a:spLocks noChangeAspect="1" noChangeArrowheads="1"/>
          </p:cNvSpPr>
          <p:nvPr/>
        </p:nvSpPr>
        <p:spPr bwMode="auto">
          <a:xfrm flipH="1">
            <a:off x="3792539"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0" name="Oval 37"/>
          <p:cNvSpPr>
            <a:spLocks noChangeAspect="1" noChangeArrowheads="1"/>
          </p:cNvSpPr>
          <p:nvPr/>
        </p:nvSpPr>
        <p:spPr bwMode="auto">
          <a:xfrm flipH="1">
            <a:off x="3937001"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grpSp>
        <p:nvGrpSpPr>
          <p:cNvPr id="108581" name="Group 38"/>
          <p:cNvGrpSpPr>
            <a:grpSpLocks/>
          </p:cNvGrpSpPr>
          <p:nvPr/>
        </p:nvGrpSpPr>
        <p:grpSpPr bwMode="auto">
          <a:xfrm>
            <a:off x="6610351" y="2349501"/>
            <a:ext cx="3662363" cy="2365375"/>
            <a:chOff x="3378" y="1979"/>
            <a:chExt cx="2307" cy="1490"/>
          </a:xfrm>
        </p:grpSpPr>
        <p:pic>
          <p:nvPicPr>
            <p:cNvPr id="108633" name="Picture 39"/>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8634" name="Line 40"/>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9833" name="Text Box 41"/>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8582" name="Oval 43"/>
          <p:cNvSpPr>
            <a:spLocks noChangeAspect="1" noChangeArrowheads="1"/>
          </p:cNvSpPr>
          <p:nvPr/>
        </p:nvSpPr>
        <p:spPr bwMode="auto">
          <a:xfrm>
            <a:off x="9850439" y="2982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3" name="Oval 44"/>
          <p:cNvSpPr>
            <a:spLocks noChangeAspect="1" noChangeArrowheads="1"/>
          </p:cNvSpPr>
          <p:nvPr/>
        </p:nvSpPr>
        <p:spPr bwMode="auto">
          <a:xfrm>
            <a:off x="9705976" y="30114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4" name="Oval 45"/>
          <p:cNvSpPr>
            <a:spLocks noChangeAspect="1" noChangeArrowheads="1"/>
          </p:cNvSpPr>
          <p:nvPr/>
        </p:nvSpPr>
        <p:spPr bwMode="auto">
          <a:xfrm>
            <a:off x="9561514" y="30686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5" name="Oval 46"/>
          <p:cNvSpPr>
            <a:spLocks noChangeAspect="1" noChangeArrowheads="1"/>
          </p:cNvSpPr>
          <p:nvPr/>
        </p:nvSpPr>
        <p:spPr bwMode="auto">
          <a:xfrm>
            <a:off x="9432926" y="31559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6" name="Oval 47"/>
          <p:cNvSpPr>
            <a:spLocks noChangeAspect="1" noChangeArrowheads="1"/>
          </p:cNvSpPr>
          <p:nvPr/>
        </p:nvSpPr>
        <p:spPr bwMode="auto">
          <a:xfrm>
            <a:off x="9317039" y="32575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7" name="Oval 48"/>
          <p:cNvSpPr>
            <a:spLocks noChangeAspect="1" noChangeArrowheads="1"/>
          </p:cNvSpPr>
          <p:nvPr/>
        </p:nvSpPr>
        <p:spPr bwMode="auto">
          <a:xfrm>
            <a:off x="9217026" y="33718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8" name="Oval 49"/>
          <p:cNvSpPr>
            <a:spLocks noChangeAspect="1" noChangeArrowheads="1"/>
          </p:cNvSpPr>
          <p:nvPr/>
        </p:nvSpPr>
        <p:spPr bwMode="auto">
          <a:xfrm>
            <a:off x="9131301" y="3502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9" name="Oval 50"/>
          <p:cNvSpPr>
            <a:spLocks noChangeAspect="1" noChangeArrowheads="1"/>
          </p:cNvSpPr>
          <p:nvPr/>
        </p:nvSpPr>
        <p:spPr bwMode="auto">
          <a:xfrm>
            <a:off x="9086851" y="3630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90" name="Oval 51"/>
          <p:cNvSpPr>
            <a:spLocks noChangeAspect="1" noChangeArrowheads="1"/>
          </p:cNvSpPr>
          <p:nvPr/>
        </p:nvSpPr>
        <p:spPr bwMode="auto">
          <a:xfrm>
            <a:off x="9015414" y="37607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91" name="Oval 52"/>
          <p:cNvSpPr>
            <a:spLocks noChangeAspect="1" noChangeArrowheads="1"/>
          </p:cNvSpPr>
          <p:nvPr/>
        </p:nvSpPr>
        <p:spPr bwMode="auto">
          <a:xfrm>
            <a:off x="8928101" y="3875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92" name="Oval 53"/>
          <p:cNvSpPr>
            <a:spLocks noChangeAspect="1" noChangeArrowheads="1"/>
          </p:cNvSpPr>
          <p:nvPr/>
        </p:nvSpPr>
        <p:spPr bwMode="auto">
          <a:xfrm>
            <a:off x="6826251" y="29845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3" name="Oval 54"/>
          <p:cNvSpPr>
            <a:spLocks noChangeAspect="1" noChangeArrowheads="1"/>
          </p:cNvSpPr>
          <p:nvPr/>
        </p:nvSpPr>
        <p:spPr bwMode="auto">
          <a:xfrm>
            <a:off x="6970714" y="30130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4" name="Oval 55"/>
          <p:cNvSpPr>
            <a:spLocks noChangeAspect="1" noChangeArrowheads="1"/>
          </p:cNvSpPr>
          <p:nvPr/>
        </p:nvSpPr>
        <p:spPr bwMode="auto">
          <a:xfrm>
            <a:off x="7115176" y="30702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5" name="Oval 56"/>
          <p:cNvSpPr>
            <a:spLocks noChangeAspect="1" noChangeArrowheads="1"/>
          </p:cNvSpPr>
          <p:nvPr/>
        </p:nvSpPr>
        <p:spPr bwMode="auto">
          <a:xfrm>
            <a:off x="7243764" y="31575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6" name="Oval 57"/>
          <p:cNvSpPr>
            <a:spLocks noChangeAspect="1" noChangeArrowheads="1"/>
          </p:cNvSpPr>
          <p:nvPr/>
        </p:nvSpPr>
        <p:spPr bwMode="auto">
          <a:xfrm>
            <a:off x="7359651" y="32591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7" name="Oval 58"/>
          <p:cNvSpPr>
            <a:spLocks noChangeAspect="1" noChangeArrowheads="1"/>
          </p:cNvSpPr>
          <p:nvPr/>
        </p:nvSpPr>
        <p:spPr bwMode="auto">
          <a:xfrm>
            <a:off x="7459664" y="33734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8" name="Oval 59"/>
          <p:cNvSpPr>
            <a:spLocks noChangeAspect="1" noChangeArrowheads="1"/>
          </p:cNvSpPr>
          <p:nvPr/>
        </p:nvSpPr>
        <p:spPr bwMode="auto">
          <a:xfrm>
            <a:off x="7545389" y="3503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9" name="Oval 60"/>
          <p:cNvSpPr>
            <a:spLocks noChangeAspect="1" noChangeArrowheads="1"/>
          </p:cNvSpPr>
          <p:nvPr/>
        </p:nvSpPr>
        <p:spPr bwMode="auto">
          <a:xfrm>
            <a:off x="7589839" y="36322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00" name="Oval 61"/>
          <p:cNvSpPr>
            <a:spLocks noChangeAspect="1" noChangeArrowheads="1"/>
          </p:cNvSpPr>
          <p:nvPr/>
        </p:nvSpPr>
        <p:spPr bwMode="auto">
          <a:xfrm>
            <a:off x="7661276" y="3762376"/>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08601" name="Oval 62"/>
          <p:cNvSpPr>
            <a:spLocks noChangeAspect="1" noChangeArrowheads="1"/>
          </p:cNvSpPr>
          <p:nvPr/>
        </p:nvSpPr>
        <p:spPr bwMode="auto">
          <a:xfrm>
            <a:off x="7748589" y="38766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2" name="Oval 63"/>
          <p:cNvSpPr>
            <a:spLocks noChangeAspect="1" noChangeArrowheads="1"/>
          </p:cNvSpPr>
          <p:nvPr/>
        </p:nvSpPr>
        <p:spPr bwMode="auto">
          <a:xfrm>
            <a:off x="7848601" y="3992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3" name="Oval 64"/>
          <p:cNvSpPr>
            <a:spLocks noChangeAspect="1" noChangeArrowheads="1"/>
          </p:cNvSpPr>
          <p:nvPr/>
        </p:nvSpPr>
        <p:spPr bwMode="auto">
          <a:xfrm>
            <a:off x="8712201"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4" name="Oval 65"/>
          <p:cNvSpPr>
            <a:spLocks noChangeAspect="1" noChangeArrowheads="1"/>
          </p:cNvSpPr>
          <p:nvPr/>
        </p:nvSpPr>
        <p:spPr bwMode="auto">
          <a:xfrm>
            <a:off x="8597901"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5" name="Oval 66"/>
          <p:cNvSpPr>
            <a:spLocks noChangeAspect="1" noChangeArrowheads="1"/>
          </p:cNvSpPr>
          <p:nvPr/>
        </p:nvSpPr>
        <p:spPr bwMode="auto">
          <a:xfrm>
            <a:off x="8482014"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6" name="Oval 67"/>
          <p:cNvSpPr>
            <a:spLocks noChangeAspect="1" noChangeArrowheads="1"/>
          </p:cNvSpPr>
          <p:nvPr/>
        </p:nvSpPr>
        <p:spPr bwMode="auto">
          <a:xfrm>
            <a:off x="8337551"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7" name="Oval 68"/>
          <p:cNvSpPr>
            <a:spLocks noChangeAspect="1" noChangeArrowheads="1"/>
          </p:cNvSpPr>
          <p:nvPr/>
        </p:nvSpPr>
        <p:spPr bwMode="auto">
          <a:xfrm flipH="1">
            <a:off x="7964489"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8" name="Oval 69"/>
          <p:cNvSpPr>
            <a:spLocks noChangeAspect="1" noChangeArrowheads="1"/>
          </p:cNvSpPr>
          <p:nvPr/>
        </p:nvSpPr>
        <p:spPr bwMode="auto">
          <a:xfrm flipH="1">
            <a:off x="8078789"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9" name="Oval 70"/>
          <p:cNvSpPr>
            <a:spLocks noChangeAspect="1" noChangeArrowheads="1"/>
          </p:cNvSpPr>
          <p:nvPr/>
        </p:nvSpPr>
        <p:spPr bwMode="auto">
          <a:xfrm flipH="1">
            <a:off x="8194676"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10" name="Oval 71"/>
          <p:cNvSpPr>
            <a:spLocks noChangeAspect="1" noChangeArrowheads="1"/>
          </p:cNvSpPr>
          <p:nvPr/>
        </p:nvSpPr>
        <p:spPr bwMode="auto">
          <a:xfrm flipH="1">
            <a:off x="8339139"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11" name="Line 72"/>
          <p:cNvSpPr>
            <a:spLocks noChangeShapeType="1"/>
          </p:cNvSpPr>
          <p:nvPr/>
        </p:nvSpPr>
        <p:spPr bwMode="auto">
          <a:xfrm>
            <a:off x="8875713" y="4062414"/>
            <a:ext cx="0" cy="649287"/>
          </a:xfrm>
          <a:prstGeom prst="line">
            <a:avLst/>
          </a:prstGeom>
          <a:noFill/>
          <a:ln w="9525">
            <a:solidFill>
              <a:schemeClr val="tx1"/>
            </a:solidFill>
            <a:round/>
            <a:headEnd/>
            <a:tailEnd/>
          </a:ln>
        </p:spPr>
        <p:txBody>
          <a:bodyPr/>
          <a:lstStyle/>
          <a:p>
            <a:endParaRPr lang="fr-FR"/>
          </a:p>
        </p:txBody>
      </p:sp>
      <p:sp>
        <p:nvSpPr>
          <p:cNvPr id="108612" name="Oval 74"/>
          <p:cNvSpPr>
            <a:spLocks noChangeAspect="1" noChangeArrowheads="1"/>
          </p:cNvSpPr>
          <p:nvPr/>
        </p:nvSpPr>
        <p:spPr bwMode="auto">
          <a:xfrm>
            <a:off x="8828089" y="39909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13" name="Line 76"/>
          <p:cNvSpPr>
            <a:spLocks noChangeShapeType="1"/>
          </p:cNvSpPr>
          <p:nvPr/>
        </p:nvSpPr>
        <p:spPr bwMode="auto">
          <a:xfrm>
            <a:off x="4468813" y="4062414"/>
            <a:ext cx="0" cy="649287"/>
          </a:xfrm>
          <a:prstGeom prst="line">
            <a:avLst/>
          </a:prstGeom>
          <a:noFill/>
          <a:ln w="9525">
            <a:solidFill>
              <a:schemeClr val="tx1"/>
            </a:solidFill>
            <a:round/>
            <a:headEnd/>
            <a:tailEnd/>
          </a:ln>
        </p:spPr>
        <p:txBody>
          <a:bodyPr/>
          <a:lstStyle/>
          <a:p>
            <a:endParaRPr lang="fr-FR"/>
          </a:p>
        </p:txBody>
      </p:sp>
      <p:sp>
        <p:nvSpPr>
          <p:cNvPr id="108614" name="Oval 77"/>
          <p:cNvSpPr>
            <a:spLocks noChangeAspect="1" noChangeArrowheads="1"/>
          </p:cNvSpPr>
          <p:nvPr/>
        </p:nvSpPr>
        <p:spPr bwMode="auto">
          <a:xfrm>
            <a:off x="4425951" y="3990976"/>
            <a:ext cx="85725" cy="85725"/>
          </a:xfrm>
          <a:prstGeom prst="ellipse">
            <a:avLst/>
          </a:prstGeom>
          <a:solidFill>
            <a:schemeClr val="bg1"/>
          </a:solidFill>
          <a:ln w="9525">
            <a:solidFill>
              <a:schemeClr val="tx1"/>
            </a:solidFill>
            <a:round/>
            <a:headEnd/>
            <a:tailEnd/>
          </a:ln>
        </p:spPr>
        <p:txBody>
          <a:bodyPr wrap="none" anchor="ctr"/>
          <a:lstStyle/>
          <a:p>
            <a:endParaRPr lang="fr-FR"/>
          </a:p>
        </p:txBody>
      </p:sp>
      <p:graphicFrame>
        <p:nvGraphicFramePr>
          <p:cNvPr id="108546" name="Object 81"/>
          <p:cNvGraphicFramePr>
            <a:graphicFrameLocks noChangeAspect="1"/>
          </p:cNvGraphicFramePr>
          <p:nvPr/>
        </p:nvGraphicFramePr>
        <p:xfrm>
          <a:off x="3000376" y="5373688"/>
          <a:ext cx="2009775" cy="533400"/>
        </p:xfrm>
        <a:graphic>
          <a:graphicData uri="http://schemas.openxmlformats.org/presentationml/2006/ole">
            <mc:AlternateContent xmlns:mc="http://schemas.openxmlformats.org/markup-compatibility/2006">
              <mc:Choice xmlns:v="urn:schemas-microsoft-com:vml" Requires="v">
                <p:oleObj name="Equation" r:id="rId6" imgW="812520" imgH="215640" progId="Equation.3">
                  <p:embed/>
                </p:oleObj>
              </mc:Choice>
              <mc:Fallback>
                <p:oleObj name="Equation" r:id="rId6" imgW="812520" imgH="215640" progId="Equation.3">
                  <p:embed/>
                  <p:pic>
                    <p:nvPicPr>
                      <p:cNvPr id="108546" name="Object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6" y="5373688"/>
                        <a:ext cx="20097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615" name="Oval 85"/>
          <p:cNvSpPr>
            <a:spLocks noChangeAspect="1" noChangeArrowheads="1"/>
          </p:cNvSpPr>
          <p:nvPr/>
        </p:nvSpPr>
        <p:spPr bwMode="auto">
          <a:xfrm>
            <a:off x="5448301" y="29829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16" name="Oval 86"/>
          <p:cNvSpPr>
            <a:spLocks noChangeAspect="1" noChangeArrowheads="1"/>
          </p:cNvSpPr>
          <p:nvPr/>
        </p:nvSpPr>
        <p:spPr bwMode="auto">
          <a:xfrm>
            <a:off x="5592764" y="30114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17" name="Oval 87"/>
          <p:cNvSpPr>
            <a:spLocks noChangeAspect="1" noChangeArrowheads="1"/>
          </p:cNvSpPr>
          <p:nvPr/>
        </p:nvSpPr>
        <p:spPr bwMode="auto">
          <a:xfrm>
            <a:off x="5737226" y="30686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18" name="Oval 88"/>
          <p:cNvSpPr>
            <a:spLocks noChangeAspect="1" noChangeArrowheads="1"/>
          </p:cNvSpPr>
          <p:nvPr/>
        </p:nvSpPr>
        <p:spPr bwMode="auto">
          <a:xfrm>
            <a:off x="5865814" y="3155951"/>
            <a:ext cx="85725" cy="85725"/>
          </a:xfrm>
          <a:prstGeom prst="ellipse">
            <a:avLst/>
          </a:prstGeom>
          <a:solidFill>
            <a:srgbClr val="33CC33"/>
          </a:solidFill>
          <a:ln w="9525">
            <a:solidFill>
              <a:schemeClr val="tx1"/>
            </a:solidFill>
            <a:round/>
            <a:headEnd/>
            <a:tailEnd/>
          </a:ln>
        </p:spPr>
        <p:txBody>
          <a:bodyPr wrap="none" anchor="ctr"/>
          <a:lstStyle/>
          <a:p>
            <a:endParaRPr lang="fr-FR"/>
          </a:p>
        </p:txBody>
      </p:sp>
      <p:grpSp>
        <p:nvGrpSpPr>
          <p:cNvPr id="108619" name="Group 91"/>
          <p:cNvGrpSpPr>
            <a:grpSpLocks/>
          </p:cNvGrpSpPr>
          <p:nvPr/>
        </p:nvGrpSpPr>
        <p:grpSpPr bwMode="auto">
          <a:xfrm>
            <a:off x="5562601" y="2982913"/>
            <a:ext cx="142875" cy="144462"/>
            <a:chOff x="295" y="3203"/>
            <a:chExt cx="90" cy="91"/>
          </a:xfrm>
        </p:grpSpPr>
        <p:sp>
          <p:nvSpPr>
            <p:cNvPr id="108631" name="Line 89"/>
            <p:cNvSpPr>
              <a:spLocks noChangeShapeType="1"/>
            </p:cNvSpPr>
            <p:nvPr/>
          </p:nvSpPr>
          <p:spPr bwMode="auto">
            <a:xfrm>
              <a:off x="295" y="3203"/>
              <a:ext cx="90" cy="91"/>
            </a:xfrm>
            <a:prstGeom prst="line">
              <a:avLst/>
            </a:prstGeom>
            <a:noFill/>
            <a:ln w="19050">
              <a:solidFill>
                <a:srgbClr val="FF0000"/>
              </a:solidFill>
              <a:round/>
              <a:headEnd/>
              <a:tailEnd/>
            </a:ln>
          </p:spPr>
          <p:txBody>
            <a:bodyPr/>
            <a:lstStyle/>
            <a:p>
              <a:endParaRPr lang="fr-FR"/>
            </a:p>
          </p:txBody>
        </p:sp>
        <p:sp>
          <p:nvSpPr>
            <p:cNvPr id="108632" name="Line 90"/>
            <p:cNvSpPr>
              <a:spLocks noChangeShapeType="1"/>
            </p:cNvSpPr>
            <p:nvPr/>
          </p:nvSpPr>
          <p:spPr bwMode="auto">
            <a:xfrm flipH="1">
              <a:off x="295" y="3203"/>
              <a:ext cx="90" cy="91"/>
            </a:xfrm>
            <a:prstGeom prst="line">
              <a:avLst/>
            </a:prstGeom>
            <a:noFill/>
            <a:ln w="19050">
              <a:solidFill>
                <a:srgbClr val="FF0000"/>
              </a:solidFill>
              <a:round/>
              <a:headEnd/>
              <a:tailEnd/>
            </a:ln>
          </p:spPr>
          <p:txBody>
            <a:bodyPr/>
            <a:lstStyle/>
            <a:p>
              <a:endParaRPr lang="fr-FR"/>
            </a:p>
          </p:txBody>
        </p:sp>
      </p:grpSp>
      <p:grpSp>
        <p:nvGrpSpPr>
          <p:cNvPr id="108620" name="Group 92"/>
          <p:cNvGrpSpPr>
            <a:grpSpLocks/>
          </p:cNvGrpSpPr>
          <p:nvPr/>
        </p:nvGrpSpPr>
        <p:grpSpPr bwMode="auto">
          <a:xfrm>
            <a:off x="5707064" y="3054351"/>
            <a:ext cx="142875" cy="144463"/>
            <a:chOff x="295" y="3203"/>
            <a:chExt cx="90" cy="91"/>
          </a:xfrm>
        </p:grpSpPr>
        <p:sp>
          <p:nvSpPr>
            <p:cNvPr id="108629" name="Line 93"/>
            <p:cNvSpPr>
              <a:spLocks noChangeShapeType="1"/>
            </p:cNvSpPr>
            <p:nvPr/>
          </p:nvSpPr>
          <p:spPr bwMode="auto">
            <a:xfrm>
              <a:off x="295" y="3203"/>
              <a:ext cx="90" cy="91"/>
            </a:xfrm>
            <a:prstGeom prst="line">
              <a:avLst/>
            </a:prstGeom>
            <a:noFill/>
            <a:ln w="19050">
              <a:solidFill>
                <a:srgbClr val="FF0000"/>
              </a:solidFill>
              <a:round/>
              <a:headEnd/>
              <a:tailEnd/>
            </a:ln>
          </p:spPr>
          <p:txBody>
            <a:bodyPr/>
            <a:lstStyle/>
            <a:p>
              <a:endParaRPr lang="fr-FR"/>
            </a:p>
          </p:txBody>
        </p:sp>
        <p:sp>
          <p:nvSpPr>
            <p:cNvPr id="108630" name="Line 94"/>
            <p:cNvSpPr>
              <a:spLocks noChangeShapeType="1"/>
            </p:cNvSpPr>
            <p:nvPr/>
          </p:nvSpPr>
          <p:spPr bwMode="auto">
            <a:xfrm flipH="1">
              <a:off x="295" y="3203"/>
              <a:ext cx="90" cy="91"/>
            </a:xfrm>
            <a:prstGeom prst="line">
              <a:avLst/>
            </a:prstGeom>
            <a:noFill/>
            <a:ln w="19050">
              <a:solidFill>
                <a:srgbClr val="FF0000"/>
              </a:solidFill>
              <a:round/>
              <a:headEnd/>
              <a:tailEnd/>
            </a:ln>
          </p:spPr>
          <p:txBody>
            <a:bodyPr/>
            <a:lstStyle/>
            <a:p>
              <a:endParaRPr lang="fr-FR"/>
            </a:p>
          </p:txBody>
        </p:sp>
      </p:grpSp>
      <p:grpSp>
        <p:nvGrpSpPr>
          <p:cNvPr id="108621" name="Group 95"/>
          <p:cNvGrpSpPr>
            <a:grpSpLocks/>
          </p:cNvGrpSpPr>
          <p:nvPr/>
        </p:nvGrpSpPr>
        <p:grpSpPr bwMode="auto">
          <a:xfrm>
            <a:off x="5837239" y="3127376"/>
            <a:ext cx="142875" cy="144463"/>
            <a:chOff x="295" y="3203"/>
            <a:chExt cx="90" cy="91"/>
          </a:xfrm>
        </p:grpSpPr>
        <p:sp>
          <p:nvSpPr>
            <p:cNvPr id="108627" name="Line 96"/>
            <p:cNvSpPr>
              <a:spLocks noChangeShapeType="1"/>
            </p:cNvSpPr>
            <p:nvPr/>
          </p:nvSpPr>
          <p:spPr bwMode="auto">
            <a:xfrm>
              <a:off x="295" y="3203"/>
              <a:ext cx="90" cy="91"/>
            </a:xfrm>
            <a:prstGeom prst="line">
              <a:avLst/>
            </a:prstGeom>
            <a:noFill/>
            <a:ln w="19050">
              <a:solidFill>
                <a:srgbClr val="FF0000"/>
              </a:solidFill>
              <a:round/>
              <a:headEnd/>
              <a:tailEnd/>
            </a:ln>
          </p:spPr>
          <p:txBody>
            <a:bodyPr/>
            <a:lstStyle/>
            <a:p>
              <a:endParaRPr lang="fr-FR"/>
            </a:p>
          </p:txBody>
        </p:sp>
        <p:sp>
          <p:nvSpPr>
            <p:cNvPr id="108628" name="Line 97"/>
            <p:cNvSpPr>
              <a:spLocks noChangeShapeType="1"/>
            </p:cNvSpPr>
            <p:nvPr/>
          </p:nvSpPr>
          <p:spPr bwMode="auto">
            <a:xfrm flipH="1">
              <a:off x="295" y="3203"/>
              <a:ext cx="90" cy="91"/>
            </a:xfrm>
            <a:prstGeom prst="line">
              <a:avLst/>
            </a:prstGeom>
            <a:noFill/>
            <a:ln w="19050">
              <a:solidFill>
                <a:srgbClr val="FF0000"/>
              </a:solidFill>
              <a:round/>
              <a:headEnd/>
              <a:tailEnd/>
            </a:ln>
          </p:spPr>
          <p:txBody>
            <a:bodyPr/>
            <a:lstStyle/>
            <a:p>
              <a:endParaRPr lang="fr-FR"/>
            </a:p>
          </p:txBody>
        </p:sp>
      </p:grpSp>
      <p:sp>
        <p:nvSpPr>
          <p:cNvPr id="108622" name="Line 98"/>
          <p:cNvSpPr>
            <a:spLocks noChangeShapeType="1"/>
          </p:cNvSpPr>
          <p:nvPr/>
        </p:nvSpPr>
        <p:spPr bwMode="auto">
          <a:xfrm flipH="1">
            <a:off x="3978275" y="3414713"/>
            <a:ext cx="863600" cy="0"/>
          </a:xfrm>
          <a:prstGeom prst="line">
            <a:avLst/>
          </a:prstGeom>
          <a:noFill/>
          <a:ln w="9525">
            <a:solidFill>
              <a:srgbClr val="FF0000"/>
            </a:solidFill>
            <a:round/>
            <a:headEnd/>
            <a:tailEnd/>
          </a:ln>
        </p:spPr>
        <p:txBody>
          <a:bodyPr/>
          <a:lstStyle/>
          <a:p>
            <a:endParaRPr lang="fr-FR"/>
          </a:p>
        </p:txBody>
      </p:sp>
      <p:sp>
        <p:nvSpPr>
          <p:cNvPr id="108623" name="Line 99"/>
          <p:cNvSpPr>
            <a:spLocks noChangeShapeType="1"/>
          </p:cNvSpPr>
          <p:nvPr/>
        </p:nvSpPr>
        <p:spPr bwMode="auto">
          <a:xfrm flipH="1">
            <a:off x="3992564" y="3298825"/>
            <a:ext cx="935037" cy="0"/>
          </a:xfrm>
          <a:prstGeom prst="line">
            <a:avLst/>
          </a:prstGeom>
          <a:noFill/>
          <a:ln w="9525">
            <a:solidFill>
              <a:srgbClr val="FF0000"/>
            </a:solidFill>
            <a:round/>
            <a:headEnd/>
            <a:tailEnd/>
          </a:ln>
        </p:spPr>
        <p:txBody>
          <a:bodyPr/>
          <a:lstStyle/>
          <a:p>
            <a:endParaRPr lang="fr-FR"/>
          </a:p>
        </p:txBody>
      </p:sp>
      <p:sp>
        <p:nvSpPr>
          <p:cNvPr id="108624" name="Oval 14"/>
          <p:cNvSpPr>
            <a:spLocks noChangeAspect="1" noChangeArrowheads="1"/>
          </p:cNvSpPr>
          <p:nvPr/>
        </p:nvSpPr>
        <p:spPr bwMode="auto">
          <a:xfrm>
            <a:off x="4814889" y="337185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289892" name="Text Box 100"/>
          <p:cNvSpPr txBox="1">
            <a:spLocks noChangeArrowheads="1"/>
          </p:cNvSpPr>
          <p:nvPr/>
        </p:nvSpPr>
        <p:spPr bwMode="auto">
          <a:xfrm>
            <a:off x="8040689" y="4868863"/>
            <a:ext cx="612775"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a:t>
            </a:r>
            <a:r>
              <a:rPr lang="fr-FR" i="1" baseline="-25000">
                <a:solidFill>
                  <a:srgbClr val="FF0000"/>
                </a:solidFill>
                <a:effectLst>
                  <a:outerShdw blurRad="38100" dist="38100" dir="2700000" algn="tl">
                    <a:srgbClr val="C0C0C0"/>
                  </a:outerShdw>
                </a:effectLst>
              </a:rPr>
              <a:t>3</a:t>
            </a:r>
            <a:r>
              <a:rPr lang="fr-FR" i="1">
                <a:solidFill>
                  <a:srgbClr val="FF0000"/>
                </a:solidFill>
                <a:effectLst>
                  <a:outerShdw blurRad="38100" dist="38100" dir="2700000" algn="tl">
                    <a:srgbClr val="C0C0C0"/>
                  </a:outerShdw>
                </a:effectLst>
              </a:rPr>
              <a:t>&gt;t</a:t>
            </a:r>
            <a:r>
              <a:rPr lang="fr-FR" i="1" baseline="-25000">
                <a:solidFill>
                  <a:srgbClr val="FF0000"/>
                </a:solidFill>
                <a:effectLst>
                  <a:outerShdw blurRad="38100" dist="38100" dir="2700000" algn="tl">
                    <a:srgbClr val="C0C0C0"/>
                  </a:outerShdw>
                </a:effectLst>
              </a:rPr>
              <a:t>2</a:t>
            </a:r>
            <a:endParaRPr lang="fr-FR" i="1">
              <a:solidFill>
                <a:srgbClr val="FF0000"/>
              </a:solidFill>
              <a:effectLst>
                <a:outerShdw blurRad="38100" dist="38100" dir="2700000" algn="tl">
                  <a:srgbClr val="C0C0C0"/>
                </a:outerShdw>
              </a:effectLst>
            </a:endParaRPr>
          </a:p>
        </p:txBody>
      </p:sp>
      <p:graphicFrame>
        <p:nvGraphicFramePr>
          <p:cNvPr id="108547" name="Object 101"/>
          <p:cNvGraphicFramePr>
            <a:graphicFrameLocks noChangeAspect="1"/>
          </p:cNvGraphicFramePr>
          <p:nvPr/>
        </p:nvGraphicFramePr>
        <p:xfrm>
          <a:off x="7140576" y="5373688"/>
          <a:ext cx="2479675" cy="565150"/>
        </p:xfrm>
        <a:graphic>
          <a:graphicData uri="http://schemas.openxmlformats.org/presentationml/2006/ole">
            <mc:AlternateContent xmlns:mc="http://schemas.openxmlformats.org/markup-compatibility/2006">
              <mc:Choice xmlns:v="urn:schemas-microsoft-com:vml" Requires="v">
                <p:oleObj name="Equation" r:id="rId8" imgW="1002960" imgH="228600" progId="Equation.3">
                  <p:embed/>
                </p:oleObj>
              </mc:Choice>
              <mc:Fallback>
                <p:oleObj name="Equation" r:id="rId8" imgW="1002960" imgH="228600" progId="Equation.3">
                  <p:embed/>
                  <p:pic>
                    <p:nvPicPr>
                      <p:cNvPr id="108547" name="Object 1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0576" y="5373688"/>
                        <a:ext cx="2479675"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9894" name="Text Box 102"/>
          <p:cNvSpPr txBox="1">
            <a:spLocks noChangeArrowheads="1"/>
          </p:cNvSpPr>
          <p:nvPr/>
        </p:nvSpPr>
        <p:spPr bwMode="auto">
          <a:xfrm>
            <a:off x="2043113" y="6021389"/>
            <a:ext cx="8013700" cy="701675"/>
          </a:xfrm>
          <a:prstGeom prst="rect">
            <a:avLst/>
          </a:prstGeom>
          <a:noFill/>
          <a:ln w="9525">
            <a:noFill/>
            <a:miter lim="800000"/>
            <a:headEnd/>
            <a:tailEnd/>
          </a:ln>
          <a:effectLst/>
        </p:spPr>
        <p:txBody>
          <a:bodyPr>
            <a:spAutoFit/>
          </a:bodyPr>
          <a:lstStyle/>
          <a:p>
            <a:pPr>
              <a:defRPr/>
            </a:pPr>
            <a:r>
              <a:rPr lang="fr-FR" sz="2000">
                <a:solidFill>
                  <a:srgbClr val="FF0000"/>
                </a:solidFill>
                <a:effectLst>
                  <a:outerShdw blurRad="38100" dist="38100" dir="2700000" algn="tl">
                    <a:srgbClr val="C0C0C0"/>
                  </a:outerShdw>
                </a:effectLst>
              </a:rPr>
              <a:t>Bizarre ! Champ électrique constant et courant qui change alternativement de signe en fonction du temps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34102" y="343739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9575" name="Rectangle 3"/>
          <p:cNvSpPr>
            <a:spLocks noGrp="1" noChangeArrowheads="1"/>
          </p:cNvSpPr>
          <p:nvPr>
            <p:ph idx="1"/>
          </p:nvPr>
        </p:nvSpPr>
        <p:spPr/>
        <p:txBody>
          <a:bodyPr/>
          <a:lstStyle/>
          <a:p>
            <a:pPr lvl="1" eaLnBrk="1" hangingPunct="1">
              <a:lnSpc>
                <a:spcPct val="90000"/>
              </a:lnSpc>
            </a:pPr>
            <a:r>
              <a:rPr lang="fr-FR" dirty="0"/>
              <a:t>Dans le cristal de Bloch-Brillouin, on prévoit que l’application d’un champ électrique continu </a:t>
            </a:r>
            <a:r>
              <a:rPr lang="fr-FR" sz="3200" dirty="0" err="1">
                <a:latin typeface="Symbol" pitchFamily="18" charset="2"/>
              </a:rPr>
              <a:t>e</a:t>
            </a:r>
            <a:r>
              <a:rPr lang="fr-FR" sz="2400" baseline="-25000" dirty="0" err="1"/>
              <a:t>elec</a:t>
            </a:r>
            <a:r>
              <a:rPr lang="fr-FR" dirty="0"/>
              <a:t> doit engendrer un courant électrique alternatif.</a:t>
            </a:r>
          </a:p>
          <a:p>
            <a:pPr lvl="1" eaLnBrk="1" hangingPunct="1">
              <a:lnSpc>
                <a:spcPct val="90000"/>
              </a:lnSpc>
            </a:pPr>
            <a:r>
              <a:rPr lang="fr-FR" dirty="0"/>
              <a:t>La période de ce courant serait:</a:t>
            </a:r>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r>
              <a:rPr lang="fr-FR" dirty="0"/>
              <a:t>Ce résultat n’est pas en cohérence avec les résultats expérimentaux !!!!</a:t>
            </a:r>
          </a:p>
          <a:p>
            <a:pPr lvl="1" eaLnBrk="1" hangingPunct="1">
              <a:lnSpc>
                <a:spcPct val="90000"/>
              </a:lnSpc>
            </a:pPr>
            <a:r>
              <a:rPr lang="fr-FR" dirty="0"/>
              <a:t>Le </a:t>
            </a:r>
            <a:r>
              <a:rPr lang="fr-FR" u="sng" dirty="0"/>
              <a:t>cristal n’est pas</a:t>
            </a:r>
            <a:r>
              <a:rPr lang="fr-FR" dirty="0"/>
              <a:t> aussi </a:t>
            </a:r>
            <a:r>
              <a:rPr lang="fr-FR" u="sng" dirty="0"/>
              <a:t>parfait</a:t>
            </a:r>
            <a:r>
              <a:rPr lang="fr-FR" dirty="0"/>
              <a:t> que cela!!</a:t>
            </a:r>
          </a:p>
        </p:txBody>
      </p:sp>
      <p:sp>
        <p:nvSpPr>
          <p:cNvPr id="109573" name="Espace réservé du numéro de diapositive 5"/>
          <p:cNvSpPr>
            <a:spLocks noGrp="1"/>
          </p:cNvSpPr>
          <p:nvPr>
            <p:ph type="sldNum" sz="quarter" idx="12"/>
          </p:nvPr>
        </p:nvSpPr>
        <p:spPr>
          <a:noFill/>
        </p:spPr>
        <p:txBody>
          <a:bodyPr/>
          <a:lstStyle/>
          <a:p>
            <a:fld id="{244C4AFF-23B6-4807-8B19-163429C58903}" type="slidenum">
              <a:rPr lang="fr-FR" altLang="en-US"/>
              <a:pPr/>
              <a:t>183</a:t>
            </a:fld>
            <a:endParaRPr lang="fr-FR" altLang="en-US"/>
          </a:p>
        </p:txBody>
      </p:sp>
      <p:graphicFrame>
        <p:nvGraphicFramePr>
          <p:cNvPr id="109570" name="Object 4"/>
          <p:cNvGraphicFramePr>
            <a:graphicFrameLocks noChangeAspect="1"/>
          </p:cNvGraphicFramePr>
          <p:nvPr>
            <p:extLst>
              <p:ext uri="{D42A27DB-BD31-4B8C-83A1-F6EECF244321}">
                <p14:modId xmlns:p14="http://schemas.microsoft.com/office/powerpoint/2010/main" val="1113668727"/>
              </p:ext>
            </p:extLst>
          </p:nvPr>
        </p:nvGraphicFramePr>
        <p:xfrm>
          <a:off x="2367807" y="3284909"/>
          <a:ext cx="1425575" cy="762000"/>
        </p:xfrm>
        <a:graphic>
          <a:graphicData uri="http://schemas.openxmlformats.org/presentationml/2006/ole">
            <mc:AlternateContent xmlns:mc="http://schemas.openxmlformats.org/markup-compatibility/2006">
              <mc:Choice xmlns:v="urn:schemas-microsoft-com:vml" Requires="v">
                <p:oleObj name="Equation" r:id="rId5" imgW="736560" imgH="393480" progId="Equation.3">
                  <p:embed/>
                </p:oleObj>
              </mc:Choice>
              <mc:Fallback>
                <p:oleObj name="Equation" r:id="rId5" imgW="736560" imgH="393480" progId="Equation.3">
                  <p:embed/>
                  <p:pic>
                    <p:nvPicPr>
                      <p:cNvPr id="1095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807" y="3284909"/>
                        <a:ext cx="142557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5"/>
          <p:cNvGraphicFramePr>
            <a:graphicFrameLocks noChangeAspect="1"/>
          </p:cNvGraphicFramePr>
          <p:nvPr>
            <p:extLst>
              <p:ext uri="{D42A27DB-BD31-4B8C-83A1-F6EECF244321}">
                <p14:modId xmlns:p14="http://schemas.microsoft.com/office/powerpoint/2010/main" val="4221844026"/>
              </p:ext>
            </p:extLst>
          </p:nvPr>
        </p:nvGraphicFramePr>
        <p:xfrm>
          <a:off x="4887168" y="3284909"/>
          <a:ext cx="1720850" cy="762000"/>
        </p:xfrm>
        <a:graphic>
          <a:graphicData uri="http://schemas.openxmlformats.org/presentationml/2006/ole">
            <mc:AlternateContent xmlns:mc="http://schemas.openxmlformats.org/markup-compatibility/2006">
              <mc:Choice xmlns:v="urn:schemas-microsoft-com:vml" Requires="v">
                <p:oleObj name="Equation" r:id="rId7" imgW="888840" imgH="393480" progId="Equation.3">
                  <p:embed/>
                </p:oleObj>
              </mc:Choice>
              <mc:Fallback>
                <p:oleObj name="Equation" r:id="rId7" imgW="888840" imgH="393480" progId="Equation.3">
                  <p:embed/>
                  <p:pic>
                    <p:nvPicPr>
                      <p:cNvPr id="10957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7168" y="3284909"/>
                        <a:ext cx="17208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6"/>
          <p:cNvGraphicFramePr>
            <a:graphicFrameLocks noChangeAspect="1"/>
          </p:cNvGraphicFramePr>
          <p:nvPr>
            <p:extLst>
              <p:ext uri="{D42A27DB-BD31-4B8C-83A1-F6EECF244321}">
                <p14:modId xmlns:p14="http://schemas.microsoft.com/office/powerpoint/2010/main" val="3175340872"/>
              </p:ext>
            </p:extLst>
          </p:nvPr>
        </p:nvGraphicFramePr>
        <p:xfrm>
          <a:off x="8055818" y="3069010"/>
          <a:ext cx="1352550" cy="1008063"/>
        </p:xfrm>
        <a:graphic>
          <a:graphicData uri="http://schemas.openxmlformats.org/presentationml/2006/ole">
            <mc:AlternateContent xmlns:mc="http://schemas.openxmlformats.org/markup-compatibility/2006">
              <mc:Choice xmlns:v="urn:schemas-microsoft-com:vml" Requires="v">
                <p:oleObj name="Equation" r:id="rId9" imgW="698400" imgH="520560" progId="Equation.3">
                  <p:embed/>
                </p:oleObj>
              </mc:Choice>
              <mc:Fallback>
                <p:oleObj name="Equation" r:id="rId9" imgW="698400" imgH="520560" progId="Equation.3">
                  <p:embed/>
                  <p:pic>
                    <p:nvPicPr>
                      <p:cNvPr id="109572"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5818" y="3069010"/>
                        <a:ext cx="1352550" cy="1008063"/>
                      </a:xfrm>
                      <a:prstGeom prst="rect">
                        <a:avLst/>
                      </a:prstGeom>
                      <a:solidFill>
                        <a:schemeClr val="bg1"/>
                      </a:solidFill>
                      <a:ln w="9525">
                        <a:solidFill>
                          <a:srgbClr val="FF0000"/>
                        </a:solidFill>
                        <a:miter lim="800000"/>
                        <a:headEnd/>
                        <a:tailEnd/>
                      </a:ln>
                    </p:spPr>
                  </p:pic>
                </p:oleObj>
              </mc:Fallback>
            </mc:AlternateContent>
          </a:graphicData>
        </a:graphic>
      </p:graphicFrame>
      <p:sp>
        <p:nvSpPr>
          <p:cNvPr id="109576" name="AutoShape 7"/>
          <p:cNvSpPr>
            <a:spLocks noChangeArrowheads="1"/>
          </p:cNvSpPr>
          <p:nvPr/>
        </p:nvSpPr>
        <p:spPr bwMode="auto">
          <a:xfrm>
            <a:off x="4095006" y="3573834"/>
            <a:ext cx="609600" cy="234950"/>
          </a:xfrm>
          <a:custGeom>
            <a:avLst/>
            <a:gdLst>
              <a:gd name="T0" fmla="*/ 457200 w 21600"/>
              <a:gd name="T1" fmla="*/ 0 h 21600"/>
              <a:gd name="T2" fmla="*/ 0 w 21600"/>
              <a:gd name="T3" fmla="*/ 117475 h 21600"/>
              <a:gd name="T4" fmla="*/ 457200 w 21600"/>
              <a:gd name="T5" fmla="*/ 234950 h 21600"/>
              <a:gd name="T6" fmla="*/ 609600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109577" name="AutoShape 8"/>
          <p:cNvSpPr>
            <a:spLocks noChangeArrowheads="1"/>
          </p:cNvSpPr>
          <p:nvPr/>
        </p:nvSpPr>
        <p:spPr bwMode="auto">
          <a:xfrm>
            <a:off x="6846143" y="3543672"/>
            <a:ext cx="609600" cy="234950"/>
          </a:xfrm>
          <a:custGeom>
            <a:avLst/>
            <a:gdLst>
              <a:gd name="T0" fmla="*/ 457200 w 21600"/>
              <a:gd name="T1" fmla="*/ 0 h 21600"/>
              <a:gd name="T2" fmla="*/ 0 w 21600"/>
              <a:gd name="T3" fmla="*/ 117475 h 21600"/>
              <a:gd name="T4" fmla="*/ 457200 w 21600"/>
              <a:gd name="T5" fmla="*/ 234950 h 21600"/>
              <a:gd name="T6" fmla="*/ 609600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2318" y="266691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p:cNvSpPr>
            <a:spLocks noGrp="1" noChangeArrowheads="1"/>
          </p:cNvSpPr>
          <p:nvPr>
            <p:ph type="title"/>
          </p:nvPr>
        </p:nvSpPr>
        <p:spPr/>
        <p:txBody>
          <a:bodyPr/>
          <a:lstStyle/>
          <a:p>
            <a:pPr eaLnBrk="1" hangingPunct="1"/>
            <a:r>
              <a:rPr lang="fr-FR"/>
              <a:t>Le cristal réel de Bloch-Brillouin</a:t>
            </a:r>
          </a:p>
        </p:txBody>
      </p:sp>
      <p:sp>
        <p:nvSpPr>
          <p:cNvPr id="282628" name="Rectangle 3"/>
          <p:cNvSpPr>
            <a:spLocks noGrp="1" noChangeArrowheads="1"/>
          </p:cNvSpPr>
          <p:nvPr>
            <p:ph idx="1"/>
          </p:nvPr>
        </p:nvSpPr>
        <p:spPr/>
        <p:txBody>
          <a:bodyPr/>
          <a:lstStyle/>
          <a:p>
            <a:pPr lvl="1" eaLnBrk="1" hangingPunct="1">
              <a:lnSpc>
                <a:spcPct val="90000"/>
              </a:lnSpc>
            </a:pPr>
            <a:r>
              <a:rPr lang="fr-FR" sz="2200"/>
              <a:t>Cristal réel, </a:t>
            </a:r>
            <a:r>
              <a:rPr lang="fr-FR" sz="2800" i="1">
                <a:latin typeface="Symbol" pitchFamily="18" charset="2"/>
              </a:rPr>
              <a:t>e</a:t>
            </a:r>
            <a:r>
              <a:rPr lang="fr-FR" sz="2800" i="1" baseline="-25000"/>
              <a:t>elec</a:t>
            </a:r>
            <a:r>
              <a:rPr lang="fr-FR" sz="2800">
                <a:latin typeface="Symbol" pitchFamily="18" charset="2"/>
              </a:rPr>
              <a:t> </a:t>
            </a:r>
            <a:r>
              <a:rPr lang="fr-FR" sz="2200">
                <a:cs typeface="Arial" charset="0"/>
              </a:rPr>
              <a:t>≠</a:t>
            </a:r>
            <a:r>
              <a:rPr lang="fr-FR" sz="2200"/>
              <a:t> 0 et T uniforme.</a:t>
            </a:r>
          </a:p>
          <a:p>
            <a:pPr lvl="2" eaLnBrk="1" hangingPunct="1">
              <a:lnSpc>
                <a:spcPct val="90000"/>
              </a:lnSpc>
            </a:pPr>
            <a:r>
              <a:rPr lang="fr-FR" sz="2100"/>
              <a:t>Le cristal présente un certain nombre d’imperfections</a:t>
            </a:r>
          </a:p>
          <a:p>
            <a:pPr lvl="2" eaLnBrk="1" hangingPunct="1">
              <a:lnSpc>
                <a:spcPct val="90000"/>
              </a:lnSpc>
              <a:buFont typeface="Wingdings" pitchFamily="2" charset="2"/>
              <a:buNone/>
            </a:pPr>
            <a:r>
              <a:rPr lang="fr-FR" sz="2100">
                <a:sym typeface="Wingdings" pitchFamily="2" charset="2"/>
              </a:rPr>
              <a:t> </a:t>
            </a:r>
            <a:r>
              <a:rPr lang="fr-FR" sz="2100"/>
              <a:t>grandes catégories:</a:t>
            </a:r>
          </a:p>
          <a:p>
            <a:pPr lvl="3" eaLnBrk="1" hangingPunct="1">
              <a:lnSpc>
                <a:spcPct val="90000"/>
              </a:lnSpc>
            </a:pPr>
            <a:r>
              <a:rPr lang="fr-FR" sz="1800" u="sng"/>
              <a:t>Impuretés chimiques</a:t>
            </a:r>
          </a:p>
          <a:p>
            <a:pPr lvl="3" eaLnBrk="1" hangingPunct="1">
              <a:lnSpc>
                <a:spcPct val="90000"/>
              </a:lnSpc>
            </a:pPr>
            <a:r>
              <a:rPr lang="fr-FR" sz="1800" u="sng"/>
              <a:t>Défauts ponctuels intrinsèques:</a:t>
            </a:r>
          </a:p>
          <a:p>
            <a:pPr lvl="4" eaLnBrk="1" hangingPunct="1">
              <a:lnSpc>
                <a:spcPct val="90000"/>
              </a:lnSpc>
            </a:pPr>
            <a:r>
              <a:rPr lang="fr-FR" sz="1800"/>
              <a:t>Lacunes</a:t>
            </a:r>
          </a:p>
          <a:p>
            <a:pPr lvl="4" eaLnBrk="1" hangingPunct="1">
              <a:lnSpc>
                <a:spcPct val="90000"/>
              </a:lnSpc>
            </a:pPr>
            <a:r>
              <a:rPr lang="fr-FR" sz="1800"/>
              <a:t>Interstitiels</a:t>
            </a:r>
          </a:p>
          <a:p>
            <a:pPr lvl="4" eaLnBrk="1" hangingPunct="1">
              <a:lnSpc>
                <a:spcPct val="90000"/>
              </a:lnSpc>
            </a:pPr>
            <a:r>
              <a:rPr lang="fr-FR" sz="1800"/>
              <a:t>Anti-sites</a:t>
            </a:r>
          </a:p>
          <a:p>
            <a:pPr lvl="3" eaLnBrk="1" hangingPunct="1">
              <a:lnSpc>
                <a:spcPct val="90000"/>
              </a:lnSpc>
            </a:pPr>
            <a:r>
              <a:rPr lang="fr-FR" sz="1800" u="sng"/>
              <a:t>Défauts étendus</a:t>
            </a:r>
          </a:p>
          <a:p>
            <a:pPr lvl="4" eaLnBrk="1" hangingPunct="1">
              <a:lnSpc>
                <a:spcPct val="90000"/>
              </a:lnSpc>
            </a:pPr>
            <a:r>
              <a:rPr lang="fr-FR" sz="1800"/>
              <a:t>Macles</a:t>
            </a:r>
          </a:p>
          <a:p>
            <a:pPr lvl="4" eaLnBrk="1" hangingPunct="1">
              <a:lnSpc>
                <a:spcPct val="90000"/>
              </a:lnSpc>
            </a:pPr>
            <a:r>
              <a:rPr lang="fr-FR" sz="1800"/>
              <a:t>Dislocations</a:t>
            </a:r>
          </a:p>
          <a:p>
            <a:pPr lvl="4" eaLnBrk="1" hangingPunct="1">
              <a:lnSpc>
                <a:spcPct val="90000"/>
              </a:lnSpc>
            </a:pPr>
            <a:r>
              <a:rPr lang="fr-FR" sz="1800"/>
              <a:t>Clusters (groupe d’impuretés)</a:t>
            </a:r>
          </a:p>
          <a:p>
            <a:pPr lvl="3" eaLnBrk="1" hangingPunct="1">
              <a:lnSpc>
                <a:spcPct val="90000"/>
              </a:lnSpc>
            </a:pPr>
            <a:r>
              <a:rPr lang="fr-FR" sz="1800" u="sng"/>
              <a:t>Vibration de la chaîne atomique</a:t>
            </a:r>
            <a:r>
              <a:rPr lang="fr-FR" sz="1800"/>
              <a:t> autour de l’équilibre (phonons)</a:t>
            </a:r>
          </a:p>
          <a:p>
            <a:pPr lvl="4" eaLnBrk="1" hangingPunct="1">
              <a:lnSpc>
                <a:spcPct val="90000"/>
              </a:lnSpc>
            </a:pPr>
            <a:endParaRPr lang="fr-FR" sz="1800"/>
          </a:p>
        </p:txBody>
      </p:sp>
      <p:sp>
        <p:nvSpPr>
          <p:cNvPr id="282626" name="Espace réservé du numéro de diapositive 5"/>
          <p:cNvSpPr>
            <a:spLocks noGrp="1"/>
          </p:cNvSpPr>
          <p:nvPr>
            <p:ph type="sldNum" sz="quarter" idx="12"/>
          </p:nvPr>
        </p:nvSpPr>
        <p:spPr>
          <a:noFill/>
        </p:spPr>
        <p:txBody>
          <a:bodyPr/>
          <a:lstStyle/>
          <a:p>
            <a:fld id="{A2F95CEE-88C7-46E4-93FD-AD7D27364757}" type="slidenum">
              <a:rPr lang="fr-FR" altLang="en-US"/>
              <a:pPr/>
              <a:t>184</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2"/>
          <p:cNvSpPr>
            <a:spLocks noGrp="1" noChangeArrowheads="1"/>
          </p:cNvSpPr>
          <p:nvPr>
            <p:ph type="title"/>
          </p:nvPr>
        </p:nvSpPr>
        <p:spPr>
          <a:xfrm>
            <a:off x="1995488" y="122238"/>
            <a:ext cx="7543800" cy="1295400"/>
          </a:xfrm>
        </p:spPr>
        <p:txBody>
          <a:bodyPr/>
          <a:lstStyle/>
          <a:p>
            <a:pPr eaLnBrk="1" hangingPunct="1"/>
            <a:r>
              <a:rPr lang="fr-FR" dirty="0"/>
              <a:t>Le cristal réel de Bloch-Brillouin</a:t>
            </a:r>
          </a:p>
        </p:txBody>
      </p:sp>
      <p:sp>
        <p:nvSpPr>
          <p:cNvPr id="110598" name="Rectangle 3"/>
          <p:cNvSpPr>
            <a:spLocks noGrp="1" noChangeArrowheads="1"/>
          </p:cNvSpPr>
          <p:nvPr>
            <p:ph idx="1"/>
          </p:nvPr>
        </p:nvSpPr>
        <p:spPr>
          <a:xfrm>
            <a:off x="1524000" y="1412876"/>
            <a:ext cx="9144000" cy="4949825"/>
          </a:xfrm>
        </p:spPr>
        <p:txBody>
          <a:bodyPr/>
          <a:lstStyle/>
          <a:p>
            <a:pPr lvl="2" eaLnBrk="1" hangingPunct="1"/>
            <a:r>
              <a:rPr lang="fr-FR" dirty="0"/>
              <a:t>Cristal réel: conséquence sur les porteurs de charge:</a:t>
            </a:r>
          </a:p>
          <a:p>
            <a:pPr lvl="3" eaLnBrk="1" hangingPunct="1"/>
            <a:r>
              <a:rPr lang="fr-FR" dirty="0"/>
              <a:t>Le potentiel de B-B n’est plus exactement périodique:</a:t>
            </a:r>
          </a:p>
          <a:p>
            <a:pPr lvl="4" eaLnBrk="1" hangingPunct="1"/>
            <a:r>
              <a:rPr lang="fr-FR" dirty="0"/>
              <a:t>B-B 	</a:t>
            </a:r>
            <a:r>
              <a:rPr lang="fr-FR" i="1" dirty="0"/>
              <a:t>v</a:t>
            </a:r>
            <a:r>
              <a:rPr lang="fr-FR" i="1" baseline="-25000" dirty="0"/>
              <a:t>1</a:t>
            </a:r>
            <a:r>
              <a:rPr lang="fr-FR" i="1" dirty="0"/>
              <a:t>(x)=v</a:t>
            </a:r>
            <a:r>
              <a:rPr lang="fr-FR" i="1" baseline="-25000" dirty="0"/>
              <a:t>1</a:t>
            </a:r>
            <a:r>
              <a:rPr lang="fr-FR" i="1" dirty="0"/>
              <a:t>(</a:t>
            </a:r>
            <a:r>
              <a:rPr lang="fr-FR" i="1" dirty="0" err="1"/>
              <a:t>x+a</a:t>
            </a:r>
            <a:r>
              <a:rPr lang="fr-FR" i="1" dirty="0"/>
              <a:t>)</a:t>
            </a:r>
            <a:endParaRPr lang="fr-FR" dirty="0"/>
          </a:p>
          <a:p>
            <a:pPr lvl="4" eaLnBrk="1" hangingPunct="1"/>
            <a:r>
              <a:rPr lang="fr-FR" i="1" dirty="0"/>
              <a:t>Réel	v(x)=v</a:t>
            </a:r>
            <a:r>
              <a:rPr lang="fr-FR" i="1" baseline="-25000" dirty="0"/>
              <a:t>1</a:t>
            </a:r>
            <a:r>
              <a:rPr lang="fr-FR" i="1" dirty="0"/>
              <a:t>(x) + </a:t>
            </a:r>
            <a:r>
              <a:rPr lang="fr-FR" i="1" dirty="0" err="1">
                <a:latin typeface="Symbol" pitchFamily="18" charset="2"/>
              </a:rPr>
              <a:t>D</a:t>
            </a:r>
            <a:r>
              <a:rPr lang="fr-FR" i="1" dirty="0" err="1"/>
              <a:t>v</a:t>
            </a:r>
            <a:r>
              <a:rPr lang="fr-FR" i="1" dirty="0"/>
              <a:t>(x)</a:t>
            </a:r>
            <a:endParaRPr lang="fr-FR" dirty="0"/>
          </a:p>
          <a:p>
            <a:pPr lvl="3" eaLnBrk="1" hangingPunct="1"/>
            <a:r>
              <a:rPr lang="fr-FR" dirty="0"/>
              <a:t>L’électron dans ce potentiel </a:t>
            </a:r>
            <a:r>
              <a:rPr lang="fr-FR" dirty="0">
                <a:sym typeface="Wingdings" pitchFamily="2" charset="2"/>
              </a:rPr>
              <a:t> soumis à une force (-</a:t>
            </a:r>
            <a:r>
              <a:rPr lang="fr-FR" dirty="0" err="1">
                <a:sym typeface="Wingdings" pitchFamily="2" charset="2"/>
              </a:rPr>
              <a:t>gradv</a:t>
            </a:r>
            <a:r>
              <a:rPr lang="fr-FR" dirty="0">
                <a:sym typeface="Wingdings" pitchFamily="2" charset="2"/>
              </a:rPr>
              <a:t>(x))</a:t>
            </a:r>
          </a:p>
          <a:p>
            <a:pPr lvl="2" eaLnBrk="1" hangingPunct="1"/>
            <a:endParaRPr lang="fr-FR" dirty="0">
              <a:sym typeface="Wingdings" pitchFamily="2" charset="2"/>
            </a:endParaRPr>
          </a:p>
          <a:p>
            <a:pPr lvl="2" eaLnBrk="1" hangingPunct="1"/>
            <a:endParaRPr lang="fr-FR" dirty="0">
              <a:sym typeface="Wingdings" pitchFamily="2" charset="2"/>
            </a:endParaRPr>
          </a:p>
          <a:p>
            <a:pPr lvl="2" eaLnBrk="1" hangingPunct="1"/>
            <a:endParaRPr lang="fr-FR" dirty="0">
              <a:sym typeface="Wingdings" pitchFamily="2" charset="2"/>
            </a:endParaRPr>
          </a:p>
          <a:p>
            <a:pPr lvl="2" eaLnBrk="1" hangingPunct="1"/>
            <a:endParaRPr lang="fr-FR" dirty="0">
              <a:sym typeface="Wingdings" pitchFamily="2" charset="2"/>
            </a:endParaRPr>
          </a:p>
          <a:p>
            <a:pPr lvl="3" eaLnBrk="1" hangingPunct="1"/>
            <a:r>
              <a:rPr lang="fr-FR" dirty="0">
                <a:sym typeface="Wingdings" pitchFamily="2" charset="2"/>
              </a:rPr>
              <a:t>Cette force imprime des impulsions aléatoires ( = à des forces lors des chocs avec les « impuretés »)</a:t>
            </a:r>
          </a:p>
          <a:p>
            <a:pPr lvl="3" eaLnBrk="1" hangingPunct="1"/>
            <a:r>
              <a:rPr lang="fr-FR" dirty="0">
                <a:sym typeface="Wingdings" pitchFamily="2" charset="2"/>
              </a:rPr>
              <a:t>En moyenne, tout les </a:t>
            </a:r>
            <a:r>
              <a:rPr lang="fr-FR" sz="2800" dirty="0">
                <a:latin typeface="Symbol" pitchFamily="18" charset="2"/>
                <a:sym typeface="Wingdings" pitchFamily="2" charset="2"/>
              </a:rPr>
              <a:t>t</a:t>
            </a:r>
            <a:r>
              <a:rPr lang="fr-FR" sz="2100" dirty="0">
                <a:sym typeface="Wingdings" pitchFamily="2" charset="2"/>
              </a:rPr>
              <a:t> </a:t>
            </a:r>
            <a:r>
              <a:rPr lang="fr-FR" dirty="0">
                <a:sym typeface="Wingdings" pitchFamily="2" charset="2"/>
              </a:rPr>
              <a:t>( temps moyen entre deux chocs), l’électron change de direction et surtout perd son énergie cinétique  il acquiert donc en moyenne un « excédent » de vecteur d’onde: </a:t>
            </a:r>
          </a:p>
          <a:p>
            <a:pPr lvl="3" eaLnBrk="1" hangingPunct="1"/>
            <a:endParaRPr lang="fr-FR" dirty="0">
              <a:sym typeface="Wingdings" pitchFamily="2" charset="2"/>
            </a:endParaRPr>
          </a:p>
          <a:p>
            <a:pPr lvl="3" eaLnBrk="1" hangingPunct="1"/>
            <a:endParaRPr lang="fr-FR" sz="2800" dirty="0"/>
          </a:p>
        </p:txBody>
      </p:sp>
      <p:sp>
        <p:nvSpPr>
          <p:cNvPr id="110596" name="Espace réservé du numéro de diapositive 5"/>
          <p:cNvSpPr>
            <a:spLocks noGrp="1"/>
          </p:cNvSpPr>
          <p:nvPr>
            <p:ph type="sldNum" sz="quarter" idx="12"/>
          </p:nvPr>
        </p:nvSpPr>
        <p:spPr>
          <a:noFill/>
        </p:spPr>
        <p:txBody>
          <a:bodyPr/>
          <a:lstStyle/>
          <a:p>
            <a:fld id="{24A8B1BE-4F20-4784-ABA8-76601632B610}" type="slidenum">
              <a:rPr lang="fr-FR" altLang="en-US"/>
              <a:pPr/>
              <a:t>185</a:t>
            </a:fld>
            <a:endParaRPr lang="fr-FR" altLang="en-US"/>
          </a:p>
        </p:txBody>
      </p:sp>
      <p:sp>
        <p:nvSpPr>
          <p:cNvPr id="110599" name="Oval 4"/>
          <p:cNvSpPr>
            <a:spLocks noChangeArrowheads="1"/>
          </p:cNvSpPr>
          <p:nvPr/>
        </p:nvSpPr>
        <p:spPr bwMode="auto">
          <a:xfrm>
            <a:off x="4367808" y="2283715"/>
            <a:ext cx="865188" cy="360362"/>
          </a:xfrm>
          <a:prstGeom prst="ellipse">
            <a:avLst/>
          </a:prstGeom>
          <a:noFill/>
          <a:ln w="19050">
            <a:solidFill>
              <a:srgbClr val="FF0000"/>
            </a:solidFill>
            <a:round/>
            <a:headEnd/>
            <a:tailEnd/>
          </a:ln>
        </p:spPr>
        <p:txBody>
          <a:bodyPr wrap="none" anchor="ctr"/>
          <a:lstStyle/>
          <a:p>
            <a:endParaRPr lang="fr-FR"/>
          </a:p>
        </p:txBody>
      </p:sp>
      <p:sp>
        <p:nvSpPr>
          <p:cNvPr id="110600" name="AutoShape 6"/>
          <p:cNvSpPr>
            <a:spLocks noChangeArrowheads="1"/>
          </p:cNvSpPr>
          <p:nvPr/>
        </p:nvSpPr>
        <p:spPr bwMode="auto">
          <a:xfrm>
            <a:off x="5447929" y="2364678"/>
            <a:ext cx="976313" cy="198437"/>
          </a:xfrm>
          <a:prstGeom prst="rightArrow">
            <a:avLst>
              <a:gd name="adj1" fmla="val 50000"/>
              <a:gd name="adj2" fmla="val 123000"/>
            </a:avLst>
          </a:prstGeom>
          <a:solidFill>
            <a:srgbClr val="FF3399"/>
          </a:solidFill>
          <a:ln w="9525">
            <a:solidFill>
              <a:schemeClr val="tx1"/>
            </a:solidFill>
            <a:miter lim="800000"/>
            <a:headEnd/>
            <a:tailEnd/>
          </a:ln>
        </p:spPr>
        <p:txBody>
          <a:bodyPr wrap="none" anchor="ctr"/>
          <a:lstStyle/>
          <a:p>
            <a:endParaRPr lang="fr-FR"/>
          </a:p>
        </p:txBody>
      </p:sp>
      <p:sp>
        <p:nvSpPr>
          <p:cNvPr id="110601" name="Text Box 7"/>
          <p:cNvSpPr txBox="1">
            <a:spLocks noChangeArrowheads="1"/>
          </p:cNvSpPr>
          <p:nvPr/>
        </p:nvSpPr>
        <p:spPr bwMode="auto">
          <a:xfrm>
            <a:off x="6583363" y="2277365"/>
            <a:ext cx="1149350" cy="366712"/>
          </a:xfrm>
          <a:prstGeom prst="rect">
            <a:avLst/>
          </a:prstGeom>
          <a:noFill/>
          <a:ln w="9525">
            <a:noFill/>
            <a:miter lim="800000"/>
            <a:headEnd/>
            <a:tailEnd/>
          </a:ln>
        </p:spPr>
        <p:txBody>
          <a:bodyPr wrap="none">
            <a:spAutoFit/>
          </a:bodyPr>
          <a:lstStyle/>
          <a:p>
            <a:r>
              <a:rPr lang="fr-FR" dirty="0">
                <a:solidFill>
                  <a:srgbClr val="FF3399"/>
                </a:solidFill>
              </a:rPr>
              <a:t>Aléatoire!</a:t>
            </a:r>
          </a:p>
        </p:txBody>
      </p:sp>
      <p:graphicFrame>
        <p:nvGraphicFramePr>
          <p:cNvPr id="110594" name="Object 8"/>
          <p:cNvGraphicFramePr>
            <a:graphicFrameLocks noChangeAspect="1"/>
          </p:cNvGraphicFramePr>
          <p:nvPr>
            <p:extLst>
              <p:ext uri="{D42A27DB-BD31-4B8C-83A1-F6EECF244321}">
                <p14:modId xmlns:p14="http://schemas.microsoft.com/office/powerpoint/2010/main" val="3424428263"/>
              </p:ext>
            </p:extLst>
          </p:nvPr>
        </p:nvGraphicFramePr>
        <p:xfrm>
          <a:off x="2897982" y="3140969"/>
          <a:ext cx="6423025" cy="784225"/>
        </p:xfrm>
        <a:graphic>
          <a:graphicData uri="http://schemas.openxmlformats.org/presentationml/2006/ole">
            <mc:AlternateContent xmlns:mc="http://schemas.openxmlformats.org/markup-compatibility/2006">
              <mc:Choice xmlns:v="urn:schemas-microsoft-com:vml" Requires="v">
                <p:oleObj name="Equation" r:id="rId5" imgW="3225600" imgH="393480" progId="Equation.3">
                  <p:embed/>
                </p:oleObj>
              </mc:Choice>
              <mc:Fallback>
                <p:oleObj name="Equation" r:id="rId5" imgW="3225600" imgH="393480" progId="Equation.3">
                  <p:embed/>
                  <p:pic>
                    <p:nvPicPr>
                      <p:cNvPr id="11059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982" y="3140969"/>
                        <a:ext cx="6423025" cy="784225"/>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4" name="Groupe 3"/>
          <p:cNvGrpSpPr/>
          <p:nvPr/>
        </p:nvGrpSpPr>
        <p:grpSpPr>
          <a:xfrm>
            <a:off x="4821239" y="5733256"/>
            <a:ext cx="2911475" cy="882650"/>
            <a:chOff x="3297238" y="5733256"/>
            <a:chExt cx="2911475" cy="882650"/>
          </a:xfrm>
        </p:grpSpPr>
        <p:graphicFrame>
          <p:nvGraphicFramePr>
            <p:cNvPr id="110595" name="Object 9"/>
            <p:cNvGraphicFramePr>
              <a:graphicFrameLocks noChangeAspect="1"/>
            </p:cNvGraphicFramePr>
            <p:nvPr>
              <p:extLst>
                <p:ext uri="{D42A27DB-BD31-4B8C-83A1-F6EECF244321}">
                  <p14:modId xmlns:p14="http://schemas.microsoft.com/office/powerpoint/2010/main" val="994026426"/>
                </p:ext>
              </p:extLst>
            </p:nvPr>
          </p:nvGraphicFramePr>
          <p:xfrm>
            <a:off x="3297238" y="5733256"/>
            <a:ext cx="2911475" cy="882650"/>
          </p:xfrm>
          <a:graphic>
            <a:graphicData uri="http://schemas.openxmlformats.org/presentationml/2006/ole">
              <mc:AlternateContent xmlns:mc="http://schemas.openxmlformats.org/markup-compatibility/2006">
                <mc:Choice xmlns:v="urn:schemas-microsoft-com:vml" Requires="v">
                  <p:oleObj name="Equation" r:id="rId7" imgW="1295280" imgH="393480" progId="Equation.3">
                    <p:embed/>
                  </p:oleObj>
                </mc:Choice>
                <mc:Fallback>
                  <p:oleObj name="Equation" r:id="rId7" imgW="1295280" imgH="393480" progId="Equation.3">
                    <p:embed/>
                    <p:pic>
                      <p:nvPicPr>
                        <p:cNvPr id="11059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7238" y="5733256"/>
                          <a:ext cx="2911475"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 name="Connecteur droit 2"/>
            <p:cNvCxnSpPr/>
            <p:nvPr/>
          </p:nvCxnSpPr>
          <p:spPr>
            <a:xfrm>
              <a:off x="5769848" y="6336752"/>
              <a:ext cx="412577"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59962" y="12687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186</a:t>
            </a:fld>
            <a:endParaRPr lang="fr-FR" altLang="en-US"/>
          </a:p>
        </p:txBody>
      </p:sp>
      <p:sp>
        <p:nvSpPr>
          <p:cNvPr id="5" name="Espace réservé du numéro de diapositive 6"/>
          <p:cNvSpPr txBox="1">
            <a:spLocks/>
          </p:cNvSpPr>
          <p:nvPr/>
        </p:nvSpPr>
        <p:spPr>
          <a:xfrm>
            <a:off x="8077200" y="6248400"/>
            <a:ext cx="2133600" cy="457200"/>
          </a:xfrm>
          <a:prstGeom prst="rect">
            <a:avLst/>
          </a:prstGeom>
        </p:spPr>
        <p:txBody>
          <a:bodyPr vert="horz" lIns="91440" tIns="45720" rIns="91440" bIns="45720" rtlCol="0" anchor="ctr"/>
          <a:lstStyle>
            <a:defPPr>
              <a:defRPr lang="fr-FR"/>
            </a:defPPr>
            <a:lvl1pPr algn="l" rtl="0" fontAlgn="base">
              <a:spcBef>
                <a:spcPct val="0"/>
              </a:spcBef>
              <a:spcAft>
                <a:spcPct val="0"/>
              </a:spcAft>
              <a:defRPr sz="1400" b="1"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94248B4-48ED-4CDD-B235-D03E3C0DEFC2}" type="slidenum">
              <a:rPr lang="fr-FR" altLang="en-US"/>
              <a:pPr/>
              <a:t>186</a:t>
            </a:fld>
            <a:endParaRPr lang="fr-FR" altLang="en-US"/>
          </a:p>
        </p:txBody>
      </p:sp>
      <p:grpSp>
        <p:nvGrpSpPr>
          <p:cNvPr id="6" name="Group 7"/>
          <p:cNvGrpSpPr>
            <a:grpSpLocks/>
          </p:cNvGrpSpPr>
          <p:nvPr/>
        </p:nvGrpSpPr>
        <p:grpSpPr bwMode="auto">
          <a:xfrm>
            <a:off x="8543926" y="1989138"/>
            <a:ext cx="581025" cy="609600"/>
            <a:chOff x="3751" y="1525"/>
            <a:chExt cx="366" cy="384"/>
          </a:xfrm>
        </p:grpSpPr>
        <p:sp>
          <p:nvSpPr>
            <p:cNvPr id="7" name="Oval 8"/>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9"/>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10"/>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 name="Group 11"/>
          <p:cNvGrpSpPr>
            <a:grpSpLocks/>
          </p:cNvGrpSpPr>
          <p:nvPr/>
        </p:nvGrpSpPr>
        <p:grpSpPr bwMode="auto">
          <a:xfrm>
            <a:off x="7608889" y="2924175"/>
            <a:ext cx="581025" cy="609600"/>
            <a:chOff x="3751" y="1525"/>
            <a:chExt cx="366" cy="384"/>
          </a:xfrm>
        </p:grpSpPr>
        <p:sp>
          <p:nvSpPr>
            <p:cNvPr id="11" name="Oval 12"/>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3"/>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4"/>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 name="Group 15"/>
          <p:cNvGrpSpPr>
            <a:grpSpLocks/>
          </p:cNvGrpSpPr>
          <p:nvPr/>
        </p:nvGrpSpPr>
        <p:grpSpPr bwMode="auto">
          <a:xfrm>
            <a:off x="9191626" y="3429000"/>
            <a:ext cx="581025" cy="609600"/>
            <a:chOff x="3751" y="1525"/>
            <a:chExt cx="366" cy="384"/>
          </a:xfrm>
        </p:grpSpPr>
        <p:sp>
          <p:nvSpPr>
            <p:cNvPr id="15" name="Oval 16"/>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7"/>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8"/>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 name="Group 19"/>
          <p:cNvGrpSpPr>
            <a:grpSpLocks/>
          </p:cNvGrpSpPr>
          <p:nvPr/>
        </p:nvGrpSpPr>
        <p:grpSpPr bwMode="auto">
          <a:xfrm>
            <a:off x="9840914" y="1916113"/>
            <a:ext cx="581025" cy="609600"/>
            <a:chOff x="3751" y="1525"/>
            <a:chExt cx="366" cy="384"/>
          </a:xfrm>
        </p:grpSpPr>
        <p:sp>
          <p:nvSpPr>
            <p:cNvPr id="19" name="Oval 20"/>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21"/>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2"/>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Line 23"/>
          <p:cNvSpPr>
            <a:spLocks noChangeShapeType="1"/>
          </p:cNvSpPr>
          <p:nvPr/>
        </p:nvSpPr>
        <p:spPr bwMode="auto">
          <a:xfrm>
            <a:off x="7680325" y="1628776"/>
            <a:ext cx="86360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4"/>
          <p:cNvSpPr>
            <a:spLocks noChangeShapeType="1"/>
          </p:cNvSpPr>
          <p:nvPr/>
        </p:nvSpPr>
        <p:spPr bwMode="auto">
          <a:xfrm flipH="1">
            <a:off x="8112125" y="2205038"/>
            <a:ext cx="43180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5"/>
          <p:cNvSpPr>
            <a:spLocks noChangeShapeType="1"/>
          </p:cNvSpPr>
          <p:nvPr/>
        </p:nvSpPr>
        <p:spPr bwMode="auto">
          <a:xfrm>
            <a:off x="8112126" y="2997200"/>
            <a:ext cx="1223963"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6"/>
          <p:cNvSpPr>
            <a:spLocks noChangeShapeType="1"/>
          </p:cNvSpPr>
          <p:nvPr/>
        </p:nvSpPr>
        <p:spPr bwMode="auto">
          <a:xfrm flipV="1">
            <a:off x="9336088" y="2708276"/>
            <a:ext cx="3603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 name="Group 38"/>
          <p:cNvGrpSpPr>
            <a:grpSpLocks/>
          </p:cNvGrpSpPr>
          <p:nvPr/>
        </p:nvGrpSpPr>
        <p:grpSpPr bwMode="auto">
          <a:xfrm>
            <a:off x="6442075" y="3644900"/>
            <a:ext cx="2533650" cy="1538288"/>
            <a:chOff x="2962" y="2478"/>
            <a:chExt cx="1596" cy="969"/>
          </a:xfrm>
        </p:grpSpPr>
        <p:sp>
          <p:nvSpPr>
            <p:cNvPr id="27" name="Line 28"/>
            <p:cNvSpPr>
              <a:spLocks noChangeShapeType="1"/>
            </p:cNvSpPr>
            <p:nvPr/>
          </p:nvSpPr>
          <p:spPr bwMode="auto">
            <a:xfrm>
              <a:off x="3198" y="2478"/>
              <a:ext cx="0" cy="771"/>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AutoShape 32"/>
            <p:cNvSpPr>
              <a:spLocks noChangeArrowheads="1"/>
            </p:cNvSpPr>
            <p:nvPr/>
          </p:nvSpPr>
          <p:spPr bwMode="auto">
            <a:xfrm rot="16200000">
              <a:off x="3141" y="2933"/>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AutoShape 33"/>
            <p:cNvSpPr>
              <a:spLocks noChangeArrowheads="1"/>
            </p:cNvSpPr>
            <p:nvPr/>
          </p:nvSpPr>
          <p:spPr bwMode="auto">
            <a:xfrm rot="16200000">
              <a:off x="3354" y="2820"/>
              <a:ext cx="458" cy="318"/>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utoShape 34"/>
            <p:cNvSpPr>
              <a:spLocks noChangeArrowheads="1"/>
            </p:cNvSpPr>
            <p:nvPr/>
          </p:nvSpPr>
          <p:spPr bwMode="auto">
            <a:xfrm rot="16200000">
              <a:off x="3763" y="3001"/>
              <a:ext cx="186"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35"/>
            <p:cNvSpPr>
              <a:spLocks noChangeArrowheads="1"/>
            </p:cNvSpPr>
            <p:nvPr/>
          </p:nvSpPr>
          <p:spPr bwMode="auto">
            <a:xfrm rot="16200000">
              <a:off x="3762" y="2730"/>
              <a:ext cx="685" cy="272"/>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3016" y="3212"/>
              <a:ext cx="154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Text Box 36"/>
            <p:cNvSpPr txBox="1">
              <a:spLocks noChangeArrowheads="1"/>
            </p:cNvSpPr>
            <p:nvPr/>
          </p:nvSpPr>
          <p:spPr bwMode="auto">
            <a:xfrm rot="16200000">
              <a:off x="2796" y="2761"/>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vitesse</a:t>
              </a:r>
            </a:p>
          </p:txBody>
        </p:sp>
        <p:sp>
          <p:nvSpPr>
            <p:cNvPr id="34" name="Text Box 37"/>
            <p:cNvSpPr txBox="1">
              <a:spLocks noChangeArrowheads="1"/>
            </p:cNvSpPr>
            <p:nvPr/>
          </p:nvSpPr>
          <p:spPr bwMode="auto">
            <a:xfrm>
              <a:off x="3593" y="3216"/>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temps</a:t>
              </a:r>
            </a:p>
          </p:txBody>
        </p:sp>
      </p:grpSp>
      <p:grpSp>
        <p:nvGrpSpPr>
          <p:cNvPr id="35" name="Group 51"/>
          <p:cNvGrpSpPr>
            <a:grpSpLocks/>
          </p:cNvGrpSpPr>
          <p:nvPr/>
        </p:nvGrpSpPr>
        <p:grpSpPr bwMode="auto">
          <a:xfrm>
            <a:off x="6456363" y="5084764"/>
            <a:ext cx="2533650" cy="1538287"/>
            <a:chOff x="3107" y="3294"/>
            <a:chExt cx="1596" cy="969"/>
          </a:xfrm>
        </p:grpSpPr>
        <p:sp>
          <p:nvSpPr>
            <p:cNvPr id="36" name="Line 40"/>
            <p:cNvSpPr>
              <a:spLocks noChangeShapeType="1"/>
            </p:cNvSpPr>
            <p:nvPr/>
          </p:nvSpPr>
          <p:spPr bwMode="auto">
            <a:xfrm>
              <a:off x="3343" y="3294"/>
              <a:ext cx="0" cy="771"/>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AutoShape 41"/>
            <p:cNvSpPr>
              <a:spLocks noChangeArrowheads="1"/>
            </p:cNvSpPr>
            <p:nvPr/>
          </p:nvSpPr>
          <p:spPr bwMode="auto">
            <a:xfrm rot="16200000">
              <a:off x="3286"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46"/>
            <p:cNvSpPr txBox="1">
              <a:spLocks noChangeArrowheads="1"/>
            </p:cNvSpPr>
            <p:nvPr/>
          </p:nvSpPr>
          <p:spPr bwMode="auto">
            <a:xfrm rot="16200000">
              <a:off x="2941" y="3577"/>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vitesse</a:t>
              </a:r>
            </a:p>
          </p:txBody>
        </p:sp>
        <p:sp>
          <p:nvSpPr>
            <p:cNvPr id="39" name="Text Box 47"/>
            <p:cNvSpPr txBox="1">
              <a:spLocks noChangeArrowheads="1"/>
            </p:cNvSpPr>
            <p:nvPr/>
          </p:nvSpPr>
          <p:spPr bwMode="auto">
            <a:xfrm>
              <a:off x="3738" y="4032"/>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temps</a:t>
              </a:r>
            </a:p>
          </p:txBody>
        </p:sp>
        <p:sp>
          <p:nvSpPr>
            <p:cNvPr id="40" name="AutoShape 48"/>
            <p:cNvSpPr>
              <a:spLocks noChangeArrowheads="1"/>
            </p:cNvSpPr>
            <p:nvPr/>
          </p:nvSpPr>
          <p:spPr bwMode="auto">
            <a:xfrm rot="16200000">
              <a:off x="3532"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utoShape 49"/>
            <p:cNvSpPr>
              <a:spLocks noChangeArrowheads="1"/>
            </p:cNvSpPr>
            <p:nvPr/>
          </p:nvSpPr>
          <p:spPr bwMode="auto">
            <a:xfrm rot="16200000">
              <a:off x="3776"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AutoShape 50"/>
            <p:cNvSpPr>
              <a:spLocks noChangeArrowheads="1"/>
            </p:cNvSpPr>
            <p:nvPr/>
          </p:nvSpPr>
          <p:spPr bwMode="auto">
            <a:xfrm rot="16200000">
              <a:off x="4012"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45"/>
            <p:cNvSpPr>
              <a:spLocks noChangeShapeType="1"/>
            </p:cNvSpPr>
            <p:nvPr/>
          </p:nvSpPr>
          <p:spPr bwMode="auto">
            <a:xfrm>
              <a:off x="3161" y="4028"/>
              <a:ext cx="154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 name="Line 52"/>
          <p:cNvSpPr>
            <a:spLocks noChangeShapeType="1"/>
          </p:cNvSpPr>
          <p:nvPr/>
        </p:nvSpPr>
        <p:spPr bwMode="auto">
          <a:xfrm>
            <a:off x="6816726" y="5949950"/>
            <a:ext cx="2016125"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 Box 53"/>
          <p:cNvSpPr txBox="1">
            <a:spLocks noChangeArrowheads="1"/>
          </p:cNvSpPr>
          <p:nvPr/>
        </p:nvSpPr>
        <p:spPr bwMode="auto">
          <a:xfrm>
            <a:off x="8812214" y="5753101"/>
            <a:ext cx="585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a:t>
            </a:r>
            <a:r>
              <a:rPr lang="fr-FR" altLang="en-US" baseline="-25000"/>
              <a:t>moy</a:t>
            </a:r>
          </a:p>
        </p:txBody>
      </p:sp>
      <p:sp>
        <p:nvSpPr>
          <p:cNvPr id="46" name="Line 54"/>
          <p:cNvSpPr>
            <a:spLocks noChangeShapeType="1"/>
          </p:cNvSpPr>
          <p:nvPr/>
        </p:nvSpPr>
        <p:spPr bwMode="auto">
          <a:xfrm>
            <a:off x="7175501" y="6381750"/>
            <a:ext cx="3603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Rectangle 5"/>
          <p:cNvSpPr txBox="1">
            <a:spLocks noChangeArrowheads="1"/>
          </p:cNvSpPr>
          <p:nvPr/>
        </p:nvSpPr>
        <p:spPr>
          <a:xfrm>
            <a:off x="1981200" y="1719263"/>
            <a:ext cx="4038600" cy="4411662"/>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Aft>
                <a:spcPts val="0"/>
              </a:spcAft>
            </a:pPr>
            <a:r>
              <a:rPr lang="fr-FR" altLang="en-US" sz="2600"/>
              <a:t>Les électrons libres sont diffusés par les ions du solide</a:t>
            </a:r>
          </a:p>
          <a:p>
            <a:pPr fontAlgn="auto">
              <a:spcAft>
                <a:spcPts val="0"/>
              </a:spcAft>
            </a:pPr>
            <a:r>
              <a:rPr lang="fr-FR" altLang="en-US" sz="2600"/>
              <a:t>Entre ces collisions, ils sont libres, sans interactions</a:t>
            </a:r>
          </a:p>
          <a:p>
            <a:pPr fontAlgn="auto">
              <a:spcAft>
                <a:spcPts val="0"/>
              </a:spcAft>
            </a:pPr>
            <a:r>
              <a:rPr lang="fr-FR" altLang="en-US" sz="2600"/>
              <a:t>Durant ce laps de temps </a:t>
            </a:r>
            <a:r>
              <a:rPr lang="fr-FR" altLang="en-US" sz="2600">
                <a:sym typeface="Wingdings" pitchFamily="2" charset="2"/>
              </a:rPr>
              <a:t> équation du mouvement de Newton</a:t>
            </a:r>
            <a:endParaRPr lang="fr-FR" altLang="en-US" sz="2600"/>
          </a:p>
        </p:txBody>
      </p:sp>
      <p:sp>
        <p:nvSpPr>
          <p:cNvPr id="48" name="Text Box 55"/>
          <p:cNvSpPr txBox="1">
            <a:spLocks noChangeArrowheads="1"/>
          </p:cNvSpPr>
          <p:nvPr/>
        </p:nvSpPr>
        <p:spPr bwMode="auto">
          <a:xfrm>
            <a:off x="3071813" y="5876925"/>
            <a:ext cx="306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i="1"/>
              <a:t>Temps moyen entre 2 chocs</a:t>
            </a:r>
          </a:p>
          <a:p>
            <a:r>
              <a:rPr lang="fr-FR" altLang="en-US" i="1">
                <a:sym typeface="Wingdings" pitchFamily="2" charset="2"/>
              </a:rPr>
              <a:t> </a:t>
            </a:r>
            <a:r>
              <a:rPr lang="fr-FR" altLang="en-US" i="1"/>
              <a:t>Temps de relaxation</a:t>
            </a:r>
          </a:p>
        </p:txBody>
      </p:sp>
      <p:sp>
        <p:nvSpPr>
          <p:cNvPr id="49" name="Freeform 56"/>
          <p:cNvSpPr>
            <a:spLocks/>
          </p:cNvSpPr>
          <p:nvPr/>
        </p:nvSpPr>
        <p:spPr bwMode="auto">
          <a:xfrm>
            <a:off x="5087939" y="6453189"/>
            <a:ext cx="2232025" cy="300037"/>
          </a:xfrm>
          <a:custGeom>
            <a:avLst/>
            <a:gdLst>
              <a:gd name="T0" fmla="*/ 0 w 1406"/>
              <a:gd name="T1" fmla="*/ 45 h 189"/>
              <a:gd name="T2" fmla="*/ 1134 w 1406"/>
              <a:gd name="T3" fmla="*/ 182 h 189"/>
              <a:gd name="T4" fmla="*/ 1406 w 1406"/>
              <a:gd name="T5" fmla="*/ 0 h 189"/>
            </a:gdLst>
            <a:ahLst/>
            <a:cxnLst>
              <a:cxn ang="0">
                <a:pos x="T0" y="T1"/>
              </a:cxn>
              <a:cxn ang="0">
                <a:pos x="T2" y="T3"/>
              </a:cxn>
              <a:cxn ang="0">
                <a:pos x="T4" y="T5"/>
              </a:cxn>
            </a:cxnLst>
            <a:rect l="0" t="0" r="r" b="b"/>
            <a:pathLst>
              <a:path w="1406" h="189">
                <a:moveTo>
                  <a:pt x="0" y="45"/>
                </a:moveTo>
                <a:cubicBezTo>
                  <a:pt x="450" y="117"/>
                  <a:pt x="900" y="189"/>
                  <a:pt x="1134" y="182"/>
                </a:cubicBezTo>
                <a:cubicBezTo>
                  <a:pt x="1368" y="175"/>
                  <a:pt x="1387" y="87"/>
                  <a:pt x="1406" y="0"/>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Rectangle 2"/>
          <p:cNvSpPr txBox="1">
            <a:spLocks noChangeArrowheads="1"/>
          </p:cNvSpPr>
          <p:nvPr/>
        </p:nvSpPr>
        <p:spPr>
          <a:xfrm>
            <a:off x="1995488" y="122238"/>
            <a:ext cx="7543800" cy="1295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a:t>Le cristal réel de Bloch-Brillouin</a:t>
            </a:r>
            <a:endParaRPr lang="fr-FR" dirty="0"/>
          </a:p>
        </p:txBody>
      </p:sp>
      <p:pic>
        <p:nvPicPr>
          <p:cNvPr id="51"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52" name="Line 52"/>
          <p:cNvSpPr>
            <a:spLocks noChangeShapeType="1"/>
          </p:cNvSpPr>
          <p:nvPr/>
        </p:nvSpPr>
        <p:spPr bwMode="auto">
          <a:xfrm>
            <a:off x="6801644" y="4507706"/>
            <a:ext cx="2016125"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Text Box 53"/>
          <p:cNvSpPr txBox="1">
            <a:spLocks noChangeArrowheads="1"/>
          </p:cNvSpPr>
          <p:nvPr/>
        </p:nvSpPr>
        <p:spPr bwMode="auto">
          <a:xfrm>
            <a:off x="8797132" y="4310857"/>
            <a:ext cx="585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a:t>
            </a:r>
            <a:r>
              <a:rPr lang="fr-FR" altLang="en-US" baseline="-25000"/>
              <a:t>moy</a:t>
            </a:r>
          </a:p>
        </p:txBody>
      </p:sp>
    </p:spTree>
    <p:extLst>
      <p:ext uri="{BB962C8B-B14F-4D97-AF65-F5344CB8AC3E}">
        <p14:creationId xmlns:p14="http://schemas.microsoft.com/office/powerpoint/2010/main" val="1482373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80" fill="hold"/>
                                        <p:tgtEl>
                                          <p:spTgt spid="51"/>
                                        </p:tgtEl>
                                      </p:cBhvr>
                                    </p:cmd>
                                  </p:childTnLst>
                                </p:cTn>
                              </p:par>
                            </p:childTnLst>
                          </p:cTn>
                        </p:par>
                      </p:childTnLst>
                    </p:cTn>
                  </p:par>
                </p:childTnLst>
              </p:cTn>
              <p:nextCondLst>
                <p:cond evt="onClick" delay="0">
                  <p:tgtEl>
                    <p:spTgt spid="51"/>
                  </p:tgtEl>
                </p:cond>
              </p:nextCondLst>
            </p:seq>
            <p:audio>
              <p:cMediaNode vol="80000">
                <p:cTn id="7" fill="hold" display="0">
                  <p:stCondLst>
                    <p:cond delay="indefinite"/>
                  </p:stCondLst>
                  <p:endCondLst>
                    <p:cond evt="onStopAudio" delay="0">
                      <p:tgtEl>
                        <p:sldTgt/>
                      </p:tgtEl>
                    </p:cond>
                  </p:endCondLst>
                </p:cTn>
                <p:tgtEl>
                  <p:spTgt spid="51"/>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title"/>
          </p:nvPr>
        </p:nvSpPr>
        <p:spPr/>
        <p:txBody>
          <a:bodyPr/>
          <a:lstStyle/>
          <a:p>
            <a:pPr eaLnBrk="1" hangingPunct="1"/>
            <a:r>
              <a:rPr lang="fr-FR"/>
              <a:t>Le cristal réel de Bloch-Brillouin</a:t>
            </a:r>
          </a:p>
        </p:txBody>
      </p:sp>
      <p:sp>
        <p:nvSpPr>
          <p:cNvPr id="111621" name="Rectangle 6"/>
          <p:cNvSpPr>
            <a:spLocks noGrp="1" noChangeArrowheads="1"/>
          </p:cNvSpPr>
          <p:nvPr>
            <p:ph idx="1"/>
          </p:nvPr>
        </p:nvSpPr>
        <p:spPr>
          <a:noFill/>
        </p:spPr>
        <p:txBody>
          <a:bodyPr/>
          <a:lstStyle/>
          <a:p>
            <a:pPr lvl="1" eaLnBrk="1" hangingPunct="1"/>
            <a:r>
              <a:rPr lang="fr-FR"/>
              <a:t>Cristal réel, </a:t>
            </a:r>
            <a:r>
              <a:rPr lang="fr-FR" sz="3200" i="1">
                <a:latin typeface="Symbol" pitchFamily="18" charset="2"/>
              </a:rPr>
              <a:t>e</a:t>
            </a:r>
            <a:r>
              <a:rPr lang="fr-FR" i="1" baseline="-25000"/>
              <a:t>elec</a:t>
            </a:r>
            <a:r>
              <a:rPr lang="fr-FR"/>
              <a:t> ≠ 0 et T uniforme.</a:t>
            </a:r>
          </a:p>
        </p:txBody>
      </p:sp>
      <p:sp>
        <p:nvSpPr>
          <p:cNvPr id="111619" name="Espace réservé du numéro de diapositive 5"/>
          <p:cNvSpPr>
            <a:spLocks noGrp="1"/>
          </p:cNvSpPr>
          <p:nvPr>
            <p:ph type="sldNum" sz="quarter" idx="12"/>
          </p:nvPr>
        </p:nvSpPr>
        <p:spPr>
          <a:noFill/>
        </p:spPr>
        <p:txBody>
          <a:bodyPr/>
          <a:lstStyle/>
          <a:p>
            <a:fld id="{7A06C146-73C6-4151-BB91-088A1E246A4D}" type="slidenum">
              <a:rPr lang="fr-FR" altLang="en-US"/>
              <a:pPr/>
              <a:t>187</a:t>
            </a:fld>
            <a:endParaRPr lang="fr-FR" altLang="en-US"/>
          </a:p>
        </p:txBody>
      </p:sp>
      <p:grpSp>
        <p:nvGrpSpPr>
          <p:cNvPr id="111622" name="Group 11"/>
          <p:cNvGrpSpPr>
            <a:grpSpLocks/>
          </p:cNvGrpSpPr>
          <p:nvPr/>
        </p:nvGrpSpPr>
        <p:grpSpPr bwMode="auto">
          <a:xfrm>
            <a:off x="2208213" y="2719389"/>
            <a:ext cx="3662362" cy="2365375"/>
            <a:chOff x="431" y="1480"/>
            <a:chExt cx="2307" cy="1490"/>
          </a:xfrm>
        </p:grpSpPr>
        <p:grpSp>
          <p:nvGrpSpPr>
            <p:cNvPr id="111665" name="Group 12"/>
            <p:cNvGrpSpPr>
              <a:grpSpLocks/>
            </p:cNvGrpSpPr>
            <p:nvPr/>
          </p:nvGrpSpPr>
          <p:grpSpPr bwMode="auto">
            <a:xfrm>
              <a:off x="431" y="1480"/>
              <a:ext cx="2307" cy="1490"/>
              <a:chOff x="3378" y="1979"/>
              <a:chExt cx="2307" cy="1490"/>
            </a:xfrm>
          </p:grpSpPr>
          <p:pic>
            <p:nvPicPr>
              <p:cNvPr id="111697" name="Picture 13"/>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11698" name="Line 14"/>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93903" name="Text Box 15"/>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11666" name="Oval 16"/>
            <p:cNvSpPr>
              <a:spLocks noChangeAspect="1" noChangeArrowheads="1"/>
            </p:cNvSpPr>
            <p:nvPr/>
          </p:nvSpPr>
          <p:spPr bwMode="auto">
            <a:xfrm>
              <a:off x="2472" y="18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67" name="Oval 17"/>
            <p:cNvSpPr>
              <a:spLocks noChangeAspect="1" noChangeArrowheads="1"/>
            </p:cNvSpPr>
            <p:nvPr/>
          </p:nvSpPr>
          <p:spPr bwMode="auto">
            <a:xfrm>
              <a:off x="2381" y="18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68" name="Oval 18"/>
            <p:cNvSpPr>
              <a:spLocks noChangeAspect="1" noChangeArrowheads="1"/>
            </p:cNvSpPr>
            <p:nvPr/>
          </p:nvSpPr>
          <p:spPr bwMode="auto">
            <a:xfrm>
              <a:off x="2290" y="19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69" name="Oval 19"/>
            <p:cNvSpPr>
              <a:spLocks noChangeAspect="1" noChangeArrowheads="1"/>
            </p:cNvSpPr>
            <p:nvPr/>
          </p:nvSpPr>
          <p:spPr bwMode="auto">
            <a:xfrm>
              <a:off x="2209" y="19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0" name="Oval 20"/>
            <p:cNvSpPr>
              <a:spLocks noChangeAspect="1" noChangeArrowheads="1"/>
            </p:cNvSpPr>
            <p:nvPr/>
          </p:nvSpPr>
          <p:spPr bwMode="auto">
            <a:xfrm>
              <a:off x="2136" y="20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1" name="Oval 21"/>
            <p:cNvSpPr>
              <a:spLocks noChangeAspect="1" noChangeArrowheads="1"/>
            </p:cNvSpPr>
            <p:nvPr/>
          </p:nvSpPr>
          <p:spPr bwMode="auto">
            <a:xfrm>
              <a:off x="2073" y="21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2" name="Oval 22"/>
            <p:cNvSpPr>
              <a:spLocks noChangeAspect="1" noChangeArrowheads="1"/>
            </p:cNvSpPr>
            <p:nvPr/>
          </p:nvSpPr>
          <p:spPr bwMode="auto">
            <a:xfrm>
              <a:off x="2019" y="22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3" name="Oval 23"/>
            <p:cNvSpPr>
              <a:spLocks noChangeAspect="1" noChangeArrowheads="1"/>
            </p:cNvSpPr>
            <p:nvPr/>
          </p:nvSpPr>
          <p:spPr bwMode="auto">
            <a:xfrm>
              <a:off x="1991" y="22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4" name="Oval 24"/>
            <p:cNvSpPr>
              <a:spLocks noChangeAspect="1" noChangeArrowheads="1"/>
            </p:cNvSpPr>
            <p:nvPr/>
          </p:nvSpPr>
          <p:spPr bwMode="auto">
            <a:xfrm>
              <a:off x="1946" y="23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5" name="Oval 25"/>
            <p:cNvSpPr>
              <a:spLocks noChangeAspect="1" noChangeArrowheads="1"/>
            </p:cNvSpPr>
            <p:nvPr/>
          </p:nvSpPr>
          <p:spPr bwMode="auto">
            <a:xfrm>
              <a:off x="1891" y="24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6" name="Oval 26"/>
            <p:cNvSpPr>
              <a:spLocks noChangeAspect="1" noChangeArrowheads="1"/>
            </p:cNvSpPr>
            <p:nvPr/>
          </p:nvSpPr>
          <p:spPr bwMode="auto">
            <a:xfrm>
              <a:off x="567" y="188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7" name="Oval 27"/>
            <p:cNvSpPr>
              <a:spLocks noChangeAspect="1" noChangeArrowheads="1"/>
            </p:cNvSpPr>
            <p:nvPr/>
          </p:nvSpPr>
          <p:spPr bwMode="auto">
            <a:xfrm>
              <a:off x="658" y="189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8" name="Oval 28"/>
            <p:cNvSpPr>
              <a:spLocks noChangeAspect="1" noChangeArrowheads="1"/>
            </p:cNvSpPr>
            <p:nvPr/>
          </p:nvSpPr>
          <p:spPr bwMode="auto">
            <a:xfrm>
              <a:off x="749" y="193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9" name="Oval 29"/>
            <p:cNvSpPr>
              <a:spLocks noChangeAspect="1" noChangeArrowheads="1"/>
            </p:cNvSpPr>
            <p:nvPr/>
          </p:nvSpPr>
          <p:spPr bwMode="auto">
            <a:xfrm>
              <a:off x="830" y="198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0" name="Oval 30"/>
            <p:cNvSpPr>
              <a:spLocks noChangeAspect="1" noChangeArrowheads="1"/>
            </p:cNvSpPr>
            <p:nvPr/>
          </p:nvSpPr>
          <p:spPr bwMode="auto">
            <a:xfrm>
              <a:off x="903" y="205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1" name="Oval 31"/>
            <p:cNvSpPr>
              <a:spLocks noChangeAspect="1" noChangeArrowheads="1"/>
            </p:cNvSpPr>
            <p:nvPr/>
          </p:nvSpPr>
          <p:spPr bwMode="auto">
            <a:xfrm>
              <a:off x="966" y="212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2" name="Oval 32"/>
            <p:cNvSpPr>
              <a:spLocks noChangeAspect="1" noChangeArrowheads="1"/>
            </p:cNvSpPr>
            <p:nvPr/>
          </p:nvSpPr>
          <p:spPr bwMode="auto">
            <a:xfrm>
              <a:off x="1020" y="220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3" name="Oval 33"/>
            <p:cNvSpPr>
              <a:spLocks noChangeAspect="1" noChangeArrowheads="1"/>
            </p:cNvSpPr>
            <p:nvPr/>
          </p:nvSpPr>
          <p:spPr bwMode="auto">
            <a:xfrm>
              <a:off x="1048" y="22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4" name="Oval 34"/>
            <p:cNvSpPr>
              <a:spLocks noChangeAspect="1" noChangeArrowheads="1"/>
            </p:cNvSpPr>
            <p:nvPr/>
          </p:nvSpPr>
          <p:spPr bwMode="auto">
            <a:xfrm>
              <a:off x="1093" y="237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5" name="Oval 35"/>
            <p:cNvSpPr>
              <a:spLocks noChangeAspect="1" noChangeArrowheads="1"/>
            </p:cNvSpPr>
            <p:nvPr/>
          </p:nvSpPr>
          <p:spPr bwMode="auto">
            <a:xfrm>
              <a:off x="1148" y="244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6" name="Oval 36"/>
            <p:cNvSpPr>
              <a:spLocks noChangeAspect="1" noChangeArrowheads="1"/>
            </p:cNvSpPr>
            <p:nvPr/>
          </p:nvSpPr>
          <p:spPr bwMode="auto">
            <a:xfrm>
              <a:off x="1211" y="2515"/>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87" name="Oval 37"/>
            <p:cNvSpPr>
              <a:spLocks noChangeAspect="1" noChangeArrowheads="1"/>
            </p:cNvSpPr>
            <p:nvPr/>
          </p:nvSpPr>
          <p:spPr bwMode="auto">
            <a:xfrm>
              <a:off x="1755"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88" name="Oval 38"/>
            <p:cNvSpPr>
              <a:spLocks noChangeAspect="1" noChangeArrowheads="1"/>
            </p:cNvSpPr>
            <p:nvPr/>
          </p:nvSpPr>
          <p:spPr bwMode="auto">
            <a:xfrm>
              <a:off x="1683"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89" name="Oval 39"/>
            <p:cNvSpPr>
              <a:spLocks noChangeAspect="1" noChangeArrowheads="1"/>
            </p:cNvSpPr>
            <p:nvPr/>
          </p:nvSpPr>
          <p:spPr bwMode="auto">
            <a:xfrm>
              <a:off x="1610"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0" name="Oval 40"/>
            <p:cNvSpPr>
              <a:spLocks noChangeAspect="1" noChangeArrowheads="1"/>
            </p:cNvSpPr>
            <p:nvPr/>
          </p:nvSpPr>
          <p:spPr bwMode="auto">
            <a:xfrm>
              <a:off x="1519"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1" name="Oval 41"/>
            <p:cNvSpPr>
              <a:spLocks noChangeAspect="1" noChangeArrowheads="1"/>
            </p:cNvSpPr>
            <p:nvPr/>
          </p:nvSpPr>
          <p:spPr bwMode="auto">
            <a:xfrm flipH="1">
              <a:off x="1284"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2" name="Oval 42"/>
            <p:cNvSpPr>
              <a:spLocks noChangeAspect="1" noChangeArrowheads="1"/>
            </p:cNvSpPr>
            <p:nvPr/>
          </p:nvSpPr>
          <p:spPr bwMode="auto">
            <a:xfrm flipH="1">
              <a:off x="1356"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3" name="Oval 43"/>
            <p:cNvSpPr>
              <a:spLocks noChangeAspect="1" noChangeArrowheads="1"/>
            </p:cNvSpPr>
            <p:nvPr/>
          </p:nvSpPr>
          <p:spPr bwMode="auto">
            <a:xfrm flipH="1">
              <a:off x="1429"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4" name="Oval 44"/>
            <p:cNvSpPr>
              <a:spLocks noChangeAspect="1" noChangeArrowheads="1"/>
            </p:cNvSpPr>
            <p:nvPr/>
          </p:nvSpPr>
          <p:spPr bwMode="auto">
            <a:xfrm flipH="1">
              <a:off x="1520"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5" name="Line 45"/>
            <p:cNvSpPr>
              <a:spLocks noChangeShapeType="1"/>
            </p:cNvSpPr>
            <p:nvPr/>
          </p:nvSpPr>
          <p:spPr bwMode="auto">
            <a:xfrm>
              <a:off x="1855" y="2559"/>
              <a:ext cx="0" cy="409"/>
            </a:xfrm>
            <a:prstGeom prst="line">
              <a:avLst/>
            </a:prstGeom>
            <a:noFill/>
            <a:ln w="9525">
              <a:solidFill>
                <a:schemeClr val="tx1"/>
              </a:solidFill>
              <a:round/>
              <a:headEnd/>
              <a:tailEnd/>
            </a:ln>
          </p:spPr>
          <p:txBody>
            <a:bodyPr/>
            <a:lstStyle/>
            <a:p>
              <a:endParaRPr lang="fr-FR"/>
            </a:p>
          </p:txBody>
        </p:sp>
        <p:sp>
          <p:nvSpPr>
            <p:cNvPr id="111696" name="Oval 46"/>
            <p:cNvSpPr>
              <a:spLocks noChangeAspect="1" noChangeArrowheads="1"/>
            </p:cNvSpPr>
            <p:nvPr/>
          </p:nvSpPr>
          <p:spPr bwMode="auto">
            <a:xfrm>
              <a:off x="1828" y="2514"/>
              <a:ext cx="54" cy="54"/>
            </a:xfrm>
            <a:prstGeom prst="ellipse">
              <a:avLst/>
            </a:prstGeom>
            <a:solidFill>
              <a:srgbClr val="33CC33"/>
            </a:solidFill>
            <a:ln w="9525">
              <a:solidFill>
                <a:schemeClr val="tx1"/>
              </a:solidFill>
              <a:round/>
              <a:headEnd/>
              <a:tailEnd/>
            </a:ln>
          </p:spPr>
          <p:txBody>
            <a:bodyPr wrap="none" anchor="ctr"/>
            <a:lstStyle/>
            <a:p>
              <a:endParaRPr lang="fr-FR"/>
            </a:p>
          </p:txBody>
        </p:sp>
      </p:grpSp>
      <p:sp>
        <p:nvSpPr>
          <p:cNvPr id="293971" name="Text Box 83"/>
          <p:cNvSpPr txBox="1">
            <a:spLocks noChangeArrowheads="1"/>
          </p:cNvSpPr>
          <p:nvPr/>
        </p:nvSpPr>
        <p:spPr bwMode="auto">
          <a:xfrm>
            <a:off x="3216276" y="5126039"/>
            <a:ext cx="1444625" cy="579437"/>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t=0, </a:t>
            </a:r>
            <a:r>
              <a:rPr lang="fr-FR" sz="3200" i="1">
                <a:solidFill>
                  <a:srgbClr val="FF0000"/>
                </a:solidFill>
                <a:effectLst>
                  <a:outerShdw blurRad="38100" dist="38100" dir="2700000" algn="tl">
                    <a:srgbClr val="C0C0C0"/>
                  </a:outerShdw>
                </a:effectLst>
                <a:latin typeface="Symbol" pitchFamily="18" charset="2"/>
              </a:rPr>
              <a:t>e</a:t>
            </a:r>
            <a:r>
              <a:rPr lang="fr-FR" sz="2400" i="1" baseline="-25000">
                <a:solidFill>
                  <a:srgbClr val="FF0000"/>
                </a:solidFill>
                <a:effectLst>
                  <a:outerShdw blurRad="38100" dist="38100" dir="2700000" algn="tl">
                    <a:srgbClr val="C0C0C0"/>
                  </a:outerShdw>
                </a:effectLst>
              </a:rPr>
              <a:t>elec</a:t>
            </a:r>
            <a:r>
              <a:rPr lang="fr-FR" i="1">
                <a:solidFill>
                  <a:srgbClr val="FF0000"/>
                </a:solidFill>
                <a:effectLst>
                  <a:outerShdw blurRad="38100" dist="38100" dir="2700000" algn="tl">
                    <a:srgbClr val="C0C0C0"/>
                  </a:outerShdw>
                </a:effectLst>
              </a:rPr>
              <a:t>=0</a:t>
            </a:r>
          </a:p>
        </p:txBody>
      </p:sp>
      <p:graphicFrame>
        <p:nvGraphicFramePr>
          <p:cNvPr id="111618" name="Object 85"/>
          <p:cNvGraphicFramePr>
            <a:graphicFrameLocks noChangeAspect="1"/>
          </p:cNvGraphicFramePr>
          <p:nvPr>
            <p:extLst>
              <p:ext uri="{D42A27DB-BD31-4B8C-83A1-F6EECF244321}">
                <p14:modId xmlns:p14="http://schemas.microsoft.com/office/powerpoint/2010/main" val="2422230958"/>
              </p:ext>
            </p:extLst>
          </p:nvPr>
        </p:nvGraphicFramePr>
        <p:xfrm>
          <a:off x="4800601" y="5589588"/>
          <a:ext cx="2911475" cy="882650"/>
        </p:xfrm>
        <a:graphic>
          <a:graphicData uri="http://schemas.openxmlformats.org/presentationml/2006/ole">
            <mc:AlternateContent xmlns:mc="http://schemas.openxmlformats.org/markup-compatibility/2006">
              <mc:Choice xmlns:v="urn:schemas-microsoft-com:vml" Requires="v">
                <p:oleObj name="Equation" r:id="rId6" imgW="1295280" imgH="393480" progId="Equation.3">
                  <p:embed/>
                </p:oleObj>
              </mc:Choice>
              <mc:Fallback>
                <p:oleObj name="Equation" r:id="rId6" imgW="1295280" imgH="393480" progId="Equation.3">
                  <p:embed/>
                  <p:pic>
                    <p:nvPicPr>
                      <p:cNvPr id="111618" name="Object 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1" y="5589588"/>
                        <a:ext cx="2911475" cy="882650"/>
                      </a:xfrm>
                      <a:prstGeom prst="rect">
                        <a:avLst/>
                      </a:prstGeom>
                      <a:solidFill>
                        <a:schemeClr val="bg1"/>
                      </a:solidFill>
                    </p:spPr>
                  </p:pic>
                </p:oleObj>
              </mc:Fallback>
            </mc:AlternateContent>
          </a:graphicData>
        </a:graphic>
      </p:graphicFrame>
      <p:sp>
        <p:nvSpPr>
          <p:cNvPr id="293974" name="Text Box 86"/>
          <p:cNvSpPr txBox="1">
            <a:spLocks noChangeArrowheads="1"/>
          </p:cNvSpPr>
          <p:nvPr/>
        </p:nvSpPr>
        <p:spPr bwMode="auto">
          <a:xfrm>
            <a:off x="4727575" y="5157788"/>
            <a:ext cx="382588"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111659" name="Line 88"/>
          <p:cNvSpPr>
            <a:spLocks noChangeShapeType="1"/>
          </p:cNvSpPr>
          <p:nvPr/>
        </p:nvSpPr>
        <p:spPr bwMode="auto">
          <a:xfrm flipH="1" flipV="1">
            <a:off x="4511676" y="5157789"/>
            <a:ext cx="288925" cy="142875"/>
          </a:xfrm>
          <a:prstGeom prst="line">
            <a:avLst/>
          </a:prstGeom>
          <a:noFill/>
          <a:ln w="9525">
            <a:solidFill>
              <a:srgbClr val="FF0000"/>
            </a:solidFill>
            <a:round/>
            <a:headEnd/>
            <a:tailEnd type="triangle" w="med" len="med"/>
          </a:ln>
        </p:spPr>
        <p:txBody>
          <a:bodyPr/>
          <a:lstStyle/>
          <a:p>
            <a:endParaRPr lang="fr-FR"/>
          </a:p>
        </p:txBody>
      </p:sp>
      <p:grpSp>
        <p:nvGrpSpPr>
          <p:cNvPr id="4" name="Groupe 3">
            <a:extLst>
              <a:ext uri="{FF2B5EF4-FFF2-40B4-BE49-F238E27FC236}">
                <a16:creationId xmlns:a16="http://schemas.microsoft.com/office/drawing/2014/main" id="{C03FD9AC-B5E3-463B-8F56-951DDBF135E1}"/>
              </a:ext>
            </a:extLst>
          </p:cNvPr>
          <p:cNvGrpSpPr/>
          <p:nvPr/>
        </p:nvGrpSpPr>
        <p:grpSpPr>
          <a:xfrm>
            <a:off x="6672263" y="2758282"/>
            <a:ext cx="3662362" cy="2974974"/>
            <a:chOff x="6672263" y="2719389"/>
            <a:chExt cx="3662362" cy="2974974"/>
          </a:xfrm>
        </p:grpSpPr>
        <p:grpSp>
          <p:nvGrpSpPr>
            <p:cNvPr id="111623" name="Group 47"/>
            <p:cNvGrpSpPr>
              <a:grpSpLocks/>
            </p:cNvGrpSpPr>
            <p:nvPr/>
          </p:nvGrpSpPr>
          <p:grpSpPr bwMode="auto">
            <a:xfrm>
              <a:off x="6672263" y="2719389"/>
              <a:ext cx="3662362" cy="2365375"/>
              <a:chOff x="3378" y="1979"/>
              <a:chExt cx="2307" cy="1490"/>
            </a:xfrm>
          </p:grpSpPr>
          <p:pic>
            <p:nvPicPr>
              <p:cNvPr id="111662" name="Picture 48"/>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11663" name="Line 49"/>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93938" name="Text Box 50"/>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11624" name="Oval 51"/>
            <p:cNvSpPr>
              <a:spLocks noChangeAspect="1" noChangeArrowheads="1"/>
            </p:cNvSpPr>
            <p:nvPr/>
          </p:nvSpPr>
          <p:spPr bwMode="auto">
            <a:xfrm>
              <a:off x="9912351" y="33528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5" name="Oval 52"/>
            <p:cNvSpPr>
              <a:spLocks noChangeAspect="1" noChangeArrowheads="1"/>
            </p:cNvSpPr>
            <p:nvPr/>
          </p:nvSpPr>
          <p:spPr bwMode="auto">
            <a:xfrm>
              <a:off x="9767889" y="3381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6" name="Oval 53"/>
            <p:cNvSpPr>
              <a:spLocks noChangeAspect="1" noChangeArrowheads="1"/>
            </p:cNvSpPr>
            <p:nvPr/>
          </p:nvSpPr>
          <p:spPr bwMode="auto">
            <a:xfrm>
              <a:off x="9623426" y="34385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7" name="Oval 54"/>
            <p:cNvSpPr>
              <a:spLocks noChangeAspect="1" noChangeArrowheads="1"/>
            </p:cNvSpPr>
            <p:nvPr/>
          </p:nvSpPr>
          <p:spPr bwMode="auto">
            <a:xfrm>
              <a:off x="9494839" y="35258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8" name="Oval 55"/>
            <p:cNvSpPr>
              <a:spLocks noChangeAspect="1" noChangeArrowheads="1"/>
            </p:cNvSpPr>
            <p:nvPr/>
          </p:nvSpPr>
          <p:spPr bwMode="auto">
            <a:xfrm>
              <a:off x="9378951" y="3627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9" name="Oval 56"/>
            <p:cNvSpPr>
              <a:spLocks noChangeAspect="1" noChangeArrowheads="1"/>
            </p:cNvSpPr>
            <p:nvPr/>
          </p:nvSpPr>
          <p:spPr bwMode="auto">
            <a:xfrm>
              <a:off x="9278939" y="37417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0" name="Oval 57"/>
            <p:cNvSpPr>
              <a:spLocks noChangeAspect="1" noChangeArrowheads="1"/>
            </p:cNvSpPr>
            <p:nvPr/>
          </p:nvSpPr>
          <p:spPr bwMode="auto">
            <a:xfrm>
              <a:off x="9193214" y="3871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1" name="Oval 58"/>
            <p:cNvSpPr>
              <a:spLocks noChangeAspect="1" noChangeArrowheads="1"/>
            </p:cNvSpPr>
            <p:nvPr/>
          </p:nvSpPr>
          <p:spPr bwMode="auto">
            <a:xfrm>
              <a:off x="9148764" y="4000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2" name="Oval 59"/>
            <p:cNvSpPr>
              <a:spLocks noChangeAspect="1" noChangeArrowheads="1"/>
            </p:cNvSpPr>
            <p:nvPr/>
          </p:nvSpPr>
          <p:spPr bwMode="auto">
            <a:xfrm>
              <a:off x="9077326" y="4130676"/>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11633" name="Oval 60"/>
            <p:cNvSpPr>
              <a:spLocks noChangeAspect="1" noChangeArrowheads="1"/>
            </p:cNvSpPr>
            <p:nvPr/>
          </p:nvSpPr>
          <p:spPr bwMode="auto">
            <a:xfrm>
              <a:off x="8990014" y="42449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34" name="Oval 61"/>
            <p:cNvSpPr>
              <a:spLocks noChangeAspect="1" noChangeArrowheads="1"/>
            </p:cNvSpPr>
            <p:nvPr/>
          </p:nvSpPr>
          <p:spPr bwMode="auto">
            <a:xfrm>
              <a:off x="6888164" y="33543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5" name="Oval 62"/>
            <p:cNvSpPr>
              <a:spLocks noChangeAspect="1" noChangeArrowheads="1"/>
            </p:cNvSpPr>
            <p:nvPr/>
          </p:nvSpPr>
          <p:spPr bwMode="auto">
            <a:xfrm>
              <a:off x="7032626" y="33829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6" name="Oval 63"/>
            <p:cNvSpPr>
              <a:spLocks noChangeAspect="1" noChangeArrowheads="1"/>
            </p:cNvSpPr>
            <p:nvPr/>
          </p:nvSpPr>
          <p:spPr bwMode="auto">
            <a:xfrm>
              <a:off x="7177089" y="34401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7" name="Oval 64"/>
            <p:cNvSpPr>
              <a:spLocks noChangeAspect="1" noChangeArrowheads="1"/>
            </p:cNvSpPr>
            <p:nvPr/>
          </p:nvSpPr>
          <p:spPr bwMode="auto">
            <a:xfrm>
              <a:off x="7305676" y="35274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8" name="Oval 65"/>
            <p:cNvSpPr>
              <a:spLocks noChangeAspect="1" noChangeArrowheads="1"/>
            </p:cNvSpPr>
            <p:nvPr/>
          </p:nvSpPr>
          <p:spPr bwMode="auto">
            <a:xfrm>
              <a:off x="7421564" y="3629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9" name="Oval 66"/>
            <p:cNvSpPr>
              <a:spLocks noChangeAspect="1" noChangeArrowheads="1"/>
            </p:cNvSpPr>
            <p:nvPr/>
          </p:nvSpPr>
          <p:spPr bwMode="auto">
            <a:xfrm>
              <a:off x="7521576" y="37433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0" name="Oval 67"/>
            <p:cNvSpPr>
              <a:spLocks noChangeAspect="1" noChangeArrowheads="1"/>
            </p:cNvSpPr>
            <p:nvPr/>
          </p:nvSpPr>
          <p:spPr bwMode="auto">
            <a:xfrm>
              <a:off x="7607301" y="3873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1" name="Oval 68"/>
            <p:cNvSpPr>
              <a:spLocks noChangeAspect="1" noChangeArrowheads="1"/>
            </p:cNvSpPr>
            <p:nvPr/>
          </p:nvSpPr>
          <p:spPr bwMode="auto">
            <a:xfrm>
              <a:off x="7651751" y="4002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2" name="Oval 69"/>
            <p:cNvSpPr>
              <a:spLocks noChangeAspect="1" noChangeArrowheads="1"/>
            </p:cNvSpPr>
            <p:nvPr/>
          </p:nvSpPr>
          <p:spPr bwMode="auto">
            <a:xfrm>
              <a:off x="7723189" y="41322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3" name="Oval 70"/>
            <p:cNvSpPr>
              <a:spLocks noChangeAspect="1" noChangeArrowheads="1"/>
            </p:cNvSpPr>
            <p:nvPr/>
          </p:nvSpPr>
          <p:spPr bwMode="auto">
            <a:xfrm>
              <a:off x="7810501" y="4246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4" name="Oval 71"/>
            <p:cNvSpPr>
              <a:spLocks noChangeAspect="1" noChangeArrowheads="1"/>
            </p:cNvSpPr>
            <p:nvPr/>
          </p:nvSpPr>
          <p:spPr bwMode="auto">
            <a:xfrm>
              <a:off x="7910514" y="43624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5" name="Oval 72"/>
            <p:cNvSpPr>
              <a:spLocks noChangeAspect="1" noChangeArrowheads="1"/>
            </p:cNvSpPr>
            <p:nvPr/>
          </p:nvSpPr>
          <p:spPr bwMode="auto">
            <a:xfrm>
              <a:off x="8774114" y="44608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46" name="Oval 73"/>
            <p:cNvSpPr>
              <a:spLocks noChangeAspect="1" noChangeArrowheads="1"/>
            </p:cNvSpPr>
            <p:nvPr/>
          </p:nvSpPr>
          <p:spPr bwMode="auto">
            <a:xfrm>
              <a:off x="8659814"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47" name="Oval 74"/>
            <p:cNvSpPr>
              <a:spLocks noChangeAspect="1" noChangeArrowheads="1"/>
            </p:cNvSpPr>
            <p:nvPr/>
          </p:nvSpPr>
          <p:spPr bwMode="auto">
            <a:xfrm>
              <a:off x="8543926"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48" name="Oval 75"/>
            <p:cNvSpPr>
              <a:spLocks noChangeAspect="1" noChangeArrowheads="1"/>
            </p:cNvSpPr>
            <p:nvPr/>
          </p:nvSpPr>
          <p:spPr bwMode="auto">
            <a:xfrm>
              <a:off x="8399464" y="45608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9" name="Oval 76"/>
            <p:cNvSpPr>
              <a:spLocks noChangeAspect="1" noChangeArrowheads="1"/>
            </p:cNvSpPr>
            <p:nvPr/>
          </p:nvSpPr>
          <p:spPr bwMode="auto">
            <a:xfrm flipH="1">
              <a:off x="8026401" y="44608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50" name="Oval 77"/>
            <p:cNvSpPr>
              <a:spLocks noChangeAspect="1" noChangeArrowheads="1"/>
            </p:cNvSpPr>
            <p:nvPr/>
          </p:nvSpPr>
          <p:spPr bwMode="auto">
            <a:xfrm flipH="1">
              <a:off x="8140701"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51" name="Oval 78"/>
            <p:cNvSpPr>
              <a:spLocks noChangeAspect="1" noChangeArrowheads="1"/>
            </p:cNvSpPr>
            <p:nvPr/>
          </p:nvSpPr>
          <p:spPr bwMode="auto">
            <a:xfrm flipH="1">
              <a:off x="8256589"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52" name="Oval 79"/>
            <p:cNvSpPr>
              <a:spLocks noChangeAspect="1" noChangeArrowheads="1"/>
            </p:cNvSpPr>
            <p:nvPr/>
          </p:nvSpPr>
          <p:spPr bwMode="auto">
            <a:xfrm flipH="1">
              <a:off x="8401051" y="45608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53" name="Line 81"/>
            <p:cNvSpPr>
              <a:spLocks noChangeShapeType="1"/>
            </p:cNvSpPr>
            <p:nvPr/>
          </p:nvSpPr>
          <p:spPr bwMode="auto">
            <a:xfrm>
              <a:off x="9124950" y="4216400"/>
              <a:ext cx="0" cy="865188"/>
            </a:xfrm>
            <a:prstGeom prst="line">
              <a:avLst/>
            </a:prstGeom>
            <a:noFill/>
            <a:ln w="9525">
              <a:solidFill>
                <a:schemeClr val="tx1"/>
              </a:solidFill>
              <a:round/>
              <a:headEnd/>
              <a:tailEnd/>
            </a:ln>
          </p:spPr>
          <p:txBody>
            <a:bodyPr/>
            <a:lstStyle/>
            <a:p>
              <a:endParaRPr lang="fr-FR"/>
            </a:p>
          </p:txBody>
        </p:sp>
        <p:sp>
          <p:nvSpPr>
            <p:cNvPr id="111654" name="Oval 82"/>
            <p:cNvSpPr>
              <a:spLocks noChangeAspect="1" noChangeArrowheads="1"/>
            </p:cNvSpPr>
            <p:nvPr/>
          </p:nvSpPr>
          <p:spPr bwMode="auto">
            <a:xfrm>
              <a:off x="8890001" y="436086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293972" name="Text Box 84"/>
            <p:cNvSpPr txBox="1">
              <a:spLocks noChangeArrowheads="1"/>
            </p:cNvSpPr>
            <p:nvPr/>
          </p:nvSpPr>
          <p:spPr bwMode="auto">
            <a:xfrm>
              <a:off x="7637463" y="5114925"/>
              <a:ext cx="1492250" cy="579438"/>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a:t>
              </a:r>
              <a:r>
                <a:rPr lang="fr-FR" i="1">
                  <a:solidFill>
                    <a:srgbClr val="FF0000"/>
                  </a:solidFill>
                  <a:effectLst>
                    <a:outerShdw blurRad="38100" dist="38100" dir="2700000" algn="tl">
                      <a:srgbClr val="C0C0C0"/>
                    </a:outerShdw>
                  </a:effectLst>
                  <a:cs typeface="Arial" charset="0"/>
                </a:rPr>
                <a:t>≠</a:t>
              </a:r>
              <a:r>
                <a:rPr lang="fr-FR" i="1">
                  <a:solidFill>
                    <a:srgbClr val="FF0000"/>
                  </a:solidFill>
                  <a:effectLst>
                    <a:outerShdw blurRad="38100" dist="38100" dir="2700000" algn="tl">
                      <a:srgbClr val="C0C0C0"/>
                    </a:outerShdw>
                  </a:effectLst>
                </a:rPr>
                <a:t>0 , </a:t>
              </a:r>
              <a:r>
                <a:rPr lang="fr-FR" sz="3200" i="1">
                  <a:solidFill>
                    <a:srgbClr val="FF0000"/>
                  </a:solidFill>
                  <a:effectLst>
                    <a:outerShdw blurRad="38100" dist="38100" dir="2700000" algn="tl">
                      <a:srgbClr val="C0C0C0"/>
                    </a:outerShdw>
                  </a:effectLst>
                  <a:latin typeface="Symbol" pitchFamily="18" charset="2"/>
                </a:rPr>
                <a:t>e</a:t>
              </a:r>
              <a:r>
                <a:rPr lang="fr-FR" sz="2400" i="1" baseline="-25000">
                  <a:solidFill>
                    <a:srgbClr val="FF0000"/>
                  </a:solidFill>
                  <a:effectLst>
                    <a:outerShdw blurRad="38100" dist="38100" dir="2700000" algn="tl">
                      <a:srgbClr val="C0C0C0"/>
                    </a:outerShdw>
                  </a:effectLst>
                </a:rPr>
                <a:t>elec</a:t>
              </a:r>
              <a:r>
                <a:rPr lang="fr-FR" i="1">
                  <a:solidFill>
                    <a:srgbClr val="FF0000"/>
                  </a:solidFill>
                  <a:effectLst>
                    <a:outerShdw blurRad="38100" dist="38100" dir="2700000" algn="tl">
                      <a:srgbClr val="C0C0C0"/>
                    </a:outerShdw>
                  </a:effectLst>
                  <a:cs typeface="Arial" charset="0"/>
                </a:rPr>
                <a:t>≠</a:t>
              </a:r>
              <a:r>
                <a:rPr lang="fr-FR" i="1">
                  <a:solidFill>
                    <a:srgbClr val="FF0000"/>
                  </a:solidFill>
                  <a:effectLst>
                    <a:outerShdw blurRad="38100" dist="38100" dir="2700000" algn="tl">
                      <a:srgbClr val="C0C0C0"/>
                    </a:outerShdw>
                  </a:effectLst>
                </a:rPr>
                <a:t>0</a:t>
              </a:r>
            </a:p>
          </p:txBody>
        </p:sp>
        <p:sp>
          <p:nvSpPr>
            <p:cNvPr id="293975" name="Text Box 87"/>
            <p:cNvSpPr txBox="1">
              <a:spLocks noChangeArrowheads="1"/>
            </p:cNvSpPr>
            <p:nvPr/>
          </p:nvSpPr>
          <p:spPr bwMode="auto">
            <a:xfrm>
              <a:off x="9409114" y="5084763"/>
              <a:ext cx="433387"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111660" name="Line 89"/>
            <p:cNvSpPr>
              <a:spLocks noChangeShapeType="1"/>
            </p:cNvSpPr>
            <p:nvPr/>
          </p:nvSpPr>
          <p:spPr bwMode="auto">
            <a:xfrm flipH="1" flipV="1">
              <a:off x="9177339" y="5129213"/>
              <a:ext cx="231775" cy="171450"/>
            </a:xfrm>
            <a:prstGeom prst="line">
              <a:avLst/>
            </a:prstGeom>
            <a:noFill/>
            <a:ln w="9525">
              <a:solidFill>
                <a:srgbClr val="FF0000"/>
              </a:solidFill>
              <a:round/>
              <a:headEnd/>
              <a:tailEnd type="triangle" w="med" len="med"/>
            </a:ln>
          </p:spPr>
          <p:txBody>
            <a:bodyPr/>
            <a:lstStyle/>
            <a:p>
              <a:endParaRPr lang="fr-FR"/>
            </a:p>
          </p:txBody>
        </p:sp>
      </p:grpSp>
      <p:sp>
        <p:nvSpPr>
          <p:cNvPr id="111661" name="Line 90"/>
          <p:cNvSpPr>
            <a:spLocks noChangeShapeType="1"/>
          </p:cNvSpPr>
          <p:nvPr/>
        </p:nvSpPr>
        <p:spPr bwMode="auto">
          <a:xfrm>
            <a:off x="7175501" y="6237288"/>
            <a:ext cx="504825" cy="0"/>
          </a:xfrm>
          <a:prstGeom prst="line">
            <a:avLst/>
          </a:prstGeom>
          <a:noFill/>
          <a:ln w="38100">
            <a:solidFill>
              <a:srgbClr val="FF0000"/>
            </a:solidFill>
            <a:round/>
            <a:headEnd/>
            <a:tailEnd/>
          </a:ln>
        </p:spPr>
        <p:txBody>
          <a:bodyP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4">
            <a:extLst>
              <a:ext uri="{FF2B5EF4-FFF2-40B4-BE49-F238E27FC236}">
                <a16:creationId xmlns:a16="http://schemas.microsoft.com/office/drawing/2014/main" id="{2809FA47-C51B-45A9-A25F-9454B489C3E3}"/>
              </a:ext>
            </a:extLst>
          </p:cNvPr>
          <p:cNvGrpSpPr>
            <a:grpSpLocks/>
          </p:cNvGrpSpPr>
          <p:nvPr/>
        </p:nvGrpSpPr>
        <p:grpSpPr bwMode="auto">
          <a:xfrm>
            <a:off x="6861324" y="865288"/>
            <a:ext cx="2754312" cy="1681162"/>
            <a:chOff x="431" y="1480"/>
            <a:chExt cx="2377" cy="1523"/>
          </a:xfrm>
        </p:grpSpPr>
        <p:grpSp>
          <p:nvGrpSpPr>
            <p:cNvPr id="99" name="Group 5">
              <a:extLst>
                <a:ext uri="{FF2B5EF4-FFF2-40B4-BE49-F238E27FC236}">
                  <a16:creationId xmlns:a16="http://schemas.microsoft.com/office/drawing/2014/main" id="{74A3EB76-4C97-4A89-87CE-90ABAF2D4470}"/>
                </a:ext>
              </a:extLst>
            </p:cNvPr>
            <p:cNvGrpSpPr>
              <a:grpSpLocks/>
            </p:cNvGrpSpPr>
            <p:nvPr/>
          </p:nvGrpSpPr>
          <p:grpSpPr bwMode="auto">
            <a:xfrm>
              <a:off x="431" y="1480"/>
              <a:ext cx="2377" cy="1523"/>
              <a:chOff x="3378" y="1979"/>
              <a:chExt cx="2377" cy="1523"/>
            </a:xfrm>
          </p:grpSpPr>
          <p:pic>
            <p:nvPicPr>
              <p:cNvPr id="131" name="Picture 6">
                <a:extLst>
                  <a:ext uri="{FF2B5EF4-FFF2-40B4-BE49-F238E27FC236}">
                    <a16:creationId xmlns:a16="http://schemas.microsoft.com/office/drawing/2014/main" id="{07BC1867-DF18-4214-AEBA-56CB29085D3F}"/>
                  </a:ext>
                </a:extLst>
              </p:cNvPr>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32" name="Line 7">
                <a:extLst>
                  <a:ext uri="{FF2B5EF4-FFF2-40B4-BE49-F238E27FC236}">
                    <a16:creationId xmlns:a16="http://schemas.microsoft.com/office/drawing/2014/main" id="{CC40D265-619C-49FF-A4E4-16118F1C728D}"/>
                  </a:ext>
                </a:extLst>
              </p:cNvPr>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133" name="Text Box 8">
                <a:extLst>
                  <a:ext uri="{FF2B5EF4-FFF2-40B4-BE49-F238E27FC236}">
                    <a16:creationId xmlns:a16="http://schemas.microsoft.com/office/drawing/2014/main" id="{F0C1E845-A0FD-40FD-8454-348F9AEE79B8}"/>
                  </a:ext>
                </a:extLst>
              </p:cNvPr>
              <p:cNvSpPr txBox="1">
                <a:spLocks noChangeArrowheads="1"/>
              </p:cNvSpPr>
              <p:nvPr/>
            </p:nvSpPr>
            <p:spPr bwMode="auto">
              <a:xfrm>
                <a:off x="5497" y="3170"/>
                <a:ext cx="258" cy="33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0" name="Oval 9">
              <a:extLst>
                <a:ext uri="{FF2B5EF4-FFF2-40B4-BE49-F238E27FC236}">
                  <a16:creationId xmlns:a16="http://schemas.microsoft.com/office/drawing/2014/main" id="{B1DDD8A2-0802-4AE0-85A6-FFFD56F8D6BB}"/>
                </a:ext>
              </a:extLst>
            </p:cNvPr>
            <p:cNvSpPr>
              <a:spLocks noChangeAspect="1" noChangeArrowheads="1"/>
            </p:cNvSpPr>
            <p:nvPr/>
          </p:nvSpPr>
          <p:spPr bwMode="auto">
            <a:xfrm>
              <a:off x="2472" y="18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1" name="Oval 10">
              <a:extLst>
                <a:ext uri="{FF2B5EF4-FFF2-40B4-BE49-F238E27FC236}">
                  <a16:creationId xmlns:a16="http://schemas.microsoft.com/office/drawing/2014/main" id="{56D5E52F-62AC-42FD-A106-BE6DA302AE4F}"/>
                </a:ext>
              </a:extLst>
            </p:cNvPr>
            <p:cNvSpPr>
              <a:spLocks noChangeAspect="1" noChangeArrowheads="1"/>
            </p:cNvSpPr>
            <p:nvPr/>
          </p:nvSpPr>
          <p:spPr bwMode="auto">
            <a:xfrm>
              <a:off x="2381" y="18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2" name="Oval 11">
              <a:extLst>
                <a:ext uri="{FF2B5EF4-FFF2-40B4-BE49-F238E27FC236}">
                  <a16:creationId xmlns:a16="http://schemas.microsoft.com/office/drawing/2014/main" id="{3CD8DD69-4C70-439C-A317-0DD51ED19B53}"/>
                </a:ext>
              </a:extLst>
            </p:cNvPr>
            <p:cNvSpPr>
              <a:spLocks noChangeAspect="1" noChangeArrowheads="1"/>
            </p:cNvSpPr>
            <p:nvPr/>
          </p:nvSpPr>
          <p:spPr bwMode="auto">
            <a:xfrm>
              <a:off x="2290" y="19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3" name="Oval 12">
              <a:extLst>
                <a:ext uri="{FF2B5EF4-FFF2-40B4-BE49-F238E27FC236}">
                  <a16:creationId xmlns:a16="http://schemas.microsoft.com/office/drawing/2014/main" id="{46B282B9-3B53-49D3-BF48-671ADBE36789}"/>
                </a:ext>
              </a:extLst>
            </p:cNvPr>
            <p:cNvSpPr>
              <a:spLocks noChangeAspect="1" noChangeArrowheads="1"/>
            </p:cNvSpPr>
            <p:nvPr/>
          </p:nvSpPr>
          <p:spPr bwMode="auto">
            <a:xfrm>
              <a:off x="2209" y="19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4" name="Oval 13">
              <a:extLst>
                <a:ext uri="{FF2B5EF4-FFF2-40B4-BE49-F238E27FC236}">
                  <a16:creationId xmlns:a16="http://schemas.microsoft.com/office/drawing/2014/main" id="{99CD65C5-6151-4FDC-BDA7-4F065C566027}"/>
                </a:ext>
              </a:extLst>
            </p:cNvPr>
            <p:cNvSpPr>
              <a:spLocks noChangeAspect="1" noChangeArrowheads="1"/>
            </p:cNvSpPr>
            <p:nvPr/>
          </p:nvSpPr>
          <p:spPr bwMode="auto">
            <a:xfrm>
              <a:off x="2136" y="20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 name="Oval 14">
              <a:extLst>
                <a:ext uri="{FF2B5EF4-FFF2-40B4-BE49-F238E27FC236}">
                  <a16:creationId xmlns:a16="http://schemas.microsoft.com/office/drawing/2014/main" id="{B4EF0764-D0F9-4D84-9F66-CDF544284F4D}"/>
                </a:ext>
              </a:extLst>
            </p:cNvPr>
            <p:cNvSpPr>
              <a:spLocks noChangeAspect="1" noChangeArrowheads="1"/>
            </p:cNvSpPr>
            <p:nvPr/>
          </p:nvSpPr>
          <p:spPr bwMode="auto">
            <a:xfrm>
              <a:off x="2073" y="21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 name="Oval 15">
              <a:extLst>
                <a:ext uri="{FF2B5EF4-FFF2-40B4-BE49-F238E27FC236}">
                  <a16:creationId xmlns:a16="http://schemas.microsoft.com/office/drawing/2014/main" id="{E316DC1A-AC4F-488E-80FF-88BFC02FB9E9}"/>
                </a:ext>
              </a:extLst>
            </p:cNvPr>
            <p:cNvSpPr>
              <a:spLocks noChangeAspect="1" noChangeArrowheads="1"/>
            </p:cNvSpPr>
            <p:nvPr/>
          </p:nvSpPr>
          <p:spPr bwMode="auto">
            <a:xfrm>
              <a:off x="2019" y="22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 name="Oval 16">
              <a:extLst>
                <a:ext uri="{FF2B5EF4-FFF2-40B4-BE49-F238E27FC236}">
                  <a16:creationId xmlns:a16="http://schemas.microsoft.com/office/drawing/2014/main" id="{F42AB501-E69F-40D6-AB57-CF6F4DE87CCD}"/>
                </a:ext>
              </a:extLst>
            </p:cNvPr>
            <p:cNvSpPr>
              <a:spLocks noChangeAspect="1" noChangeArrowheads="1"/>
            </p:cNvSpPr>
            <p:nvPr/>
          </p:nvSpPr>
          <p:spPr bwMode="auto">
            <a:xfrm>
              <a:off x="1991" y="22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8" name="Oval 17">
              <a:extLst>
                <a:ext uri="{FF2B5EF4-FFF2-40B4-BE49-F238E27FC236}">
                  <a16:creationId xmlns:a16="http://schemas.microsoft.com/office/drawing/2014/main" id="{3C09CB06-4A4D-4AA5-BE99-C149E6AD9863}"/>
                </a:ext>
              </a:extLst>
            </p:cNvPr>
            <p:cNvSpPr>
              <a:spLocks noChangeAspect="1" noChangeArrowheads="1"/>
            </p:cNvSpPr>
            <p:nvPr/>
          </p:nvSpPr>
          <p:spPr bwMode="auto">
            <a:xfrm>
              <a:off x="1946" y="23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9" name="Oval 18">
              <a:extLst>
                <a:ext uri="{FF2B5EF4-FFF2-40B4-BE49-F238E27FC236}">
                  <a16:creationId xmlns:a16="http://schemas.microsoft.com/office/drawing/2014/main" id="{A9B88AAC-B793-4B26-8933-E428C7FFA711}"/>
                </a:ext>
              </a:extLst>
            </p:cNvPr>
            <p:cNvSpPr>
              <a:spLocks noChangeAspect="1" noChangeArrowheads="1"/>
            </p:cNvSpPr>
            <p:nvPr/>
          </p:nvSpPr>
          <p:spPr bwMode="auto">
            <a:xfrm>
              <a:off x="1891" y="24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0" name="Oval 19">
              <a:extLst>
                <a:ext uri="{FF2B5EF4-FFF2-40B4-BE49-F238E27FC236}">
                  <a16:creationId xmlns:a16="http://schemas.microsoft.com/office/drawing/2014/main" id="{93A1C004-CBD8-4225-9BC8-E0F38A2BB22D}"/>
                </a:ext>
              </a:extLst>
            </p:cNvPr>
            <p:cNvSpPr>
              <a:spLocks noChangeAspect="1" noChangeArrowheads="1"/>
            </p:cNvSpPr>
            <p:nvPr/>
          </p:nvSpPr>
          <p:spPr bwMode="auto">
            <a:xfrm>
              <a:off x="567" y="188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 name="Oval 20">
              <a:extLst>
                <a:ext uri="{FF2B5EF4-FFF2-40B4-BE49-F238E27FC236}">
                  <a16:creationId xmlns:a16="http://schemas.microsoft.com/office/drawing/2014/main" id="{BA59F394-9EDF-4001-A2AA-D2DE340D6406}"/>
                </a:ext>
              </a:extLst>
            </p:cNvPr>
            <p:cNvSpPr>
              <a:spLocks noChangeAspect="1" noChangeArrowheads="1"/>
            </p:cNvSpPr>
            <p:nvPr/>
          </p:nvSpPr>
          <p:spPr bwMode="auto">
            <a:xfrm>
              <a:off x="658" y="189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2" name="Oval 21">
              <a:extLst>
                <a:ext uri="{FF2B5EF4-FFF2-40B4-BE49-F238E27FC236}">
                  <a16:creationId xmlns:a16="http://schemas.microsoft.com/office/drawing/2014/main" id="{09302608-57C3-4D74-AE0C-32CD49B009C4}"/>
                </a:ext>
              </a:extLst>
            </p:cNvPr>
            <p:cNvSpPr>
              <a:spLocks noChangeAspect="1" noChangeArrowheads="1"/>
            </p:cNvSpPr>
            <p:nvPr/>
          </p:nvSpPr>
          <p:spPr bwMode="auto">
            <a:xfrm>
              <a:off x="749" y="193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3" name="Oval 22">
              <a:extLst>
                <a:ext uri="{FF2B5EF4-FFF2-40B4-BE49-F238E27FC236}">
                  <a16:creationId xmlns:a16="http://schemas.microsoft.com/office/drawing/2014/main" id="{A288C0B8-82E9-4FED-837C-C20C1459D0EC}"/>
                </a:ext>
              </a:extLst>
            </p:cNvPr>
            <p:cNvSpPr>
              <a:spLocks noChangeAspect="1" noChangeArrowheads="1"/>
            </p:cNvSpPr>
            <p:nvPr/>
          </p:nvSpPr>
          <p:spPr bwMode="auto">
            <a:xfrm>
              <a:off x="830" y="198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4" name="Oval 23">
              <a:extLst>
                <a:ext uri="{FF2B5EF4-FFF2-40B4-BE49-F238E27FC236}">
                  <a16:creationId xmlns:a16="http://schemas.microsoft.com/office/drawing/2014/main" id="{7710DAF4-D439-4A1F-A1BD-2979F277A2DA}"/>
                </a:ext>
              </a:extLst>
            </p:cNvPr>
            <p:cNvSpPr>
              <a:spLocks noChangeAspect="1" noChangeArrowheads="1"/>
            </p:cNvSpPr>
            <p:nvPr/>
          </p:nvSpPr>
          <p:spPr bwMode="auto">
            <a:xfrm>
              <a:off x="903" y="205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5" name="Oval 24">
              <a:extLst>
                <a:ext uri="{FF2B5EF4-FFF2-40B4-BE49-F238E27FC236}">
                  <a16:creationId xmlns:a16="http://schemas.microsoft.com/office/drawing/2014/main" id="{2977689F-25E2-4CE2-B995-872AA07A01AA}"/>
                </a:ext>
              </a:extLst>
            </p:cNvPr>
            <p:cNvSpPr>
              <a:spLocks noChangeAspect="1" noChangeArrowheads="1"/>
            </p:cNvSpPr>
            <p:nvPr/>
          </p:nvSpPr>
          <p:spPr bwMode="auto">
            <a:xfrm>
              <a:off x="966" y="212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6" name="Oval 25">
              <a:extLst>
                <a:ext uri="{FF2B5EF4-FFF2-40B4-BE49-F238E27FC236}">
                  <a16:creationId xmlns:a16="http://schemas.microsoft.com/office/drawing/2014/main" id="{BE82ED03-3A36-44C2-A774-BFFAE4210080}"/>
                </a:ext>
              </a:extLst>
            </p:cNvPr>
            <p:cNvSpPr>
              <a:spLocks noChangeAspect="1" noChangeArrowheads="1"/>
            </p:cNvSpPr>
            <p:nvPr/>
          </p:nvSpPr>
          <p:spPr bwMode="auto">
            <a:xfrm>
              <a:off x="1020" y="220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7" name="Oval 26">
              <a:extLst>
                <a:ext uri="{FF2B5EF4-FFF2-40B4-BE49-F238E27FC236}">
                  <a16:creationId xmlns:a16="http://schemas.microsoft.com/office/drawing/2014/main" id="{E6104748-E5E5-42AD-A5D9-7EF1EF858883}"/>
                </a:ext>
              </a:extLst>
            </p:cNvPr>
            <p:cNvSpPr>
              <a:spLocks noChangeAspect="1" noChangeArrowheads="1"/>
            </p:cNvSpPr>
            <p:nvPr/>
          </p:nvSpPr>
          <p:spPr bwMode="auto">
            <a:xfrm>
              <a:off x="1048" y="22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8" name="Oval 27">
              <a:extLst>
                <a:ext uri="{FF2B5EF4-FFF2-40B4-BE49-F238E27FC236}">
                  <a16:creationId xmlns:a16="http://schemas.microsoft.com/office/drawing/2014/main" id="{7B06D4CE-E073-4836-BE78-479129A42663}"/>
                </a:ext>
              </a:extLst>
            </p:cNvPr>
            <p:cNvSpPr>
              <a:spLocks noChangeAspect="1" noChangeArrowheads="1"/>
            </p:cNvSpPr>
            <p:nvPr/>
          </p:nvSpPr>
          <p:spPr bwMode="auto">
            <a:xfrm>
              <a:off x="1093" y="237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9" name="Oval 28">
              <a:extLst>
                <a:ext uri="{FF2B5EF4-FFF2-40B4-BE49-F238E27FC236}">
                  <a16:creationId xmlns:a16="http://schemas.microsoft.com/office/drawing/2014/main" id="{F758BEDB-5E68-4673-8669-9D72604020E4}"/>
                </a:ext>
              </a:extLst>
            </p:cNvPr>
            <p:cNvSpPr>
              <a:spLocks noChangeAspect="1" noChangeArrowheads="1"/>
            </p:cNvSpPr>
            <p:nvPr/>
          </p:nvSpPr>
          <p:spPr bwMode="auto">
            <a:xfrm>
              <a:off x="1148" y="244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20" name="Oval 29">
              <a:extLst>
                <a:ext uri="{FF2B5EF4-FFF2-40B4-BE49-F238E27FC236}">
                  <a16:creationId xmlns:a16="http://schemas.microsoft.com/office/drawing/2014/main" id="{B01F6CC9-9242-448F-B3DE-ECE7D719A871}"/>
                </a:ext>
              </a:extLst>
            </p:cNvPr>
            <p:cNvSpPr>
              <a:spLocks noChangeAspect="1" noChangeArrowheads="1"/>
            </p:cNvSpPr>
            <p:nvPr/>
          </p:nvSpPr>
          <p:spPr bwMode="auto">
            <a:xfrm>
              <a:off x="1211" y="2515"/>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1" name="Oval 30">
              <a:extLst>
                <a:ext uri="{FF2B5EF4-FFF2-40B4-BE49-F238E27FC236}">
                  <a16:creationId xmlns:a16="http://schemas.microsoft.com/office/drawing/2014/main" id="{1B72BB30-97A5-4BFD-9BE7-8CE1646BCA59}"/>
                </a:ext>
              </a:extLst>
            </p:cNvPr>
            <p:cNvSpPr>
              <a:spLocks noChangeAspect="1" noChangeArrowheads="1"/>
            </p:cNvSpPr>
            <p:nvPr/>
          </p:nvSpPr>
          <p:spPr bwMode="auto">
            <a:xfrm>
              <a:off x="1755"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2" name="Oval 31">
              <a:extLst>
                <a:ext uri="{FF2B5EF4-FFF2-40B4-BE49-F238E27FC236}">
                  <a16:creationId xmlns:a16="http://schemas.microsoft.com/office/drawing/2014/main" id="{CF45C9E7-EE5B-43EC-B0D3-C95A742E99C9}"/>
                </a:ext>
              </a:extLst>
            </p:cNvPr>
            <p:cNvSpPr>
              <a:spLocks noChangeAspect="1" noChangeArrowheads="1"/>
            </p:cNvSpPr>
            <p:nvPr/>
          </p:nvSpPr>
          <p:spPr bwMode="auto">
            <a:xfrm>
              <a:off x="1683"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3" name="Oval 32">
              <a:extLst>
                <a:ext uri="{FF2B5EF4-FFF2-40B4-BE49-F238E27FC236}">
                  <a16:creationId xmlns:a16="http://schemas.microsoft.com/office/drawing/2014/main" id="{0D28BC7E-1812-487A-963A-1E58194795A6}"/>
                </a:ext>
              </a:extLst>
            </p:cNvPr>
            <p:cNvSpPr>
              <a:spLocks noChangeAspect="1" noChangeArrowheads="1"/>
            </p:cNvSpPr>
            <p:nvPr/>
          </p:nvSpPr>
          <p:spPr bwMode="auto">
            <a:xfrm>
              <a:off x="1610"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4" name="Oval 33">
              <a:extLst>
                <a:ext uri="{FF2B5EF4-FFF2-40B4-BE49-F238E27FC236}">
                  <a16:creationId xmlns:a16="http://schemas.microsoft.com/office/drawing/2014/main" id="{B4530E13-08CA-4143-8217-F38F79EB8883}"/>
                </a:ext>
              </a:extLst>
            </p:cNvPr>
            <p:cNvSpPr>
              <a:spLocks noChangeAspect="1" noChangeArrowheads="1"/>
            </p:cNvSpPr>
            <p:nvPr/>
          </p:nvSpPr>
          <p:spPr bwMode="auto">
            <a:xfrm>
              <a:off x="1519"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5" name="Oval 34">
              <a:extLst>
                <a:ext uri="{FF2B5EF4-FFF2-40B4-BE49-F238E27FC236}">
                  <a16:creationId xmlns:a16="http://schemas.microsoft.com/office/drawing/2014/main" id="{ABBA3E56-D224-410F-B89A-D14A0F5D649D}"/>
                </a:ext>
              </a:extLst>
            </p:cNvPr>
            <p:cNvSpPr>
              <a:spLocks noChangeAspect="1" noChangeArrowheads="1"/>
            </p:cNvSpPr>
            <p:nvPr/>
          </p:nvSpPr>
          <p:spPr bwMode="auto">
            <a:xfrm flipH="1">
              <a:off x="1284"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6" name="Oval 35">
              <a:extLst>
                <a:ext uri="{FF2B5EF4-FFF2-40B4-BE49-F238E27FC236}">
                  <a16:creationId xmlns:a16="http://schemas.microsoft.com/office/drawing/2014/main" id="{15D43C2A-51AE-412C-AC2A-07DD741CF9DF}"/>
                </a:ext>
              </a:extLst>
            </p:cNvPr>
            <p:cNvSpPr>
              <a:spLocks noChangeAspect="1" noChangeArrowheads="1"/>
            </p:cNvSpPr>
            <p:nvPr/>
          </p:nvSpPr>
          <p:spPr bwMode="auto">
            <a:xfrm flipH="1">
              <a:off x="1356"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7" name="Oval 36">
              <a:extLst>
                <a:ext uri="{FF2B5EF4-FFF2-40B4-BE49-F238E27FC236}">
                  <a16:creationId xmlns:a16="http://schemas.microsoft.com/office/drawing/2014/main" id="{D35B68A1-FEB4-4317-82CA-86DF866F20CB}"/>
                </a:ext>
              </a:extLst>
            </p:cNvPr>
            <p:cNvSpPr>
              <a:spLocks noChangeAspect="1" noChangeArrowheads="1"/>
            </p:cNvSpPr>
            <p:nvPr/>
          </p:nvSpPr>
          <p:spPr bwMode="auto">
            <a:xfrm flipH="1">
              <a:off x="1429"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8" name="Oval 37">
              <a:extLst>
                <a:ext uri="{FF2B5EF4-FFF2-40B4-BE49-F238E27FC236}">
                  <a16:creationId xmlns:a16="http://schemas.microsoft.com/office/drawing/2014/main" id="{7D9E3DC8-8C45-42A9-BBA2-778A0A0C59BE}"/>
                </a:ext>
              </a:extLst>
            </p:cNvPr>
            <p:cNvSpPr>
              <a:spLocks noChangeAspect="1" noChangeArrowheads="1"/>
            </p:cNvSpPr>
            <p:nvPr/>
          </p:nvSpPr>
          <p:spPr bwMode="auto">
            <a:xfrm flipH="1">
              <a:off x="1520"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9" name="Line 38">
              <a:extLst>
                <a:ext uri="{FF2B5EF4-FFF2-40B4-BE49-F238E27FC236}">
                  <a16:creationId xmlns:a16="http://schemas.microsoft.com/office/drawing/2014/main" id="{76CCA109-E26C-446F-A26D-47DC6422B43F}"/>
                </a:ext>
              </a:extLst>
            </p:cNvPr>
            <p:cNvSpPr>
              <a:spLocks noChangeShapeType="1"/>
            </p:cNvSpPr>
            <p:nvPr/>
          </p:nvSpPr>
          <p:spPr bwMode="auto">
            <a:xfrm>
              <a:off x="1855" y="2559"/>
              <a:ext cx="0" cy="409"/>
            </a:xfrm>
            <a:prstGeom prst="line">
              <a:avLst/>
            </a:prstGeom>
            <a:noFill/>
            <a:ln w="9525">
              <a:solidFill>
                <a:schemeClr val="tx1"/>
              </a:solidFill>
              <a:round/>
              <a:headEnd/>
              <a:tailEnd/>
            </a:ln>
          </p:spPr>
          <p:txBody>
            <a:bodyPr/>
            <a:lstStyle/>
            <a:p>
              <a:endParaRPr lang="fr-FR"/>
            </a:p>
          </p:txBody>
        </p:sp>
        <p:sp>
          <p:nvSpPr>
            <p:cNvPr id="130" name="Oval 39">
              <a:extLst>
                <a:ext uri="{FF2B5EF4-FFF2-40B4-BE49-F238E27FC236}">
                  <a16:creationId xmlns:a16="http://schemas.microsoft.com/office/drawing/2014/main" id="{7FF58F46-34E2-4FDF-889E-A633E2859B56}"/>
                </a:ext>
              </a:extLst>
            </p:cNvPr>
            <p:cNvSpPr>
              <a:spLocks noChangeAspect="1" noChangeArrowheads="1"/>
            </p:cNvSpPr>
            <p:nvPr/>
          </p:nvSpPr>
          <p:spPr bwMode="auto">
            <a:xfrm>
              <a:off x="1828" y="2514"/>
              <a:ext cx="54" cy="54"/>
            </a:xfrm>
            <a:prstGeom prst="ellipse">
              <a:avLst/>
            </a:prstGeom>
            <a:solidFill>
              <a:srgbClr val="33CC33"/>
            </a:solidFill>
            <a:ln w="9525">
              <a:solidFill>
                <a:schemeClr val="tx1"/>
              </a:solidFill>
              <a:round/>
              <a:headEnd/>
              <a:tailEnd/>
            </a:ln>
          </p:spPr>
          <p:txBody>
            <a:bodyPr wrap="none" anchor="ctr"/>
            <a:lstStyle/>
            <a:p>
              <a:endParaRPr lang="fr-FR"/>
            </a:p>
          </p:txBody>
        </p:sp>
      </p:grpSp>
      <p:sp>
        <p:nvSpPr>
          <p:cNvPr id="112648" name="Rectangle 2"/>
          <p:cNvSpPr>
            <a:spLocks noGrp="1" noChangeArrowheads="1"/>
          </p:cNvSpPr>
          <p:nvPr>
            <p:ph type="title"/>
          </p:nvPr>
        </p:nvSpPr>
        <p:spPr/>
        <p:txBody>
          <a:bodyPr/>
          <a:lstStyle/>
          <a:p>
            <a:pPr eaLnBrk="1" hangingPunct="1"/>
            <a:r>
              <a:rPr lang="fr-FR"/>
              <a:t>Le cristal réel de Bloch-Brillouin</a:t>
            </a:r>
          </a:p>
        </p:txBody>
      </p:sp>
      <p:sp>
        <p:nvSpPr>
          <p:cNvPr id="294915" name="Rectangle 3"/>
          <p:cNvSpPr>
            <a:spLocks noGrp="1" noChangeArrowheads="1"/>
          </p:cNvSpPr>
          <p:nvPr>
            <p:ph idx="1"/>
          </p:nvPr>
        </p:nvSpPr>
        <p:spPr/>
        <p:txBody>
          <a:bodyPr/>
          <a:lstStyle/>
          <a:p>
            <a:pPr lvl="1" eaLnBrk="1" hangingPunct="1">
              <a:defRPr/>
            </a:pPr>
            <a:r>
              <a:rPr lang="fr-FR" i="1" u="sng">
                <a:solidFill>
                  <a:srgbClr val="000099"/>
                </a:solidFill>
                <a:effectLst>
                  <a:outerShdw blurRad="38100" dist="38100" dir="2700000" algn="tl">
                    <a:srgbClr val="C0C0C0"/>
                  </a:outerShdw>
                </a:effectLst>
              </a:rPr>
              <a:t>Bande presque vide:</a:t>
            </a:r>
          </a:p>
          <a:p>
            <a:pPr lvl="2" eaLnBrk="1" hangingPunct="1">
              <a:defRPr/>
            </a:pPr>
            <a:r>
              <a:rPr lang="fr-FR"/>
              <a:t>Énergie et vitesse de groupe:</a:t>
            </a:r>
          </a:p>
          <a:p>
            <a:pPr lvl="2" eaLnBrk="1" hangingPunct="1">
              <a:defRPr/>
            </a:pPr>
            <a:endParaRPr lang="fr-FR"/>
          </a:p>
          <a:p>
            <a:pPr lvl="2" eaLnBrk="1" hangingPunct="1">
              <a:defRPr/>
            </a:pPr>
            <a:endParaRPr lang="fr-FR"/>
          </a:p>
          <a:p>
            <a:pPr lvl="2" eaLnBrk="1" hangingPunct="1">
              <a:defRPr/>
            </a:pPr>
            <a:r>
              <a:rPr lang="fr-FR" sz="3200" u="sng">
                <a:latin typeface="Symbol" pitchFamily="18" charset="2"/>
              </a:rPr>
              <a:t>e</a:t>
            </a:r>
            <a:r>
              <a:rPr lang="fr-FR" u="sng">
                <a:latin typeface="Symbol" pitchFamily="18" charset="2"/>
              </a:rPr>
              <a:t>=0</a:t>
            </a:r>
            <a:r>
              <a:rPr lang="fr-FR" u="sng"/>
              <a:t> </a:t>
            </a:r>
            <a:r>
              <a:rPr lang="fr-FR"/>
              <a:t>:</a:t>
            </a:r>
          </a:p>
          <a:p>
            <a:pPr lvl="2" eaLnBrk="1" hangingPunct="1">
              <a:defRPr/>
            </a:pPr>
            <a:endParaRPr lang="fr-FR"/>
          </a:p>
          <a:p>
            <a:pPr lvl="2" eaLnBrk="1" hangingPunct="1">
              <a:defRPr/>
            </a:pPr>
            <a:r>
              <a:rPr lang="fr-FR" sz="3200" u="sng">
                <a:latin typeface="Symbol" pitchFamily="18" charset="2"/>
              </a:rPr>
              <a:t>e</a:t>
            </a:r>
            <a:r>
              <a:rPr lang="fr-FR" u="sng">
                <a:cs typeface="Arial" charset="0"/>
              </a:rPr>
              <a:t>≠</a:t>
            </a:r>
            <a:r>
              <a:rPr lang="fr-FR" u="sng">
                <a:latin typeface="Symbol" pitchFamily="18" charset="2"/>
              </a:rPr>
              <a:t>0</a:t>
            </a:r>
            <a:r>
              <a:rPr lang="fr-FR" u="sng"/>
              <a:t> :</a:t>
            </a:r>
          </a:p>
          <a:p>
            <a:pPr lvl="2" eaLnBrk="1" hangingPunct="1">
              <a:defRPr/>
            </a:pPr>
            <a:endParaRPr lang="fr-FR" u="sng"/>
          </a:p>
        </p:txBody>
      </p:sp>
      <p:sp>
        <p:nvSpPr>
          <p:cNvPr id="112647" name="Espace réservé du numéro de diapositive 5"/>
          <p:cNvSpPr>
            <a:spLocks noGrp="1"/>
          </p:cNvSpPr>
          <p:nvPr>
            <p:ph type="sldNum" sz="quarter" idx="12"/>
          </p:nvPr>
        </p:nvSpPr>
        <p:spPr>
          <a:noFill/>
        </p:spPr>
        <p:txBody>
          <a:bodyPr/>
          <a:lstStyle/>
          <a:p>
            <a:fld id="{FDE0F40F-F451-4702-9FCD-2C966C678A50}" type="slidenum">
              <a:rPr lang="fr-FR" altLang="en-US"/>
              <a:pPr/>
              <a:t>188</a:t>
            </a:fld>
            <a:endParaRPr lang="fr-FR" altLang="en-US"/>
          </a:p>
        </p:txBody>
      </p:sp>
      <p:graphicFrame>
        <p:nvGraphicFramePr>
          <p:cNvPr id="112642" name="Object 40"/>
          <p:cNvGraphicFramePr>
            <a:graphicFrameLocks noChangeAspect="1"/>
          </p:cNvGraphicFramePr>
          <p:nvPr/>
        </p:nvGraphicFramePr>
        <p:xfrm>
          <a:off x="3863975" y="2708276"/>
          <a:ext cx="4603750" cy="798513"/>
        </p:xfrm>
        <a:graphic>
          <a:graphicData uri="http://schemas.openxmlformats.org/presentationml/2006/ole">
            <mc:AlternateContent xmlns:mc="http://schemas.openxmlformats.org/markup-compatibility/2006">
              <mc:Choice xmlns:v="urn:schemas-microsoft-com:vml" Requires="v">
                <p:oleObj name="Equation" r:id="rId6" imgW="2781000" imgH="482400" progId="Equation.3">
                  <p:embed/>
                </p:oleObj>
              </mc:Choice>
              <mc:Fallback>
                <p:oleObj name="Equation" r:id="rId6" imgW="2781000" imgH="482400" progId="Equation.3">
                  <p:embed/>
                  <p:pic>
                    <p:nvPicPr>
                      <p:cNvPr id="112642" name="Object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5" y="2708276"/>
                        <a:ext cx="460375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3" name="Object 41"/>
          <p:cNvGraphicFramePr>
            <a:graphicFrameLocks noChangeAspect="1"/>
          </p:cNvGraphicFramePr>
          <p:nvPr>
            <p:extLst>
              <p:ext uri="{D42A27DB-BD31-4B8C-83A1-F6EECF244321}">
                <p14:modId xmlns:p14="http://schemas.microsoft.com/office/powerpoint/2010/main" val="163410471"/>
              </p:ext>
            </p:extLst>
          </p:nvPr>
        </p:nvGraphicFramePr>
        <p:xfrm>
          <a:off x="4017963" y="3494089"/>
          <a:ext cx="3257550" cy="712787"/>
        </p:xfrm>
        <a:graphic>
          <a:graphicData uri="http://schemas.openxmlformats.org/presentationml/2006/ole">
            <mc:AlternateContent xmlns:mc="http://schemas.openxmlformats.org/markup-compatibility/2006">
              <mc:Choice xmlns:v="urn:schemas-microsoft-com:vml" Requires="v">
                <p:oleObj name="Equation" r:id="rId8" imgW="1981080" imgH="431640" progId="Equation.3">
                  <p:embed/>
                </p:oleObj>
              </mc:Choice>
              <mc:Fallback>
                <p:oleObj name="Equation" r:id="rId8" imgW="1981080" imgH="431640" progId="Equation.3">
                  <p:embed/>
                  <p:pic>
                    <p:nvPicPr>
                      <p:cNvPr id="112643" name="Object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7963" y="3494089"/>
                        <a:ext cx="3257550" cy="712787"/>
                      </a:xfrm>
                      <a:prstGeom prst="rect">
                        <a:avLst/>
                      </a:prstGeom>
                      <a:solidFill>
                        <a:schemeClr val="bg1"/>
                      </a:solidFill>
                      <a:ln w="9525">
                        <a:solidFill>
                          <a:srgbClr val="000099"/>
                        </a:solidFill>
                        <a:miter lim="800000"/>
                        <a:headEnd/>
                        <a:tailEnd/>
                      </a:ln>
                    </p:spPr>
                  </p:pic>
                </p:oleObj>
              </mc:Fallback>
            </mc:AlternateContent>
          </a:graphicData>
        </a:graphic>
      </p:graphicFrame>
      <p:graphicFrame>
        <p:nvGraphicFramePr>
          <p:cNvPr id="112644" name="Object 42"/>
          <p:cNvGraphicFramePr>
            <a:graphicFrameLocks noChangeAspect="1"/>
          </p:cNvGraphicFramePr>
          <p:nvPr>
            <p:extLst>
              <p:ext uri="{D42A27DB-BD31-4B8C-83A1-F6EECF244321}">
                <p14:modId xmlns:p14="http://schemas.microsoft.com/office/powerpoint/2010/main" val="1549285139"/>
              </p:ext>
            </p:extLst>
          </p:nvPr>
        </p:nvGraphicFramePr>
        <p:xfrm>
          <a:off x="3883025" y="4437064"/>
          <a:ext cx="5907088" cy="712787"/>
        </p:xfrm>
        <a:graphic>
          <a:graphicData uri="http://schemas.openxmlformats.org/presentationml/2006/ole">
            <mc:AlternateContent xmlns:mc="http://schemas.openxmlformats.org/markup-compatibility/2006">
              <mc:Choice xmlns:v="urn:schemas-microsoft-com:vml" Requires="v">
                <p:oleObj name="Equation" r:id="rId10" imgW="3593880" imgH="431640" progId="Equation.3">
                  <p:embed/>
                </p:oleObj>
              </mc:Choice>
              <mc:Fallback>
                <p:oleObj name="Equation" r:id="rId10" imgW="3593880" imgH="431640" progId="Equation.3">
                  <p:embed/>
                  <p:pic>
                    <p:nvPicPr>
                      <p:cNvPr id="112644" name="Object 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025" y="4437064"/>
                        <a:ext cx="5907088" cy="712787"/>
                      </a:xfrm>
                      <a:prstGeom prst="rect">
                        <a:avLst/>
                      </a:prstGeom>
                      <a:solidFill>
                        <a:schemeClr val="bg1"/>
                      </a:solidFill>
                      <a:ln w="9525">
                        <a:solidFill>
                          <a:srgbClr val="000099"/>
                        </a:solidFill>
                        <a:miter lim="800000"/>
                        <a:headEnd/>
                        <a:tailEnd/>
                      </a:ln>
                    </p:spPr>
                  </p:pic>
                </p:oleObj>
              </mc:Fallback>
            </mc:AlternateContent>
          </a:graphicData>
        </a:graphic>
      </p:graphicFrame>
      <p:grpSp>
        <p:nvGrpSpPr>
          <p:cNvPr id="112651" name="Group 46"/>
          <p:cNvGrpSpPr>
            <a:grpSpLocks/>
          </p:cNvGrpSpPr>
          <p:nvPr/>
        </p:nvGrpSpPr>
        <p:grpSpPr bwMode="auto">
          <a:xfrm>
            <a:off x="2208214" y="5373689"/>
            <a:ext cx="3768725" cy="1144587"/>
            <a:chOff x="1519" y="3385"/>
            <a:chExt cx="2374" cy="721"/>
          </a:xfrm>
        </p:grpSpPr>
        <p:graphicFrame>
          <p:nvGraphicFramePr>
            <p:cNvPr id="112646" name="Object 43"/>
            <p:cNvGraphicFramePr>
              <a:graphicFrameLocks noChangeAspect="1"/>
            </p:cNvGraphicFramePr>
            <p:nvPr>
              <p:extLst>
                <p:ext uri="{D42A27DB-BD31-4B8C-83A1-F6EECF244321}">
                  <p14:modId xmlns:p14="http://schemas.microsoft.com/office/powerpoint/2010/main" val="612729040"/>
                </p:ext>
              </p:extLst>
            </p:nvPr>
          </p:nvGraphicFramePr>
          <p:xfrm>
            <a:off x="1519" y="3385"/>
            <a:ext cx="2374" cy="721"/>
          </p:xfrm>
          <a:graphic>
            <a:graphicData uri="http://schemas.openxmlformats.org/presentationml/2006/ole">
              <mc:AlternateContent xmlns:mc="http://schemas.openxmlformats.org/markup-compatibility/2006">
                <mc:Choice xmlns:v="urn:schemas-microsoft-com:vml" Requires="v">
                  <p:oleObj name="Equation" r:id="rId12" imgW="2260440" imgH="685800" progId="Equation.3">
                    <p:embed/>
                  </p:oleObj>
                </mc:Choice>
                <mc:Fallback>
                  <p:oleObj name="Equation" r:id="rId12" imgW="2260440" imgH="685800" progId="Equation.3">
                    <p:embed/>
                    <p:pic>
                      <p:nvPicPr>
                        <p:cNvPr id="112646" name="Object 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9" y="3385"/>
                          <a:ext cx="2374" cy="721"/>
                        </a:xfrm>
                        <a:prstGeom prst="rect">
                          <a:avLst/>
                        </a:prstGeom>
                        <a:solidFill>
                          <a:schemeClr val="bg1"/>
                        </a:solidFill>
                        <a:ln w="9525">
                          <a:solidFill>
                            <a:srgbClr val="000099"/>
                          </a:solidFill>
                          <a:miter lim="800000"/>
                          <a:headEnd/>
                          <a:tailEnd/>
                        </a:ln>
                      </p:spPr>
                    </p:pic>
                  </p:oleObj>
                </mc:Fallback>
              </mc:AlternateContent>
            </a:graphicData>
          </a:graphic>
        </p:graphicFrame>
        <p:sp>
          <p:nvSpPr>
            <p:cNvPr id="294956" name="Text Box 44"/>
            <p:cNvSpPr txBox="1">
              <a:spLocks noChangeArrowheads="1"/>
            </p:cNvSpPr>
            <p:nvPr/>
          </p:nvSpPr>
          <p:spPr bwMode="auto">
            <a:xfrm>
              <a:off x="2549" y="3824"/>
              <a:ext cx="1236" cy="231"/>
            </a:xfrm>
            <a:prstGeom prst="rect">
              <a:avLst/>
            </a:prstGeom>
            <a:noFill/>
            <a:ln w="9525">
              <a:noFill/>
              <a:miter lim="800000"/>
              <a:headEnd/>
              <a:tailEnd/>
            </a:ln>
            <a:effectLst/>
          </p:spPr>
          <p:txBody>
            <a:bodyPr wrap="none">
              <a:spAutoFit/>
            </a:bodyPr>
            <a:lstStyle/>
            <a:p>
              <a:pPr>
                <a:defRPr/>
              </a:pPr>
              <a:r>
                <a:rPr lang="fr-FR" i="1">
                  <a:solidFill>
                    <a:srgbClr val="FF3399"/>
                  </a:solidFill>
                  <a:effectLst>
                    <a:outerShdw blurRad="38100" dist="38100" dir="2700000" algn="tl">
                      <a:srgbClr val="C0C0C0"/>
                    </a:outerShdw>
                  </a:effectLst>
                </a:rPr>
                <a:t>Mobilité (cm²/Vs) </a:t>
              </a:r>
            </a:p>
          </p:txBody>
        </p:sp>
        <p:sp>
          <p:nvSpPr>
            <p:cNvPr id="112654" name="Line 45"/>
            <p:cNvSpPr>
              <a:spLocks noChangeShapeType="1"/>
            </p:cNvSpPr>
            <p:nvPr/>
          </p:nvSpPr>
          <p:spPr bwMode="auto">
            <a:xfrm flipV="1">
              <a:off x="3016" y="3702"/>
              <a:ext cx="0" cy="136"/>
            </a:xfrm>
            <a:prstGeom prst="line">
              <a:avLst/>
            </a:prstGeom>
            <a:noFill/>
            <a:ln w="9525">
              <a:solidFill>
                <a:srgbClr val="FF0000"/>
              </a:solidFill>
              <a:round/>
              <a:headEnd/>
              <a:tailEnd type="triangle" w="med" len="med"/>
            </a:ln>
          </p:spPr>
          <p:txBody>
            <a:bodyPr/>
            <a:lstStyle/>
            <a:p>
              <a:endParaRPr lang="fr-FR"/>
            </a:p>
          </p:txBody>
        </p:sp>
      </p:grpSp>
      <p:sp>
        <p:nvSpPr>
          <p:cNvPr id="294959" name="Text Box 47"/>
          <p:cNvSpPr txBox="1">
            <a:spLocks noChangeArrowheads="1"/>
          </p:cNvSpPr>
          <p:nvPr/>
        </p:nvSpPr>
        <p:spPr bwMode="auto">
          <a:xfrm>
            <a:off x="6959601" y="5661025"/>
            <a:ext cx="2574925" cy="457200"/>
          </a:xfrm>
          <a:prstGeom prst="rect">
            <a:avLst/>
          </a:prstGeom>
          <a:noFill/>
          <a:ln w="9525">
            <a:noFill/>
            <a:miter lim="800000"/>
            <a:headEnd/>
            <a:tailEnd/>
          </a:ln>
          <a:effectLst/>
        </p:spPr>
        <p:txBody>
          <a:bodyPr wrap="none">
            <a:spAutoFit/>
          </a:bodyPr>
          <a:lstStyle/>
          <a:p>
            <a:pPr>
              <a:defRPr/>
            </a:pPr>
            <a:r>
              <a:rPr lang="fr-FR" sz="2400" i="1">
                <a:solidFill>
                  <a:srgbClr val="000099"/>
                </a:solidFill>
                <a:effectLst>
                  <a:outerShdw blurRad="38100" dist="38100" dir="2700000" algn="tl">
                    <a:srgbClr val="C0C0C0"/>
                  </a:outerShdw>
                </a:effectLst>
              </a:rPr>
              <a:t>C’est la loi d’Ohm</a:t>
            </a:r>
          </a:p>
        </p:txBody>
      </p:sp>
      <p:graphicFrame>
        <p:nvGraphicFramePr>
          <p:cNvPr id="112645" name="Object 48"/>
          <p:cNvGraphicFramePr>
            <a:graphicFrameLocks noChangeAspect="1"/>
          </p:cNvGraphicFramePr>
          <p:nvPr/>
        </p:nvGraphicFramePr>
        <p:xfrm>
          <a:off x="8904288" y="2781300"/>
          <a:ext cx="1484312" cy="647700"/>
        </p:xfrm>
        <a:graphic>
          <a:graphicData uri="http://schemas.openxmlformats.org/presentationml/2006/ole">
            <mc:AlternateContent xmlns:mc="http://schemas.openxmlformats.org/markup-compatibility/2006">
              <mc:Choice xmlns:v="urn:schemas-microsoft-com:vml" Requires="v">
                <p:oleObj name="Equation" r:id="rId14" imgW="901440" imgH="393480" progId="Equation.3">
                  <p:embed/>
                </p:oleObj>
              </mc:Choice>
              <mc:Fallback>
                <p:oleObj name="Equation" r:id="rId14" imgW="901440" imgH="393480" progId="Equation.3">
                  <p:embed/>
                  <p:pic>
                    <p:nvPicPr>
                      <p:cNvPr id="112645" name="Object 4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4288" y="2781300"/>
                        <a:ext cx="1484312"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439565" y="1775497"/>
            <a:ext cx="487363" cy="487363"/>
          </a:xfrm>
          <a:prstGeom prst="rect">
            <a:avLst/>
          </a:prstGeom>
        </p:spPr>
      </p:pic>
      <p:grpSp>
        <p:nvGrpSpPr>
          <p:cNvPr id="134" name="Groupe 133">
            <a:extLst>
              <a:ext uri="{FF2B5EF4-FFF2-40B4-BE49-F238E27FC236}">
                <a16:creationId xmlns:a16="http://schemas.microsoft.com/office/drawing/2014/main" id="{976A8A8D-4BBD-4055-A24B-BE8050E9F964}"/>
              </a:ext>
            </a:extLst>
          </p:cNvPr>
          <p:cNvGrpSpPr/>
          <p:nvPr/>
        </p:nvGrpSpPr>
        <p:grpSpPr>
          <a:xfrm>
            <a:off x="9631536" y="836712"/>
            <a:ext cx="2519882" cy="2109453"/>
            <a:chOff x="6672263" y="2719389"/>
            <a:chExt cx="3662362" cy="2974974"/>
          </a:xfrm>
        </p:grpSpPr>
        <p:grpSp>
          <p:nvGrpSpPr>
            <p:cNvPr id="135" name="Group 47">
              <a:extLst>
                <a:ext uri="{FF2B5EF4-FFF2-40B4-BE49-F238E27FC236}">
                  <a16:creationId xmlns:a16="http://schemas.microsoft.com/office/drawing/2014/main" id="{E691F5CE-68C7-4A52-BD8A-D6681FDF35AD}"/>
                </a:ext>
              </a:extLst>
            </p:cNvPr>
            <p:cNvGrpSpPr>
              <a:grpSpLocks/>
            </p:cNvGrpSpPr>
            <p:nvPr/>
          </p:nvGrpSpPr>
          <p:grpSpPr bwMode="auto">
            <a:xfrm>
              <a:off x="6672263" y="2719389"/>
              <a:ext cx="3662362" cy="2365375"/>
              <a:chOff x="3378" y="1979"/>
              <a:chExt cx="2307" cy="1490"/>
            </a:xfrm>
          </p:grpSpPr>
          <p:pic>
            <p:nvPicPr>
              <p:cNvPr id="170" name="Picture 48">
                <a:extLst>
                  <a:ext uri="{FF2B5EF4-FFF2-40B4-BE49-F238E27FC236}">
                    <a16:creationId xmlns:a16="http://schemas.microsoft.com/office/drawing/2014/main" id="{E7B9C822-12BC-48EE-A4DB-516FD95F6289}"/>
                  </a:ext>
                </a:extLst>
              </p:cNvPr>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71" name="Line 49">
                <a:extLst>
                  <a:ext uri="{FF2B5EF4-FFF2-40B4-BE49-F238E27FC236}">
                    <a16:creationId xmlns:a16="http://schemas.microsoft.com/office/drawing/2014/main" id="{FF46C710-C5D1-4579-86C2-300BD1416F2A}"/>
                  </a:ext>
                </a:extLst>
              </p:cNvPr>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172" name="Text Box 50">
                <a:extLst>
                  <a:ext uri="{FF2B5EF4-FFF2-40B4-BE49-F238E27FC236}">
                    <a16:creationId xmlns:a16="http://schemas.microsoft.com/office/drawing/2014/main" id="{3841A34E-760A-45C6-AAE5-C96963CCF052}"/>
                  </a:ext>
                </a:extLst>
              </p:cNvPr>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36" name="Oval 51">
              <a:extLst>
                <a:ext uri="{FF2B5EF4-FFF2-40B4-BE49-F238E27FC236}">
                  <a16:creationId xmlns:a16="http://schemas.microsoft.com/office/drawing/2014/main" id="{B53FEA72-22DD-4793-950E-C672E3028AD2}"/>
                </a:ext>
              </a:extLst>
            </p:cNvPr>
            <p:cNvSpPr>
              <a:spLocks noChangeAspect="1" noChangeArrowheads="1"/>
            </p:cNvSpPr>
            <p:nvPr/>
          </p:nvSpPr>
          <p:spPr bwMode="auto">
            <a:xfrm>
              <a:off x="9912351" y="33528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37" name="Oval 52">
              <a:extLst>
                <a:ext uri="{FF2B5EF4-FFF2-40B4-BE49-F238E27FC236}">
                  <a16:creationId xmlns:a16="http://schemas.microsoft.com/office/drawing/2014/main" id="{D7824207-A8C3-420D-92A4-30E4FBCA5FAA}"/>
                </a:ext>
              </a:extLst>
            </p:cNvPr>
            <p:cNvSpPr>
              <a:spLocks noChangeAspect="1" noChangeArrowheads="1"/>
            </p:cNvSpPr>
            <p:nvPr/>
          </p:nvSpPr>
          <p:spPr bwMode="auto">
            <a:xfrm>
              <a:off x="9767889" y="3381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38" name="Oval 53">
              <a:extLst>
                <a:ext uri="{FF2B5EF4-FFF2-40B4-BE49-F238E27FC236}">
                  <a16:creationId xmlns:a16="http://schemas.microsoft.com/office/drawing/2014/main" id="{7D7CEFC7-EB53-421B-8E14-ABB3EBEC793D}"/>
                </a:ext>
              </a:extLst>
            </p:cNvPr>
            <p:cNvSpPr>
              <a:spLocks noChangeAspect="1" noChangeArrowheads="1"/>
            </p:cNvSpPr>
            <p:nvPr/>
          </p:nvSpPr>
          <p:spPr bwMode="auto">
            <a:xfrm>
              <a:off x="9623426" y="34385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39" name="Oval 54">
              <a:extLst>
                <a:ext uri="{FF2B5EF4-FFF2-40B4-BE49-F238E27FC236}">
                  <a16:creationId xmlns:a16="http://schemas.microsoft.com/office/drawing/2014/main" id="{CCECF4C3-0966-4B4B-B842-0FC8422700EE}"/>
                </a:ext>
              </a:extLst>
            </p:cNvPr>
            <p:cNvSpPr>
              <a:spLocks noChangeAspect="1" noChangeArrowheads="1"/>
            </p:cNvSpPr>
            <p:nvPr/>
          </p:nvSpPr>
          <p:spPr bwMode="auto">
            <a:xfrm>
              <a:off x="9494839" y="35258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0" name="Oval 55">
              <a:extLst>
                <a:ext uri="{FF2B5EF4-FFF2-40B4-BE49-F238E27FC236}">
                  <a16:creationId xmlns:a16="http://schemas.microsoft.com/office/drawing/2014/main" id="{4E70BFA8-5357-4B09-A4B6-528F2B9730DB}"/>
                </a:ext>
              </a:extLst>
            </p:cNvPr>
            <p:cNvSpPr>
              <a:spLocks noChangeAspect="1" noChangeArrowheads="1"/>
            </p:cNvSpPr>
            <p:nvPr/>
          </p:nvSpPr>
          <p:spPr bwMode="auto">
            <a:xfrm>
              <a:off x="9378951" y="3627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1" name="Oval 56">
              <a:extLst>
                <a:ext uri="{FF2B5EF4-FFF2-40B4-BE49-F238E27FC236}">
                  <a16:creationId xmlns:a16="http://schemas.microsoft.com/office/drawing/2014/main" id="{81196FA9-06F7-449F-B497-F3A72B37B721}"/>
                </a:ext>
              </a:extLst>
            </p:cNvPr>
            <p:cNvSpPr>
              <a:spLocks noChangeAspect="1" noChangeArrowheads="1"/>
            </p:cNvSpPr>
            <p:nvPr/>
          </p:nvSpPr>
          <p:spPr bwMode="auto">
            <a:xfrm>
              <a:off x="9278939" y="37417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2" name="Oval 57">
              <a:extLst>
                <a:ext uri="{FF2B5EF4-FFF2-40B4-BE49-F238E27FC236}">
                  <a16:creationId xmlns:a16="http://schemas.microsoft.com/office/drawing/2014/main" id="{97737347-C2DE-4221-B4A8-60017FF86CA8}"/>
                </a:ext>
              </a:extLst>
            </p:cNvPr>
            <p:cNvSpPr>
              <a:spLocks noChangeAspect="1" noChangeArrowheads="1"/>
            </p:cNvSpPr>
            <p:nvPr/>
          </p:nvSpPr>
          <p:spPr bwMode="auto">
            <a:xfrm>
              <a:off x="9193214" y="3871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3" name="Oval 58">
              <a:extLst>
                <a:ext uri="{FF2B5EF4-FFF2-40B4-BE49-F238E27FC236}">
                  <a16:creationId xmlns:a16="http://schemas.microsoft.com/office/drawing/2014/main" id="{AECE9F77-D770-4A65-880E-975F0E082E74}"/>
                </a:ext>
              </a:extLst>
            </p:cNvPr>
            <p:cNvSpPr>
              <a:spLocks noChangeAspect="1" noChangeArrowheads="1"/>
            </p:cNvSpPr>
            <p:nvPr/>
          </p:nvSpPr>
          <p:spPr bwMode="auto">
            <a:xfrm>
              <a:off x="9148764" y="4000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4" name="Oval 59">
              <a:extLst>
                <a:ext uri="{FF2B5EF4-FFF2-40B4-BE49-F238E27FC236}">
                  <a16:creationId xmlns:a16="http://schemas.microsoft.com/office/drawing/2014/main" id="{FF85B695-A40A-42FC-8631-B01AC72DE2F0}"/>
                </a:ext>
              </a:extLst>
            </p:cNvPr>
            <p:cNvSpPr>
              <a:spLocks noChangeAspect="1" noChangeArrowheads="1"/>
            </p:cNvSpPr>
            <p:nvPr/>
          </p:nvSpPr>
          <p:spPr bwMode="auto">
            <a:xfrm>
              <a:off x="9077326" y="4130676"/>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45" name="Oval 60">
              <a:extLst>
                <a:ext uri="{FF2B5EF4-FFF2-40B4-BE49-F238E27FC236}">
                  <a16:creationId xmlns:a16="http://schemas.microsoft.com/office/drawing/2014/main" id="{B8FA3B8B-46E9-4622-A814-ABC85F903877}"/>
                </a:ext>
              </a:extLst>
            </p:cNvPr>
            <p:cNvSpPr>
              <a:spLocks noChangeAspect="1" noChangeArrowheads="1"/>
            </p:cNvSpPr>
            <p:nvPr/>
          </p:nvSpPr>
          <p:spPr bwMode="auto">
            <a:xfrm>
              <a:off x="8990014" y="42449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46" name="Oval 61">
              <a:extLst>
                <a:ext uri="{FF2B5EF4-FFF2-40B4-BE49-F238E27FC236}">
                  <a16:creationId xmlns:a16="http://schemas.microsoft.com/office/drawing/2014/main" id="{108967B6-CD9C-4831-9100-B256EE719401}"/>
                </a:ext>
              </a:extLst>
            </p:cNvPr>
            <p:cNvSpPr>
              <a:spLocks noChangeAspect="1" noChangeArrowheads="1"/>
            </p:cNvSpPr>
            <p:nvPr/>
          </p:nvSpPr>
          <p:spPr bwMode="auto">
            <a:xfrm>
              <a:off x="6888164" y="33543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7" name="Oval 62">
              <a:extLst>
                <a:ext uri="{FF2B5EF4-FFF2-40B4-BE49-F238E27FC236}">
                  <a16:creationId xmlns:a16="http://schemas.microsoft.com/office/drawing/2014/main" id="{0C7FB41E-6867-4AE5-931C-7809F3375215}"/>
                </a:ext>
              </a:extLst>
            </p:cNvPr>
            <p:cNvSpPr>
              <a:spLocks noChangeAspect="1" noChangeArrowheads="1"/>
            </p:cNvSpPr>
            <p:nvPr/>
          </p:nvSpPr>
          <p:spPr bwMode="auto">
            <a:xfrm>
              <a:off x="7032626" y="33829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8" name="Oval 63">
              <a:extLst>
                <a:ext uri="{FF2B5EF4-FFF2-40B4-BE49-F238E27FC236}">
                  <a16:creationId xmlns:a16="http://schemas.microsoft.com/office/drawing/2014/main" id="{CDD4709C-79BB-4497-9E8C-EE18D00AACC3}"/>
                </a:ext>
              </a:extLst>
            </p:cNvPr>
            <p:cNvSpPr>
              <a:spLocks noChangeAspect="1" noChangeArrowheads="1"/>
            </p:cNvSpPr>
            <p:nvPr/>
          </p:nvSpPr>
          <p:spPr bwMode="auto">
            <a:xfrm>
              <a:off x="7177089" y="34401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9" name="Oval 64">
              <a:extLst>
                <a:ext uri="{FF2B5EF4-FFF2-40B4-BE49-F238E27FC236}">
                  <a16:creationId xmlns:a16="http://schemas.microsoft.com/office/drawing/2014/main" id="{C58A9055-70E6-4FD4-A778-467DBDF88F4A}"/>
                </a:ext>
              </a:extLst>
            </p:cNvPr>
            <p:cNvSpPr>
              <a:spLocks noChangeAspect="1" noChangeArrowheads="1"/>
            </p:cNvSpPr>
            <p:nvPr/>
          </p:nvSpPr>
          <p:spPr bwMode="auto">
            <a:xfrm>
              <a:off x="7305676" y="35274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0" name="Oval 65">
              <a:extLst>
                <a:ext uri="{FF2B5EF4-FFF2-40B4-BE49-F238E27FC236}">
                  <a16:creationId xmlns:a16="http://schemas.microsoft.com/office/drawing/2014/main" id="{993B277B-924C-45EB-A083-48DB3DD75A6F}"/>
                </a:ext>
              </a:extLst>
            </p:cNvPr>
            <p:cNvSpPr>
              <a:spLocks noChangeAspect="1" noChangeArrowheads="1"/>
            </p:cNvSpPr>
            <p:nvPr/>
          </p:nvSpPr>
          <p:spPr bwMode="auto">
            <a:xfrm>
              <a:off x="7421564" y="3629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1" name="Oval 66">
              <a:extLst>
                <a:ext uri="{FF2B5EF4-FFF2-40B4-BE49-F238E27FC236}">
                  <a16:creationId xmlns:a16="http://schemas.microsoft.com/office/drawing/2014/main" id="{F76A67F5-1549-467F-B0F8-0885B17055E8}"/>
                </a:ext>
              </a:extLst>
            </p:cNvPr>
            <p:cNvSpPr>
              <a:spLocks noChangeAspect="1" noChangeArrowheads="1"/>
            </p:cNvSpPr>
            <p:nvPr/>
          </p:nvSpPr>
          <p:spPr bwMode="auto">
            <a:xfrm>
              <a:off x="7521576" y="37433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2" name="Oval 67">
              <a:extLst>
                <a:ext uri="{FF2B5EF4-FFF2-40B4-BE49-F238E27FC236}">
                  <a16:creationId xmlns:a16="http://schemas.microsoft.com/office/drawing/2014/main" id="{7C2DB494-73A0-4AAD-A130-9EDBF7956421}"/>
                </a:ext>
              </a:extLst>
            </p:cNvPr>
            <p:cNvSpPr>
              <a:spLocks noChangeAspect="1" noChangeArrowheads="1"/>
            </p:cNvSpPr>
            <p:nvPr/>
          </p:nvSpPr>
          <p:spPr bwMode="auto">
            <a:xfrm>
              <a:off x="7607301" y="3873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3" name="Oval 68">
              <a:extLst>
                <a:ext uri="{FF2B5EF4-FFF2-40B4-BE49-F238E27FC236}">
                  <a16:creationId xmlns:a16="http://schemas.microsoft.com/office/drawing/2014/main" id="{62ECB29E-8678-4E0C-B600-C5C920E9CEB8}"/>
                </a:ext>
              </a:extLst>
            </p:cNvPr>
            <p:cNvSpPr>
              <a:spLocks noChangeAspect="1" noChangeArrowheads="1"/>
            </p:cNvSpPr>
            <p:nvPr/>
          </p:nvSpPr>
          <p:spPr bwMode="auto">
            <a:xfrm>
              <a:off x="7651751" y="4002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4" name="Oval 69">
              <a:extLst>
                <a:ext uri="{FF2B5EF4-FFF2-40B4-BE49-F238E27FC236}">
                  <a16:creationId xmlns:a16="http://schemas.microsoft.com/office/drawing/2014/main" id="{EE4A5AC3-560A-4147-9943-459241F00408}"/>
                </a:ext>
              </a:extLst>
            </p:cNvPr>
            <p:cNvSpPr>
              <a:spLocks noChangeAspect="1" noChangeArrowheads="1"/>
            </p:cNvSpPr>
            <p:nvPr/>
          </p:nvSpPr>
          <p:spPr bwMode="auto">
            <a:xfrm>
              <a:off x="7723189" y="41322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5" name="Oval 70">
              <a:extLst>
                <a:ext uri="{FF2B5EF4-FFF2-40B4-BE49-F238E27FC236}">
                  <a16:creationId xmlns:a16="http://schemas.microsoft.com/office/drawing/2014/main" id="{4CD91468-2CE1-4FA1-BD9F-86E8FC4D2C9A}"/>
                </a:ext>
              </a:extLst>
            </p:cNvPr>
            <p:cNvSpPr>
              <a:spLocks noChangeAspect="1" noChangeArrowheads="1"/>
            </p:cNvSpPr>
            <p:nvPr/>
          </p:nvSpPr>
          <p:spPr bwMode="auto">
            <a:xfrm>
              <a:off x="7810501" y="4246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6" name="Oval 71">
              <a:extLst>
                <a:ext uri="{FF2B5EF4-FFF2-40B4-BE49-F238E27FC236}">
                  <a16:creationId xmlns:a16="http://schemas.microsoft.com/office/drawing/2014/main" id="{12C97BE8-FBAD-4375-9037-3E7A9FC8D85F}"/>
                </a:ext>
              </a:extLst>
            </p:cNvPr>
            <p:cNvSpPr>
              <a:spLocks noChangeAspect="1" noChangeArrowheads="1"/>
            </p:cNvSpPr>
            <p:nvPr/>
          </p:nvSpPr>
          <p:spPr bwMode="auto">
            <a:xfrm>
              <a:off x="7910514" y="43624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7" name="Oval 72">
              <a:extLst>
                <a:ext uri="{FF2B5EF4-FFF2-40B4-BE49-F238E27FC236}">
                  <a16:creationId xmlns:a16="http://schemas.microsoft.com/office/drawing/2014/main" id="{AE6E3EF1-0263-4A96-9EC0-5417BD80152E}"/>
                </a:ext>
              </a:extLst>
            </p:cNvPr>
            <p:cNvSpPr>
              <a:spLocks noChangeAspect="1" noChangeArrowheads="1"/>
            </p:cNvSpPr>
            <p:nvPr/>
          </p:nvSpPr>
          <p:spPr bwMode="auto">
            <a:xfrm>
              <a:off x="8774114" y="44608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58" name="Oval 73">
              <a:extLst>
                <a:ext uri="{FF2B5EF4-FFF2-40B4-BE49-F238E27FC236}">
                  <a16:creationId xmlns:a16="http://schemas.microsoft.com/office/drawing/2014/main" id="{77084F72-B3F1-485F-9862-82FD5CC1D7F7}"/>
                </a:ext>
              </a:extLst>
            </p:cNvPr>
            <p:cNvSpPr>
              <a:spLocks noChangeAspect="1" noChangeArrowheads="1"/>
            </p:cNvSpPr>
            <p:nvPr/>
          </p:nvSpPr>
          <p:spPr bwMode="auto">
            <a:xfrm>
              <a:off x="8659814"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59" name="Oval 74">
              <a:extLst>
                <a:ext uri="{FF2B5EF4-FFF2-40B4-BE49-F238E27FC236}">
                  <a16:creationId xmlns:a16="http://schemas.microsoft.com/office/drawing/2014/main" id="{09C7465D-FF0B-4959-BFA1-677E42E3AD51}"/>
                </a:ext>
              </a:extLst>
            </p:cNvPr>
            <p:cNvSpPr>
              <a:spLocks noChangeAspect="1" noChangeArrowheads="1"/>
            </p:cNvSpPr>
            <p:nvPr/>
          </p:nvSpPr>
          <p:spPr bwMode="auto">
            <a:xfrm>
              <a:off x="8543926"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0" name="Oval 75">
              <a:extLst>
                <a:ext uri="{FF2B5EF4-FFF2-40B4-BE49-F238E27FC236}">
                  <a16:creationId xmlns:a16="http://schemas.microsoft.com/office/drawing/2014/main" id="{E81B7236-AFBE-4F2A-9890-6E52C2FCE63F}"/>
                </a:ext>
              </a:extLst>
            </p:cNvPr>
            <p:cNvSpPr>
              <a:spLocks noChangeAspect="1" noChangeArrowheads="1"/>
            </p:cNvSpPr>
            <p:nvPr/>
          </p:nvSpPr>
          <p:spPr bwMode="auto">
            <a:xfrm>
              <a:off x="8399464" y="45608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61" name="Oval 76">
              <a:extLst>
                <a:ext uri="{FF2B5EF4-FFF2-40B4-BE49-F238E27FC236}">
                  <a16:creationId xmlns:a16="http://schemas.microsoft.com/office/drawing/2014/main" id="{308A7F66-555E-4EDA-A45C-53818D7FF0EA}"/>
                </a:ext>
              </a:extLst>
            </p:cNvPr>
            <p:cNvSpPr>
              <a:spLocks noChangeAspect="1" noChangeArrowheads="1"/>
            </p:cNvSpPr>
            <p:nvPr/>
          </p:nvSpPr>
          <p:spPr bwMode="auto">
            <a:xfrm flipH="1">
              <a:off x="8026401" y="44608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62" name="Oval 77">
              <a:extLst>
                <a:ext uri="{FF2B5EF4-FFF2-40B4-BE49-F238E27FC236}">
                  <a16:creationId xmlns:a16="http://schemas.microsoft.com/office/drawing/2014/main" id="{40AE5A6F-C4F1-4AE9-B6BC-2456E24AB134}"/>
                </a:ext>
              </a:extLst>
            </p:cNvPr>
            <p:cNvSpPr>
              <a:spLocks noChangeAspect="1" noChangeArrowheads="1"/>
            </p:cNvSpPr>
            <p:nvPr/>
          </p:nvSpPr>
          <p:spPr bwMode="auto">
            <a:xfrm flipH="1">
              <a:off x="8140701"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3" name="Oval 78">
              <a:extLst>
                <a:ext uri="{FF2B5EF4-FFF2-40B4-BE49-F238E27FC236}">
                  <a16:creationId xmlns:a16="http://schemas.microsoft.com/office/drawing/2014/main" id="{B1491CE9-282E-4D3B-9E30-26AB5D744509}"/>
                </a:ext>
              </a:extLst>
            </p:cNvPr>
            <p:cNvSpPr>
              <a:spLocks noChangeAspect="1" noChangeArrowheads="1"/>
            </p:cNvSpPr>
            <p:nvPr/>
          </p:nvSpPr>
          <p:spPr bwMode="auto">
            <a:xfrm flipH="1">
              <a:off x="8256589"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4" name="Oval 79">
              <a:extLst>
                <a:ext uri="{FF2B5EF4-FFF2-40B4-BE49-F238E27FC236}">
                  <a16:creationId xmlns:a16="http://schemas.microsoft.com/office/drawing/2014/main" id="{E53FCD33-49B1-499D-BFBA-88F59BB99CD0}"/>
                </a:ext>
              </a:extLst>
            </p:cNvPr>
            <p:cNvSpPr>
              <a:spLocks noChangeAspect="1" noChangeArrowheads="1"/>
            </p:cNvSpPr>
            <p:nvPr/>
          </p:nvSpPr>
          <p:spPr bwMode="auto">
            <a:xfrm flipH="1">
              <a:off x="8401051" y="45608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5" name="Line 81">
              <a:extLst>
                <a:ext uri="{FF2B5EF4-FFF2-40B4-BE49-F238E27FC236}">
                  <a16:creationId xmlns:a16="http://schemas.microsoft.com/office/drawing/2014/main" id="{1338B419-91D1-4356-98F1-2CAE38A481D1}"/>
                </a:ext>
              </a:extLst>
            </p:cNvPr>
            <p:cNvSpPr>
              <a:spLocks noChangeShapeType="1"/>
            </p:cNvSpPr>
            <p:nvPr/>
          </p:nvSpPr>
          <p:spPr bwMode="auto">
            <a:xfrm>
              <a:off x="9124950" y="4216400"/>
              <a:ext cx="0" cy="865188"/>
            </a:xfrm>
            <a:prstGeom prst="line">
              <a:avLst/>
            </a:prstGeom>
            <a:noFill/>
            <a:ln w="9525">
              <a:solidFill>
                <a:schemeClr val="tx1"/>
              </a:solidFill>
              <a:round/>
              <a:headEnd/>
              <a:tailEnd/>
            </a:ln>
          </p:spPr>
          <p:txBody>
            <a:bodyPr/>
            <a:lstStyle/>
            <a:p>
              <a:endParaRPr lang="fr-FR"/>
            </a:p>
          </p:txBody>
        </p:sp>
        <p:sp>
          <p:nvSpPr>
            <p:cNvPr id="166" name="Oval 82">
              <a:extLst>
                <a:ext uri="{FF2B5EF4-FFF2-40B4-BE49-F238E27FC236}">
                  <a16:creationId xmlns:a16="http://schemas.microsoft.com/office/drawing/2014/main" id="{849A0DFB-2E70-4349-B714-A6B1BCEA3B11}"/>
                </a:ext>
              </a:extLst>
            </p:cNvPr>
            <p:cNvSpPr>
              <a:spLocks noChangeAspect="1" noChangeArrowheads="1"/>
            </p:cNvSpPr>
            <p:nvPr/>
          </p:nvSpPr>
          <p:spPr bwMode="auto">
            <a:xfrm>
              <a:off x="8890001" y="436086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7" name="Text Box 84">
              <a:extLst>
                <a:ext uri="{FF2B5EF4-FFF2-40B4-BE49-F238E27FC236}">
                  <a16:creationId xmlns:a16="http://schemas.microsoft.com/office/drawing/2014/main" id="{9235E01F-B042-4F47-93EC-9AF5D8116BBD}"/>
                </a:ext>
              </a:extLst>
            </p:cNvPr>
            <p:cNvSpPr txBox="1">
              <a:spLocks noChangeArrowheads="1"/>
            </p:cNvSpPr>
            <p:nvPr/>
          </p:nvSpPr>
          <p:spPr bwMode="auto">
            <a:xfrm>
              <a:off x="7637463" y="5114925"/>
              <a:ext cx="1492250" cy="579438"/>
            </a:xfrm>
            <a:prstGeom prst="rect">
              <a:avLst/>
            </a:prstGeom>
            <a:noFill/>
            <a:ln w="9525">
              <a:noFill/>
              <a:miter lim="800000"/>
              <a:headEnd/>
              <a:tailEnd/>
            </a:ln>
            <a:effectLst/>
          </p:spPr>
          <p:txBody>
            <a:bodyPr wrap="none">
              <a:spAutoFit/>
            </a:bodyPr>
            <a:lstStyle/>
            <a:p>
              <a:pPr>
                <a:defRPr/>
              </a:pPr>
              <a:r>
                <a:rPr lang="fr-FR" i="1" dirty="0">
                  <a:solidFill>
                    <a:srgbClr val="FF0000"/>
                  </a:solidFill>
                  <a:effectLst>
                    <a:outerShdw blurRad="38100" dist="38100" dir="2700000" algn="tl">
                      <a:srgbClr val="C0C0C0"/>
                    </a:outerShdw>
                  </a:effectLst>
                </a:rPr>
                <a:t>t</a:t>
              </a:r>
              <a:r>
                <a:rPr lang="fr-FR" i="1" dirty="0">
                  <a:solidFill>
                    <a:srgbClr val="FF0000"/>
                  </a:solidFill>
                  <a:effectLst>
                    <a:outerShdw blurRad="38100" dist="38100" dir="2700000" algn="tl">
                      <a:srgbClr val="C0C0C0"/>
                    </a:outerShdw>
                  </a:effectLst>
                  <a:cs typeface="Arial" charset="0"/>
                </a:rPr>
                <a:t>≠</a:t>
              </a:r>
              <a:r>
                <a:rPr lang="fr-FR" i="1" dirty="0">
                  <a:solidFill>
                    <a:srgbClr val="FF0000"/>
                  </a:solidFill>
                  <a:effectLst>
                    <a:outerShdw blurRad="38100" dist="38100" dir="2700000" algn="tl">
                      <a:srgbClr val="C0C0C0"/>
                    </a:outerShdw>
                  </a:effectLst>
                </a:rPr>
                <a:t>0 , </a:t>
              </a:r>
              <a:r>
                <a:rPr lang="fr-FR" sz="3200" i="1" dirty="0">
                  <a:solidFill>
                    <a:srgbClr val="FF0000"/>
                  </a:solidFill>
                  <a:effectLst>
                    <a:outerShdw blurRad="38100" dist="38100" dir="2700000" algn="tl">
                      <a:srgbClr val="C0C0C0"/>
                    </a:outerShdw>
                  </a:effectLst>
                  <a:latin typeface="Symbol" pitchFamily="18" charset="2"/>
                </a:rPr>
                <a:t>e</a:t>
              </a:r>
              <a:r>
                <a:rPr lang="fr-FR" sz="2400" i="1" baseline="-25000" dirty="0">
                  <a:solidFill>
                    <a:srgbClr val="FF0000"/>
                  </a:solidFill>
                  <a:effectLst>
                    <a:outerShdw blurRad="38100" dist="38100" dir="2700000" algn="tl">
                      <a:srgbClr val="C0C0C0"/>
                    </a:outerShdw>
                  </a:effectLst>
                </a:rPr>
                <a:t>elec</a:t>
              </a:r>
              <a:r>
                <a:rPr lang="fr-FR" i="1" dirty="0">
                  <a:solidFill>
                    <a:srgbClr val="FF0000"/>
                  </a:solidFill>
                  <a:effectLst>
                    <a:outerShdw blurRad="38100" dist="38100" dir="2700000" algn="tl">
                      <a:srgbClr val="C0C0C0"/>
                    </a:outerShdw>
                  </a:effectLst>
                  <a:cs typeface="Arial" charset="0"/>
                </a:rPr>
                <a:t>≠</a:t>
              </a:r>
              <a:r>
                <a:rPr lang="fr-FR" i="1" dirty="0">
                  <a:solidFill>
                    <a:srgbClr val="FF0000"/>
                  </a:solidFill>
                  <a:effectLst>
                    <a:outerShdw blurRad="38100" dist="38100" dir="2700000" algn="tl">
                      <a:srgbClr val="C0C0C0"/>
                    </a:outerShdw>
                  </a:effectLst>
                </a:rPr>
                <a:t>0</a:t>
              </a:r>
            </a:p>
          </p:txBody>
        </p:sp>
        <p:sp>
          <p:nvSpPr>
            <p:cNvPr id="168" name="Text Box 87">
              <a:extLst>
                <a:ext uri="{FF2B5EF4-FFF2-40B4-BE49-F238E27FC236}">
                  <a16:creationId xmlns:a16="http://schemas.microsoft.com/office/drawing/2014/main" id="{69532AB0-55A2-41D5-8ED3-B4151A3C7A98}"/>
                </a:ext>
              </a:extLst>
            </p:cNvPr>
            <p:cNvSpPr txBox="1">
              <a:spLocks noChangeArrowheads="1"/>
            </p:cNvSpPr>
            <p:nvPr/>
          </p:nvSpPr>
          <p:spPr bwMode="auto">
            <a:xfrm>
              <a:off x="9409114" y="5084763"/>
              <a:ext cx="433387"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169" name="Line 89">
              <a:extLst>
                <a:ext uri="{FF2B5EF4-FFF2-40B4-BE49-F238E27FC236}">
                  <a16:creationId xmlns:a16="http://schemas.microsoft.com/office/drawing/2014/main" id="{C67EE7F1-EA92-48D0-8AAA-4A472806DD6A}"/>
                </a:ext>
              </a:extLst>
            </p:cNvPr>
            <p:cNvSpPr>
              <a:spLocks noChangeShapeType="1"/>
            </p:cNvSpPr>
            <p:nvPr/>
          </p:nvSpPr>
          <p:spPr bwMode="auto">
            <a:xfrm flipH="1" flipV="1">
              <a:off x="9177339" y="5129213"/>
              <a:ext cx="231775" cy="171450"/>
            </a:xfrm>
            <a:prstGeom prst="line">
              <a:avLst/>
            </a:prstGeom>
            <a:noFill/>
            <a:ln w="9525">
              <a:solidFill>
                <a:srgbClr val="FF0000"/>
              </a:solidFill>
              <a:round/>
              <a:headEnd/>
              <a:tailEnd type="triangle" w="med" len="med"/>
            </a:ln>
          </p:spPr>
          <p:txBody>
            <a:bodyPr/>
            <a:lstStyle/>
            <a:p>
              <a:endParaRPr lang="fr-FR"/>
            </a:p>
          </p:txBody>
        </p:sp>
      </p:grpSp>
      <p:cxnSp>
        <p:nvCxnSpPr>
          <p:cNvPr id="5" name="Connecteur droit 4">
            <a:extLst>
              <a:ext uri="{FF2B5EF4-FFF2-40B4-BE49-F238E27FC236}">
                <a16:creationId xmlns:a16="http://schemas.microsoft.com/office/drawing/2014/main" id="{86216C3B-F9BF-42EC-9257-213535938A42}"/>
              </a:ext>
            </a:extLst>
          </p:cNvPr>
          <p:cNvCxnSpPr/>
          <p:nvPr/>
        </p:nvCxnSpPr>
        <p:spPr>
          <a:xfrm flipH="1">
            <a:off x="7378209" y="4430117"/>
            <a:ext cx="584369" cy="727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5C3D1B1D-552D-46AB-8613-612D1D885F44}"/>
              </a:ext>
            </a:extLst>
          </p:cNvPr>
          <p:cNvCxnSpPr>
            <a:cxnSpLocks/>
          </p:cNvCxnSpPr>
          <p:nvPr/>
        </p:nvCxnSpPr>
        <p:spPr>
          <a:xfrm>
            <a:off x="7237830" y="4437458"/>
            <a:ext cx="874394" cy="655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2"/>
          <p:cNvSpPr>
            <a:spLocks noGrp="1" noChangeArrowheads="1"/>
          </p:cNvSpPr>
          <p:nvPr>
            <p:ph type="title"/>
          </p:nvPr>
        </p:nvSpPr>
        <p:spPr/>
        <p:txBody>
          <a:bodyPr/>
          <a:lstStyle/>
          <a:p>
            <a:pPr eaLnBrk="1" hangingPunct="1"/>
            <a:r>
              <a:rPr lang="fr-FR"/>
              <a:t>Le cristal réel de Bloch-Brillouin</a:t>
            </a:r>
          </a:p>
        </p:txBody>
      </p:sp>
      <p:sp>
        <p:nvSpPr>
          <p:cNvPr id="295939" name="Rectangle 3"/>
          <p:cNvSpPr>
            <a:spLocks noGrp="1" noChangeArrowheads="1"/>
          </p:cNvSpPr>
          <p:nvPr>
            <p:ph idx="1"/>
          </p:nvPr>
        </p:nvSpPr>
        <p:spPr>
          <a:xfrm>
            <a:off x="1524000" y="1847850"/>
            <a:ext cx="9144000" cy="2876550"/>
          </a:xfrm>
        </p:spPr>
        <p:txBody>
          <a:bodyPr/>
          <a:lstStyle/>
          <a:p>
            <a:pPr lvl="1" eaLnBrk="1" hangingPunct="1">
              <a:lnSpc>
                <a:spcPct val="90000"/>
              </a:lnSpc>
              <a:defRPr/>
            </a:pPr>
            <a:r>
              <a:rPr lang="fr-FR" i="1" u="sng">
                <a:solidFill>
                  <a:srgbClr val="000099"/>
                </a:solidFill>
                <a:effectLst>
                  <a:outerShdw blurRad="38100" dist="38100" dir="2700000" algn="tl">
                    <a:srgbClr val="C0C0C0"/>
                  </a:outerShdw>
                </a:effectLst>
              </a:rPr>
              <a:t>Bande presque pleine:</a:t>
            </a:r>
          </a:p>
          <a:p>
            <a:pPr lvl="2" eaLnBrk="1" hangingPunct="1">
              <a:lnSpc>
                <a:spcPct val="90000"/>
              </a:lnSpc>
              <a:defRPr/>
            </a:pPr>
            <a:r>
              <a:rPr lang="fr-FR"/>
              <a:t>Astuce: pour calculer la contribution au courant d’une bande presque pleine, on « ajoute » les électrons manquant puis on les « enlève », ce qui va nous permettre d’introduire la notion de trous.</a:t>
            </a:r>
          </a:p>
          <a:p>
            <a:pPr lvl="3" eaLnBrk="1" hangingPunct="1">
              <a:lnSpc>
                <a:spcPct val="90000"/>
              </a:lnSpc>
              <a:defRPr/>
            </a:pPr>
            <a:r>
              <a:rPr lang="fr-FR"/>
              <a:t>N : nb de places (</a:t>
            </a:r>
            <a:r>
              <a:rPr lang="en-US">
                <a:cs typeface="Arial" charset="0"/>
              </a:rPr>
              <a:t>~nb d’atomes)</a:t>
            </a:r>
          </a:p>
          <a:p>
            <a:pPr lvl="3" eaLnBrk="1" hangingPunct="1">
              <a:lnSpc>
                <a:spcPct val="90000"/>
              </a:lnSpc>
              <a:defRPr/>
            </a:pPr>
            <a:r>
              <a:rPr lang="en-US">
                <a:cs typeface="Arial" charset="0"/>
              </a:rPr>
              <a:t>N-p: nb d’électrons dans la bande</a:t>
            </a:r>
          </a:p>
          <a:p>
            <a:pPr lvl="3" eaLnBrk="1" hangingPunct="1">
              <a:lnSpc>
                <a:spcPct val="90000"/>
              </a:lnSpc>
              <a:defRPr/>
            </a:pPr>
            <a:r>
              <a:rPr lang="fr-FR"/>
              <a:t>p: nb de places vides ( de « trous »)</a:t>
            </a:r>
          </a:p>
          <a:p>
            <a:pPr lvl="2" eaLnBrk="1" hangingPunct="1">
              <a:lnSpc>
                <a:spcPct val="90000"/>
              </a:lnSpc>
              <a:defRPr/>
            </a:pPr>
            <a:endParaRPr lang="fr-FR" u="sng"/>
          </a:p>
        </p:txBody>
      </p:sp>
      <p:sp>
        <p:nvSpPr>
          <p:cNvPr id="113667" name="Espace réservé du numéro de diapositive 5"/>
          <p:cNvSpPr>
            <a:spLocks noGrp="1"/>
          </p:cNvSpPr>
          <p:nvPr>
            <p:ph type="sldNum" sz="quarter" idx="12"/>
          </p:nvPr>
        </p:nvSpPr>
        <p:spPr>
          <a:noFill/>
        </p:spPr>
        <p:txBody>
          <a:bodyPr/>
          <a:lstStyle/>
          <a:p>
            <a:fld id="{28B7EC02-5147-484E-A72B-7E2C6D316B98}" type="slidenum">
              <a:rPr lang="fr-FR" altLang="en-US"/>
              <a:pPr/>
              <a:t>189</a:t>
            </a:fld>
            <a:endParaRPr lang="fr-FR" altLang="en-US"/>
          </a:p>
        </p:txBody>
      </p:sp>
      <p:grpSp>
        <p:nvGrpSpPr>
          <p:cNvPr id="113670" name="Group 96"/>
          <p:cNvGrpSpPr>
            <a:grpSpLocks/>
          </p:cNvGrpSpPr>
          <p:nvPr/>
        </p:nvGrpSpPr>
        <p:grpSpPr bwMode="auto">
          <a:xfrm>
            <a:off x="7480300" y="2730352"/>
            <a:ext cx="3016250" cy="2282825"/>
            <a:chOff x="3605" y="449"/>
            <a:chExt cx="1900" cy="1438"/>
          </a:xfrm>
        </p:grpSpPr>
        <p:grpSp>
          <p:nvGrpSpPr>
            <p:cNvPr id="113677" name="Group 93"/>
            <p:cNvGrpSpPr>
              <a:grpSpLocks/>
            </p:cNvGrpSpPr>
            <p:nvPr/>
          </p:nvGrpSpPr>
          <p:grpSpPr bwMode="auto">
            <a:xfrm>
              <a:off x="3605" y="527"/>
              <a:ext cx="1860" cy="1360"/>
              <a:chOff x="3061" y="1797"/>
              <a:chExt cx="1860" cy="1360"/>
            </a:xfrm>
          </p:grpSpPr>
          <p:pic>
            <p:nvPicPr>
              <p:cNvPr id="113680" name="Picture 51"/>
              <p:cNvPicPr>
                <a:picLocks noChangeAspect="1" noChangeArrowheads="1"/>
              </p:cNvPicPr>
              <p:nvPr/>
            </p:nvPicPr>
            <p:blipFill>
              <a:blip r:embed="rId5" cstate="print"/>
              <a:srcRect r="12939"/>
              <a:stretch>
                <a:fillRect/>
              </a:stretch>
            </p:blipFill>
            <p:spPr bwMode="auto">
              <a:xfrm flipV="1">
                <a:off x="3197" y="2092"/>
                <a:ext cx="1557" cy="1036"/>
              </a:xfrm>
              <a:prstGeom prst="rect">
                <a:avLst/>
              </a:prstGeom>
              <a:noFill/>
              <a:ln w="9525">
                <a:solidFill>
                  <a:schemeClr val="bg1"/>
                </a:solidFill>
                <a:miter lim="800000"/>
                <a:headEnd/>
                <a:tailEnd/>
              </a:ln>
            </p:spPr>
          </p:pic>
          <p:sp>
            <p:nvSpPr>
              <p:cNvPr id="113681" name="Line 86"/>
              <p:cNvSpPr>
                <a:spLocks noChangeShapeType="1"/>
              </p:cNvSpPr>
              <p:nvPr/>
            </p:nvSpPr>
            <p:spPr bwMode="auto">
              <a:xfrm flipV="1">
                <a:off x="4014" y="2051"/>
                <a:ext cx="0" cy="1044"/>
              </a:xfrm>
              <a:prstGeom prst="line">
                <a:avLst/>
              </a:prstGeom>
              <a:noFill/>
              <a:ln w="76200">
                <a:solidFill>
                  <a:schemeClr val="bg1"/>
                </a:solidFill>
                <a:round/>
                <a:headEnd/>
                <a:tailEnd/>
              </a:ln>
            </p:spPr>
            <p:txBody>
              <a:bodyPr/>
              <a:lstStyle/>
              <a:p>
                <a:endParaRPr lang="fr-FR"/>
              </a:p>
            </p:txBody>
          </p:sp>
          <p:sp>
            <p:nvSpPr>
              <p:cNvPr id="113682" name="Oval 54"/>
              <p:cNvSpPr>
                <a:spLocks noChangeAspect="1" noChangeArrowheads="1"/>
              </p:cNvSpPr>
              <p:nvPr/>
            </p:nvSpPr>
            <p:spPr bwMode="auto">
              <a:xfrm flipV="1">
                <a:off x="4687" y="2813"/>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3" name="Oval 55"/>
              <p:cNvSpPr>
                <a:spLocks noChangeAspect="1" noChangeArrowheads="1"/>
              </p:cNvSpPr>
              <p:nvPr/>
            </p:nvSpPr>
            <p:spPr bwMode="auto">
              <a:xfrm flipV="1">
                <a:off x="4620" y="2800"/>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4" name="Oval 56"/>
              <p:cNvSpPr>
                <a:spLocks noChangeAspect="1" noChangeArrowheads="1"/>
              </p:cNvSpPr>
              <p:nvPr/>
            </p:nvSpPr>
            <p:spPr bwMode="auto">
              <a:xfrm flipV="1">
                <a:off x="4554" y="2775"/>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5" name="Oval 57"/>
              <p:cNvSpPr>
                <a:spLocks noChangeAspect="1" noChangeArrowheads="1"/>
              </p:cNvSpPr>
              <p:nvPr/>
            </p:nvSpPr>
            <p:spPr bwMode="auto">
              <a:xfrm flipV="1">
                <a:off x="4495" y="273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6" name="Oval 58"/>
              <p:cNvSpPr>
                <a:spLocks noChangeAspect="1" noChangeArrowheads="1"/>
              </p:cNvSpPr>
              <p:nvPr/>
            </p:nvSpPr>
            <p:spPr bwMode="auto">
              <a:xfrm flipV="1">
                <a:off x="4441" y="2693"/>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7" name="Oval 59"/>
              <p:cNvSpPr>
                <a:spLocks noChangeAspect="1" noChangeArrowheads="1"/>
              </p:cNvSpPr>
              <p:nvPr/>
            </p:nvSpPr>
            <p:spPr bwMode="auto">
              <a:xfrm flipV="1">
                <a:off x="4396" y="2643"/>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8" name="Oval 60"/>
              <p:cNvSpPr>
                <a:spLocks noChangeAspect="1" noChangeArrowheads="1"/>
              </p:cNvSpPr>
              <p:nvPr/>
            </p:nvSpPr>
            <p:spPr bwMode="auto">
              <a:xfrm flipV="1">
                <a:off x="4356" y="2586"/>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9" name="Oval 61"/>
              <p:cNvSpPr>
                <a:spLocks noChangeAspect="1" noChangeArrowheads="1"/>
              </p:cNvSpPr>
              <p:nvPr/>
            </p:nvSpPr>
            <p:spPr bwMode="auto">
              <a:xfrm flipV="1">
                <a:off x="4336" y="2529"/>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0" name="Oval 62"/>
              <p:cNvSpPr>
                <a:spLocks noChangeAspect="1" noChangeArrowheads="1"/>
              </p:cNvSpPr>
              <p:nvPr/>
            </p:nvSpPr>
            <p:spPr bwMode="auto">
              <a:xfrm flipV="1">
                <a:off x="4303" y="247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1" name="Oval 63"/>
              <p:cNvSpPr>
                <a:spLocks noChangeAspect="1" noChangeArrowheads="1"/>
              </p:cNvSpPr>
              <p:nvPr/>
            </p:nvSpPr>
            <p:spPr bwMode="auto">
              <a:xfrm flipV="1">
                <a:off x="4263" y="242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2" name="Oval 64"/>
              <p:cNvSpPr>
                <a:spLocks noChangeAspect="1" noChangeArrowheads="1"/>
              </p:cNvSpPr>
              <p:nvPr/>
            </p:nvSpPr>
            <p:spPr bwMode="auto">
              <a:xfrm flipV="1">
                <a:off x="3296" y="2812"/>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3" name="Oval 65"/>
              <p:cNvSpPr>
                <a:spLocks noChangeAspect="1" noChangeArrowheads="1"/>
              </p:cNvSpPr>
              <p:nvPr/>
            </p:nvSpPr>
            <p:spPr bwMode="auto">
              <a:xfrm flipV="1">
                <a:off x="3363" y="280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4" name="Oval 66"/>
              <p:cNvSpPr>
                <a:spLocks noChangeAspect="1" noChangeArrowheads="1"/>
              </p:cNvSpPr>
              <p:nvPr/>
            </p:nvSpPr>
            <p:spPr bwMode="auto">
              <a:xfrm flipV="1">
                <a:off x="3429" y="2775"/>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5" name="Oval 67"/>
              <p:cNvSpPr>
                <a:spLocks noChangeAspect="1" noChangeArrowheads="1"/>
              </p:cNvSpPr>
              <p:nvPr/>
            </p:nvSpPr>
            <p:spPr bwMode="auto">
              <a:xfrm flipV="1">
                <a:off x="3488" y="2737"/>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6" name="Oval 68"/>
              <p:cNvSpPr>
                <a:spLocks noChangeAspect="1" noChangeArrowheads="1"/>
              </p:cNvSpPr>
              <p:nvPr/>
            </p:nvSpPr>
            <p:spPr bwMode="auto">
              <a:xfrm flipV="1">
                <a:off x="3542" y="269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7" name="Oval 69"/>
              <p:cNvSpPr>
                <a:spLocks noChangeAspect="1" noChangeArrowheads="1"/>
              </p:cNvSpPr>
              <p:nvPr/>
            </p:nvSpPr>
            <p:spPr bwMode="auto">
              <a:xfrm flipV="1">
                <a:off x="3588" y="264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8" name="Oval 70"/>
              <p:cNvSpPr>
                <a:spLocks noChangeAspect="1" noChangeArrowheads="1"/>
              </p:cNvSpPr>
              <p:nvPr/>
            </p:nvSpPr>
            <p:spPr bwMode="auto">
              <a:xfrm flipV="1">
                <a:off x="3627" y="258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9" name="Oval 71"/>
              <p:cNvSpPr>
                <a:spLocks noChangeAspect="1" noChangeArrowheads="1"/>
              </p:cNvSpPr>
              <p:nvPr/>
            </p:nvSpPr>
            <p:spPr bwMode="auto">
              <a:xfrm flipV="1">
                <a:off x="3647" y="2529"/>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700" name="Oval 72"/>
              <p:cNvSpPr>
                <a:spLocks noChangeAspect="1" noChangeArrowheads="1"/>
              </p:cNvSpPr>
              <p:nvPr/>
            </p:nvSpPr>
            <p:spPr bwMode="auto">
              <a:xfrm flipV="1">
                <a:off x="3680" y="247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701" name="Oval 73"/>
              <p:cNvSpPr>
                <a:spLocks noChangeAspect="1" noChangeArrowheads="1"/>
              </p:cNvSpPr>
              <p:nvPr/>
            </p:nvSpPr>
            <p:spPr bwMode="auto">
              <a:xfrm flipV="1">
                <a:off x="3720" y="242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702" name="Oval 74"/>
              <p:cNvSpPr>
                <a:spLocks noChangeAspect="1" noChangeArrowheads="1"/>
              </p:cNvSpPr>
              <p:nvPr/>
            </p:nvSpPr>
            <p:spPr bwMode="auto">
              <a:xfrm flipV="1">
                <a:off x="3766" y="237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3" name="Oval 75"/>
              <p:cNvSpPr>
                <a:spLocks noChangeAspect="1" noChangeArrowheads="1"/>
              </p:cNvSpPr>
              <p:nvPr/>
            </p:nvSpPr>
            <p:spPr bwMode="auto">
              <a:xfrm flipV="1">
                <a:off x="4163" y="232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4" name="Oval 76"/>
              <p:cNvSpPr>
                <a:spLocks noChangeAspect="1" noChangeArrowheads="1"/>
              </p:cNvSpPr>
              <p:nvPr/>
            </p:nvSpPr>
            <p:spPr bwMode="auto">
              <a:xfrm flipV="1">
                <a:off x="4111" y="2302"/>
                <a:ext cx="39"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5" name="Oval 77"/>
              <p:cNvSpPr>
                <a:spLocks noChangeAspect="1" noChangeArrowheads="1"/>
              </p:cNvSpPr>
              <p:nvPr/>
            </p:nvSpPr>
            <p:spPr bwMode="auto">
              <a:xfrm flipV="1">
                <a:off x="4058" y="2289"/>
                <a:ext cx="39" cy="38"/>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6" name="Oval 78"/>
              <p:cNvSpPr>
                <a:spLocks noChangeAspect="1" noChangeArrowheads="1"/>
              </p:cNvSpPr>
              <p:nvPr/>
            </p:nvSpPr>
            <p:spPr bwMode="auto">
              <a:xfrm flipV="1">
                <a:off x="3991" y="2284"/>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7" name="Oval 79"/>
              <p:cNvSpPr>
                <a:spLocks noChangeAspect="1" noChangeArrowheads="1"/>
              </p:cNvSpPr>
              <p:nvPr/>
            </p:nvSpPr>
            <p:spPr bwMode="auto">
              <a:xfrm flipH="1" flipV="1">
                <a:off x="3820" y="2328"/>
                <a:ext cx="39"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8" name="Oval 80"/>
              <p:cNvSpPr>
                <a:spLocks noChangeAspect="1" noChangeArrowheads="1"/>
              </p:cNvSpPr>
              <p:nvPr/>
            </p:nvSpPr>
            <p:spPr bwMode="auto">
              <a:xfrm flipH="1" flipV="1">
                <a:off x="3872" y="230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9" name="Oval 81"/>
              <p:cNvSpPr>
                <a:spLocks noChangeAspect="1" noChangeArrowheads="1"/>
              </p:cNvSpPr>
              <p:nvPr/>
            </p:nvSpPr>
            <p:spPr bwMode="auto">
              <a:xfrm flipH="1" flipV="1">
                <a:off x="3925" y="2289"/>
                <a:ext cx="40" cy="38"/>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0" name="Oval 82"/>
              <p:cNvSpPr>
                <a:spLocks noChangeAspect="1" noChangeArrowheads="1"/>
              </p:cNvSpPr>
              <p:nvPr/>
            </p:nvSpPr>
            <p:spPr bwMode="auto">
              <a:xfrm flipH="1" flipV="1">
                <a:off x="3992" y="2284"/>
                <a:ext cx="39"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1" name="Oval 84"/>
              <p:cNvSpPr>
                <a:spLocks noChangeAspect="1" noChangeArrowheads="1"/>
              </p:cNvSpPr>
              <p:nvPr/>
            </p:nvSpPr>
            <p:spPr bwMode="auto">
              <a:xfrm flipV="1">
                <a:off x="4217" y="2371"/>
                <a:ext cx="39" cy="38"/>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2" name="Line 89"/>
              <p:cNvSpPr>
                <a:spLocks noChangeShapeType="1"/>
              </p:cNvSpPr>
              <p:nvPr/>
            </p:nvSpPr>
            <p:spPr bwMode="auto">
              <a:xfrm flipV="1">
                <a:off x="4014" y="1797"/>
                <a:ext cx="0" cy="1225"/>
              </a:xfrm>
              <a:prstGeom prst="line">
                <a:avLst/>
              </a:prstGeom>
              <a:noFill/>
              <a:ln w="9525">
                <a:solidFill>
                  <a:schemeClr val="tx1"/>
                </a:solidFill>
                <a:round/>
                <a:headEnd/>
                <a:tailEnd type="triangle" w="med" len="med"/>
              </a:ln>
            </p:spPr>
            <p:txBody>
              <a:bodyPr/>
              <a:lstStyle/>
              <a:p>
                <a:endParaRPr lang="fr-FR"/>
              </a:p>
            </p:txBody>
          </p:sp>
          <p:sp>
            <p:nvSpPr>
              <p:cNvPr id="113713" name="Line 90"/>
              <p:cNvSpPr>
                <a:spLocks noChangeShapeType="1"/>
              </p:cNvSpPr>
              <p:nvPr/>
            </p:nvSpPr>
            <p:spPr bwMode="auto">
              <a:xfrm>
                <a:off x="3061" y="2886"/>
                <a:ext cx="1860" cy="0"/>
              </a:xfrm>
              <a:prstGeom prst="line">
                <a:avLst/>
              </a:prstGeom>
              <a:noFill/>
              <a:ln w="9525">
                <a:solidFill>
                  <a:schemeClr val="tx1"/>
                </a:solidFill>
                <a:round/>
                <a:headEnd/>
                <a:tailEnd type="triangle" w="med" len="med"/>
              </a:ln>
            </p:spPr>
            <p:txBody>
              <a:bodyPr/>
              <a:lstStyle/>
              <a:p>
                <a:endParaRPr lang="fr-FR"/>
              </a:p>
            </p:txBody>
          </p:sp>
          <p:sp>
            <p:nvSpPr>
              <p:cNvPr id="113714" name="Oval 91"/>
              <p:cNvSpPr>
                <a:spLocks noChangeAspect="1" noChangeArrowheads="1"/>
              </p:cNvSpPr>
              <p:nvPr/>
            </p:nvSpPr>
            <p:spPr bwMode="auto">
              <a:xfrm flipV="1">
                <a:off x="3995" y="227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5" name="Rectangle 87"/>
              <p:cNvSpPr>
                <a:spLocks noChangeArrowheads="1"/>
              </p:cNvSpPr>
              <p:nvPr/>
            </p:nvSpPr>
            <p:spPr bwMode="auto">
              <a:xfrm>
                <a:off x="3651" y="2931"/>
                <a:ext cx="590" cy="226"/>
              </a:xfrm>
              <a:prstGeom prst="rect">
                <a:avLst/>
              </a:prstGeom>
              <a:solidFill>
                <a:schemeClr val="bg1"/>
              </a:solidFill>
              <a:ln w="9525">
                <a:solidFill>
                  <a:schemeClr val="bg1"/>
                </a:solidFill>
                <a:miter lim="800000"/>
                <a:headEnd/>
                <a:tailEnd/>
              </a:ln>
            </p:spPr>
            <p:txBody>
              <a:bodyPr wrap="none" anchor="ctr"/>
              <a:lstStyle/>
              <a:p>
                <a:endParaRPr lang="fr-FR"/>
              </a:p>
            </p:txBody>
          </p:sp>
        </p:grpSp>
        <p:sp>
          <p:nvSpPr>
            <p:cNvPr id="296030" name="Text Box 94"/>
            <p:cNvSpPr txBox="1">
              <a:spLocks noChangeArrowheads="1"/>
            </p:cNvSpPr>
            <p:nvPr/>
          </p:nvSpPr>
          <p:spPr bwMode="auto">
            <a:xfrm>
              <a:off x="4319" y="449"/>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96031" name="Text Box 95"/>
            <p:cNvSpPr txBox="1">
              <a:spLocks noChangeArrowheads="1"/>
            </p:cNvSpPr>
            <p:nvPr/>
          </p:nvSpPr>
          <p:spPr bwMode="auto">
            <a:xfrm>
              <a:off x="5317" y="1356"/>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grpSp>
        <p:nvGrpSpPr>
          <p:cNvPr id="113671" name="Group 101"/>
          <p:cNvGrpSpPr>
            <a:grpSpLocks/>
          </p:cNvGrpSpPr>
          <p:nvPr/>
        </p:nvGrpSpPr>
        <p:grpSpPr bwMode="auto">
          <a:xfrm>
            <a:off x="3835400" y="4718051"/>
            <a:ext cx="4565650" cy="1806575"/>
            <a:chOff x="1456" y="2931"/>
            <a:chExt cx="2876" cy="1138"/>
          </a:xfrm>
        </p:grpSpPr>
        <p:graphicFrame>
          <p:nvGraphicFramePr>
            <p:cNvPr id="113666" name="Object 97"/>
            <p:cNvGraphicFramePr>
              <a:graphicFrameLocks noChangeAspect="1"/>
            </p:cNvGraphicFramePr>
            <p:nvPr>
              <p:extLst>
                <p:ext uri="{D42A27DB-BD31-4B8C-83A1-F6EECF244321}">
                  <p14:modId xmlns:p14="http://schemas.microsoft.com/office/powerpoint/2010/main" val="2640368215"/>
                </p:ext>
              </p:extLst>
            </p:nvPr>
          </p:nvGraphicFramePr>
          <p:xfrm>
            <a:off x="1456" y="2931"/>
            <a:ext cx="2876" cy="1130"/>
          </p:xfrm>
          <a:graphic>
            <a:graphicData uri="http://schemas.openxmlformats.org/presentationml/2006/ole">
              <mc:AlternateContent xmlns:mc="http://schemas.openxmlformats.org/markup-compatibility/2006">
                <mc:Choice xmlns:v="urn:schemas-microsoft-com:vml" Requires="v">
                  <p:oleObj name="Equation" r:id="rId6" imgW="2260440" imgH="888840" progId="Equation.3">
                    <p:embed/>
                  </p:oleObj>
                </mc:Choice>
                <mc:Fallback>
                  <p:oleObj name="Equation" r:id="rId6" imgW="2260440" imgH="888840" progId="Equation.3">
                    <p:embed/>
                    <p:pic>
                      <p:nvPicPr>
                        <p:cNvPr id="113666" name="Object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6" y="2931"/>
                          <a:ext cx="2876" cy="1130"/>
                        </a:xfrm>
                        <a:prstGeom prst="rect">
                          <a:avLst/>
                        </a:prstGeom>
                        <a:solidFill>
                          <a:schemeClr val="bg1"/>
                        </a:solidFill>
                        <a:ln w="9525">
                          <a:solidFill>
                            <a:srgbClr val="FF0000"/>
                          </a:solidFill>
                          <a:miter lim="800000"/>
                          <a:headEnd/>
                          <a:tailEnd/>
                        </a:ln>
                      </p:spPr>
                    </p:pic>
                  </p:oleObj>
                </mc:Fallback>
              </mc:AlternateContent>
            </a:graphicData>
          </a:graphic>
        </p:graphicFrame>
        <p:sp>
          <p:nvSpPr>
            <p:cNvPr id="113675" name="AutoShape 98"/>
            <p:cNvSpPr>
              <a:spLocks/>
            </p:cNvSpPr>
            <p:nvPr/>
          </p:nvSpPr>
          <p:spPr bwMode="auto">
            <a:xfrm rot="-5400000">
              <a:off x="2880" y="3667"/>
              <a:ext cx="45" cy="408"/>
            </a:xfrm>
            <a:prstGeom prst="leftBrace">
              <a:avLst>
                <a:gd name="adj1" fmla="val 75556"/>
                <a:gd name="adj2" fmla="val 50000"/>
              </a:avLst>
            </a:prstGeom>
            <a:noFill/>
            <a:ln w="28575">
              <a:solidFill>
                <a:srgbClr val="FF0000"/>
              </a:solidFill>
              <a:round/>
              <a:headEnd/>
              <a:tailEnd/>
            </a:ln>
          </p:spPr>
          <p:txBody>
            <a:bodyPr wrap="none" anchor="ctr"/>
            <a:lstStyle/>
            <a:p>
              <a:endParaRPr lang="fr-FR"/>
            </a:p>
          </p:txBody>
        </p:sp>
        <p:sp>
          <p:nvSpPr>
            <p:cNvPr id="296036" name="Text Box 100"/>
            <p:cNvSpPr txBox="1">
              <a:spLocks noChangeArrowheads="1"/>
            </p:cNvSpPr>
            <p:nvPr/>
          </p:nvSpPr>
          <p:spPr bwMode="auto">
            <a:xfrm>
              <a:off x="2426" y="3838"/>
              <a:ext cx="940" cy="231"/>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bande pleine</a:t>
              </a:r>
            </a:p>
          </p:txBody>
        </p:sp>
      </p:grpSp>
      <p:sp>
        <p:nvSpPr>
          <p:cNvPr id="113672" name="Oval 102"/>
          <p:cNvSpPr>
            <a:spLocks noChangeArrowheads="1"/>
          </p:cNvSpPr>
          <p:nvPr/>
        </p:nvSpPr>
        <p:spPr bwMode="auto">
          <a:xfrm>
            <a:off x="6816725" y="5805488"/>
            <a:ext cx="503238" cy="576262"/>
          </a:xfrm>
          <a:prstGeom prst="ellipse">
            <a:avLst/>
          </a:prstGeom>
          <a:noFill/>
          <a:ln w="28575">
            <a:solidFill>
              <a:srgbClr val="FF0000"/>
            </a:solidFill>
            <a:round/>
            <a:headEnd/>
            <a:tailEnd/>
          </a:ln>
        </p:spPr>
        <p:txBody>
          <a:bodyPr wrap="none" anchor="ctr"/>
          <a:lstStyle/>
          <a:p>
            <a:endParaRPr lang="fr-FR"/>
          </a:p>
        </p:txBody>
      </p:sp>
      <p:sp>
        <p:nvSpPr>
          <p:cNvPr id="113673" name="Freeform 104"/>
          <p:cNvSpPr>
            <a:spLocks/>
          </p:cNvSpPr>
          <p:nvPr/>
        </p:nvSpPr>
        <p:spPr bwMode="auto">
          <a:xfrm>
            <a:off x="7104064" y="5578476"/>
            <a:ext cx="2016125" cy="227013"/>
          </a:xfrm>
          <a:custGeom>
            <a:avLst/>
            <a:gdLst>
              <a:gd name="T0" fmla="*/ 0 w 1270"/>
              <a:gd name="T1" fmla="*/ 143 h 143"/>
              <a:gd name="T2" fmla="*/ 272 w 1270"/>
              <a:gd name="T3" fmla="*/ 52 h 143"/>
              <a:gd name="T4" fmla="*/ 771 w 1270"/>
              <a:gd name="T5" fmla="*/ 7 h 143"/>
              <a:gd name="T6" fmla="*/ 1270 w 1270"/>
              <a:gd name="T7" fmla="*/ 7 h 143"/>
              <a:gd name="T8" fmla="*/ 0 60000 65536"/>
              <a:gd name="T9" fmla="*/ 0 60000 65536"/>
              <a:gd name="T10" fmla="*/ 0 60000 65536"/>
              <a:gd name="T11" fmla="*/ 0 60000 65536"/>
              <a:gd name="T12" fmla="*/ 0 w 1270"/>
              <a:gd name="T13" fmla="*/ 0 h 143"/>
              <a:gd name="T14" fmla="*/ 1270 w 1270"/>
              <a:gd name="T15" fmla="*/ 143 h 143"/>
            </a:gdLst>
            <a:ahLst/>
            <a:cxnLst>
              <a:cxn ang="T8">
                <a:pos x="T0" y="T1"/>
              </a:cxn>
              <a:cxn ang="T9">
                <a:pos x="T2" y="T3"/>
              </a:cxn>
              <a:cxn ang="T10">
                <a:pos x="T4" y="T5"/>
              </a:cxn>
              <a:cxn ang="T11">
                <a:pos x="T6" y="T7"/>
              </a:cxn>
            </a:cxnLst>
            <a:rect l="T12" t="T13" r="T14" b="T15"/>
            <a:pathLst>
              <a:path w="1270" h="143">
                <a:moveTo>
                  <a:pt x="0" y="143"/>
                </a:moveTo>
                <a:cubicBezTo>
                  <a:pt x="72" y="109"/>
                  <a:pt x="144" y="75"/>
                  <a:pt x="272" y="52"/>
                </a:cubicBezTo>
                <a:cubicBezTo>
                  <a:pt x="400" y="29"/>
                  <a:pt x="605" y="14"/>
                  <a:pt x="771" y="7"/>
                </a:cubicBezTo>
                <a:cubicBezTo>
                  <a:pt x="937" y="0"/>
                  <a:pt x="1103" y="3"/>
                  <a:pt x="1270" y="7"/>
                </a:cubicBezTo>
              </a:path>
            </a:pathLst>
          </a:custGeom>
          <a:noFill/>
          <a:ln w="9525">
            <a:solidFill>
              <a:srgbClr val="FF0000"/>
            </a:solidFill>
            <a:round/>
            <a:headEnd type="none" w="med" len="med"/>
            <a:tailEnd type="triangle" w="med" len="med"/>
          </a:ln>
        </p:spPr>
        <p:txBody>
          <a:bodyPr/>
          <a:lstStyle/>
          <a:p>
            <a:endParaRPr lang="fr-FR"/>
          </a:p>
        </p:txBody>
      </p:sp>
      <p:sp>
        <p:nvSpPr>
          <p:cNvPr id="296041" name="Text Box 105"/>
          <p:cNvSpPr txBox="1">
            <a:spLocks noChangeArrowheads="1"/>
          </p:cNvSpPr>
          <p:nvPr/>
        </p:nvSpPr>
        <p:spPr bwMode="auto">
          <a:xfrm>
            <a:off x="8832851" y="5300663"/>
            <a:ext cx="1387475" cy="641350"/>
          </a:xfrm>
          <a:prstGeom prst="rect">
            <a:avLst/>
          </a:prstGeom>
          <a:noFill/>
          <a:ln w="9525">
            <a:noFill/>
            <a:miter lim="800000"/>
            <a:headEnd/>
            <a:tailEnd/>
          </a:ln>
          <a:effectLst/>
        </p:spPr>
        <p:txBody>
          <a:bodyPr>
            <a:spAutoFit/>
          </a:bodyPr>
          <a:lstStyle/>
          <a:p>
            <a:pPr algn="ctr">
              <a:defRPr/>
            </a:pPr>
            <a:r>
              <a:rPr lang="fr-FR" i="1">
                <a:solidFill>
                  <a:srgbClr val="FF0000"/>
                </a:solidFill>
                <a:effectLst>
                  <a:outerShdw blurRad="38100" dist="38100" dir="2700000" algn="tl">
                    <a:srgbClr val="C0C0C0"/>
                  </a:outerShdw>
                </a:effectLst>
              </a:rPr>
              <a:t>Charge positive!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Grp="1" noChangeArrowheads="1"/>
          </p:cNvSpPr>
          <p:nvPr>
            <p:ph type="title"/>
          </p:nvPr>
        </p:nvSpPr>
        <p:spPr>
          <a:noFill/>
        </p:spPr>
        <p:txBody>
          <a:bodyPr/>
          <a:lstStyle/>
          <a:p>
            <a:pPr eaLnBrk="1" hangingPunct="1"/>
            <a:r>
              <a:rPr lang="fr-FR"/>
              <a:t>La liaison covalente</a:t>
            </a:r>
          </a:p>
        </p:txBody>
      </p:sp>
      <p:sp>
        <p:nvSpPr>
          <p:cNvPr id="217091" name="Rectangle 3"/>
          <p:cNvSpPr>
            <a:spLocks noGrp="1" noChangeArrowheads="1"/>
          </p:cNvSpPr>
          <p:nvPr>
            <p:ph idx="1"/>
          </p:nvPr>
        </p:nvSpPr>
        <p:spPr>
          <a:xfrm>
            <a:off x="1774826" y="1484313"/>
            <a:ext cx="7273925" cy="4411662"/>
          </a:xfrm>
        </p:spPr>
        <p:txBody>
          <a:bodyPr/>
          <a:lstStyle/>
          <a:p>
            <a:pPr eaLnBrk="1" hangingPunct="1"/>
            <a:r>
              <a:rPr lang="fr-FR"/>
              <a:t>Exemple :le Silicium</a:t>
            </a:r>
          </a:p>
          <a:p>
            <a:pPr lvl="1" eaLnBrk="1" hangingPunct="1"/>
            <a:r>
              <a:rPr lang="fr-FR"/>
              <a:t>4 électrons de valence</a:t>
            </a:r>
          </a:p>
          <a:p>
            <a:pPr lvl="1" eaLnBrk="1" hangingPunct="1"/>
            <a:endParaRPr lang="fr-FR"/>
          </a:p>
          <a:p>
            <a:pPr lvl="1" eaLnBrk="1" hangingPunct="1"/>
            <a:r>
              <a:rPr lang="fr-FR"/>
              <a:t>Il « manque » 4 électrons de valence pour compléter sa couche externe</a:t>
            </a:r>
          </a:p>
          <a:p>
            <a:pPr lvl="1" eaLnBrk="1" hangingPunct="1"/>
            <a:r>
              <a:rPr lang="fr-FR"/>
              <a:t>Il suffit de « rapprocher » 4 autres Silicium</a:t>
            </a:r>
          </a:p>
        </p:txBody>
      </p:sp>
      <p:sp>
        <p:nvSpPr>
          <p:cNvPr id="217090" name="Espace réservé du numéro de diapositive 5"/>
          <p:cNvSpPr>
            <a:spLocks noGrp="1"/>
          </p:cNvSpPr>
          <p:nvPr>
            <p:ph type="sldNum" sz="quarter" idx="12"/>
          </p:nvPr>
        </p:nvSpPr>
        <p:spPr>
          <a:noFill/>
        </p:spPr>
        <p:txBody>
          <a:bodyPr/>
          <a:lstStyle/>
          <a:p>
            <a:fld id="{49F11CDD-7F3B-4E70-BA13-C8A47D6BEBB6}" type="slidenum">
              <a:rPr lang="fr-FR" altLang="en-US"/>
              <a:pPr/>
              <a:t>19</a:t>
            </a:fld>
            <a:endParaRPr lang="fr-FR" altLang="en-US"/>
          </a:p>
        </p:txBody>
      </p:sp>
      <p:grpSp>
        <p:nvGrpSpPr>
          <p:cNvPr id="217093" name="Group 11"/>
          <p:cNvGrpSpPr>
            <a:grpSpLocks/>
          </p:cNvGrpSpPr>
          <p:nvPr/>
        </p:nvGrpSpPr>
        <p:grpSpPr bwMode="auto">
          <a:xfrm>
            <a:off x="7319963" y="1412875"/>
            <a:ext cx="1295400" cy="1238250"/>
            <a:chOff x="2826" y="1888"/>
            <a:chExt cx="816" cy="780"/>
          </a:xfrm>
        </p:grpSpPr>
        <p:sp>
          <p:nvSpPr>
            <p:cNvPr id="217124" name="Text Box 5"/>
            <p:cNvSpPr txBox="1">
              <a:spLocks noChangeArrowheads="1"/>
            </p:cNvSpPr>
            <p:nvPr/>
          </p:nvSpPr>
          <p:spPr bwMode="auto">
            <a:xfrm>
              <a:off x="3094" y="2126"/>
              <a:ext cx="287" cy="288"/>
            </a:xfrm>
            <a:prstGeom prst="rect">
              <a:avLst/>
            </a:prstGeom>
            <a:noFill/>
            <a:ln w="28575">
              <a:noFill/>
              <a:miter lim="800000"/>
              <a:headEnd/>
              <a:tailEnd/>
            </a:ln>
          </p:spPr>
          <p:txBody>
            <a:bodyPr wrap="none">
              <a:spAutoFit/>
            </a:bodyPr>
            <a:lstStyle/>
            <a:p>
              <a:r>
                <a:rPr lang="fr-FR" sz="2400"/>
                <a:t>Si</a:t>
              </a:r>
            </a:p>
          </p:txBody>
        </p:sp>
        <p:sp>
          <p:nvSpPr>
            <p:cNvPr id="217125" name="Line 6"/>
            <p:cNvSpPr>
              <a:spLocks noChangeShapeType="1"/>
            </p:cNvSpPr>
            <p:nvPr/>
          </p:nvSpPr>
          <p:spPr bwMode="auto">
            <a:xfrm>
              <a:off x="3416" y="2269"/>
              <a:ext cx="226" cy="0"/>
            </a:xfrm>
            <a:prstGeom prst="line">
              <a:avLst/>
            </a:prstGeom>
            <a:noFill/>
            <a:ln w="28575">
              <a:solidFill>
                <a:schemeClr val="tx1"/>
              </a:solidFill>
              <a:round/>
              <a:headEnd/>
              <a:tailEnd/>
            </a:ln>
          </p:spPr>
          <p:txBody>
            <a:bodyPr/>
            <a:lstStyle/>
            <a:p>
              <a:endParaRPr lang="fr-FR"/>
            </a:p>
          </p:txBody>
        </p:sp>
        <p:sp>
          <p:nvSpPr>
            <p:cNvPr id="217126" name="Line 7"/>
            <p:cNvSpPr>
              <a:spLocks noChangeShapeType="1"/>
            </p:cNvSpPr>
            <p:nvPr/>
          </p:nvSpPr>
          <p:spPr bwMode="auto">
            <a:xfrm>
              <a:off x="2826" y="2278"/>
              <a:ext cx="226" cy="0"/>
            </a:xfrm>
            <a:prstGeom prst="line">
              <a:avLst/>
            </a:prstGeom>
            <a:noFill/>
            <a:ln w="28575">
              <a:solidFill>
                <a:schemeClr val="tx1"/>
              </a:solidFill>
              <a:round/>
              <a:headEnd/>
              <a:tailEnd/>
            </a:ln>
          </p:spPr>
          <p:txBody>
            <a:bodyPr/>
            <a:lstStyle/>
            <a:p>
              <a:endParaRPr lang="fr-FR"/>
            </a:p>
          </p:txBody>
        </p:sp>
        <p:sp>
          <p:nvSpPr>
            <p:cNvPr id="217127" name="Line 8"/>
            <p:cNvSpPr>
              <a:spLocks noChangeShapeType="1"/>
            </p:cNvSpPr>
            <p:nvPr/>
          </p:nvSpPr>
          <p:spPr bwMode="auto">
            <a:xfrm rot="-5400000">
              <a:off x="3130" y="2001"/>
              <a:ext cx="226" cy="0"/>
            </a:xfrm>
            <a:prstGeom prst="line">
              <a:avLst/>
            </a:prstGeom>
            <a:noFill/>
            <a:ln w="28575">
              <a:solidFill>
                <a:schemeClr val="tx1"/>
              </a:solidFill>
              <a:round/>
              <a:headEnd/>
              <a:tailEnd/>
            </a:ln>
          </p:spPr>
          <p:txBody>
            <a:bodyPr/>
            <a:lstStyle/>
            <a:p>
              <a:endParaRPr lang="fr-FR"/>
            </a:p>
          </p:txBody>
        </p:sp>
        <p:sp>
          <p:nvSpPr>
            <p:cNvPr id="217128" name="Line 10"/>
            <p:cNvSpPr>
              <a:spLocks noChangeShapeType="1"/>
            </p:cNvSpPr>
            <p:nvPr/>
          </p:nvSpPr>
          <p:spPr bwMode="auto">
            <a:xfrm rot="-5400000">
              <a:off x="3131" y="2555"/>
              <a:ext cx="226" cy="0"/>
            </a:xfrm>
            <a:prstGeom prst="line">
              <a:avLst/>
            </a:prstGeom>
            <a:noFill/>
            <a:ln w="28575">
              <a:solidFill>
                <a:schemeClr val="tx1"/>
              </a:solidFill>
              <a:round/>
              <a:headEnd/>
              <a:tailEnd/>
            </a:ln>
          </p:spPr>
          <p:txBody>
            <a:bodyPr/>
            <a:lstStyle/>
            <a:p>
              <a:endParaRPr lang="fr-FR"/>
            </a:p>
          </p:txBody>
        </p:sp>
      </p:grpSp>
      <p:grpSp>
        <p:nvGrpSpPr>
          <p:cNvPr id="217094" name="Group 68"/>
          <p:cNvGrpSpPr>
            <a:grpSpLocks/>
          </p:cNvGrpSpPr>
          <p:nvPr/>
        </p:nvGrpSpPr>
        <p:grpSpPr bwMode="auto">
          <a:xfrm>
            <a:off x="2351088" y="4508500"/>
            <a:ext cx="1962150" cy="2006600"/>
            <a:chOff x="2234" y="2840"/>
            <a:chExt cx="1236" cy="1264"/>
          </a:xfrm>
        </p:grpSpPr>
        <p:sp>
          <p:nvSpPr>
            <p:cNvPr id="217099" name="Text Box 23"/>
            <p:cNvSpPr txBox="1">
              <a:spLocks noChangeArrowheads="1"/>
            </p:cNvSpPr>
            <p:nvPr/>
          </p:nvSpPr>
          <p:spPr bwMode="auto">
            <a:xfrm>
              <a:off x="2776" y="2957"/>
              <a:ext cx="330" cy="250"/>
            </a:xfrm>
            <a:prstGeom prst="rect">
              <a:avLst/>
            </a:prstGeom>
            <a:noFill/>
            <a:ln w="28575">
              <a:noFill/>
              <a:miter lim="800000"/>
              <a:headEnd/>
              <a:tailEnd/>
            </a:ln>
          </p:spPr>
          <p:txBody>
            <a:bodyPr>
              <a:spAutoFit/>
            </a:bodyPr>
            <a:lstStyle/>
            <a:p>
              <a:r>
                <a:rPr lang="fr-FR" sz="2000" b="1"/>
                <a:t>Si</a:t>
              </a:r>
            </a:p>
          </p:txBody>
        </p:sp>
        <p:sp>
          <p:nvSpPr>
            <p:cNvPr id="217100" name="Line 24"/>
            <p:cNvSpPr>
              <a:spLocks noChangeShapeType="1"/>
            </p:cNvSpPr>
            <p:nvPr/>
          </p:nvSpPr>
          <p:spPr bwMode="auto">
            <a:xfrm>
              <a:off x="3005" y="3084"/>
              <a:ext cx="138" cy="0"/>
            </a:xfrm>
            <a:prstGeom prst="line">
              <a:avLst/>
            </a:prstGeom>
            <a:noFill/>
            <a:ln w="28575">
              <a:solidFill>
                <a:schemeClr val="tx1"/>
              </a:solidFill>
              <a:round/>
              <a:headEnd/>
              <a:tailEnd/>
            </a:ln>
          </p:spPr>
          <p:txBody>
            <a:bodyPr/>
            <a:lstStyle/>
            <a:p>
              <a:endParaRPr lang="fr-FR"/>
            </a:p>
          </p:txBody>
        </p:sp>
        <p:sp>
          <p:nvSpPr>
            <p:cNvPr id="217101" name="Line 25"/>
            <p:cNvSpPr>
              <a:spLocks noChangeShapeType="1"/>
            </p:cNvSpPr>
            <p:nvPr/>
          </p:nvSpPr>
          <p:spPr bwMode="auto">
            <a:xfrm>
              <a:off x="2642" y="3090"/>
              <a:ext cx="139" cy="0"/>
            </a:xfrm>
            <a:prstGeom prst="line">
              <a:avLst/>
            </a:prstGeom>
            <a:noFill/>
            <a:ln w="28575">
              <a:solidFill>
                <a:schemeClr val="tx1"/>
              </a:solidFill>
              <a:round/>
              <a:headEnd/>
              <a:tailEnd/>
            </a:ln>
          </p:spPr>
          <p:txBody>
            <a:bodyPr/>
            <a:lstStyle/>
            <a:p>
              <a:endParaRPr lang="fr-FR"/>
            </a:p>
          </p:txBody>
        </p:sp>
        <p:sp>
          <p:nvSpPr>
            <p:cNvPr id="217102" name="Line 26"/>
            <p:cNvSpPr>
              <a:spLocks noChangeShapeType="1"/>
            </p:cNvSpPr>
            <p:nvPr/>
          </p:nvSpPr>
          <p:spPr bwMode="auto">
            <a:xfrm rot="-5400000">
              <a:off x="2826" y="2913"/>
              <a:ext cx="145" cy="0"/>
            </a:xfrm>
            <a:prstGeom prst="line">
              <a:avLst/>
            </a:prstGeom>
            <a:noFill/>
            <a:ln w="28575">
              <a:solidFill>
                <a:schemeClr val="tx1"/>
              </a:solidFill>
              <a:round/>
              <a:headEnd/>
              <a:tailEnd/>
            </a:ln>
          </p:spPr>
          <p:txBody>
            <a:bodyPr/>
            <a:lstStyle/>
            <a:p>
              <a:endParaRPr lang="fr-FR"/>
            </a:p>
          </p:txBody>
        </p:sp>
        <p:sp>
          <p:nvSpPr>
            <p:cNvPr id="217103" name="Line 27"/>
            <p:cNvSpPr>
              <a:spLocks noChangeShapeType="1"/>
            </p:cNvSpPr>
            <p:nvPr/>
          </p:nvSpPr>
          <p:spPr bwMode="auto">
            <a:xfrm rot="-5400000">
              <a:off x="2844" y="3277"/>
              <a:ext cx="145" cy="0"/>
            </a:xfrm>
            <a:prstGeom prst="line">
              <a:avLst/>
            </a:prstGeom>
            <a:noFill/>
            <a:ln w="28575">
              <a:solidFill>
                <a:srgbClr val="FF0000"/>
              </a:solidFill>
              <a:round/>
              <a:headEnd/>
              <a:tailEnd/>
            </a:ln>
          </p:spPr>
          <p:txBody>
            <a:bodyPr/>
            <a:lstStyle/>
            <a:p>
              <a:endParaRPr lang="fr-FR"/>
            </a:p>
          </p:txBody>
        </p:sp>
        <p:sp>
          <p:nvSpPr>
            <p:cNvPr id="217104" name="Text Box 43"/>
            <p:cNvSpPr txBox="1">
              <a:spLocks noChangeArrowheads="1"/>
            </p:cNvSpPr>
            <p:nvPr/>
          </p:nvSpPr>
          <p:spPr bwMode="auto">
            <a:xfrm>
              <a:off x="2757" y="3320"/>
              <a:ext cx="330" cy="250"/>
            </a:xfrm>
            <a:prstGeom prst="rect">
              <a:avLst/>
            </a:prstGeom>
            <a:noFill/>
            <a:ln w="28575">
              <a:noFill/>
              <a:miter lim="800000"/>
              <a:headEnd/>
              <a:tailEnd/>
            </a:ln>
          </p:spPr>
          <p:txBody>
            <a:bodyPr>
              <a:spAutoFit/>
            </a:bodyPr>
            <a:lstStyle/>
            <a:p>
              <a:r>
                <a:rPr lang="fr-FR" sz="2000" b="1"/>
                <a:t>Si</a:t>
              </a:r>
            </a:p>
          </p:txBody>
        </p:sp>
        <p:sp>
          <p:nvSpPr>
            <p:cNvPr id="217105" name="Line 44"/>
            <p:cNvSpPr>
              <a:spLocks noChangeShapeType="1"/>
            </p:cNvSpPr>
            <p:nvPr/>
          </p:nvSpPr>
          <p:spPr bwMode="auto">
            <a:xfrm>
              <a:off x="2986" y="3447"/>
              <a:ext cx="138" cy="0"/>
            </a:xfrm>
            <a:prstGeom prst="line">
              <a:avLst/>
            </a:prstGeom>
            <a:noFill/>
            <a:ln w="28575">
              <a:solidFill>
                <a:srgbClr val="FF0000"/>
              </a:solidFill>
              <a:round/>
              <a:headEnd/>
              <a:tailEnd/>
            </a:ln>
          </p:spPr>
          <p:txBody>
            <a:bodyPr/>
            <a:lstStyle/>
            <a:p>
              <a:endParaRPr lang="fr-FR"/>
            </a:p>
          </p:txBody>
        </p:sp>
        <p:sp>
          <p:nvSpPr>
            <p:cNvPr id="217106" name="Line 45"/>
            <p:cNvSpPr>
              <a:spLocks noChangeShapeType="1"/>
            </p:cNvSpPr>
            <p:nvPr/>
          </p:nvSpPr>
          <p:spPr bwMode="auto">
            <a:xfrm>
              <a:off x="2623" y="3453"/>
              <a:ext cx="139" cy="0"/>
            </a:xfrm>
            <a:prstGeom prst="line">
              <a:avLst/>
            </a:prstGeom>
            <a:noFill/>
            <a:ln w="28575">
              <a:solidFill>
                <a:srgbClr val="FF0000"/>
              </a:solidFill>
              <a:round/>
              <a:headEnd/>
              <a:tailEnd/>
            </a:ln>
          </p:spPr>
          <p:txBody>
            <a:bodyPr/>
            <a:lstStyle/>
            <a:p>
              <a:endParaRPr lang="fr-FR"/>
            </a:p>
          </p:txBody>
        </p:sp>
        <p:sp>
          <p:nvSpPr>
            <p:cNvPr id="217107" name="Line 46"/>
            <p:cNvSpPr>
              <a:spLocks noChangeShapeType="1"/>
            </p:cNvSpPr>
            <p:nvPr/>
          </p:nvSpPr>
          <p:spPr bwMode="auto">
            <a:xfrm rot="-5400000">
              <a:off x="2807" y="3276"/>
              <a:ext cx="145" cy="0"/>
            </a:xfrm>
            <a:prstGeom prst="line">
              <a:avLst/>
            </a:prstGeom>
            <a:noFill/>
            <a:ln w="28575">
              <a:solidFill>
                <a:srgbClr val="FF0000"/>
              </a:solidFill>
              <a:round/>
              <a:headEnd/>
              <a:tailEnd/>
            </a:ln>
          </p:spPr>
          <p:txBody>
            <a:bodyPr/>
            <a:lstStyle/>
            <a:p>
              <a:endParaRPr lang="fr-FR"/>
            </a:p>
          </p:txBody>
        </p:sp>
        <p:sp>
          <p:nvSpPr>
            <p:cNvPr id="217108" name="Line 47"/>
            <p:cNvSpPr>
              <a:spLocks noChangeShapeType="1"/>
            </p:cNvSpPr>
            <p:nvPr/>
          </p:nvSpPr>
          <p:spPr bwMode="auto">
            <a:xfrm rot="-5400000">
              <a:off x="2807" y="3631"/>
              <a:ext cx="145" cy="0"/>
            </a:xfrm>
            <a:prstGeom prst="line">
              <a:avLst/>
            </a:prstGeom>
            <a:noFill/>
            <a:ln w="28575">
              <a:solidFill>
                <a:srgbClr val="FF0000"/>
              </a:solidFill>
              <a:round/>
              <a:headEnd/>
              <a:tailEnd/>
            </a:ln>
          </p:spPr>
          <p:txBody>
            <a:bodyPr/>
            <a:lstStyle/>
            <a:p>
              <a:endParaRPr lang="fr-FR"/>
            </a:p>
          </p:txBody>
        </p:sp>
        <p:sp>
          <p:nvSpPr>
            <p:cNvPr id="217109" name="Line 52"/>
            <p:cNvSpPr>
              <a:spLocks noChangeShapeType="1"/>
            </p:cNvSpPr>
            <p:nvPr/>
          </p:nvSpPr>
          <p:spPr bwMode="auto">
            <a:xfrm rot="-5400000">
              <a:off x="2852" y="3632"/>
              <a:ext cx="145" cy="0"/>
            </a:xfrm>
            <a:prstGeom prst="line">
              <a:avLst/>
            </a:prstGeom>
            <a:noFill/>
            <a:ln w="28575">
              <a:solidFill>
                <a:srgbClr val="FF0000"/>
              </a:solidFill>
              <a:round/>
              <a:headEnd/>
              <a:tailEnd/>
            </a:ln>
          </p:spPr>
          <p:txBody>
            <a:bodyPr/>
            <a:lstStyle/>
            <a:p>
              <a:endParaRPr lang="fr-FR"/>
            </a:p>
          </p:txBody>
        </p:sp>
        <p:sp>
          <p:nvSpPr>
            <p:cNvPr id="217110" name="Text Box 49"/>
            <p:cNvSpPr txBox="1">
              <a:spLocks noChangeArrowheads="1"/>
            </p:cNvSpPr>
            <p:nvPr/>
          </p:nvSpPr>
          <p:spPr bwMode="auto">
            <a:xfrm>
              <a:off x="2775" y="3721"/>
              <a:ext cx="330" cy="250"/>
            </a:xfrm>
            <a:prstGeom prst="rect">
              <a:avLst/>
            </a:prstGeom>
            <a:noFill/>
            <a:ln w="28575">
              <a:noFill/>
              <a:miter lim="800000"/>
              <a:headEnd/>
              <a:tailEnd/>
            </a:ln>
          </p:spPr>
          <p:txBody>
            <a:bodyPr>
              <a:spAutoFit/>
            </a:bodyPr>
            <a:lstStyle/>
            <a:p>
              <a:r>
                <a:rPr lang="fr-FR" sz="2000" b="1"/>
                <a:t>Si</a:t>
              </a:r>
            </a:p>
          </p:txBody>
        </p:sp>
        <p:sp>
          <p:nvSpPr>
            <p:cNvPr id="217111" name="Line 50"/>
            <p:cNvSpPr>
              <a:spLocks noChangeShapeType="1"/>
            </p:cNvSpPr>
            <p:nvPr/>
          </p:nvSpPr>
          <p:spPr bwMode="auto">
            <a:xfrm>
              <a:off x="3004" y="3848"/>
              <a:ext cx="138" cy="0"/>
            </a:xfrm>
            <a:prstGeom prst="line">
              <a:avLst/>
            </a:prstGeom>
            <a:noFill/>
            <a:ln w="28575">
              <a:solidFill>
                <a:schemeClr val="tx1"/>
              </a:solidFill>
              <a:round/>
              <a:headEnd/>
              <a:tailEnd/>
            </a:ln>
          </p:spPr>
          <p:txBody>
            <a:bodyPr/>
            <a:lstStyle/>
            <a:p>
              <a:endParaRPr lang="fr-FR"/>
            </a:p>
          </p:txBody>
        </p:sp>
        <p:sp>
          <p:nvSpPr>
            <p:cNvPr id="217112" name="Line 51"/>
            <p:cNvSpPr>
              <a:spLocks noChangeShapeType="1"/>
            </p:cNvSpPr>
            <p:nvPr/>
          </p:nvSpPr>
          <p:spPr bwMode="auto">
            <a:xfrm>
              <a:off x="2641" y="3854"/>
              <a:ext cx="139" cy="0"/>
            </a:xfrm>
            <a:prstGeom prst="line">
              <a:avLst/>
            </a:prstGeom>
            <a:noFill/>
            <a:ln w="28575">
              <a:solidFill>
                <a:schemeClr val="tx1"/>
              </a:solidFill>
              <a:round/>
              <a:headEnd/>
              <a:tailEnd/>
            </a:ln>
          </p:spPr>
          <p:txBody>
            <a:bodyPr/>
            <a:lstStyle/>
            <a:p>
              <a:endParaRPr lang="fr-FR"/>
            </a:p>
          </p:txBody>
        </p:sp>
        <p:sp>
          <p:nvSpPr>
            <p:cNvPr id="217113" name="Line 53"/>
            <p:cNvSpPr>
              <a:spLocks noChangeShapeType="1"/>
            </p:cNvSpPr>
            <p:nvPr/>
          </p:nvSpPr>
          <p:spPr bwMode="auto">
            <a:xfrm rot="-5400000">
              <a:off x="2825" y="4032"/>
              <a:ext cx="145" cy="0"/>
            </a:xfrm>
            <a:prstGeom prst="line">
              <a:avLst/>
            </a:prstGeom>
            <a:noFill/>
            <a:ln w="28575">
              <a:solidFill>
                <a:schemeClr val="tx1"/>
              </a:solidFill>
              <a:round/>
              <a:headEnd/>
              <a:tailEnd/>
            </a:ln>
          </p:spPr>
          <p:txBody>
            <a:bodyPr/>
            <a:lstStyle/>
            <a:p>
              <a:endParaRPr lang="fr-FR"/>
            </a:p>
          </p:txBody>
        </p:sp>
        <p:sp>
          <p:nvSpPr>
            <p:cNvPr id="217114" name="Text Box 55"/>
            <p:cNvSpPr txBox="1">
              <a:spLocks noChangeArrowheads="1"/>
            </p:cNvSpPr>
            <p:nvPr/>
          </p:nvSpPr>
          <p:spPr bwMode="auto">
            <a:xfrm>
              <a:off x="3103" y="3303"/>
              <a:ext cx="330" cy="250"/>
            </a:xfrm>
            <a:prstGeom prst="rect">
              <a:avLst/>
            </a:prstGeom>
            <a:noFill/>
            <a:ln w="28575">
              <a:noFill/>
              <a:miter lim="800000"/>
              <a:headEnd/>
              <a:tailEnd/>
            </a:ln>
          </p:spPr>
          <p:txBody>
            <a:bodyPr>
              <a:spAutoFit/>
            </a:bodyPr>
            <a:lstStyle/>
            <a:p>
              <a:r>
                <a:rPr lang="fr-FR" sz="2000" b="1"/>
                <a:t>Si</a:t>
              </a:r>
            </a:p>
          </p:txBody>
        </p:sp>
        <p:sp>
          <p:nvSpPr>
            <p:cNvPr id="217115" name="Line 56"/>
            <p:cNvSpPr>
              <a:spLocks noChangeShapeType="1"/>
            </p:cNvSpPr>
            <p:nvPr/>
          </p:nvSpPr>
          <p:spPr bwMode="auto">
            <a:xfrm>
              <a:off x="3332" y="3430"/>
              <a:ext cx="138" cy="0"/>
            </a:xfrm>
            <a:prstGeom prst="line">
              <a:avLst/>
            </a:prstGeom>
            <a:noFill/>
            <a:ln w="28575">
              <a:solidFill>
                <a:schemeClr val="tx1"/>
              </a:solidFill>
              <a:round/>
              <a:headEnd/>
              <a:tailEnd/>
            </a:ln>
          </p:spPr>
          <p:txBody>
            <a:bodyPr/>
            <a:lstStyle/>
            <a:p>
              <a:endParaRPr lang="fr-FR"/>
            </a:p>
          </p:txBody>
        </p:sp>
        <p:sp>
          <p:nvSpPr>
            <p:cNvPr id="217116" name="Line 57"/>
            <p:cNvSpPr>
              <a:spLocks noChangeShapeType="1"/>
            </p:cNvSpPr>
            <p:nvPr/>
          </p:nvSpPr>
          <p:spPr bwMode="auto">
            <a:xfrm>
              <a:off x="2987" y="3400"/>
              <a:ext cx="139" cy="0"/>
            </a:xfrm>
            <a:prstGeom prst="line">
              <a:avLst/>
            </a:prstGeom>
            <a:noFill/>
            <a:ln w="28575">
              <a:solidFill>
                <a:srgbClr val="FF0000"/>
              </a:solidFill>
              <a:round/>
              <a:headEnd/>
              <a:tailEnd/>
            </a:ln>
          </p:spPr>
          <p:txBody>
            <a:bodyPr/>
            <a:lstStyle/>
            <a:p>
              <a:endParaRPr lang="fr-FR"/>
            </a:p>
          </p:txBody>
        </p:sp>
        <p:sp>
          <p:nvSpPr>
            <p:cNvPr id="217117" name="Line 58"/>
            <p:cNvSpPr>
              <a:spLocks noChangeShapeType="1"/>
            </p:cNvSpPr>
            <p:nvPr/>
          </p:nvSpPr>
          <p:spPr bwMode="auto">
            <a:xfrm rot="-5400000">
              <a:off x="3153" y="3259"/>
              <a:ext cx="145" cy="0"/>
            </a:xfrm>
            <a:prstGeom prst="line">
              <a:avLst/>
            </a:prstGeom>
            <a:noFill/>
            <a:ln w="28575">
              <a:solidFill>
                <a:schemeClr val="tx1"/>
              </a:solidFill>
              <a:round/>
              <a:headEnd/>
              <a:tailEnd/>
            </a:ln>
          </p:spPr>
          <p:txBody>
            <a:bodyPr/>
            <a:lstStyle/>
            <a:p>
              <a:endParaRPr lang="fr-FR"/>
            </a:p>
          </p:txBody>
        </p:sp>
        <p:sp>
          <p:nvSpPr>
            <p:cNvPr id="217118" name="Line 59"/>
            <p:cNvSpPr>
              <a:spLocks noChangeShapeType="1"/>
            </p:cNvSpPr>
            <p:nvPr/>
          </p:nvSpPr>
          <p:spPr bwMode="auto">
            <a:xfrm rot="-5400000">
              <a:off x="3153" y="3614"/>
              <a:ext cx="145" cy="0"/>
            </a:xfrm>
            <a:prstGeom prst="line">
              <a:avLst/>
            </a:prstGeom>
            <a:noFill/>
            <a:ln w="28575">
              <a:solidFill>
                <a:schemeClr val="tx1"/>
              </a:solidFill>
              <a:round/>
              <a:headEnd/>
              <a:tailEnd/>
            </a:ln>
          </p:spPr>
          <p:txBody>
            <a:bodyPr/>
            <a:lstStyle/>
            <a:p>
              <a:endParaRPr lang="fr-FR"/>
            </a:p>
          </p:txBody>
        </p:sp>
        <p:sp>
          <p:nvSpPr>
            <p:cNvPr id="217119" name="Text Box 61"/>
            <p:cNvSpPr txBox="1">
              <a:spLocks noChangeArrowheads="1"/>
            </p:cNvSpPr>
            <p:nvPr/>
          </p:nvSpPr>
          <p:spPr bwMode="auto">
            <a:xfrm>
              <a:off x="2368" y="3293"/>
              <a:ext cx="330" cy="250"/>
            </a:xfrm>
            <a:prstGeom prst="rect">
              <a:avLst/>
            </a:prstGeom>
            <a:noFill/>
            <a:ln w="28575">
              <a:noFill/>
              <a:miter lim="800000"/>
              <a:headEnd/>
              <a:tailEnd/>
            </a:ln>
          </p:spPr>
          <p:txBody>
            <a:bodyPr>
              <a:spAutoFit/>
            </a:bodyPr>
            <a:lstStyle/>
            <a:p>
              <a:r>
                <a:rPr lang="fr-FR" sz="2000" b="1"/>
                <a:t>Si</a:t>
              </a:r>
            </a:p>
          </p:txBody>
        </p:sp>
        <p:sp>
          <p:nvSpPr>
            <p:cNvPr id="217120" name="Line 62"/>
            <p:cNvSpPr>
              <a:spLocks noChangeShapeType="1"/>
            </p:cNvSpPr>
            <p:nvPr/>
          </p:nvSpPr>
          <p:spPr bwMode="auto">
            <a:xfrm>
              <a:off x="2624" y="3403"/>
              <a:ext cx="138" cy="0"/>
            </a:xfrm>
            <a:prstGeom prst="line">
              <a:avLst/>
            </a:prstGeom>
            <a:noFill/>
            <a:ln w="28575">
              <a:solidFill>
                <a:srgbClr val="FF0000"/>
              </a:solidFill>
              <a:round/>
              <a:headEnd/>
              <a:tailEnd/>
            </a:ln>
          </p:spPr>
          <p:txBody>
            <a:bodyPr/>
            <a:lstStyle/>
            <a:p>
              <a:endParaRPr lang="fr-FR"/>
            </a:p>
          </p:txBody>
        </p:sp>
        <p:sp>
          <p:nvSpPr>
            <p:cNvPr id="217121" name="Line 63"/>
            <p:cNvSpPr>
              <a:spLocks noChangeShapeType="1"/>
            </p:cNvSpPr>
            <p:nvPr/>
          </p:nvSpPr>
          <p:spPr bwMode="auto">
            <a:xfrm>
              <a:off x="2234" y="3426"/>
              <a:ext cx="139" cy="0"/>
            </a:xfrm>
            <a:prstGeom prst="line">
              <a:avLst/>
            </a:prstGeom>
            <a:noFill/>
            <a:ln w="28575">
              <a:solidFill>
                <a:schemeClr val="tx1"/>
              </a:solidFill>
              <a:round/>
              <a:headEnd/>
              <a:tailEnd/>
            </a:ln>
          </p:spPr>
          <p:txBody>
            <a:bodyPr/>
            <a:lstStyle/>
            <a:p>
              <a:endParaRPr lang="fr-FR"/>
            </a:p>
          </p:txBody>
        </p:sp>
        <p:sp>
          <p:nvSpPr>
            <p:cNvPr id="217122" name="Line 64"/>
            <p:cNvSpPr>
              <a:spLocks noChangeShapeType="1"/>
            </p:cNvSpPr>
            <p:nvPr/>
          </p:nvSpPr>
          <p:spPr bwMode="auto">
            <a:xfrm rot="-5400000">
              <a:off x="2418" y="3249"/>
              <a:ext cx="145" cy="0"/>
            </a:xfrm>
            <a:prstGeom prst="line">
              <a:avLst/>
            </a:prstGeom>
            <a:noFill/>
            <a:ln w="28575">
              <a:solidFill>
                <a:schemeClr val="tx1"/>
              </a:solidFill>
              <a:round/>
              <a:headEnd/>
              <a:tailEnd/>
            </a:ln>
          </p:spPr>
          <p:txBody>
            <a:bodyPr/>
            <a:lstStyle/>
            <a:p>
              <a:endParaRPr lang="fr-FR"/>
            </a:p>
          </p:txBody>
        </p:sp>
        <p:sp>
          <p:nvSpPr>
            <p:cNvPr id="217123" name="Line 65"/>
            <p:cNvSpPr>
              <a:spLocks noChangeShapeType="1"/>
            </p:cNvSpPr>
            <p:nvPr/>
          </p:nvSpPr>
          <p:spPr bwMode="auto">
            <a:xfrm rot="-5400000">
              <a:off x="2418" y="3604"/>
              <a:ext cx="145" cy="0"/>
            </a:xfrm>
            <a:prstGeom prst="line">
              <a:avLst/>
            </a:prstGeom>
            <a:noFill/>
            <a:ln w="28575">
              <a:solidFill>
                <a:schemeClr val="tx1"/>
              </a:solidFill>
              <a:round/>
              <a:headEnd/>
              <a:tailEnd/>
            </a:ln>
          </p:spPr>
          <p:txBody>
            <a:bodyPr/>
            <a:lstStyle/>
            <a:p>
              <a:endParaRPr lang="fr-FR"/>
            </a:p>
          </p:txBody>
        </p:sp>
      </p:grpSp>
      <p:grpSp>
        <p:nvGrpSpPr>
          <p:cNvPr id="217095" name="Group 71"/>
          <p:cNvGrpSpPr>
            <a:grpSpLocks/>
          </p:cNvGrpSpPr>
          <p:nvPr/>
        </p:nvGrpSpPr>
        <p:grpSpPr bwMode="auto">
          <a:xfrm>
            <a:off x="4872039" y="4868863"/>
            <a:ext cx="1057275" cy="914400"/>
            <a:chOff x="2109" y="3067"/>
            <a:chExt cx="666" cy="576"/>
          </a:xfrm>
        </p:grpSpPr>
        <p:sp>
          <p:nvSpPr>
            <p:cNvPr id="217097" name="AutoShape 69"/>
            <p:cNvSpPr>
              <a:spLocks noChangeArrowheads="1"/>
            </p:cNvSpPr>
            <p:nvPr/>
          </p:nvSpPr>
          <p:spPr bwMode="auto">
            <a:xfrm>
              <a:off x="2109" y="3067"/>
              <a:ext cx="666" cy="576"/>
            </a:xfrm>
            <a:prstGeom prst="triangle">
              <a:avLst>
                <a:gd name="adj" fmla="val 50000"/>
              </a:avLst>
            </a:prstGeom>
            <a:noFill/>
            <a:ln w="28575">
              <a:solidFill>
                <a:srgbClr val="FF0000"/>
              </a:solidFill>
              <a:miter lim="800000"/>
              <a:headEnd/>
              <a:tailEnd/>
            </a:ln>
          </p:spPr>
          <p:txBody>
            <a:bodyPr wrap="none" anchor="ctr"/>
            <a:lstStyle/>
            <a:p>
              <a:endParaRPr lang="fr-FR"/>
            </a:p>
          </p:txBody>
        </p:sp>
        <p:sp>
          <p:nvSpPr>
            <p:cNvPr id="217098" name="Text Box 70"/>
            <p:cNvSpPr txBox="1">
              <a:spLocks noChangeArrowheads="1"/>
            </p:cNvSpPr>
            <p:nvPr/>
          </p:nvSpPr>
          <p:spPr bwMode="auto">
            <a:xfrm>
              <a:off x="2361" y="3247"/>
              <a:ext cx="187" cy="365"/>
            </a:xfrm>
            <a:prstGeom prst="rect">
              <a:avLst/>
            </a:prstGeom>
            <a:noFill/>
            <a:ln w="9525">
              <a:noFill/>
              <a:miter lim="800000"/>
              <a:headEnd/>
              <a:tailEnd/>
            </a:ln>
          </p:spPr>
          <p:txBody>
            <a:bodyPr wrap="none">
              <a:spAutoFit/>
            </a:bodyPr>
            <a:lstStyle/>
            <a:p>
              <a:r>
                <a:rPr lang="fr-FR" sz="3200"/>
                <a:t>!</a:t>
              </a:r>
            </a:p>
          </p:txBody>
        </p:sp>
      </p:grpSp>
      <p:sp>
        <p:nvSpPr>
          <p:cNvPr id="217096" name="Text Box 72"/>
          <p:cNvSpPr txBox="1">
            <a:spLocks noChangeArrowheads="1"/>
          </p:cNvSpPr>
          <p:nvPr/>
        </p:nvSpPr>
        <p:spPr bwMode="auto">
          <a:xfrm>
            <a:off x="6291264" y="4816476"/>
            <a:ext cx="4376737" cy="1465263"/>
          </a:xfrm>
          <a:prstGeom prst="rect">
            <a:avLst/>
          </a:prstGeom>
          <a:noFill/>
          <a:ln w="9525">
            <a:noFill/>
            <a:miter lim="800000"/>
            <a:headEnd/>
            <a:tailEnd/>
          </a:ln>
        </p:spPr>
        <p:txBody>
          <a:bodyPr>
            <a:spAutoFit/>
          </a:bodyPr>
          <a:lstStyle/>
          <a:p>
            <a:pPr algn="just"/>
            <a:r>
              <a:rPr lang="fr-FR" dirty="0"/>
              <a:t>À la différence de H</a:t>
            </a:r>
            <a:r>
              <a:rPr lang="fr-FR" baseline="-25000" dirty="0"/>
              <a:t>2</a:t>
            </a:r>
            <a:r>
              <a:rPr lang="fr-FR" dirty="0"/>
              <a:t>, une fois les liaisons de l’atome central saturées, les 4 autres Si ont encore des liaisons « pendantes » </a:t>
            </a:r>
            <a:r>
              <a:rPr lang="fr-FR" dirty="0">
                <a:sym typeface="Wingdings" pitchFamily="2" charset="2"/>
              </a:rPr>
              <a:t> ce processus peut continuer  on forme alors un cristal.</a:t>
            </a:r>
            <a:endParaRPr lang="fr-FR" dirty="0"/>
          </a:p>
        </p:txBody>
      </p:sp>
      <p:grpSp>
        <p:nvGrpSpPr>
          <p:cNvPr id="41" name="Group 16">
            <a:extLst>
              <a:ext uri="{FF2B5EF4-FFF2-40B4-BE49-F238E27FC236}">
                <a16:creationId xmlns:a16="http://schemas.microsoft.com/office/drawing/2014/main" id="{48DD3196-50A9-405D-AE06-A3221A451ED0}"/>
              </a:ext>
            </a:extLst>
          </p:cNvPr>
          <p:cNvGrpSpPr>
            <a:grpSpLocks/>
          </p:cNvGrpSpPr>
          <p:nvPr/>
        </p:nvGrpSpPr>
        <p:grpSpPr bwMode="auto">
          <a:xfrm>
            <a:off x="9296400" y="742950"/>
            <a:ext cx="1727200" cy="3457575"/>
            <a:chOff x="4377" y="1480"/>
            <a:chExt cx="1134" cy="2177"/>
          </a:xfrm>
        </p:grpSpPr>
        <p:pic>
          <p:nvPicPr>
            <p:cNvPr id="42" name="Picture 4" descr="mendeliev">
              <a:extLst>
                <a:ext uri="{FF2B5EF4-FFF2-40B4-BE49-F238E27FC236}">
                  <a16:creationId xmlns:a16="http://schemas.microsoft.com/office/drawing/2014/main" id="{FE885C95-BD11-4B89-9A9E-438319FCBA1D}"/>
                </a:ext>
              </a:extLst>
            </p:cNvPr>
            <p:cNvPicPr>
              <a:picLocks noChangeAspect="1" noChangeArrowheads="1"/>
            </p:cNvPicPr>
            <p:nvPr/>
          </p:nvPicPr>
          <p:blipFill>
            <a:blip r:embed="rId3" cstate="print"/>
            <a:srcRect l="64200" t="5894" r="15224" b="24683"/>
            <a:stretch>
              <a:fillRect/>
            </a:stretch>
          </p:blipFill>
          <p:spPr bwMode="auto">
            <a:xfrm>
              <a:off x="4377" y="1480"/>
              <a:ext cx="1134" cy="2132"/>
            </a:xfrm>
            <a:prstGeom prst="rect">
              <a:avLst/>
            </a:prstGeom>
            <a:noFill/>
            <a:ln w="9525">
              <a:noFill/>
              <a:miter lim="800000"/>
              <a:headEnd/>
              <a:tailEnd/>
            </a:ln>
          </p:spPr>
        </p:pic>
        <p:sp>
          <p:nvSpPr>
            <p:cNvPr id="43" name="Rectangle 5">
              <a:extLst>
                <a:ext uri="{FF2B5EF4-FFF2-40B4-BE49-F238E27FC236}">
                  <a16:creationId xmlns:a16="http://schemas.microsoft.com/office/drawing/2014/main" id="{2C596C15-F64F-44AD-A69D-587F35A4D91B}"/>
                </a:ext>
              </a:extLst>
            </p:cNvPr>
            <p:cNvSpPr>
              <a:spLocks noChangeArrowheads="1"/>
            </p:cNvSpPr>
            <p:nvPr/>
          </p:nvSpPr>
          <p:spPr bwMode="auto">
            <a:xfrm>
              <a:off x="4740" y="1570"/>
              <a:ext cx="408" cy="2087"/>
            </a:xfrm>
            <a:prstGeom prst="rect">
              <a:avLst/>
            </a:prstGeom>
            <a:noFill/>
            <a:ln w="38100">
              <a:solidFill>
                <a:srgbClr val="FF0000"/>
              </a:solidFill>
              <a:miter lim="800000"/>
              <a:headEnd/>
              <a:tailEnd/>
            </a:ln>
          </p:spPr>
          <p:txBody>
            <a:bodyPr wrap="none" anchor="ctr"/>
            <a:lstStyle/>
            <a:p>
              <a:endParaRPr lang="fr-FR"/>
            </a:p>
          </p:txBody>
        </p:sp>
      </p:gr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653" name="Group 75"/>
          <p:cNvGrpSpPr>
            <a:grpSpLocks/>
          </p:cNvGrpSpPr>
          <p:nvPr/>
        </p:nvGrpSpPr>
        <p:grpSpPr bwMode="auto">
          <a:xfrm>
            <a:off x="7701756" y="805659"/>
            <a:ext cx="3016250" cy="2282825"/>
            <a:chOff x="3838" y="28"/>
            <a:chExt cx="1900" cy="1438"/>
          </a:xfrm>
        </p:grpSpPr>
        <p:pic>
          <p:nvPicPr>
            <p:cNvPr id="283656" name="Picture 6"/>
            <p:cNvPicPr>
              <a:picLocks noChangeAspect="1" noChangeArrowheads="1"/>
            </p:cNvPicPr>
            <p:nvPr/>
          </p:nvPicPr>
          <p:blipFill>
            <a:blip r:embed="rId5" cstate="print"/>
            <a:srcRect r="12939"/>
            <a:stretch>
              <a:fillRect/>
            </a:stretch>
          </p:blipFill>
          <p:spPr bwMode="auto">
            <a:xfrm flipV="1">
              <a:off x="3974" y="401"/>
              <a:ext cx="1557" cy="1036"/>
            </a:xfrm>
            <a:prstGeom prst="rect">
              <a:avLst/>
            </a:prstGeom>
            <a:noFill/>
            <a:ln w="9525">
              <a:solidFill>
                <a:schemeClr val="bg1"/>
              </a:solidFill>
              <a:miter lim="800000"/>
              <a:headEnd/>
              <a:tailEnd/>
            </a:ln>
          </p:spPr>
        </p:pic>
        <p:sp>
          <p:nvSpPr>
            <p:cNvPr id="283657" name="Line 7"/>
            <p:cNvSpPr>
              <a:spLocks noChangeShapeType="1"/>
            </p:cNvSpPr>
            <p:nvPr/>
          </p:nvSpPr>
          <p:spPr bwMode="auto">
            <a:xfrm flipV="1">
              <a:off x="4791" y="360"/>
              <a:ext cx="0" cy="1044"/>
            </a:xfrm>
            <a:prstGeom prst="line">
              <a:avLst/>
            </a:prstGeom>
            <a:noFill/>
            <a:ln w="76200">
              <a:solidFill>
                <a:schemeClr val="bg1"/>
              </a:solidFill>
              <a:round/>
              <a:headEnd/>
              <a:tailEnd/>
            </a:ln>
          </p:spPr>
          <p:txBody>
            <a:bodyPr/>
            <a:lstStyle/>
            <a:p>
              <a:endParaRPr lang="fr-FR"/>
            </a:p>
          </p:txBody>
        </p:sp>
        <p:sp>
          <p:nvSpPr>
            <p:cNvPr id="283658" name="Oval 8"/>
            <p:cNvSpPr>
              <a:spLocks noChangeAspect="1" noChangeArrowheads="1"/>
            </p:cNvSpPr>
            <p:nvPr/>
          </p:nvSpPr>
          <p:spPr bwMode="auto">
            <a:xfrm flipV="1">
              <a:off x="5464" y="112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59" name="Oval 9"/>
            <p:cNvSpPr>
              <a:spLocks noChangeAspect="1" noChangeArrowheads="1"/>
            </p:cNvSpPr>
            <p:nvPr/>
          </p:nvSpPr>
          <p:spPr bwMode="auto">
            <a:xfrm flipV="1">
              <a:off x="5397" y="1109"/>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0" name="Oval 10"/>
            <p:cNvSpPr>
              <a:spLocks noChangeAspect="1" noChangeArrowheads="1"/>
            </p:cNvSpPr>
            <p:nvPr/>
          </p:nvSpPr>
          <p:spPr bwMode="auto">
            <a:xfrm flipV="1">
              <a:off x="5331" y="1084"/>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1" name="Oval 11"/>
            <p:cNvSpPr>
              <a:spLocks noChangeAspect="1" noChangeArrowheads="1"/>
            </p:cNvSpPr>
            <p:nvPr/>
          </p:nvSpPr>
          <p:spPr bwMode="auto">
            <a:xfrm flipV="1">
              <a:off x="5272" y="1046"/>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2" name="Oval 12"/>
            <p:cNvSpPr>
              <a:spLocks noChangeAspect="1" noChangeArrowheads="1"/>
            </p:cNvSpPr>
            <p:nvPr/>
          </p:nvSpPr>
          <p:spPr bwMode="auto">
            <a:xfrm flipV="1">
              <a:off x="5218" y="100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3" name="Oval 13"/>
            <p:cNvSpPr>
              <a:spLocks noChangeAspect="1" noChangeArrowheads="1"/>
            </p:cNvSpPr>
            <p:nvPr/>
          </p:nvSpPr>
          <p:spPr bwMode="auto">
            <a:xfrm flipV="1">
              <a:off x="5173" y="952"/>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4" name="Oval 14"/>
            <p:cNvSpPr>
              <a:spLocks noChangeAspect="1" noChangeArrowheads="1"/>
            </p:cNvSpPr>
            <p:nvPr/>
          </p:nvSpPr>
          <p:spPr bwMode="auto">
            <a:xfrm flipV="1">
              <a:off x="5133" y="895"/>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5" name="Oval 15"/>
            <p:cNvSpPr>
              <a:spLocks noChangeAspect="1" noChangeArrowheads="1"/>
            </p:cNvSpPr>
            <p:nvPr/>
          </p:nvSpPr>
          <p:spPr bwMode="auto">
            <a:xfrm flipV="1">
              <a:off x="5113" y="838"/>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6" name="Oval 16"/>
            <p:cNvSpPr>
              <a:spLocks noChangeAspect="1" noChangeArrowheads="1"/>
            </p:cNvSpPr>
            <p:nvPr/>
          </p:nvSpPr>
          <p:spPr bwMode="auto">
            <a:xfrm flipV="1">
              <a:off x="5080" y="781"/>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67" name="Oval 17"/>
            <p:cNvSpPr>
              <a:spLocks noChangeAspect="1" noChangeArrowheads="1"/>
            </p:cNvSpPr>
            <p:nvPr/>
          </p:nvSpPr>
          <p:spPr bwMode="auto">
            <a:xfrm flipV="1">
              <a:off x="5040" y="731"/>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68" name="Oval 18"/>
            <p:cNvSpPr>
              <a:spLocks noChangeAspect="1" noChangeArrowheads="1"/>
            </p:cNvSpPr>
            <p:nvPr/>
          </p:nvSpPr>
          <p:spPr bwMode="auto">
            <a:xfrm flipV="1">
              <a:off x="4073" y="1121"/>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9" name="Oval 19"/>
            <p:cNvSpPr>
              <a:spLocks noChangeAspect="1" noChangeArrowheads="1"/>
            </p:cNvSpPr>
            <p:nvPr/>
          </p:nvSpPr>
          <p:spPr bwMode="auto">
            <a:xfrm flipV="1">
              <a:off x="4140" y="1109"/>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0" name="Oval 20"/>
            <p:cNvSpPr>
              <a:spLocks noChangeAspect="1" noChangeArrowheads="1"/>
            </p:cNvSpPr>
            <p:nvPr/>
          </p:nvSpPr>
          <p:spPr bwMode="auto">
            <a:xfrm flipV="1">
              <a:off x="4206" y="1084"/>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1" name="Oval 21"/>
            <p:cNvSpPr>
              <a:spLocks noChangeAspect="1" noChangeArrowheads="1"/>
            </p:cNvSpPr>
            <p:nvPr/>
          </p:nvSpPr>
          <p:spPr bwMode="auto">
            <a:xfrm flipV="1">
              <a:off x="4265" y="1046"/>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2" name="Oval 22"/>
            <p:cNvSpPr>
              <a:spLocks noChangeAspect="1" noChangeArrowheads="1"/>
            </p:cNvSpPr>
            <p:nvPr/>
          </p:nvSpPr>
          <p:spPr bwMode="auto">
            <a:xfrm flipV="1">
              <a:off x="4319" y="1001"/>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3" name="Oval 23"/>
            <p:cNvSpPr>
              <a:spLocks noChangeAspect="1" noChangeArrowheads="1"/>
            </p:cNvSpPr>
            <p:nvPr/>
          </p:nvSpPr>
          <p:spPr bwMode="auto">
            <a:xfrm flipV="1">
              <a:off x="4365" y="951"/>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4" name="Oval 24"/>
            <p:cNvSpPr>
              <a:spLocks noChangeAspect="1" noChangeArrowheads="1"/>
            </p:cNvSpPr>
            <p:nvPr/>
          </p:nvSpPr>
          <p:spPr bwMode="auto">
            <a:xfrm flipV="1">
              <a:off x="4404" y="894"/>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5" name="Oval 25"/>
            <p:cNvSpPr>
              <a:spLocks noChangeAspect="1" noChangeArrowheads="1"/>
            </p:cNvSpPr>
            <p:nvPr/>
          </p:nvSpPr>
          <p:spPr bwMode="auto">
            <a:xfrm flipV="1">
              <a:off x="4424" y="838"/>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6" name="Oval 26"/>
            <p:cNvSpPr>
              <a:spLocks noChangeAspect="1" noChangeArrowheads="1"/>
            </p:cNvSpPr>
            <p:nvPr/>
          </p:nvSpPr>
          <p:spPr bwMode="auto">
            <a:xfrm flipV="1">
              <a:off x="4457" y="78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77" name="Oval 27"/>
            <p:cNvSpPr>
              <a:spLocks noChangeAspect="1" noChangeArrowheads="1"/>
            </p:cNvSpPr>
            <p:nvPr/>
          </p:nvSpPr>
          <p:spPr bwMode="auto">
            <a:xfrm flipV="1">
              <a:off x="4497" y="73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78" name="Oval 28"/>
            <p:cNvSpPr>
              <a:spLocks noChangeAspect="1" noChangeArrowheads="1"/>
            </p:cNvSpPr>
            <p:nvPr/>
          </p:nvSpPr>
          <p:spPr bwMode="auto">
            <a:xfrm flipV="1">
              <a:off x="4270" y="104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79" name="Oval 29"/>
            <p:cNvSpPr>
              <a:spLocks noChangeAspect="1" noChangeArrowheads="1"/>
            </p:cNvSpPr>
            <p:nvPr/>
          </p:nvSpPr>
          <p:spPr bwMode="auto">
            <a:xfrm flipV="1">
              <a:off x="4940" y="637"/>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0" name="Oval 30"/>
            <p:cNvSpPr>
              <a:spLocks noChangeAspect="1" noChangeArrowheads="1"/>
            </p:cNvSpPr>
            <p:nvPr/>
          </p:nvSpPr>
          <p:spPr bwMode="auto">
            <a:xfrm flipV="1">
              <a:off x="4888" y="611"/>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1" name="Oval 31"/>
            <p:cNvSpPr>
              <a:spLocks noChangeAspect="1" noChangeArrowheads="1"/>
            </p:cNvSpPr>
            <p:nvPr/>
          </p:nvSpPr>
          <p:spPr bwMode="auto">
            <a:xfrm flipV="1">
              <a:off x="4835" y="598"/>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2" name="Oval 32"/>
            <p:cNvSpPr>
              <a:spLocks noChangeAspect="1" noChangeArrowheads="1"/>
            </p:cNvSpPr>
            <p:nvPr/>
          </p:nvSpPr>
          <p:spPr bwMode="auto">
            <a:xfrm flipV="1">
              <a:off x="4768" y="593"/>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3" name="Oval 33"/>
            <p:cNvSpPr>
              <a:spLocks noChangeAspect="1" noChangeArrowheads="1"/>
            </p:cNvSpPr>
            <p:nvPr/>
          </p:nvSpPr>
          <p:spPr bwMode="auto">
            <a:xfrm flipH="1" flipV="1">
              <a:off x="4597" y="637"/>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4" name="Oval 34"/>
            <p:cNvSpPr>
              <a:spLocks noChangeAspect="1" noChangeArrowheads="1"/>
            </p:cNvSpPr>
            <p:nvPr/>
          </p:nvSpPr>
          <p:spPr bwMode="auto">
            <a:xfrm flipH="1" flipV="1">
              <a:off x="4649" y="611"/>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5" name="Oval 35"/>
            <p:cNvSpPr>
              <a:spLocks noChangeAspect="1" noChangeArrowheads="1"/>
            </p:cNvSpPr>
            <p:nvPr/>
          </p:nvSpPr>
          <p:spPr bwMode="auto">
            <a:xfrm flipH="1" flipV="1">
              <a:off x="4702" y="598"/>
              <a:ext cx="40"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6" name="Oval 36"/>
            <p:cNvSpPr>
              <a:spLocks noChangeAspect="1" noChangeArrowheads="1"/>
            </p:cNvSpPr>
            <p:nvPr/>
          </p:nvSpPr>
          <p:spPr bwMode="auto">
            <a:xfrm flipH="1" flipV="1">
              <a:off x="4769" y="593"/>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7" name="Oval 37"/>
            <p:cNvSpPr>
              <a:spLocks noChangeAspect="1" noChangeArrowheads="1"/>
            </p:cNvSpPr>
            <p:nvPr/>
          </p:nvSpPr>
          <p:spPr bwMode="auto">
            <a:xfrm flipV="1">
              <a:off x="4994" y="680"/>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8" name="Line 38"/>
            <p:cNvSpPr>
              <a:spLocks noChangeShapeType="1"/>
            </p:cNvSpPr>
            <p:nvPr/>
          </p:nvSpPr>
          <p:spPr bwMode="auto">
            <a:xfrm flipV="1">
              <a:off x="4791" y="106"/>
              <a:ext cx="0" cy="1225"/>
            </a:xfrm>
            <a:prstGeom prst="line">
              <a:avLst/>
            </a:prstGeom>
            <a:noFill/>
            <a:ln w="9525">
              <a:solidFill>
                <a:schemeClr val="tx1"/>
              </a:solidFill>
              <a:round/>
              <a:headEnd/>
              <a:tailEnd type="triangle" w="med" len="med"/>
            </a:ln>
          </p:spPr>
          <p:txBody>
            <a:bodyPr/>
            <a:lstStyle/>
            <a:p>
              <a:endParaRPr lang="fr-FR"/>
            </a:p>
          </p:txBody>
        </p:sp>
        <p:sp>
          <p:nvSpPr>
            <p:cNvPr id="283689" name="Line 39"/>
            <p:cNvSpPr>
              <a:spLocks noChangeShapeType="1"/>
            </p:cNvSpPr>
            <p:nvPr/>
          </p:nvSpPr>
          <p:spPr bwMode="auto">
            <a:xfrm>
              <a:off x="3838" y="1195"/>
              <a:ext cx="1860" cy="0"/>
            </a:xfrm>
            <a:prstGeom prst="line">
              <a:avLst/>
            </a:prstGeom>
            <a:noFill/>
            <a:ln w="9525">
              <a:solidFill>
                <a:schemeClr val="tx1"/>
              </a:solidFill>
              <a:round/>
              <a:headEnd/>
              <a:tailEnd type="triangle" w="med" len="med"/>
            </a:ln>
          </p:spPr>
          <p:txBody>
            <a:bodyPr/>
            <a:lstStyle/>
            <a:p>
              <a:endParaRPr lang="fr-FR"/>
            </a:p>
          </p:txBody>
        </p:sp>
        <p:sp>
          <p:nvSpPr>
            <p:cNvPr id="283690" name="Oval 40"/>
            <p:cNvSpPr>
              <a:spLocks noChangeAspect="1" noChangeArrowheads="1"/>
            </p:cNvSpPr>
            <p:nvPr/>
          </p:nvSpPr>
          <p:spPr bwMode="auto">
            <a:xfrm flipV="1">
              <a:off x="4772" y="587"/>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91" name="Rectangle 41"/>
            <p:cNvSpPr>
              <a:spLocks noChangeArrowheads="1"/>
            </p:cNvSpPr>
            <p:nvPr/>
          </p:nvSpPr>
          <p:spPr bwMode="auto">
            <a:xfrm>
              <a:off x="4428" y="1240"/>
              <a:ext cx="590" cy="226"/>
            </a:xfrm>
            <a:prstGeom prst="rect">
              <a:avLst/>
            </a:prstGeom>
            <a:solidFill>
              <a:schemeClr val="bg1"/>
            </a:solidFill>
            <a:ln w="9525">
              <a:solidFill>
                <a:schemeClr val="bg1"/>
              </a:solidFill>
              <a:miter lim="800000"/>
              <a:headEnd/>
              <a:tailEnd/>
            </a:ln>
          </p:spPr>
          <p:txBody>
            <a:bodyPr wrap="none" anchor="ctr"/>
            <a:lstStyle/>
            <a:p>
              <a:endParaRPr lang="fr-FR"/>
            </a:p>
          </p:txBody>
        </p:sp>
        <p:sp>
          <p:nvSpPr>
            <p:cNvPr id="298026" name="Text Box 42"/>
            <p:cNvSpPr txBox="1">
              <a:spLocks noChangeArrowheads="1"/>
            </p:cNvSpPr>
            <p:nvPr/>
          </p:nvSpPr>
          <p:spPr bwMode="auto">
            <a:xfrm>
              <a:off x="4552" y="28"/>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98027" name="Text Box 43"/>
            <p:cNvSpPr txBox="1">
              <a:spLocks noChangeArrowheads="1"/>
            </p:cNvSpPr>
            <p:nvPr/>
          </p:nvSpPr>
          <p:spPr bwMode="auto">
            <a:xfrm>
              <a:off x="5550" y="935"/>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sp>
          <p:nvSpPr>
            <p:cNvPr id="283694" name="Oval 47"/>
            <p:cNvSpPr>
              <a:spLocks noChangeAspect="1" noChangeArrowheads="1"/>
            </p:cNvSpPr>
            <p:nvPr/>
          </p:nvSpPr>
          <p:spPr bwMode="auto">
            <a:xfrm flipV="1">
              <a:off x="4075" y="112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5" name="Oval 48"/>
            <p:cNvSpPr>
              <a:spLocks noChangeAspect="1" noChangeArrowheads="1"/>
            </p:cNvSpPr>
            <p:nvPr/>
          </p:nvSpPr>
          <p:spPr bwMode="auto">
            <a:xfrm flipV="1">
              <a:off x="4142" y="1109"/>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6" name="Oval 49"/>
            <p:cNvSpPr>
              <a:spLocks noChangeAspect="1" noChangeArrowheads="1"/>
            </p:cNvSpPr>
            <p:nvPr/>
          </p:nvSpPr>
          <p:spPr bwMode="auto">
            <a:xfrm flipV="1">
              <a:off x="4203" y="1079"/>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7" name="Oval 50"/>
            <p:cNvSpPr>
              <a:spLocks noChangeAspect="1" noChangeArrowheads="1"/>
            </p:cNvSpPr>
            <p:nvPr/>
          </p:nvSpPr>
          <p:spPr bwMode="auto">
            <a:xfrm flipV="1">
              <a:off x="4321" y="1000"/>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8" name="Oval 51"/>
            <p:cNvSpPr>
              <a:spLocks noChangeAspect="1" noChangeArrowheads="1"/>
            </p:cNvSpPr>
            <p:nvPr/>
          </p:nvSpPr>
          <p:spPr bwMode="auto">
            <a:xfrm flipH="1" flipV="1">
              <a:off x="4542" y="679"/>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99" name="Oval 52"/>
            <p:cNvSpPr>
              <a:spLocks noChangeAspect="1" noChangeArrowheads="1"/>
            </p:cNvSpPr>
            <p:nvPr/>
          </p:nvSpPr>
          <p:spPr bwMode="auto">
            <a:xfrm flipV="1">
              <a:off x="4361" y="95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00" name="Oval 53"/>
            <p:cNvSpPr>
              <a:spLocks noChangeAspect="1" noChangeArrowheads="1"/>
            </p:cNvSpPr>
            <p:nvPr/>
          </p:nvSpPr>
          <p:spPr bwMode="auto">
            <a:xfrm flipV="1">
              <a:off x="4406" y="89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01" name="Oval 54"/>
            <p:cNvSpPr>
              <a:spLocks noChangeAspect="1" noChangeArrowheads="1"/>
            </p:cNvSpPr>
            <p:nvPr/>
          </p:nvSpPr>
          <p:spPr bwMode="auto">
            <a:xfrm flipV="1">
              <a:off x="4422" y="837"/>
              <a:ext cx="40" cy="37"/>
            </a:xfrm>
            <a:prstGeom prst="ellipse">
              <a:avLst/>
            </a:prstGeom>
            <a:solidFill>
              <a:srgbClr val="FF3399"/>
            </a:solidFill>
            <a:ln w="9525">
              <a:solidFill>
                <a:schemeClr val="tx1"/>
              </a:solidFill>
              <a:round/>
              <a:headEnd/>
              <a:tailEnd/>
            </a:ln>
          </p:spPr>
          <p:txBody>
            <a:bodyPr wrap="none" anchor="ctr"/>
            <a:lstStyle/>
            <a:p>
              <a:endParaRPr lang="fr-FR"/>
            </a:p>
          </p:txBody>
        </p:sp>
        <p:grpSp>
          <p:nvGrpSpPr>
            <p:cNvPr id="283702" name="Group 74"/>
            <p:cNvGrpSpPr>
              <a:grpSpLocks/>
            </p:cNvGrpSpPr>
            <p:nvPr/>
          </p:nvGrpSpPr>
          <p:grpSpPr bwMode="auto">
            <a:xfrm flipH="1">
              <a:off x="4995" y="687"/>
              <a:ext cx="508" cy="483"/>
              <a:chOff x="4209" y="815"/>
              <a:chExt cx="508" cy="483"/>
            </a:xfrm>
          </p:grpSpPr>
          <p:sp>
            <p:nvSpPr>
              <p:cNvPr id="283703" name="Oval 55"/>
              <p:cNvSpPr>
                <a:spLocks noChangeAspect="1" noChangeArrowheads="1"/>
              </p:cNvSpPr>
              <p:nvPr/>
            </p:nvSpPr>
            <p:spPr bwMode="auto">
              <a:xfrm flipV="1">
                <a:off x="4209" y="1257"/>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4" name="Oval 56"/>
              <p:cNvSpPr>
                <a:spLocks noChangeAspect="1" noChangeArrowheads="1"/>
              </p:cNvSpPr>
              <p:nvPr/>
            </p:nvSpPr>
            <p:spPr bwMode="auto">
              <a:xfrm flipV="1">
                <a:off x="4276" y="124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5" name="Oval 57"/>
              <p:cNvSpPr>
                <a:spLocks noChangeAspect="1" noChangeArrowheads="1"/>
              </p:cNvSpPr>
              <p:nvPr/>
            </p:nvSpPr>
            <p:spPr bwMode="auto">
              <a:xfrm flipV="1">
                <a:off x="4342" y="1220"/>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6" name="Oval 58"/>
              <p:cNvSpPr>
                <a:spLocks noChangeAspect="1" noChangeArrowheads="1"/>
              </p:cNvSpPr>
              <p:nvPr/>
            </p:nvSpPr>
            <p:spPr bwMode="auto">
              <a:xfrm flipV="1">
                <a:off x="4401" y="118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7" name="Oval 59"/>
              <p:cNvSpPr>
                <a:spLocks noChangeAspect="1" noChangeArrowheads="1"/>
              </p:cNvSpPr>
              <p:nvPr/>
            </p:nvSpPr>
            <p:spPr bwMode="auto">
              <a:xfrm flipV="1">
                <a:off x="4455" y="113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8" name="Oval 60"/>
              <p:cNvSpPr>
                <a:spLocks noChangeAspect="1" noChangeArrowheads="1"/>
              </p:cNvSpPr>
              <p:nvPr/>
            </p:nvSpPr>
            <p:spPr bwMode="auto">
              <a:xfrm flipV="1">
                <a:off x="4501" y="108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9" name="Oval 61"/>
              <p:cNvSpPr>
                <a:spLocks noChangeAspect="1" noChangeArrowheads="1"/>
              </p:cNvSpPr>
              <p:nvPr/>
            </p:nvSpPr>
            <p:spPr bwMode="auto">
              <a:xfrm flipV="1">
                <a:off x="4540" y="103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10" name="Oval 62"/>
              <p:cNvSpPr>
                <a:spLocks noChangeAspect="1" noChangeArrowheads="1"/>
              </p:cNvSpPr>
              <p:nvPr/>
            </p:nvSpPr>
            <p:spPr bwMode="auto">
              <a:xfrm flipV="1">
                <a:off x="4560" y="974"/>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11" name="Oval 63"/>
              <p:cNvSpPr>
                <a:spLocks noChangeAspect="1" noChangeArrowheads="1"/>
              </p:cNvSpPr>
              <p:nvPr/>
            </p:nvSpPr>
            <p:spPr bwMode="auto">
              <a:xfrm flipV="1">
                <a:off x="4593" y="91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2" name="Oval 64"/>
              <p:cNvSpPr>
                <a:spLocks noChangeAspect="1" noChangeArrowheads="1"/>
              </p:cNvSpPr>
              <p:nvPr/>
            </p:nvSpPr>
            <p:spPr bwMode="auto">
              <a:xfrm flipV="1">
                <a:off x="4633" y="86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3" name="Oval 65"/>
              <p:cNvSpPr>
                <a:spLocks noChangeAspect="1" noChangeArrowheads="1"/>
              </p:cNvSpPr>
              <p:nvPr/>
            </p:nvSpPr>
            <p:spPr bwMode="auto">
              <a:xfrm flipV="1">
                <a:off x="4406" y="1183"/>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4" name="Oval 66"/>
              <p:cNvSpPr>
                <a:spLocks noChangeAspect="1" noChangeArrowheads="1"/>
              </p:cNvSpPr>
              <p:nvPr/>
            </p:nvSpPr>
            <p:spPr bwMode="auto">
              <a:xfrm flipV="1">
                <a:off x="4211" y="126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5" name="Oval 67"/>
              <p:cNvSpPr>
                <a:spLocks noChangeAspect="1" noChangeArrowheads="1"/>
              </p:cNvSpPr>
              <p:nvPr/>
            </p:nvSpPr>
            <p:spPr bwMode="auto">
              <a:xfrm flipV="1">
                <a:off x="4278" y="124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6" name="Oval 68"/>
              <p:cNvSpPr>
                <a:spLocks noChangeAspect="1" noChangeArrowheads="1"/>
              </p:cNvSpPr>
              <p:nvPr/>
            </p:nvSpPr>
            <p:spPr bwMode="auto">
              <a:xfrm flipV="1">
                <a:off x="4339" y="121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7" name="Oval 69"/>
              <p:cNvSpPr>
                <a:spLocks noChangeAspect="1" noChangeArrowheads="1"/>
              </p:cNvSpPr>
              <p:nvPr/>
            </p:nvSpPr>
            <p:spPr bwMode="auto">
              <a:xfrm flipV="1">
                <a:off x="4457" y="1136"/>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8" name="Oval 70"/>
              <p:cNvSpPr>
                <a:spLocks noChangeAspect="1" noChangeArrowheads="1"/>
              </p:cNvSpPr>
              <p:nvPr/>
            </p:nvSpPr>
            <p:spPr bwMode="auto">
              <a:xfrm flipH="1" flipV="1">
                <a:off x="4678" y="815"/>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719" name="Oval 71"/>
              <p:cNvSpPr>
                <a:spLocks noChangeAspect="1" noChangeArrowheads="1"/>
              </p:cNvSpPr>
              <p:nvPr/>
            </p:nvSpPr>
            <p:spPr bwMode="auto">
              <a:xfrm flipV="1">
                <a:off x="4497" y="108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20" name="Oval 72"/>
              <p:cNvSpPr>
                <a:spLocks noChangeAspect="1" noChangeArrowheads="1"/>
              </p:cNvSpPr>
              <p:nvPr/>
            </p:nvSpPr>
            <p:spPr bwMode="auto">
              <a:xfrm flipV="1">
                <a:off x="4542" y="1034"/>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21" name="Oval 73"/>
              <p:cNvSpPr>
                <a:spLocks noChangeAspect="1" noChangeArrowheads="1"/>
              </p:cNvSpPr>
              <p:nvPr/>
            </p:nvSpPr>
            <p:spPr bwMode="auto">
              <a:xfrm flipV="1">
                <a:off x="4558" y="973"/>
                <a:ext cx="40" cy="37"/>
              </a:xfrm>
              <a:prstGeom prst="ellipse">
                <a:avLst/>
              </a:prstGeom>
              <a:solidFill>
                <a:srgbClr val="FF3399"/>
              </a:solidFill>
              <a:ln w="9525">
                <a:solidFill>
                  <a:schemeClr val="tx1"/>
                </a:solidFill>
                <a:round/>
                <a:headEnd/>
                <a:tailEnd/>
              </a:ln>
            </p:spPr>
            <p:txBody>
              <a:bodyPr wrap="none" anchor="ctr"/>
              <a:lstStyle/>
              <a:p>
                <a:endParaRPr lang="fr-FR"/>
              </a:p>
            </p:txBody>
          </p:sp>
        </p:grpSp>
      </p:grpSp>
      <p:sp>
        <p:nvSpPr>
          <p:cNvPr id="283651" name="Rectangle 2"/>
          <p:cNvSpPr>
            <a:spLocks noGrp="1" noChangeArrowheads="1"/>
          </p:cNvSpPr>
          <p:nvPr>
            <p:ph type="title"/>
          </p:nvPr>
        </p:nvSpPr>
        <p:spPr/>
        <p:txBody>
          <a:bodyPr/>
          <a:lstStyle/>
          <a:p>
            <a:pPr eaLnBrk="1" hangingPunct="1"/>
            <a:r>
              <a:rPr lang="fr-FR"/>
              <a:t>Le cristal réel de Bloch-Brillouin</a:t>
            </a:r>
          </a:p>
        </p:txBody>
      </p:sp>
      <p:sp>
        <p:nvSpPr>
          <p:cNvPr id="297987" name="Rectangle 3"/>
          <p:cNvSpPr>
            <a:spLocks noGrp="1" noChangeArrowheads="1"/>
          </p:cNvSpPr>
          <p:nvPr>
            <p:ph idx="1"/>
          </p:nvPr>
        </p:nvSpPr>
        <p:spPr>
          <a:xfrm>
            <a:off x="1524000" y="2277271"/>
            <a:ext cx="9144000" cy="4173538"/>
          </a:xfrm>
        </p:spPr>
        <p:txBody>
          <a:bodyPr/>
          <a:lstStyle/>
          <a:p>
            <a:pPr lvl="1" eaLnBrk="1" hangingPunct="1">
              <a:defRPr/>
            </a:pPr>
            <a:r>
              <a:rPr lang="fr-FR" i="1" u="sng" dirty="0">
                <a:solidFill>
                  <a:srgbClr val="000099"/>
                </a:solidFill>
                <a:effectLst>
                  <a:outerShdw blurRad="38100" dist="38100" dir="2700000" algn="tl">
                    <a:srgbClr val="C0C0C0"/>
                  </a:outerShdw>
                </a:effectLst>
              </a:rPr>
              <a:t>Bande presque pleine:</a:t>
            </a:r>
          </a:p>
          <a:p>
            <a:pPr lvl="1" eaLnBrk="1" hangingPunct="1">
              <a:defRPr/>
            </a:pPr>
            <a:endParaRPr lang="fr-FR" i="1" u="sng" dirty="0">
              <a:solidFill>
                <a:srgbClr val="000099"/>
              </a:solidFill>
              <a:effectLst>
                <a:outerShdw blurRad="38100" dist="38100" dir="2700000" algn="tl">
                  <a:srgbClr val="C0C0C0"/>
                </a:outerShdw>
              </a:effectLst>
            </a:endParaRPr>
          </a:p>
          <a:p>
            <a:pPr lvl="2" eaLnBrk="1" hangingPunct="1">
              <a:defRPr/>
            </a:pPr>
            <a:r>
              <a:rPr lang="fr-FR" dirty="0"/>
              <a:t>Règle: la contribution au courant d’une bande presque pleine est obtenue en supposant que les états vides sont effectivement occupés par des porteurs de charges positives +q: des trous. Il suffit de sommer sur le nombre total de trous</a:t>
            </a:r>
          </a:p>
          <a:p>
            <a:pPr lvl="2" eaLnBrk="1" hangingPunct="1">
              <a:defRPr/>
            </a:pPr>
            <a:r>
              <a:rPr lang="fr-FR" dirty="0"/>
              <a:t>Trous: paquet d’ondes de charges positives</a:t>
            </a:r>
          </a:p>
        </p:txBody>
      </p:sp>
      <p:sp>
        <p:nvSpPr>
          <p:cNvPr id="283650" name="Espace réservé du numéro de diapositive 5"/>
          <p:cNvSpPr>
            <a:spLocks noGrp="1"/>
          </p:cNvSpPr>
          <p:nvPr>
            <p:ph type="sldNum" sz="quarter" idx="12"/>
          </p:nvPr>
        </p:nvSpPr>
        <p:spPr>
          <a:noFill/>
        </p:spPr>
        <p:txBody>
          <a:bodyPr/>
          <a:lstStyle/>
          <a:p>
            <a:fld id="{2F13F601-EB2C-4916-96CB-CF67EA8ACFC5}" type="slidenum">
              <a:rPr lang="fr-FR" altLang="en-US"/>
              <a:pPr/>
              <a:t>190</a:t>
            </a:fld>
            <a:endParaRPr lang="fr-FR" altLang="en-US"/>
          </a:p>
        </p:txBody>
      </p:sp>
      <p:pic>
        <p:nvPicPr>
          <p:cNvPr id="283654" name="Picture 76"/>
          <p:cNvPicPr>
            <a:picLocks noChangeAspect="1" noChangeArrowheads="1"/>
          </p:cNvPicPr>
          <p:nvPr/>
        </p:nvPicPr>
        <p:blipFill>
          <a:blip r:embed="rId6" cstate="print"/>
          <a:srcRect b="19261"/>
          <a:stretch>
            <a:fillRect/>
          </a:stretch>
        </p:blipFill>
        <p:spPr bwMode="auto">
          <a:xfrm>
            <a:off x="2238375" y="4967288"/>
            <a:ext cx="3136900" cy="1630362"/>
          </a:xfrm>
          <a:prstGeom prst="rect">
            <a:avLst/>
          </a:prstGeom>
          <a:noFill/>
          <a:ln w="9525">
            <a:noFill/>
            <a:miter lim="800000"/>
            <a:headEnd/>
            <a:tailEnd/>
          </a:ln>
        </p:spPr>
      </p:pic>
      <p:pic>
        <p:nvPicPr>
          <p:cNvPr id="283655" name="Picture 77"/>
          <p:cNvPicPr>
            <a:picLocks noChangeAspect="1" noChangeArrowheads="1"/>
          </p:cNvPicPr>
          <p:nvPr/>
        </p:nvPicPr>
        <p:blipFill>
          <a:blip r:embed="rId7" cstate="print"/>
          <a:srcRect b="21150"/>
          <a:stretch>
            <a:fillRect/>
          </a:stretch>
        </p:blipFill>
        <p:spPr bwMode="auto">
          <a:xfrm>
            <a:off x="6743701" y="4941889"/>
            <a:ext cx="3127375" cy="160972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6993" y="167220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Rectangle 2"/>
          <p:cNvSpPr>
            <a:spLocks noGrp="1" noChangeArrowheads="1"/>
          </p:cNvSpPr>
          <p:nvPr>
            <p:ph type="title"/>
          </p:nvPr>
        </p:nvSpPr>
        <p:spPr/>
        <p:txBody>
          <a:bodyPr/>
          <a:lstStyle/>
          <a:p>
            <a:pPr eaLnBrk="1" hangingPunct="1"/>
            <a:r>
              <a:rPr lang="fr-FR"/>
              <a:t>Notion de trous</a:t>
            </a:r>
          </a:p>
        </p:txBody>
      </p:sp>
      <p:sp>
        <p:nvSpPr>
          <p:cNvPr id="296963" name="Rectangle 3"/>
          <p:cNvSpPr>
            <a:spLocks noGrp="1" noChangeArrowheads="1"/>
          </p:cNvSpPr>
          <p:nvPr>
            <p:ph idx="1"/>
          </p:nvPr>
        </p:nvSpPr>
        <p:spPr>
          <a:xfrm>
            <a:off x="1487488" y="1412876"/>
            <a:ext cx="8229601" cy="701675"/>
          </a:xfrm>
        </p:spPr>
        <p:txBody>
          <a:bodyPr/>
          <a:lstStyle/>
          <a:p>
            <a:pPr lvl="1" eaLnBrk="1" hangingPunct="1">
              <a:defRPr/>
            </a:pPr>
            <a:r>
              <a:rPr lang="fr-FR" u="sng">
                <a:effectLst>
                  <a:outerShdw blurRad="38100" dist="38100" dir="2700000" algn="tl">
                    <a:srgbClr val="C0C0C0"/>
                  </a:outerShdw>
                </a:effectLst>
              </a:rPr>
              <a:t>Expression de </a:t>
            </a:r>
            <a:r>
              <a:rPr lang="fr-FR" i="1" u="sng">
                <a:effectLst>
                  <a:outerShdw blurRad="38100" dist="38100" dir="2700000" algn="tl">
                    <a:srgbClr val="C0C0C0"/>
                  </a:outerShdw>
                </a:effectLst>
              </a:rPr>
              <a:t>J:</a:t>
            </a:r>
            <a:r>
              <a:rPr lang="fr-FR"/>
              <a:t> </a:t>
            </a:r>
            <a:endParaRPr lang="fr-FR" i="1" u="sng">
              <a:effectLst>
                <a:outerShdw blurRad="38100" dist="38100" dir="2700000" algn="tl">
                  <a:srgbClr val="C0C0C0"/>
                </a:outerShdw>
              </a:effectLst>
            </a:endParaRPr>
          </a:p>
        </p:txBody>
      </p:sp>
      <p:sp>
        <p:nvSpPr>
          <p:cNvPr id="114694" name="Espace réservé du numéro de diapositive 5"/>
          <p:cNvSpPr>
            <a:spLocks noGrp="1"/>
          </p:cNvSpPr>
          <p:nvPr>
            <p:ph type="sldNum" sz="quarter" idx="12"/>
          </p:nvPr>
        </p:nvSpPr>
        <p:spPr>
          <a:noFill/>
        </p:spPr>
        <p:txBody>
          <a:bodyPr/>
          <a:lstStyle/>
          <a:p>
            <a:fld id="{CC649BCC-CFBA-48D7-A753-817B05CCB0CF}" type="slidenum">
              <a:rPr lang="fr-FR" altLang="en-US"/>
              <a:pPr/>
              <a:t>191</a:t>
            </a:fld>
            <a:endParaRPr lang="fr-FR" altLang="en-US"/>
          </a:p>
        </p:txBody>
      </p:sp>
      <p:sp>
        <p:nvSpPr>
          <p:cNvPr id="297102" name="Rectangle 142"/>
          <p:cNvSpPr>
            <a:spLocks noChangeArrowheads="1"/>
          </p:cNvSpPr>
          <p:nvPr/>
        </p:nvSpPr>
        <p:spPr bwMode="auto">
          <a:xfrm>
            <a:off x="334962" y="1844676"/>
            <a:ext cx="6048376" cy="701675"/>
          </a:xfrm>
          <a:prstGeom prst="rect">
            <a:avLst/>
          </a:prstGeom>
          <a:noFill/>
          <a:ln w="9525">
            <a:noFill/>
            <a:miter lim="800000"/>
            <a:headEnd/>
            <a:tailEnd/>
          </a:ln>
          <a:effectLst/>
        </p:spPr>
        <p:txBody>
          <a:bodyPr/>
          <a:lstStyle/>
          <a:p>
            <a:pPr marL="1600200" lvl="3" indent="-228600">
              <a:spcBef>
                <a:spcPct val="20000"/>
              </a:spcBef>
              <a:buClr>
                <a:schemeClr val="tx2"/>
              </a:buClr>
              <a:buSzPct val="75000"/>
              <a:buFont typeface="Wingdings" pitchFamily="2" charset="2"/>
              <a:buChar char="§"/>
              <a:defRPr/>
            </a:pPr>
            <a:r>
              <a:rPr lang="fr-FR" sz="2000" u="sng">
                <a:effectLst>
                  <a:outerShdw blurRad="38100" dist="38100" dir="2700000" algn="tl">
                    <a:srgbClr val="C0C0C0"/>
                  </a:outerShdw>
                </a:effectLst>
              </a:rPr>
              <a:t>Nota: </a:t>
            </a:r>
            <a:r>
              <a:rPr lang="fr-FR" sz="2000"/>
              <a:t> pour « arracher » 1 e</a:t>
            </a:r>
            <a:r>
              <a:rPr lang="fr-FR" sz="2000" baseline="30000"/>
              <a:t>-</a:t>
            </a:r>
            <a:r>
              <a:rPr lang="fr-FR" sz="2000"/>
              <a:t> en (a) il faut plus d’énergie qu’en (b) </a:t>
            </a:r>
            <a:r>
              <a:rPr lang="fr-FR" sz="2000">
                <a:sym typeface="Wingdings" pitchFamily="2" charset="2"/>
              </a:rPr>
              <a:t> un trou en (a) est plus énergétique qu’en (b).</a:t>
            </a:r>
          </a:p>
          <a:p>
            <a:pPr marL="1600200" lvl="3" indent="-228600">
              <a:spcBef>
                <a:spcPct val="20000"/>
              </a:spcBef>
              <a:buClr>
                <a:schemeClr val="tx2"/>
              </a:buClr>
              <a:buSzPct val="75000"/>
              <a:buFont typeface="Wingdings" pitchFamily="2" charset="2"/>
              <a:buChar char="§"/>
              <a:defRPr/>
            </a:pPr>
            <a:r>
              <a:rPr lang="fr-FR" sz="2000">
                <a:sym typeface="Wingdings" pitchFamily="2" charset="2"/>
              </a:rPr>
              <a:t>E(e</a:t>
            </a:r>
            <a:r>
              <a:rPr lang="fr-FR" sz="2000" baseline="30000">
                <a:sym typeface="Wingdings" pitchFamily="2" charset="2"/>
              </a:rPr>
              <a:t>-</a:t>
            </a:r>
            <a:r>
              <a:rPr lang="fr-FR" sz="2000">
                <a:sym typeface="Wingdings" pitchFamily="2" charset="2"/>
              </a:rPr>
              <a:t>) = -E(h</a:t>
            </a:r>
            <a:r>
              <a:rPr lang="fr-FR" sz="2000" baseline="30000">
                <a:sym typeface="Wingdings" pitchFamily="2" charset="2"/>
              </a:rPr>
              <a:t>+</a:t>
            </a:r>
            <a:r>
              <a:rPr lang="fr-FR" sz="2000">
                <a:sym typeface="Wingdings" pitchFamily="2" charset="2"/>
              </a:rPr>
              <a:t>)  </a:t>
            </a:r>
          </a:p>
          <a:p>
            <a:pPr marL="1600200" lvl="3" indent="-228600">
              <a:spcBef>
                <a:spcPct val="20000"/>
              </a:spcBef>
              <a:buClr>
                <a:schemeClr val="tx2"/>
              </a:buClr>
              <a:buSzPct val="75000"/>
              <a:buFont typeface="Wingdings" pitchFamily="2" charset="2"/>
              <a:buChar char="§"/>
              <a:defRPr/>
            </a:pPr>
            <a:endParaRPr lang="fr-FR" sz="2000">
              <a:latin typeface="Symbol" pitchFamily="18" charset="2"/>
              <a:sym typeface="Wingdings" pitchFamily="2" charset="2"/>
            </a:endParaRPr>
          </a:p>
          <a:p>
            <a:pPr marL="1600200" lvl="3" indent="-228600">
              <a:spcBef>
                <a:spcPct val="20000"/>
              </a:spcBef>
              <a:buClr>
                <a:schemeClr val="tx2"/>
              </a:buClr>
              <a:buSzPct val="75000"/>
              <a:buFont typeface="Wingdings" pitchFamily="2" charset="2"/>
              <a:buChar char="§"/>
              <a:defRPr/>
            </a:pPr>
            <a:r>
              <a:rPr lang="fr-FR" sz="2000">
                <a:latin typeface="Symbol" pitchFamily="18" charset="2"/>
                <a:sym typeface="Wingdings" pitchFamily="2" charset="2"/>
              </a:rPr>
              <a:t> </a:t>
            </a:r>
            <a:r>
              <a:rPr lang="fr-FR" sz="3200">
                <a:latin typeface="Symbol" pitchFamily="18" charset="2"/>
                <a:sym typeface="Wingdings" pitchFamily="2" charset="2"/>
              </a:rPr>
              <a:t>e</a:t>
            </a:r>
            <a:r>
              <a:rPr lang="fr-FR" sz="2400" baseline="-25000">
                <a:sym typeface="Wingdings" pitchFamily="2" charset="2"/>
              </a:rPr>
              <a:t>elec</a:t>
            </a:r>
            <a:r>
              <a:rPr lang="fr-FR" sz="2400">
                <a:sym typeface="Wingdings" pitchFamily="2" charset="2"/>
              </a:rPr>
              <a:t>=0 </a:t>
            </a:r>
          </a:p>
          <a:p>
            <a:pPr marL="1600200" lvl="3" indent="-228600">
              <a:spcBef>
                <a:spcPct val="20000"/>
              </a:spcBef>
              <a:buClr>
                <a:schemeClr val="tx2"/>
              </a:buClr>
              <a:buSzPct val="75000"/>
              <a:defRPr/>
            </a:pPr>
            <a:r>
              <a:rPr lang="fr-FR" sz="2400">
                <a:sym typeface="Wingdings" pitchFamily="2" charset="2"/>
              </a:rPr>
              <a:t>  </a:t>
            </a:r>
          </a:p>
          <a:p>
            <a:pPr marL="1600200" lvl="3" indent="-228600">
              <a:spcBef>
                <a:spcPct val="20000"/>
              </a:spcBef>
              <a:buClr>
                <a:schemeClr val="tx2"/>
              </a:buClr>
              <a:buSzPct val="75000"/>
              <a:buFont typeface="Wingdings" pitchFamily="2" charset="2"/>
              <a:buChar char="§"/>
              <a:defRPr/>
            </a:pPr>
            <a:r>
              <a:rPr lang="fr-FR" sz="2000">
                <a:sym typeface="Wingdings" pitchFamily="2" charset="2"/>
              </a:rPr>
              <a:t> </a:t>
            </a:r>
            <a:r>
              <a:rPr lang="fr-FR" sz="3200">
                <a:latin typeface="Symbol" pitchFamily="18" charset="2"/>
                <a:sym typeface="Wingdings" pitchFamily="2" charset="2"/>
              </a:rPr>
              <a:t>e</a:t>
            </a:r>
            <a:r>
              <a:rPr lang="fr-FR" sz="2400" baseline="-25000">
                <a:sym typeface="Wingdings" pitchFamily="2" charset="2"/>
              </a:rPr>
              <a:t>elec</a:t>
            </a:r>
            <a:r>
              <a:rPr lang="fr-FR" sz="2400">
                <a:cs typeface="Arial" charset="0"/>
                <a:sym typeface="Wingdings" pitchFamily="2" charset="2"/>
              </a:rPr>
              <a:t>≠</a:t>
            </a:r>
            <a:r>
              <a:rPr lang="fr-FR" sz="2400">
                <a:sym typeface="Wingdings" pitchFamily="2" charset="2"/>
              </a:rPr>
              <a:t>0 </a:t>
            </a:r>
          </a:p>
        </p:txBody>
      </p:sp>
      <p:graphicFrame>
        <p:nvGraphicFramePr>
          <p:cNvPr id="114690" name="Object 145"/>
          <p:cNvGraphicFramePr>
            <a:graphicFrameLocks noChangeAspect="1"/>
          </p:cNvGraphicFramePr>
          <p:nvPr/>
        </p:nvGraphicFramePr>
        <p:xfrm>
          <a:off x="3575051" y="3860801"/>
          <a:ext cx="2447925" cy="815975"/>
        </p:xfrm>
        <a:graphic>
          <a:graphicData uri="http://schemas.openxmlformats.org/presentationml/2006/ole">
            <mc:AlternateContent xmlns:mc="http://schemas.openxmlformats.org/markup-compatibility/2006">
              <mc:Choice xmlns:v="urn:schemas-microsoft-com:vml" Requires="v">
                <p:oleObj name="Equation" r:id="rId5" imgW="1295280" imgH="431640" progId="Equation.3">
                  <p:embed/>
                </p:oleObj>
              </mc:Choice>
              <mc:Fallback>
                <p:oleObj name="Equation" r:id="rId5" imgW="1295280" imgH="431640" progId="Equation.3">
                  <p:embed/>
                  <p:pic>
                    <p:nvPicPr>
                      <p:cNvPr id="114690" name="Object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5051" y="3860801"/>
                        <a:ext cx="2447925"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4691" name="Object 146"/>
          <p:cNvGraphicFramePr>
            <a:graphicFrameLocks noChangeAspect="1"/>
          </p:cNvGraphicFramePr>
          <p:nvPr/>
        </p:nvGraphicFramePr>
        <p:xfrm>
          <a:off x="3503613" y="4797426"/>
          <a:ext cx="5160962" cy="912813"/>
        </p:xfrm>
        <a:graphic>
          <a:graphicData uri="http://schemas.openxmlformats.org/presentationml/2006/ole">
            <mc:AlternateContent xmlns:mc="http://schemas.openxmlformats.org/markup-compatibility/2006">
              <mc:Choice xmlns:v="urn:schemas-microsoft-com:vml" Requires="v">
                <p:oleObj name="Equation" r:id="rId7" imgW="2730240" imgH="482400" progId="Equation.3">
                  <p:embed/>
                </p:oleObj>
              </mc:Choice>
              <mc:Fallback>
                <p:oleObj name="Equation" r:id="rId7" imgW="2730240" imgH="482400" progId="Equation.3">
                  <p:embed/>
                  <p:pic>
                    <p:nvPicPr>
                      <p:cNvPr id="114691" name="Object 1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3613" y="4797426"/>
                        <a:ext cx="5160962" cy="91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698" name="AutoShape 147"/>
          <p:cNvSpPr>
            <a:spLocks noChangeArrowheads="1"/>
          </p:cNvSpPr>
          <p:nvPr/>
        </p:nvSpPr>
        <p:spPr bwMode="auto">
          <a:xfrm>
            <a:off x="2351088" y="6092825"/>
            <a:ext cx="895350" cy="234950"/>
          </a:xfrm>
          <a:custGeom>
            <a:avLst/>
            <a:gdLst>
              <a:gd name="T0" fmla="*/ 671512 w 21600"/>
              <a:gd name="T1" fmla="*/ 0 h 21600"/>
              <a:gd name="T2" fmla="*/ 0 w 21600"/>
              <a:gd name="T3" fmla="*/ 117475 h 21600"/>
              <a:gd name="T4" fmla="*/ 671512 w 21600"/>
              <a:gd name="T5" fmla="*/ 234950 h 21600"/>
              <a:gd name="T6" fmla="*/ 895350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fr-FR"/>
          </a:p>
        </p:txBody>
      </p:sp>
      <p:graphicFrame>
        <p:nvGraphicFramePr>
          <p:cNvPr id="114692" name="Object 148"/>
          <p:cNvGraphicFramePr>
            <a:graphicFrameLocks noChangeAspect="1"/>
          </p:cNvGraphicFramePr>
          <p:nvPr>
            <p:extLst>
              <p:ext uri="{D42A27DB-BD31-4B8C-83A1-F6EECF244321}">
                <p14:modId xmlns:p14="http://schemas.microsoft.com/office/powerpoint/2010/main" val="576661498"/>
              </p:ext>
            </p:extLst>
          </p:nvPr>
        </p:nvGraphicFramePr>
        <p:xfrm>
          <a:off x="3660776" y="5781676"/>
          <a:ext cx="4271963" cy="815975"/>
        </p:xfrm>
        <a:graphic>
          <a:graphicData uri="http://schemas.openxmlformats.org/presentationml/2006/ole">
            <mc:AlternateContent xmlns:mc="http://schemas.openxmlformats.org/markup-compatibility/2006">
              <mc:Choice xmlns:v="urn:schemas-microsoft-com:vml" Requires="v">
                <p:oleObj name="Equation" r:id="rId9" imgW="2260440" imgH="431640" progId="Equation.3">
                  <p:embed/>
                </p:oleObj>
              </mc:Choice>
              <mc:Fallback>
                <p:oleObj name="Equation" r:id="rId9" imgW="2260440" imgH="431640" progId="Equation.3">
                  <p:embed/>
                  <p:pic>
                    <p:nvPicPr>
                      <p:cNvPr id="114692" name="Object 1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0776" y="5781676"/>
                        <a:ext cx="4271963" cy="815975"/>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114699" name="Group 151"/>
          <p:cNvGrpSpPr>
            <a:grpSpLocks/>
          </p:cNvGrpSpPr>
          <p:nvPr/>
        </p:nvGrpSpPr>
        <p:grpSpPr bwMode="auto">
          <a:xfrm>
            <a:off x="6816725" y="549275"/>
            <a:ext cx="3016250" cy="2401888"/>
            <a:chOff x="3334" y="346"/>
            <a:chExt cx="1900" cy="1513"/>
          </a:xfrm>
        </p:grpSpPr>
        <p:pic>
          <p:nvPicPr>
            <p:cNvPr id="114700" name="Picture 72"/>
            <p:cNvPicPr>
              <a:picLocks noChangeAspect="1" noChangeArrowheads="1"/>
            </p:cNvPicPr>
            <p:nvPr/>
          </p:nvPicPr>
          <p:blipFill>
            <a:blip r:embed="rId11" cstate="print"/>
            <a:srcRect r="12939"/>
            <a:stretch>
              <a:fillRect/>
            </a:stretch>
          </p:blipFill>
          <p:spPr bwMode="auto">
            <a:xfrm flipV="1">
              <a:off x="3470" y="752"/>
              <a:ext cx="1557" cy="1036"/>
            </a:xfrm>
            <a:prstGeom prst="rect">
              <a:avLst/>
            </a:prstGeom>
            <a:noFill/>
            <a:ln w="9525">
              <a:solidFill>
                <a:schemeClr val="bg1"/>
              </a:solidFill>
              <a:miter lim="800000"/>
              <a:headEnd/>
              <a:tailEnd/>
            </a:ln>
          </p:spPr>
        </p:pic>
        <p:sp>
          <p:nvSpPr>
            <p:cNvPr id="114701" name="Line 73"/>
            <p:cNvSpPr>
              <a:spLocks noChangeShapeType="1"/>
            </p:cNvSpPr>
            <p:nvPr/>
          </p:nvSpPr>
          <p:spPr bwMode="auto">
            <a:xfrm flipV="1">
              <a:off x="4287" y="711"/>
              <a:ext cx="0" cy="1044"/>
            </a:xfrm>
            <a:prstGeom prst="line">
              <a:avLst/>
            </a:prstGeom>
            <a:noFill/>
            <a:ln w="76200">
              <a:solidFill>
                <a:schemeClr val="bg1"/>
              </a:solidFill>
              <a:round/>
              <a:headEnd/>
              <a:tailEnd/>
            </a:ln>
          </p:spPr>
          <p:txBody>
            <a:bodyPr/>
            <a:lstStyle/>
            <a:p>
              <a:endParaRPr lang="fr-FR"/>
            </a:p>
          </p:txBody>
        </p:sp>
        <p:sp>
          <p:nvSpPr>
            <p:cNvPr id="114702" name="Oval 74"/>
            <p:cNvSpPr>
              <a:spLocks noChangeAspect="1" noChangeArrowheads="1"/>
            </p:cNvSpPr>
            <p:nvPr/>
          </p:nvSpPr>
          <p:spPr bwMode="auto">
            <a:xfrm flipV="1">
              <a:off x="4960" y="1473"/>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3" name="Oval 75"/>
            <p:cNvSpPr>
              <a:spLocks noChangeAspect="1" noChangeArrowheads="1"/>
            </p:cNvSpPr>
            <p:nvPr/>
          </p:nvSpPr>
          <p:spPr bwMode="auto">
            <a:xfrm flipV="1">
              <a:off x="4893" y="1460"/>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4" name="Oval 76"/>
            <p:cNvSpPr>
              <a:spLocks noChangeAspect="1" noChangeArrowheads="1"/>
            </p:cNvSpPr>
            <p:nvPr/>
          </p:nvSpPr>
          <p:spPr bwMode="auto">
            <a:xfrm flipV="1">
              <a:off x="4827" y="1435"/>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5" name="Oval 77"/>
            <p:cNvSpPr>
              <a:spLocks noChangeAspect="1" noChangeArrowheads="1"/>
            </p:cNvSpPr>
            <p:nvPr/>
          </p:nvSpPr>
          <p:spPr bwMode="auto">
            <a:xfrm flipV="1">
              <a:off x="4768" y="139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6" name="Oval 78"/>
            <p:cNvSpPr>
              <a:spLocks noChangeAspect="1" noChangeArrowheads="1"/>
            </p:cNvSpPr>
            <p:nvPr/>
          </p:nvSpPr>
          <p:spPr bwMode="auto">
            <a:xfrm flipV="1">
              <a:off x="4714" y="1353"/>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7" name="Oval 79"/>
            <p:cNvSpPr>
              <a:spLocks noChangeAspect="1" noChangeArrowheads="1"/>
            </p:cNvSpPr>
            <p:nvPr/>
          </p:nvSpPr>
          <p:spPr bwMode="auto">
            <a:xfrm flipV="1">
              <a:off x="4669" y="1303"/>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8" name="Oval 80"/>
            <p:cNvSpPr>
              <a:spLocks noChangeAspect="1" noChangeArrowheads="1"/>
            </p:cNvSpPr>
            <p:nvPr/>
          </p:nvSpPr>
          <p:spPr bwMode="auto">
            <a:xfrm flipV="1">
              <a:off x="4629" y="1246"/>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9" name="Oval 81"/>
            <p:cNvSpPr>
              <a:spLocks noChangeAspect="1" noChangeArrowheads="1"/>
            </p:cNvSpPr>
            <p:nvPr/>
          </p:nvSpPr>
          <p:spPr bwMode="auto">
            <a:xfrm flipV="1">
              <a:off x="4609" y="1189"/>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0" name="Oval 82"/>
            <p:cNvSpPr>
              <a:spLocks noChangeAspect="1" noChangeArrowheads="1"/>
            </p:cNvSpPr>
            <p:nvPr/>
          </p:nvSpPr>
          <p:spPr bwMode="auto">
            <a:xfrm flipV="1">
              <a:off x="4576" y="1132"/>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11" name="Oval 83"/>
            <p:cNvSpPr>
              <a:spLocks noChangeAspect="1" noChangeArrowheads="1"/>
            </p:cNvSpPr>
            <p:nvPr/>
          </p:nvSpPr>
          <p:spPr bwMode="auto">
            <a:xfrm flipV="1">
              <a:off x="4536" y="1082"/>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12" name="Oval 84"/>
            <p:cNvSpPr>
              <a:spLocks noChangeAspect="1" noChangeArrowheads="1"/>
            </p:cNvSpPr>
            <p:nvPr/>
          </p:nvSpPr>
          <p:spPr bwMode="auto">
            <a:xfrm flipV="1">
              <a:off x="3569" y="1472"/>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3" name="Oval 85"/>
            <p:cNvSpPr>
              <a:spLocks noChangeAspect="1" noChangeArrowheads="1"/>
            </p:cNvSpPr>
            <p:nvPr/>
          </p:nvSpPr>
          <p:spPr bwMode="auto">
            <a:xfrm flipV="1">
              <a:off x="3636" y="146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4" name="Oval 86"/>
            <p:cNvSpPr>
              <a:spLocks noChangeAspect="1" noChangeArrowheads="1"/>
            </p:cNvSpPr>
            <p:nvPr/>
          </p:nvSpPr>
          <p:spPr bwMode="auto">
            <a:xfrm flipV="1">
              <a:off x="3702" y="1435"/>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5" name="Oval 87"/>
            <p:cNvSpPr>
              <a:spLocks noChangeAspect="1" noChangeArrowheads="1"/>
            </p:cNvSpPr>
            <p:nvPr/>
          </p:nvSpPr>
          <p:spPr bwMode="auto">
            <a:xfrm flipV="1">
              <a:off x="3761" y="1397"/>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6" name="Oval 88"/>
            <p:cNvSpPr>
              <a:spLocks noChangeAspect="1" noChangeArrowheads="1"/>
            </p:cNvSpPr>
            <p:nvPr/>
          </p:nvSpPr>
          <p:spPr bwMode="auto">
            <a:xfrm flipV="1">
              <a:off x="3815" y="135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7" name="Oval 89"/>
            <p:cNvSpPr>
              <a:spLocks noChangeAspect="1" noChangeArrowheads="1"/>
            </p:cNvSpPr>
            <p:nvPr/>
          </p:nvSpPr>
          <p:spPr bwMode="auto">
            <a:xfrm flipV="1">
              <a:off x="3861" y="130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8" name="Oval 90"/>
            <p:cNvSpPr>
              <a:spLocks noChangeAspect="1" noChangeArrowheads="1"/>
            </p:cNvSpPr>
            <p:nvPr/>
          </p:nvSpPr>
          <p:spPr bwMode="auto">
            <a:xfrm flipV="1">
              <a:off x="3900" y="124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9" name="Oval 91"/>
            <p:cNvSpPr>
              <a:spLocks noChangeAspect="1" noChangeArrowheads="1"/>
            </p:cNvSpPr>
            <p:nvPr/>
          </p:nvSpPr>
          <p:spPr bwMode="auto">
            <a:xfrm flipV="1">
              <a:off x="3920" y="1189"/>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20" name="Oval 92"/>
            <p:cNvSpPr>
              <a:spLocks noChangeAspect="1" noChangeArrowheads="1"/>
            </p:cNvSpPr>
            <p:nvPr/>
          </p:nvSpPr>
          <p:spPr bwMode="auto">
            <a:xfrm flipV="1">
              <a:off x="3953" y="113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21" name="Oval 93"/>
            <p:cNvSpPr>
              <a:spLocks noChangeAspect="1" noChangeArrowheads="1"/>
            </p:cNvSpPr>
            <p:nvPr/>
          </p:nvSpPr>
          <p:spPr bwMode="auto">
            <a:xfrm flipV="1">
              <a:off x="3993" y="108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22" name="Oval 94"/>
            <p:cNvSpPr>
              <a:spLocks noChangeAspect="1" noChangeArrowheads="1"/>
            </p:cNvSpPr>
            <p:nvPr/>
          </p:nvSpPr>
          <p:spPr bwMode="auto">
            <a:xfrm flipV="1">
              <a:off x="3766" y="139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23" name="Oval 95"/>
            <p:cNvSpPr>
              <a:spLocks noChangeAspect="1" noChangeArrowheads="1"/>
            </p:cNvSpPr>
            <p:nvPr/>
          </p:nvSpPr>
          <p:spPr bwMode="auto">
            <a:xfrm flipV="1">
              <a:off x="4436" y="988"/>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4" name="Oval 96"/>
            <p:cNvSpPr>
              <a:spLocks noChangeAspect="1" noChangeArrowheads="1"/>
            </p:cNvSpPr>
            <p:nvPr/>
          </p:nvSpPr>
          <p:spPr bwMode="auto">
            <a:xfrm flipV="1">
              <a:off x="4384" y="962"/>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5" name="Oval 97"/>
            <p:cNvSpPr>
              <a:spLocks noChangeAspect="1" noChangeArrowheads="1"/>
            </p:cNvSpPr>
            <p:nvPr/>
          </p:nvSpPr>
          <p:spPr bwMode="auto">
            <a:xfrm flipV="1">
              <a:off x="4331" y="949"/>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6" name="Oval 98"/>
            <p:cNvSpPr>
              <a:spLocks noChangeAspect="1" noChangeArrowheads="1"/>
            </p:cNvSpPr>
            <p:nvPr/>
          </p:nvSpPr>
          <p:spPr bwMode="auto">
            <a:xfrm flipV="1">
              <a:off x="4264" y="944"/>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7" name="Oval 99"/>
            <p:cNvSpPr>
              <a:spLocks noChangeAspect="1" noChangeArrowheads="1"/>
            </p:cNvSpPr>
            <p:nvPr/>
          </p:nvSpPr>
          <p:spPr bwMode="auto">
            <a:xfrm flipH="1" flipV="1">
              <a:off x="4093" y="988"/>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8" name="Oval 100"/>
            <p:cNvSpPr>
              <a:spLocks noChangeAspect="1" noChangeArrowheads="1"/>
            </p:cNvSpPr>
            <p:nvPr/>
          </p:nvSpPr>
          <p:spPr bwMode="auto">
            <a:xfrm flipH="1" flipV="1">
              <a:off x="4145" y="962"/>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9" name="Oval 101"/>
            <p:cNvSpPr>
              <a:spLocks noChangeAspect="1" noChangeArrowheads="1"/>
            </p:cNvSpPr>
            <p:nvPr/>
          </p:nvSpPr>
          <p:spPr bwMode="auto">
            <a:xfrm flipH="1" flipV="1">
              <a:off x="4198" y="949"/>
              <a:ext cx="40"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30" name="Oval 102"/>
            <p:cNvSpPr>
              <a:spLocks noChangeAspect="1" noChangeArrowheads="1"/>
            </p:cNvSpPr>
            <p:nvPr/>
          </p:nvSpPr>
          <p:spPr bwMode="auto">
            <a:xfrm flipH="1" flipV="1">
              <a:off x="4265" y="944"/>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31" name="Oval 103"/>
            <p:cNvSpPr>
              <a:spLocks noChangeAspect="1" noChangeArrowheads="1"/>
            </p:cNvSpPr>
            <p:nvPr/>
          </p:nvSpPr>
          <p:spPr bwMode="auto">
            <a:xfrm flipV="1">
              <a:off x="4490" y="1031"/>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32" name="Line 104"/>
            <p:cNvSpPr>
              <a:spLocks noChangeShapeType="1"/>
            </p:cNvSpPr>
            <p:nvPr/>
          </p:nvSpPr>
          <p:spPr bwMode="auto">
            <a:xfrm flipV="1">
              <a:off x="4287" y="457"/>
              <a:ext cx="0" cy="1225"/>
            </a:xfrm>
            <a:prstGeom prst="line">
              <a:avLst/>
            </a:prstGeom>
            <a:noFill/>
            <a:ln w="9525">
              <a:solidFill>
                <a:schemeClr val="tx1"/>
              </a:solidFill>
              <a:round/>
              <a:headEnd/>
              <a:tailEnd type="triangle" w="med" len="med"/>
            </a:ln>
          </p:spPr>
          <p:txBody>
            <a:bodyPr/>
            <a:lstStyle/>
            <a:p>
              <a:endParaRPr lang="fr-FR"/>
            </a:p>
          </p:txBody>
        </p:sp>
        <p:sp>
          <p:nvSpPr>
            <p:cNvPr id="114733" name="Line 105"/>
            <p:cNvSpPr>
              <a:spLocks noChangeShapeType="1"/>
            </p:cNvSpPr>
            <p:nvPr/>
          </p:nvSpPr>
          <p:spPr bwMode="auto">
            <a:xfrm>
              <a:off x="3334" y="1546"/>
              <a:ext cx="1860" cy="0"/>
            </a:xfrm>
            <a:prstGeom prst="line">
              <a:avLst/>
            </a:prstGeom>
            <a:noFill/>
            <a:ln w="9525">
              <a:solidFill>
                <a:schemeClr val="tx1"/>
              </a:solidFill>
              <a:round/>
              <a:headEnd/>
              <a:tailEnd type="triangle" w="med" len="med"/>
            </a:ln>
          </p:spPr>
          <p:txBody>
            <a:bodyPr/>
            <a:lstStyle/>
            <a:p>
              <a:endParaRPr lang="fr-FR"/>
            </a:p>
          </p:txBody>
        </p:sp>
        <p:sp>
          <p:nvSpPr>
            <p:cNvPr id="114734" name="Rectangle 107"/>
            <p:cNvSpPr>
              <a:spLocks noChangeArrowheads="1"/>
            </p:cNvSpPr>
            <p:nvPr/>
          </p:nvSpPr>
          <p:spPr bwMode="auto">
            <a:xfrm>
              <a:off x="3924" y="1591"/>
              <a:ext cx="590" cy="226"/>
            </a:xfrm>
            <a:prstGeom prst="rect">
              <a:avLst/>
            </a:prstGeom>
            <a:solidFill>
              <a:schemeClr val="bg1"/>
            </a:solidFill>
            <a:ln w="9525">
              <a:solidFill>
                <a:schemeClr val="bg1"/>
              </a:solidFill>
              <a:miter lim="800000"/>
              <a:headEnd/>
              <a:tailEnd/>
            </a:ln>
          </p:spPr>
          <p:txBody>
            <a:bodyPr wrap="none" anchor="ctr"/>
            <a:lstStyle/>
            <a:p>
              <a:endParaRPr lang="fr-FR"/>
            </a:p>
          </p:txBody>
        </p:sp>
        <p:sp>
          <p:nvSpPr>
            <p:cNvPr id="297068" name="Text Box 108"/>
            <p:cNvSpPr txBox="1">
              <a:spLocks noChangeArrowheads="1"/>
            </p:cNvSpPr>
            <p:nvPr/>
          </p:nvSpPr>
          <p:spPr bwMode="auto">
            <a:xfrm>
              <a:off x="4048" y="379"/>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97069" name="Text Box 109"/>
            <p:cNvSpPr txBox="1">
              <a:spLocks noChangeArrowheads="1"/>
            </p:cNvSpPr>
            <p:nvPr/>
          </p:nvSpPr>
          <p:spPr bwMode="auto">
            <a:xfrm>
              <a:off x="5046" y="1286"/>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sp>
          <p:nvSpPr>
            <p:cNvPr id="114737" name="Oval 110"/>
            <p:cNvSpPr>
              <a:spLocks noChangeAspect="1" noChangeArrowheads="1"/>
            </p:cNvSpPr>
            <p:nvPr/>
          </p:nvSpPr>
          <p:spPr bwMode="auto">
            <a:xfrm flipV="1">
              <a:off x="3571" y="1476"/>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38" name="Oval 111"/>
            <p:cNvSpPr>
              <a:spLocks noChangeAspect="1" noChangeArrowheads="1"/>
            </p:cNvSpPr>
            <p:nvPr/>
          </p:nvSpPr>
          <p:spPr bwMode="auto">
            <a:xfrm flipV="1">
              <a:off x="3638" y="1460"/>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39" name="Oval 112"/>
            <p:cNvSpPr>
              <a:spLocks noChangeAspect="1" noChangeArrowheads="1"/>
            </p:cNvSpPr>
            <p:nvPr/>
          </p:nvSpPr>
          <p:spPr bwMode="auto">
            <a:xfrm flipV="1">
              <a:off x="3699" y="1430"/>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0" name="Oval 113"/>
            <p:cNvSpPr>
              <a:spLocks noChangeAspect="1" noChangeArrowheads="1"/>
            </p:cNvSpPr>
            <p:nvPr/>
          </p:nvSpPr>
          <p:spPr bwMode="auto">
            <a:xfrm flipV="1">
              <a:off x="3817" y="135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1" name="Oval 114"/>
            <p:cNvSpPr>
              <a:spLocks noChangeAspect="1" noChangeArrowheads="1"/>
            </p:cNvSpPr>
            <p:nvPr/>
          </p:nvSpPr>
          <p:spPr bwMode="auto">
            <a:xfrm flipH="1" flipV="1">
              <a:off x="4038" y="1030"/>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42" name="Oval 115"/>
            <p:cNvSpPr>
              <a:spLocks noChangeAspect="1" noChangeArrowheads="1"/>
            </p:cNvSpPr>
            <p:nvPr/>
          </p:nvSpPr>
          <p:spPr bwMode="auto">
            <a:xfrm flipV="1">
              <a:off x="3857" y="130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3" name="Oval 116"/>
            <p:cNvSpPr>
              <a:spLocks noChangeAspect="1" noChangeArrowheads="1"/>
            </p:cNvSpPr>
            <p:nvPr/>
          </p:nvSpPr>
          <p:spPr bwMode="auto">
            <a:xfrm flipV="1">
              <a:off x="3902" y="1249"/>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4" name="Oval 117"/>
            <p:cNvSpPr>
              <a:spLocks noChangeAspect="1" noChangeArrowheads="1"/>
            </p:cNvSpPr>
            <p:nvPr/>
          </p:nvSpPr>
          <p:spPr bwMode="auto">
            <a:xfrm flipV="1">
              <a:off x="3918" y="1188"/>
              <a:ext cx="40" cy="37"/>
            </a:xfrm>
            <a:prstGeom prst="ellipse">
              <a:avLst/>
            </a:prstGeom>
            <a:solidFill>
              <a:srgbClr val="FF3399"/>
            </a:solidFill>
            <a:ln w="9525">
              <a:solidFill>
                <a:schemeClr val="tx1"/>
              </a:solidFill>
              <a:round/>
              <a:headEnd/>
              <a:tailEnd/>
            </a:ln>
          </p:spPr>
          <p:txBody>
            <a:bodyPr wrap="none" anchor="ctr"/>
            <a:lstStyle/>
            <a:p>
              <a:endParaRPr lang="fr-FR"/>
            </a:p>
          </p:txBody>
        </p:sp>
        <p:grpSp>
          <p:nvGrpSpPr>
            <p:cNvPr id="114745" name="Group 118"/>
            <p:cNvGrpSpPr>
              <a:grpSpLocks/>
            </p:cNvGrpSpPr>
            <p:nvPr/>
          </p:nvGrpSpPr>
          <p:grpSpPr bwMode="auto">
            <a:xfrm flipH="1">
              <a:off x="4491" y="1038"/>
              <a:ext cx="508" cy="483"/>
              <a:chOff x="4209" y="815"/>
              <a:chExt cx="508" cy="483"/>
            </a:xfrm>
          </p:grpSpPr>
          <p:sp>
            <p:nvSpPr>
              <p:cNvPr id="114753" name="Oval 119"/>
              <p:cNvSpPr>
                <a:spLocks noChangeAspect="1" noChangeArrowheads="1"/>
              </p:cNvSpPr>
              <p:nvPr/>
            </p:nvSpPr>
            <p:spPr bwMode="auto">
              <a:xfrm flipV="1">
                <a:off x="4209" y="1257"/>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4" name="Oval 120"/>
              <p:cNvSpPr>
                <a:spLocks noChangeAspect="1" noChangeArrowheads="1"/>
              </p:cNvSpPr>
              <p:nvPr/>
            </p:nvSpPr>
            <p:spPr bwMode="auto">
              <a:xfrm flipV="1">
                <a:off x="4276" y="124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5" name="Oval 121"/>
              <p:cNvSpPr>
                <a:spLocks noChangeAspect="1" noChangeArrowheads="1"/>
              </p:cNvSpPr>
              <p:nvPr/>
            </p:nvSpPr>
            <p:spPr bwMode="auto">
              <a:xfrm flipV="1">
                <a:off x="4342" y="1220"/>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6" name="Oval 122"/>
              <p:cNvSpPr>
                <a:spLocks noChangeAspect="1" noChangeArrowheads="1"/>
              </p:cNvSpPr>
              <p:nvPr/>
            </p:nvSpPr>
            <p:spPr bwMode="auto">
              <a:xfrm flipV="1">
                <a:off x="4401" y="118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7" name="Oval 123"/>
              <p:cNvSpPr>
                <a:spLocks noChangeAspect="1" noChangeArrowheads="1"/>
              </p:cNvSpPr>
              <p:nvPr/>
            </p:nvSpPr>
            <p:spPr bwMode="auto">
              <a:xfrm flipV="1">
                <a:off x="4455" y="113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8" name="Oval 124"/>
              <p:cNvSpPr>
                <a:spLocks noChangeAspect="1" noChangeArrowheads="1"/>
              </p:cNvSpPr>
              <p:nvPr/>
            </p:nvSpPr>
            <p:spPr bwMode="auto">
              <a:xfrm flipV="1">
                <a:off x="4501" y="108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9" name="Oval 125"/>
              <p:cNvSpPr>
                <a:spLocks noChangeAspect="1" noChangeArrowheads="1"/>
              </p:cNvSpPr>
              <p:nvPr/>
            </p:nvSpPr>
            <p:spPr bwMode="auto">
              <a:xfrm flipV="1">
                <a:off x="4540" y="103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60" name="Oval 126"/>
              <p:cNvSpPr>
                <a:spLocks noChangeAspect="1" noChangeArrowheads="1"/>
              </p:cNvSpPr>
              <p:nvPr/>
            </p:nvSpPr>
            <p:spPr bwMode="auto">
              <a:xfrm flipV="1">
                <a:off x="4560" y="974"/>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61" name="Oval 127"/>
              <p:cNvSpPr>
                <a:spLocks noChangeAspect="1" noChangeArrowheads="1"/>
              </p:cNvSpPr>
              <p:nvPr/>
            </p:nvSpPr>
            <p:spPr bwMode="auto">
              <a:xfrm flipV="1">
                <a:off x="4593" y="91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2" name="Oval 128"/>
              <p:cNvSpPr>
                <a:spLocks noChangeAspect="1" noChangeArrowheads="1"/>
              </p:cNvSpPr>
              <p:nvPr/>
            </p:nvSpPr>
            <p:spPr bwMode="auto">
              <a:xfrm flipV="1">
                <a:off x="4633" y="86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3" name="Oval 129"/>
              <p:cNvSpPr>
                <a:spLocks noChangeAspect="1" noChangeArrowheads="1"/>
              </p:cNvSpPr>
              <p:nvPr/>
            </p:nvSpPr>
            <p:spPr bwMode="auto">
              <a:xfrm flipV="1">
                <a:off x="4406" y="1183"/>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4" name="Oval 130"/>
              <p:cNvSpPr>
                <a:spLocks noChangeAspect="1" noChangeArrowheads="1"/>
              </p:cNvSpPr>
              <p:nvPr/>
            </p:nvSpPr>
            <p:spPr bwMode="auto">
              <a:xfrm flipV="1">
                <a:off x="4211" y="126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5" name="Oval 131"/>
              <p:cNvSpPr>
                <a:spLocks noChangeAspect="1" noChangeArrowheads="1"/>
              </p:cNvSpPr>
              <p:nvPr/>
            </p:nvSpPr>
            <p:spPr bwMode="auto">
              <a:xfrm flipV="1">
                <a:off x="4278" y="124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6" name="Oval 132"/>
              <p:cNvSpPr>
                <a:spLocks noChangeAspect="1" noChangeArrowheads="1"/>
              </p:cNvSpPr>
              <p:nvPr/>
            </p:nvSpPr>
            <p:spPr bwMode="auto">
              <a:xfrm flipV="1">
                <a:off x="4339" y="121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7" name="Oval 133"/>
              <p:cNvSpPr>
                <a:spLocks noChangeAspect="1" noChangeArrowheads="1"/>
              </p:cNvSpPr>
              <p:nvPr/>
            </p:nvSpPr>
            <p:spPr bwMode="auto">
              <a:xfrm flipV="1">
                <a:off x="4457" y="1136"/>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8" name="Oval 134"/>
              <p:cNvSpPr>
                <a:spLocks noChangeAspect="1" noChangeArrowheads="1"/>
              </p:cNvSpPr>
              <p:nvPr/>
            </p:nvSpPr>
            <p:spPr bwMode="auto">
              <a:xfrm flipH="1" flipV="1">
                <a:off x="4678" y="815"/>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69" name="Oval 135"/>
              <p:cNvSpPr>
                <a:spLocks noChangeAspect="1" noChangeArrowheads="1"/>
              </p:cNvSpPr>
              <p:nvPr/>
            </p:nvSpPr>
            <p:spPr bwMode="auto">
              <a:xfrm flipV="1">
                <a:off x="4497" y="108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70" name="Oval 136"/>
              <p:cNvSpPr>
                <a:spLocks noChangeAspect="1" noChangeArrowheads="1"/>
              </p:cNvSpPr>
              <p:nvPr/>
            </p:nvSpPr>
            <p:spPr bwMode="auto">
              <a:xfrm flipV="1">
                <a:off x="4542" y="1034"/>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71" name="Oval 137"/>
              <p:cNvSpPr>
                <a:spLocks noChangeAspect="1" noChangeArrowheads="1"/>
              </p:cNvSpPr>
              <p:nvPr/>
            </p:nvSpPr>
            <p:spPr bwMode="auto">
              <a:xfrm flipV="1">
                <a:off x="4558" y="973"/>
                <a:ext cx="40" cy="37"/>
              </a:xfrm>
              <a:prstGeom prst="ellipse">
                <a:avLst/>
              </a:prstGeom>
              <a:solidFill>
                <a:srgbClr val="FF3399"/>
              </a:solidFill>
              <a:ln w="9525">
                <a:solidFill>
                  <a:schemeClr val="tx1"/>
                </a:solidFill>
                <a:round/>
                <a:headEnd/>
                <a:tailEnd/>
              </a:ln>
            </p:spPr>
            <p:txBody>
              <a:bodyPr wrap="none" anchor="ctr"/>
              <a:lstStyle/>
              <a:p>
                <a:endParaRPr lang="fr-FR"/>
              </a:p>
            </p:txBody>
          </p:sp>
        </p:grpSp>
        <p:sp>
          <p:nvSpPr>
            <p:cNvPr id="114746" name="Line 138"/>
            <p:cNvSpPr>
              <a:spLocks noChangeShapeType="1"/>
            </p:cNvSpPr>
            <p:nvPr/>
          </p:nvSpPr>
          <p:spPr bwMode="auto">
            <a:xfrm flipH="1">
              <a:off x="4327" y="560"/>
              <a:ext cx="181" cy="317"/>
            </a:xfrm>
            <a:prstGeom prst="line">
              <a:avLst/>
            </a:prstGeom>
            <a:noFill/>
            <a:ln w="9525">
              <a:solidFill>
                <a:schemeClr val="tx1"/>
              </a:solidFill>
              <a:round/>
              <a:headEnd/>
              <a:tailEnd type="triangle" w="med" len="med"/>
            </a:ln>
          </p:spPr>
          <p:txBody>
            <a:bodyPr/>
            <a:lstStyle/>
            <a:p>
              <a:endParaRPr lang="fr-FR"/>
            </a:p>
          </p:txBody>
        </p:sp>
        <p:sp>
          <p:nvSpPr>
            <p:cNvPr id="114747" name="Text Box 139"/>
            <p:cNvSpPr txBox="1">
              <a:spLocks noChangeArrowheads="1"/>
            </p:cNvSpPr>
            <p:nvPr/>
          </p:nvSpPr>
          <p:spPr bwMode="auto">
            <a:xfrm>
              <a:off x="4450" y="346"/>
              <a:ext cx="292" cy="231"/>
            </a:xfrm>
            <a:prstGeom prst="rect">
              <a:avLst/>
            </a:prstGeom>
            <a:noFill/>
            <a:ln w="9525">
              <a:noFill/>
              <a:miter lim="800000"/>
              <a:headEnd/>
              <a:tailEnd/>
            </a:ln>
          </p:spPr>
          <p:txBody>
            <a:bodyPr wrap="none">
              <a:spAutoFit/>
            </a:bodyPr>
            <a:lstStyle/>
            <a:p>
              <a:r>
                <a:rPr lang="fr-FR"/>
                <a:t>(b)</a:t>
              </a:r>
            </a:p>
          </p:txBody>
        </p:sp>
        <p:sp>
          <p:nvSpPr>
            <p:cNvPr id="114748" name="Line 140"/>
            <p:cNvSpPr>
              <a:spLocks noChangeShapeType="1"/>
            </p:cNvSpPr>
            <p:nvPr/>
          </p:nvSpPr>
          <p:spPr bwMode="auto">
            <a:xfrm flipH="1">
              <a:off x="4547" y="741"/>
              <a:ext cx="233" cy="272"/>
            </a:xfrm>
            <a:prstGeom prst="line">
              <a:avLst/>
            </a:prstGeom>
            <a:noFill/>
            <a:ln w="9525">
              <a:solidFill>
                <a:schemeClr val="tx1"/>
              </a:solidFill>
              <a:round/>
              <a:headEnd/>
              <a:tailEnd type="triangle" w="med" len="med"/>
            </a:ln>
          </p:spPr>
          <p:txBody>
            <a:bodyPr/>
            <a:lstStyle/>
            <a:p>
              <a:endParaRPr lang="fr-FR"/>
            </a:p>
          </p:txBody>
        </p:sp>
        <p:sp>
          <p:nvSpPr>
            <p:cNvPr id="114749" name="Text Box 141"/>
            <p:cNvSpPr txBox="1">
              <a:spLocks noChangeArrowheads="1"/>
            </p:cNvSpPr>
            <p:nvPr/>
          </p:nvSpPr>
          <p:spPr bwMode="auto">
            <a:xfrm>
              <a:off x="4694" y="514"/>
              <a:ext cx="292" cy="231"/>
            </a:xfrm>
            <a:prstGeom prst="rect">
              <a:avLst/>
            </a:prstGeom>
            <a:solidFill>
              <a:schemeClr val="bg1"/>
            </a:solidFill>
            <a:ln w="9525">
              <a:noFill/>
              <a:miter lim="800000"/>
              <a:headEnd/>
              <a:tailEnd/>
            </a:ln>
          </p:spPr>
          <p:txBody>
            <a:bodyPr wrap="none">
              <a:spAutoFit/>
            </a:bodyPr>
            <a:lstStyle/>
            <a:p>
              <a:r>
                <a:rPr lang="fr-FR"/>
                <a:t>(a)</a:t>
              </a:r>
            </a:p>
          </p:txBody>
        </p:sp>
        <p:sp>
          <p:nvSpPr>
            <p:cNvPr id="114750" name="Line 149"/>
            <p:cNvSpPr>
              <a:spLocks noChangeShapeType="1"/>
            </p:cNvSpPr>
            <p:nvPr/>
          </p:nvSpPr>
          <p:spPr bwMode="auto">
            <a:xfrm>
              <a:off x="4286" y="572"/>
              <a:ext cx="0" cy="1270"/>
            </a:xfrm>
            <a:prstGeom prst="line">
              <a:avLst/>
            </a:prstGeom>
            <a:noFill/>
            <a:ln w="28575">
              <a:solidFill>
                <a:srgbClr val="FF0000"/>
              </a:solidFill>
              <a:round/>
              <a:headEnd/>
              <a:tailEnd type="triangle" w="med" len="med"/>
            </a:ln>
          </p:spPr>
          <p:txBody>
            <a:bodyPr/>
            <a:lstStyle/>
            <a:p>
              <a:endParaRPr lang="fr-FR"/>
            </a:p>
          </p:txBody>
        </p:sp>
        <p:sp>
          <p:nvSpPr>
            <p:cNvPr id="297110" name="Text Box 150"/>
            <p:cNvSpPr txBox="1">
              <a:spLocks noChangeArrowheads="1"/>
            </p:cNvSpPr>
            <p:nvPr/>
          </p:nvSpPr>
          <p:spPr bwMode="auto">
            <a:xfrm>
              <a:off x="4319" y="1628"/>
              <a:ext cx="425"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trous</a:t>
              </a:r>
              <a:endParaRPr lang="fr-FR" i="1">
                <a:solidFill>
                  <a:srgbClr val="FF0000"/>
                </a:solidFill>
                <a:effectLst>
                  <a:outerShdw blurRad="38100" dist="38100" dir="2700000" algn="tl">
                    <a:srgbClr val="C0C0C0"/>
                  </a:outerShdw>
                </a:effectLst>
              </a:endParaRPr>
            </a:p>
          </p:txBody>
        </p:sp>
        <p:sp>
          <p:nvSpPr>
            <p:cNvPr id="114752" name="Oval 106"/>
            <p:cNvSpPr>
              <a:spLocks noChangeAspect="1" noChangeArrowheads="1"/>
            </p:cNvSpPr>
            <p:nvPr/>
          </p:nvSpPr>
          <p:spPr bwMode="auto">
            <a:xfrm flipV="1">
              <a:off x="4268" y="938"/>
              <a:ext cx="40" cy="37"/>
            </a:xfrm>
            <a:prstGeom prst="ellipse">
              <a:avLst/>
            </a:prstGeom>
            <a:solidFill>
              <a:schemeClr val="hlink"/>
            </a:solidFill>
            <a:ln w="9525">
              <a:solidFill>
                <a:schemeClr val="tx1"/>
              </a:solidFill>
              <a:round/>
              <a:headEnd/>
              <a:tailEnd/>
            </a:ln>
          </p:spPr>
          <p:txBody>
            <a:bodyPr wrap="none" anchor="ctr"/>
            <a:lstStyle/>
            <a:p>
              <a:endParaRPr lang="fr-FR"/>
            </a:p>
          </p:txBody>
        </p:sp>
      </p:grpSp>
      <p:graphicFrame>
        <p:nvGraphicFramePr>
          <p:cNvPr id="114693" name="Object 144"/>
          <p:cNvGraphicFramePr>
            <a:graphicFrameLocks noChangeAspect="1"/>
          </p:cNvGraphicFramePr>
          <p:nvPr/>
        </p:nvGraphicFramePr>
        <p:xfrm>
          <a:off x="4187826" y="2913064"/>
          <a:ext cx="4213225" cy="803275"/>
        </p:xfrm>
        <a:graphic>
          <a:graphicData uri="http://schemas.openxmlformats.org/presentationml/2006/ole">
            <mc:AlternateContent xmlns:mc="http://schemas.openxmlformats.org/markup-compatibility/2006">
              <mc:Choice xmlns:v="urn:schemas-microsoft-com:vml" Requires="v">
                <p:oleObj name="Equation" r:id="rId12" imgW="2197080" imgH="419040" progId="Equation.3">
                  <p:embed/>
                </p:oleObj>
              </mc:Choice>
              <mc:Fallback>
                <p:oleObj name="Equation" r:id="rId12" imgW="2197080" imgH="419040" progId="Equation.3">
                  <p:embed/>
                  <p:pic>
                    <p:nvPicPr>
                      <p:cNvPr id="114693" name="Object 14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7826" y="2913064"/>
                        <a:ext cx="4213225"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00147" y="11392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4"/>
          <p:cNvSpPr>
            <a:spLocks noGrp="1" noChangeArrowheads="1"/>
          </p:cNvSpPr>
          <p:nvPr>
            <p:ph type="title"/>
          </p:nvPr>
        </p:nvSpPr>
        <p:spPr/>
        <p:txBody>
          <a:bodyPr/>
          <a:lstStyle/>
          <a:p>
            <a:pPr eaLnBrk="1" hangingPunct="1"/>
            <a:r>
              <a:rPr lang="fr-FR"/>
              <a:t>Notion de trous: conduction</a:t>
            </a:r>
          </a:p>
        </p:txBody>
      </p:sp>
      <p:sp>
        <p:nvSpPr>
          <p:cNvPr id="284674" name="Espace réservé du numéro de diapositive 4"/>
          <p:cNvSpPr>
            <a:spLocks noGrp="1"/>
          </p:cNvSpPr>
          <p:nvPr>
            <p:ph type="sldNum" sz="quarter" idx="12"/>
          </p:nvPr>
        </p:nvSpPr>
        <p:spPr>
          <a:noFill/>
        </p:spPr>
        <p:txBody>
          <a:bodyPr/>
          <a:lstStyle/>
          <a:p>
            <a:fld id="{54F6C89A-C43E-45F4-8E7F-A7E92C7C0D7E}" type="slidenum">
              <a:rPr lang="fr-FR" altLang="en-US"/>
              <a:pPr/>
              <a:t>192</a:t>
            </a:fld>
            <a:endParaRPr lang="fr-FR" altLang="en-US"/>
          </a:p>
        </p:txBody>
      </p:sp>
      <p:pic>
        <p:nvPicPr>
          <p:cNvPr id="284676" name="Picture 5"/>
          <p:cNvPicPr>
            <a:picLocks noChangeAspect="1" noChangeArrowheads="1"/>
          </p:cNvPicPr>
          <p:nvPr/>
        </p:nvPicPr>
        <p:blipFill>
          <a:blip r:embed="rId5" cstate="print"/>
          <a:srcRect/>
          <a:stretch>
            <a:fillRect/>
          </a:stretch>
        </p:blipFill>
        <p:spPr bwMode="auto">
          <a:xfrm>
            <a:off x="2424114" y="1762126"/>
            <a:ext cx="2689225" cy="2314575"/>
          </a:xfrm>
          <a:prstGeom prst="rect">
            <a:avLst/>
          </a:prstGeom>
          <a:noFill/>
          <a:ln w="9525">
            <a:noFill/>
            <a:miter lim="800000"/>
            <a:headEnd/>
            <a:tailEnd/>
          </a:ln>
        </p:spPr>
      </p:pic>
      <p:pic>
        <p:nvPicPr>
          <p:cNvPr id="284677" name="Picture 6"/>
          <p:cNvPicPr>
            <a:picLocks noChangeAspect="1" noChangeArrowheads="1"/>
          </p:cNvPicPr>
          <p:nvPr/>
        </p:nvPicPr>
        <p:blipFill>
          <a:blip r:embed="rId6" cstate="print"/>
          <a:srcRect/>
          <a:stretch>
            <a:fillRect/>
          </a:stretch>
        </p:blipFill>
        <p:spPr bwMode="auto">
          <a:xfrm>
            <a:off x="6837364" y="1749426"/>
            <a:ext cx="2714625" cy="2327275"/>
          </a:xfrm>
          <a:prstGeom prst="rect">
            <a:avLst/>
          </a:prstGeom>
          <a:noFill/>
          <a:ln w="9525">
            <a:noFill/>
            <a:miter lim="800000"/>
            <a:headEnd/>
            <a:tailEnd/>
          </a:ln>
        </p:spPr>
      </p:pic>
      <p:pic>
        <p:nvPicPr>
          <p:cNvPr id="284678" name="Picture 7"/>
          <p:cNvPicPr>
            <a:picLocks noChangeAspect="1" noChangeArrowheads="1"/>
          </p:cNvPicPr>
          <p:nvPr/>
        </p:nvPicPr>
        <p:blipFill>
          <a:blip r:embed="rId7" cstate="print"/>
          <a:srcRect/>
          <a:stretch>
            <a:fillRect/>
          </a:stretch>
        </p:blipFill>
        <p:spPr bwMode="auto">
          <a:xfrm>
            <a:off x="4440238" y="4419600"/>
            <a:ext cx="2832100" cy="24384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2"/>
          <p:cNvSpPr>
            <a:spLocks noGrp="1" noChangeArrowheads="1"/>
          </p:cNvSpPr>
          <p:nvPr>
            <p:ph type="title"/>
          </p:nvPr>
        </p:nvSpPr>
        <p:spPr/>
        <p:txBody>
          <a:bodyPr/>
          <a:lstStyle/>
          <a:p>
            <a:pPr eaLnBrk="1" hangingPunct="1"/>
            <a:r>
              <a:rPr lang="fr-FR"/>
              <a:t>Conduction par électrons et trous</a:t>
            </a:r>
          </a:p>
        </p:txBody>
      </p:sp>
      <p:sp>
        <p:nvSpPr>
          <p:cNvPr id="115717" name="Rectangle 3"/>
          <p:cNvSpPr>
            <a:spLocks noGrp="1" noChangeArrowheads="1"/>
          </p:cNvSpPr>
          <p:nvPr>
            <p:ph idx="1"/>
          </p:nvPr>
        </p:nvSpPr>
        <p:spPr/>
        <p:txBody>
          <a:bodyPr/>
          <a:lstStyle/>
          <a:p>
            <a:pPr lvl="1" eaLnBrk="1" hangingPunct="1"/>
            <a:r>
              <a:rPr lang="fr-FR" sz="2800" dirty="0"/>
              <a:t>Cas fréquent dans les </a:t>
            </a:r>
            <a:r>
              <a:rPr lang="fr-FR" sz="2800" dirty="0" err="1"/>
              <a:t>semiconducteurs</a:t>
            </a:r>
            <a:r>
              <a:rPr lang="fr-FR" sz="2800" dirty="0"/>
              <a:t>:</a:t>
            </a:r>
          </a:p>
          <a:p>
            <a:pPr lvl="1" eaLnBrk="1" hangingPunct="1"/>
            <a:endParaRPr lang="fr-FR" sz="2800" dirty="0"/>
          </a:p>
          <a:p>
            <a:pPr lvl="2" eaLnBrk="1" hangingPunct="1"/>
            <a:r>
              <a:rPr lang="fr-FR" sz="2400" dirty="0"/>
              <a:t>En pratique, dans les </a:t>
            </a:r>
            <a:r>
              <a:rPr lang="fr-FR" sz="2400" dirty="0" err="1"/>
              <a:t>semiconducteurs</a:t>
            </a:r>
            <a:r>
              <a:rPr lang="fr-FR" sz="2400" dirty="0"/>
              <a:t>, il existe une bande presque vide que l’on appelle bande de conduction (</a:t>
            </a:r>
            <a:r>
              <a:rPr lang="fr-FR" sz="2400" dirty="0">
                <a:solidFill>
                  <a:srgbClr val="FF0000"/>
                </a:solidFill>
              </a:rPr>
              <a:t>BC</a:t>
            </a:r>
            <a:r>
              <a:rPr lang="fr-FR" sz="2400" dirty="0"/>
              <a:t>) au dessus d’une bande presque pleine que l’on appelle bande de valence (</a:t>
            </a:r>
            <a:r>
              <a:rPr lang="fr-FR" sz="2400" dirty="0">
                <a:solidFill>
                  <a:srgbClr val="000099"/>
                </a:solidFill>
              </a:rPr>
              <a:t>BV</a:t>
            </a:r>
            <a:r>
              <a:rPr lang="fr-FR" sz="2400" dirty="0"/>
              <a:t>). Elles sont séparées par une bande interdite ( « </a:t>
            </a:r>
            <a:r>
              <a:rPr lang="fr-FR" sz="2400" dirty="0" err="1"/>
              <a:t>bandgap</a:t>
            </a:r>
            <a:r>
              <a:rPr lang="fr-FR" sz="2400" dirty="0"/>
              <a:t> ou gap »).</a:t>
            </a:r>
          </a:p>
        </p:txBody>
      </p:sp>
      <p:sp>
        <p:nvSpPr>
          <p:cNvPr id="115715" name="Espace réservé du numéro de diapositive 5"/>
          <p:cNvSpPr>
            <a:spLocks noGrp="1"/>
          </p:cNvSpPr>
          <p:nvPr>
            <p:ph type="sldNum" sz="quarter" idx="12"/>
          </p:nvPr>
        </p:nvSpPr>
        <p:spPr>
          <a:noFill/>
        </p:spPr>
        <p:txBody>
          <a:bodyPr/>
          <a:lstStyle/>
          <a:p>
            <a:fld id="{308243D5-CBC1-4690-AF45-79D88FE02F3F}" type="slidenum">
              <a:rPr lang="fr-FR" altLang="en-US"/>
              <a:pPr/>
              <a:t>193</a:t>
            </a:fld>
            <a:endParaRPr lang="fr-FR" altLang="en-US"/>
          </a:p>
        </p:txBody>
      </p:sp>
      <p:graphicFrame>
        <p:nvGraphicFramePr>
          <p:cNvPr id="115714" name="Object 4"/>
          <p:cNvGraphicFramePr>
            <a:graphicFrameLocks noChangeAspect="1"/>
          </p:cNvGraphicFramePr>
          <p:nvPr>
            <p:extLst>
              <p:ext uri="{D42A27DB-BD31-4B8C-83A1-F6EECF244321}">
                <p14:modId xmlns:p14="http://schemas.microsoft.com/office/powerpoint/2010/main" val="1746088246"/>
              </p:ext>
            </p:extLst>
          </p:nvPr>
        </p:nvGraphicFramePr>
        <p:xfrm>
          <a:off x="4184651" y="4974679"/>
          <a:ext cx="4105275" cy="723900"/>
        </p:xfrm>
        <a:graphic>
          <a:graphicData uri="http://schemas.openxmlformats.org/presentationml/2006/ole">
            <mc:AlternateContent xmlns:mc="http://schemas.openxmlformats.org/markup-compatibility/2006">
              <mc:Choice xmlns:v="urn:schemas-microsoft-com:vml" Requires="v">
                <p:oleObj name="Equation" r:id="rId5" imgW="1511280" imgH="266400" progId="Equation.3">
                  <p:embed/>
                </p:oleObj>
              </mc:Choice>
              <mc:Fallback>
                <p:oleObj name="Equation" r:id="rId5" imgW="1511280" imgH="266400" progId="Equation.3">
                  <p:embed/>
                  <p:pic>
                    <p:nvPicPr>
                      <p:cNvPr id="11571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651" y="4974679"/>
                        <a:ext cx="410527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5718" name="AutoShape 5"/>
          <p:cNvSpPr>
            <a:spLocks/>
          </p:cNvSpPr>
          <p:nvPr/>
        </p:nvSpPr>
        <p:spPr bwMode="auto">
          <a:xfrm rot="16200000">
            <a:off x="5356225" y="5236617"/>
            <a:ext cx="76200" cy="866775"/>
          </a:xfrm>
          <a:prstGeom prst="leftBrace">
            <a:avLst>
              <a:gd name="adj1" fmla="val 94792"/>
              <a:gd name="adj2" fmla="val 50000"/>
            </a:avLst>
          </a:prstGeom>
          <a:noFill/>
          <a:ln w="28575">
            <a:solidFill>
              <a:srgbClr val="FF0000"/>
            </a:solidFill>
            <a:round/>
            <a:headEnd/>
            <a:tailEnd/>
          </a:ln>
        </p:spPr>
        <p:txBody>
          <a:bodyPr wrap="none" anchor="ctr"/>
          <a:lstStyle/>
          <a:p>
            <a:endParaRPr lang="fr-FR"/>
          </a:p>
        </p:txBody>
      </p:sp>
      <p:sp>
        <p:nvSpPr>
          <p:cNvPr id="115719" name="AutoShape 6"/>
          <p:cNvSpPr>
            <a:spLocks/>
          </p:cNvSpPr>
          <p:nvPr/>
        </p:nvSpPr>
        <p:spPr bwMode="auto">
          <a:xfrm rot="16200000">
            <a:off x="6738938" y="5268367"/>
            <a:ext cx="76200" cy="866775"/>
          </a:xfrm>
          <a:prstGeom prst="leftBrace">
            <a:avLst>
              <a:gd name="adj1" fmla="val 94792"/>
              <a:gd name="adj2" fmla="val 50000"/>
            </a:avLst>
          </a:prstGeom>
          <a:noFill/>
          <a:ln w="28575">
            <a:solidFill>
              <a:srgbClr val="000099"/>
            </a:solidFill>
            <a:round/>
            <a:headEnd/>
            <a:tailEnd/>
          </a:ln>
        </p:spPr>
        <p:txBody>
          <a:bodyPr wrap="none" anchor="ctr"/>
          <a:lstStyle/>
          <a:p>
            <a:endParaRPr lang="fr-FR"/>
          </a:p>
        </p:txBody>
      </p:sp>
      <p:sp>
        <p:nvSpPr>
          <p:cNvPr id="299015" name="Text Box 7"/>
          <p:cNvSpPr txBox="1">
            <a:spLocks noChangeArrowheads="1"/>
          </p:cNvSpPr>
          <p:nvPr/>
        </p:nvSpPr>
        <p:spPr bwMode="auto">
          <a:xfrm>
            <a:off x="5246687" y="5798592"/>
            <a:ext cx="5016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BC</a:t>
            </a:r>
          </a:p>
        </p:txBody>
      </p:sp>
      <p:sp>
        <p:nvSpPr>
          <p:cNvPr id="299016" name="Text Box 8"/>
          <p:cNvSpPr txBox="1">
            <a:spLocks noChangeArrowheads="1"/>
          </p:cNvSpPr>
          <p:nvPr/>
        </p:nvSpPr>
        <p:spPr bwMode="auto">
          <a:xfrm>
            <a:off x="6521450" y="5779542"/>
            <a:ext cx="488950" cy="366712"/>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BV</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2582" y="509294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2"/>
          <p:cNvSpPr>
            <a:spLocks noGrp="1" noChangeArrowheads="1"/>
          </p:cNvSpPr>
          <p:nvPr>
            <p:ph type="title"/>
          </p:nvPr>
        </p:nvSpPr>
        <p:spPr>
          <a:xfrm>
            <a:off x="1981200" y="260350"/>
            <a:ext cx="7715250" cy="725488"/>
          </a:xfrm>
        </p:spPr>
        <p:txBody>
          <a:bodyPr/>
          <a:lstStyle/>
          <a:p>
            <a:pPr eaLnBrk="1" hangingPunct="1"/>
            <a:r>
              <a:rPr lang="fr-FR"/>
              <a:t>Semiconducteur ou isolant ?</a:t>
            </a:r>
          </a:p>
        </p:txBody>
      </p:sp>
      <p:sp>
        <p:nvSpPr>
          <p:cNvPr id="285700" name="Rectangle 3"/>
          <p:cNvSpPr>
            <a:spLocks noGrp="1" noChangeArrowheads="1"/>
          </p:cNvSpPr>
          <p:nvPr>
            <p:ph idx="1"/>
          </p:nvPr>
        </p:nvSpPr>
        <p:spPr>
          <a:xfrm>
            <a:off x="1919288" y="1196976"/>
            <a:ext cx="8229600" cy="1133475"/>
          </a:xfrm>
        </p:spPr>
        <p:txBody>
          <a:bodyPr/>
          <a:lstStyle/>
          <a:p>
            <a:pPr lvl="1" eaLnBrk="1" hangingPunct="1"/>
            <a:r>
              <a:rPr lang="fr-FR"/>
              <a:t>Comment les différentie on? </a:t>
            </a:r>
          </a:p>
        </p:txBody>
      </p:sp>
      <p:sp>
        <p:nvSpPr>
          <p:cNvPr id="285698" name="Espace réservé du numéro de diapositive 5"/>
          <p:cNvSpPr>
            <a:spLocks noGrp="1"/>
          </p:cNvSpPr>
          <p:nvPr>
            <p:ph type="sldNum" sz="quarter" idx="12"/>
          </p:nvPr>
        </p:nvSpPr>
        <p:spPr>
          <a:noFill/>
        </p:spPr>
        <p:txBody>
          <a:bodyPr/>
          <a:lstStyle/>
          <a:p>
            <a:fld id="{69736A64-40F3-450A-A777-8D325C937739}" type="slidenum">
              <a:rPr lang="fr-FR" altLang="en-US"/>
              <a:pPr/>
              <a:t>194</a:t>
            </a:fld>
            <a:endParaRPr lang="fr-FR" altLang="en-US"/>
          </a:p>
        </p:txBody>
      </p:sp>
      <p:pic>
        <p:nvPicPr>
          <p:cNvPr id="285701" name="Picture 4"/>
          <p:cNvPicPr>
            <a:picLocks noChangeAspect="1" noChangeArrowheads="1"/>
          </p:cNvPicPr>
          <p:nvPr/>
        </p:nvPicPr>
        <p:blipFill>
          <a:blip r:embed="rId5" cstate="print"/>
          <a:srcRect/>
          <a:stretch>
            <a:fillRect/>
          </a:stretch>
        </p:blipFill>
        <p:spPr bwMode="auto">
          <a:xfrm>
            <a:off x="3287713" y="2373314"/>
            <a:ext cx="5727700" cy="4295775"/>
          </a:xfrm>
          <a:prstGeom prst="rect">
            <a:avLst/>
          </a:prstGeom>
          <a:noFill/>
          <a:ln w="9525">
            <a:noFill/>
            <a:miter lim="800000"/>
            <a:headEnd/>
            <a:tailEnd/>
          </a:ln>
        </p:spPr>
      </p:pic>
      <p:sp>
        <p:nvSpPr>
          <p:cNvPr id="300038" name="Text Box 6"/>
          <p:cNvSpPr txBox="1">
            <a:spLocks noChangeArrowheads="1"/>
          </p:cNvSpPr>
          <p:nvPr/>
        </p:nvSpPr>
        <p:spPr bwMode="auto">
          <a:xfrm>
            <a:off x="3216275" y="1916113"/>
            <a:ext cx="2660650" cy="366712"/>
          </a:xfrm>
          <a:prstGeom prst="rect">
            <a:avLst/>
          </a:prstGeom>
          <a:noFill/>
          <a:ln w="9525">
            <a:noFill/>
            <a:miter lim="800000"/>
            <a:headEnd/>
            <a:tailEnd/>
          </a:ln>
          <a:effectLst/>
        </p:spPr>
        <p:txBody>
          <a:bodyPr wrap="none">
            <a:spAutoFit/>
          </a:bodyPr>
          <a:lstStyle/>
          <a:p>
            <a:pPr>
              <a:defRPr/>
            </a:pPr>
            <a:r>
              <a:rPr lang="fr-FR" i="1" u="sng">
                <a:solidFill>
                  <a:srgbClr val="FF0000"/>
                </a:solidFill>
                <a:effectLst>
                  <a:outerShdw blurRad="38100" dist="38100" dir="2700000" algn="tl">
                    <a:srgbClr val="C0C0C0"/>
                  </a:outerShdw>
                </a:effectLst>
              </a:rPr>
              <a:t>Isolant , semiconducteur</a:t>
            </a:r>
          </a:p>
        </p:txBody>
      </p:sp>
      <p:sp>
        <p:nvSpPr>
          <p:cNvPr id="300039" name="Text Box 7"/>
          <p:cNvSpPr txBox="1">
            <a:spLocks noChangeArrowheads="1"/>
          </p:cNvSpPr>
          <p:nvPr/>
        </p:nvSpPr>
        <p:spPr bwMode="auto">
          <a:xfrm>
            <a:off x="6600825" y="1909763"/>
            <a:ext cx="1797050" cy="366712"/>
          </a:xfrm>
          <a:prstGeom prst="rect">
            <a:avLst/>
          </a:prstGeom>
          <a:noFill/>
          <a:ln w="9525">
            <a:noFill/>
            <a:miter lim="800000"/>
            <a:headEnd/>
            <a:tailEnd/>
          </a:ln>
          <a:effectLst/>
        </p:spPr>
        <p:txBody>
          <a:bodyPr wrap="none">
            <a:spAutoFit/>
          </a:bodyPr>
          <a:lstStyle/>
          <a:p>
            <a:pPr>
              <a:defRPr/>
            </a:pPr>
            <a:r>
              <a:rPr lang="fr-FR" i="1" u="sng">
                <a:solidFill>
                  <a:srgbClr val="FF0000"/>
                </a:solidFill>
                <a:effectLst>
                  <a:outerShdw blurRad="38100" dist="38100" dir="2700000" algn="tl">
                    <a:srgbClr val="C0C0C0"/>
                  </a:outerShdw>
                </a:effectLst>
              </a:rPr>
              <a:t>semiconducteur</a:t>
            </a:r>
          </a:p>
        </p:txBody>
      </p:sp>
      <p:sp>
        <p:nvSpPr>
          <p:cNvPr id="300040" name="Text Box 8"/>
          <p:cNvSpPr txBox="1">
            <a:spLocks noChangeArrowheads="1"/>
          </p:cNvSpPr>
          <p:nvPr/>
        </p:nvSpPr>
        <p:spPr bwMode="auto">
          <a:xfrm>
            <a:off x="1774826" y="4221163"/>
            <a:ext cx="1089025" cy="457200"/>
          </a:xfrm>
          <a:prstGeom prst="rect">
            <a:avLst/>
          </a:prstGeom>
          <a:noFill/>
          <a:ln w="9525">
            <a:noFill/>
            <a:miter lim="800000"/>
            <a:headEnd/>
            <a:tailEnd/>
          </a:ln>
          <a:effectLst/>
        </p:spPr>
        <p:txBody>
          <a:bodyPr wrap="none">
            <a:spAutoFit/>
          </a:bodyPr>
          <a:lstStyle/>
          <a:p>
            <a:pPr>
              <a:defRPr/>
            </a:pPr>
            <a:r>
              <a:rPr lang="fr-FR" sz="2400" i="1" u="sng">
                <a:solidFill>
                  <a:srgbClr val="FF0000"/>
                </a:solidFill>
                <a:effectLst>
                  <a:outerShdw blurRad="38100" dist="38100" dir="2700000" algn="tl">
                    <a:srgbClr val="C0C0C0"/>
                  </a:outerShdw>
                </a:effectLst>
              </a:rPr>
              <a:t>T= 0 K</a:t>
            </a:r>
          </a:p>
        </p:txBody>
      </p:sp>
      <p:sp>
        <p:nvSpPr>
          <p:cNvPr id="285705" name="AutoShape 9"/>
          <p:cNvSpPr>
            <a:spLocks/>
          </p:cNvSpPr>
          <p:nvPr/>
        </p:nvSpPr>
        <p:spPr bwMode="auto">
          <a:xfrm>
            <a:off x="3143251" y="2420939"/>
            <a:ext cx="144463" cy="4103687"/>
          </a:xfrm>
          <a:prstGeom prst="leftBrace">
            <a:avLst>
              <a:gd name="adj1" fmla="val 236721"/>
              <a:gd name="adj2" fmla="val 50000"/>
            </a:avLst>
          </a:prstGeom>
          <a:noFill/>
          <a:ln w="28575">
            <a:solidFill>
              <a:srgbClr val="000099"/>
            </a:solidFill>
            <a:round/>
            <a:headEnd/>
            <a:tailEnd/>
          </a:ln>
        </p:spPr>
        <p:txBody>
          <a:bodyPr wrap="none" anchor="ctr"/>
          <a:lstStyle/>
          <a:p>
            <a:endParaRPr lang="fr-FR"/>
          </a:p>
        </p:txBody>
      </p:sp>
      <p:sp>
        <p:nvSpPr>
          <p:cNvPr id="285706" name="AutoShape 10"/>
          <p:cNvSpPr>
            <a:spLocks/>
          </p:cNvSpPr>
          <p:nvPr/>
        </p:nvSpPr>
        <p:spPr bwMode="auto">
          <a:xfrm flipH="1">
            <a:off x="9120188" y="2349500"/>
            <a:ext cx="144462" cy="4103688"/>
          </a:xfrm>
          <a:prstGeom prst="leftBrace">
            <a:avLst>
              <a:gd name="adj1" fmla="val 236722"/>
              <a:gd name="adj2" fmla="val 50000"/>
            </a:avLst>
          </a:prstGeom>
          <a:noFill/>
          <a:ln w="28575">
            <a:solidFill>
              <a:srgbClr val="000099"/>
            </a:solidFill>
            <a:round/>
            <a:headEnd/>
            <a:tailEnd/>
          </a:ln>
        </p:spPr>
        <p:txBody>
          <a:bodyPr wrap="none" anchor="ctr"/>
          <a:lstStyle/>
          <a:p>
            <a:endParaRPr lang="fr-FR"/>
          </a:p>
        </p:txBody>
      </p:sp>
      <p:sp>
        <p:nvSpPr>
          <p:cNvPr id="300044" name="Text Box 12"/>
          <p:cNvSpPr txBox="1">
            <a:spLocks noChangeArrowheads="1"/>
          </p:cNvSpPr>
          <p:nvPr/>
        </p:nvSpPr>
        <p:spPr bwMode="auto">
          <a:xfrm>
            <a:off x="9336088" y="4124325"/>
            <a:ext cx="1162050" cy="457200"/>
          </a:xfrm>
          <a:prstGeom prst="rect">
            <a:avLst/>
          </a:prstGeom>
          <a:noFill/>
          <a:ln w="9525">
            <a:noFill/>
            <a:miter lim="800000"/>
            <a:headEnd/>
            <a:tailEnd/>
          </a:ln>
          <a:effectLst/>
        </p:spPr>
        <p:txBody>
          <a:bodyPr wrap="none">
            <a:spAutoFit/>
          </a:bodyPr>
          <a:lstStyle/>
          <a:p>
            <a:pPr>
              <a:defRPr/>
            </a:pPr>
            <a:r>
              <a:rPr lang="fr-FR" sz="2400" i="1" u="sng">
                <a:solidFill>
                  <a:srgbClr val="FF0000"/>
                </a:solidFill>
                <a:effectLst>
                  <a:outerShdw blurRad="38100" dist="38100" dir="2700000" algn="tl">
                    <a:srgbClr val="C0C0C0"/>
                  </a:outerShdw>
                </a:effectLst>
              </a:rPr>
              <a:t>T </a:t>
            </a:r>
            <a:r>
              <a:rPr lang="fr-FR" sz="2400" i="1" u="sng">
                <a:solidFill>
                  <a:srgbClr val="FF0000"/>
                </a:solidFill>
                <a:effectLst>
                  <a:outerShdw blurRad="38100" dist="38100" dir="2700000" algn="tl">
                    <a:srgbClr val="C0C0C0"/>
                  </a:outerShdw>
                </a:effectLst>
                <a:cs typeface="Arial" charset="0"/>
              </a:rPr>
              <a:t>≠ </a:t>
            </a:r>
            <a:r>
              <a:rPr lang="fr-FR" sz="2400" i="1" u="sng">
                <a:solidFill>
                  <a:srgbClr val="FF0000"/>
                </a:solidFill>
                <a:effectLst>
                  <a:outerShdw blurRad="38100" dist="38100" dir="2700000" algn="tl">
                    <a:srgbClr val="C0C0C0"/>
                  </a:outerShdw>
                </a:effectLst>
              </a:rPr>
              <a:t>0 K</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2"/>
          <p:cNvSpPr>
            <a:spLocks noGrp="1" noChangeArrowheads="1"/>
          </p:cNvSpPr>
          <p:nvPr>
            <p:ph type="title"/>
          </p:nvPr>
        </p:nvSpPr>
        <p:spPr/>
        <p:txBody>
          <a:bodyPr/>
          <a:lstStyle/>
          <a:p>
            <a:pPr eaLnBrk="1" hangingPunct="1"/>
            <a:r>
              <a:rPr lang="fr-FR"/>
              <a:t>Métal ?</a:t>
            </a:r>
          </a:p>
        </p:txBody>
      </p:sp>
      <p:sp>
        <p:nvSpPr>
          <p:cNvPr id="301059" name="Rectangle 3"/>
          <p:cNvSpPr>
            <a:spLocks noGrp="1" noChangeArrowheads="1"/>
          </p:cNvSpPr>
          <p:nvPr>
            <p:ph idx="1"/>
          </p:nvPr>
        </p:nvSpPr>
        <p:spPr/>
        <p:txBody>
          <a:bodyPr/>
          <a:lstStyle/>
          <a:p>
            <a:pPr lvl="1" eaLnBrk="1" hangingPunct="1">
              <a:defRPr/>
            </a:pPr>
            <a:r>
              <a:rPr lang="fr-FR" u="sng">
                <a:effectLst>
                  <a:outerShdw blurRad="38100" dist="38100" dir="2700000" algn="tl">
                    <a:srgbClr val="C0C0C0"/>
                  </a:outerShdw>
                </a:effectLst>
              </a:rPr>
              <a:t>T=0K ou T</a:t>
            </a:r>
            <a:r>
              <a:rPr lang="fr-FR" u="sng">
                <a:effectLst>
                  <a:outerShdw blurRad="38100" dist="38100" dir="2700000" algn="tl">
                    <a:srgbClr val="C0C0C0"/>
                  </a:outerShdw>
                </a:effectLst>
                <a:cs typeface="Arial" charset="0"/>
              </a:rPr>
              <a:t>≠ 0K</a:t>
            </a:r>
          </a:p>
        </p:txBody>
      </p:sp>
      <p:sp>
        <p:nvSpPr>
          <p:cNvPr id="286722" name="Espace réservé du numéro de diapositive 5"/>
          <p:cNvSpPr>
            <a:spLocks noGrp="1"/>
          </p:cNvSpPr>
          <p:nvPr>
            <p:ph type="sldNum" sz="quarter" idx="12"/>
          </p:nvPr>
        </p:nvSpPr>
        <p:spPr>
          <a:noFill/>
        </p:spPr>
        <p:txBody>
          <a:bodyPr/>
          <a:lstStyle/>
          <a:p>
            <a:fld id="{BFD8D96C-F527-414A-89BB-2774655B5E74}" type="slidenum">
              <a:rPr lang="fr-FR" altLang="en-US"/>
              <a:pPr/>
              <a:t>195</a:t>
            </a:fld>
            <a:endParaRPr lang="fr-FR" altLang="en-US"/>
          </a:p>
        </p:txBody>
      </p:sp>
      <p:pic>
        <p:nvPicPr>
          <p:cNvPr id="286725" name="Picture 4"/>
          <p:cNvPicPr>
            <a:picLocks noChangeAspect="1" noChangeArrowheads="1"/>
          </p:cNvPicPr>
          <p:nvPr/>
        </p:nvPicPr>
        <p:blipFill rotWithShape="1">
          <a:blip r:embed="rId5" cstate="print"/>
          <a:srcRect r="58794"/>
          <a:stretch/>
        </p:blipFill>
        <p:spPr bwMode="auto">
          <a:xfrm>
            <a:off x="4511825" y="2747963"/>
            <a:ext cx="3205289" cy="2082800"/>
          </a:xfrm>
          <a:prstGeom prst="rect">
            <a:avLst/>
          </a:prstGeom>
          <a:noFill/>
          <a:ln w="9525">
            <a:noFill/>
            <a:miter lim="800000"/>
            <a:headEnd/>
            <a:tailEnd/>
          </a:ln>
        </p:spPr>
      </p:pic>
      <p:sp>
        <p:nvSpPr>
          <p:cNvPr id="286726" name="Oval 5"/>
          <p:cNvSpPr>
            <a:spLocks noChangeArrowheads="1"/>
          </p:cNvSpPr>
          <p:nvPr/>
        </p:nvSpPr>
        <p:spPr bwMode="auto">
          <a:xfrm>
            <a:off x="4531906" y="3000632"/>
            <a:ext cx="2376959" cy="647700"/>
          </a:xfrm>
          <a:prstGeom prst="ellipse">
            <a:avLst/>
          </a:prstGeom>
          <a:noFill/>
          <a:ln w="28575">
            <a:solidFill>
              <a:srgbClr val="FF0000"/>
            </a:solidFill>
            <a:round/>
            <a:headEnd/>
            <a:tailEnd/>
          </a:ln>
        </p:spPr>
        <p:txBody>
          <a:bodyPr wrap="none" anchor="ctr"/>
          <a:lstStyle/>
          <a:p>
            <a:endParaRPr lang="fr-FR"/>
          </a:p>
        </p:txBody>
      </p:sp>
      <p:sp>
        <p:nvSpPr>
          <p:cNvPr id="286727" name="Freeform 6"/>
          <p:cNvSpPr>
            <a:spLocks/>
          </p:cNvSpPr>
          <p:nvPr/>
        </p:nvSpPr>
        <p:spPr bwMode="auto">
          <a:xfrm rot="10800000" flipH="1">
            <a:off x="3405817" y="3375095"/>
            <a:ext cx="1108977" cy="2338318"/>
          </a:xfrm>
          <a:custGeom>
            <a:avLst/>
            <a:gdLst>
              <a:gd name="T0" fmla="*/ 121 w 1073"/>
              <a:gd name="T1" fmla="*/ 0 h 1270"/>
              <a:gd name="T2" fmla="*/ 30 w 1073"/>
              <a:gd name="T3" fmla="*/ 771 h 1270"/>
              <a:gd name="T4" fmla="*/ 302 w 1073"/>
              <a:gd name="T5" fmla="*/ 1179 h 1270"/>
              <a:gd name="T6" fmla="*/ 1073 w 1073"/>
              <a:gd name="T7" fmla="*/ 1270 h 1270"/>
              <a:gd name="T8" fmla="*/ 0 60000 65536"/>
              <a:gd name="T9" fmla="*/ 0 60000 65536"/>
              <a:gd name="T10" fmla="*/ 0 60000 65536"/>
              <a:gd name="T11" fmla="*/ 0 60000 65536"/>
              <a:gd name="T12" fmla="*/ 0 w 1073"/>
              <a:gd name="T13" fmla="*/ 0 h 1270"/>
              <a:gd name="T14" fmla="*/ 1073 w 1073"/>
              <a:gd name="T15" fmla="*/ 1270 h 1270"/>
            </a:gdLst>
            <a:ahLst/>
            <a:cxnLst>
              <a:cxn ang="T8">
                <a:pos x="T0" y="T1"/>
              </a:cxn>
              <a:cxn ang="T9">
                <a:pos x="T2" y="T3"/>
              </a:cxn>
              <a:cxn ang="T10">
                <a:pos x="T4" y="T5"/>
              </a:cxn>
              <a:cxn ang="T11">
                <a:pos x="T6" y="T7"/>
              </a:cxn>
            </a:cxnLst>
            <a:rect l="T12" t="T13" r="T14" b="T15"/>
            <a:pathLst>
              <a:path w="1073" h="1270">
                <a:moveTo>
                  <a:pt x="121" y="0"/>
                </a:moveTo>
                <a:cubicBezTo>
                  <a:pt x="60" y="287"/>
                  <a:pt x="0" y="575"/>
                  <a:pt x="30" y="771"/>
                </a:cubicBezTo>
                <a:cubicBezTo>
                  <a:pt x="60" y="967"/>
                  <a:pt x="128" y="1096"/>
                  <a:pt x="302" y="1179"/>
                </a:cubicBezTo>
                <a:cubicBezTo>
                  <a:pt x="476" y="1262"/>
                  <a:pt x="774" y="1266"/>
                  <a:pt x="1073" y="1270"/>
                </a:cubicBezTo>
              </a:path>
            </a:pathLst>
          </a:custGeom>
          <a:noFill/>
          <a:ln w="28575" cmpd="sng">
            <a:solidFill>
              <a:srgbClr val="FF0000"/>
            </a:solidFill>
            <a:round/>
            <a:headEnd type="none" w="med" len="med"/>
            <a:tailEnd type="triangle" w="med" len="med"/>
          </a:ln>
        </p:spPr>
        <p:txBody>
          <a:bodyPr/>
          <a:lstStyle/>
          <a:p>
            <a:endParaRPr lang="fr-FR"/>
          </a:p>
        </p:txBody>
      </p:sp>
      <p:sp>
        <p:nvSpPr>
          <p:cNvPr id="301064" name="Text Box 8"/>
          <p:cNvSpPr txBox="1">
            <a:spLocks noChangeArrowheads="1"/>
          </p:cNvSpPr>
          <p:nvPr/>
        </p:nvSpPr>
        <p:spPr bwMode="auto">
          <a:xfrm>
            <a:off x="3627439" y="5392738"/>
            <a:ext cx="6645275" cy="641350"/>
          </a:xfrm>
          <a:prstGeom prst="rect">
            <a:avLst/>
          </a:prstGeom>
          <a:noFill/>
          <a:ln w="9525">
            <a:noFill/>
            <a:miter lim="800000"/>
            <a:headEnd/>
            <a:tailEnd/>
          </a:ln>
          <a:effectLst/>
        </p:spPr>
        <p:txBody>
          <a:bodyPr>
            <a:spAutoFit/>
          </a:bodyPr>
          <a:lstStyle/>
          <a:p>
            <a:pPr>
              <a:defRPr/>
            </a:pPr>
            <a:r>
              <a:rPr lang="fr-FR" i="1">
                <a:solidFill>
                  <a:srgbClr val="000099"/>
                </a:solidFill>
                <a:effectLst>
                  <a:outerShdw blurRad="38100" dist="38100" dir="2700000" algn="tl">
                    <a:srgbClr val="C0C0C0"/>
                  </a:outerShdw>
                </a:effectLst>
              </a:rPr>
              <a:t>Il existe déjà à 0K et a fortiori à T&gt;0K une bande partiellement remplie d’électrons, donc qui conduit : c’est un métal.</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5351" y="17213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Espace réservé du numéro de diapositive 4"/>
          <p:cNvSpPr>
            <a:spLocks noGrp="1"/>
          </p:cNvSpPr>
          <p:nvPr>
            <p:ph type="sldNum" sz="quarter" idx="12"/>
          </p:nvPr>
        </p:nvSpPr>
        <p:spPr>
          <a:noFill/>
        </p:spPr>
        <p:txBody>
          <a:bodyPr/>
          <a:lstStyle/>
          <a:p>
            <a:fld id="{ACA77DFB-9067-4D6A-A88A-BF763345EE7B}" type="slidenum">
              <a:rPr lang="fr-FR" altLang="en-US"/>
              <a:pPr/>
              <a:t>196</a:t>
            </a:fld>
            <a:endParaRPr lang="fr-FR" altLang="en-US"/>
          </a:p>
        </p:txBody>
      </p:sp>
      <p:sp>
        <p:nvSpPr>
          <p:cNvPr id="294915" name="Line 28"/>
          <p:cNvSpPr>
            <a:spLocks noChangeShapeType="1"/>
          </p:cNvSpPr>
          <p:nvPr/>
        </p:nvSpPr>
        <p:spPr bwMode="auto">
          <a:xfrm flipH="1" flipV="1">
            <a:off x="4581525" y="489330"/>
            <a:ext cx="1588" cy="2607882"/>
          </a:xfrm>
          <a:prstGeom prst="line">
            <a:avLst/>
          </a:prstGeom>
          <a:noFill/>
          <a:ln w="9525">
            <a:solidFill>
              <a:schemeClr val="tx1"/>
            </a:solidFill>
            <a:round/>
            <a:headEnd/>
            <a:tailEnd type="triangle" w="med" len="med"/>
          </a:ln>
        </p:spPr>
        <p:txBody>
          <a:bodyPr/>
          <a:lstStyle/>
          <a:p>
            <a:endParaRPr lang="fr-FR"/>
          </a:p>
        </p:txBody>
      </p:sp>
      <p:sp>
        <p:nvSpPr>
          <p:cNvPr id="294916" name="Line 29"/>
          <p:cNvSpPr>
            <a:spLocks noChangeShapeType="1"/>
          </p:cNvSpPr>
          <p:nvPr/>
        </p:nvSpPr>
        <p:spPr bwMode="auto">
          <a:xfrm>
            <a:off x="4583114" y="3049588"/>
            <a:ext cx="1800225" cy="0"/>
          </a:xfrm>
          <a:prstGeom prst="line">
            <a:avLst/>
          </a:prstGeom>
          <a:noFill/>
          <a:ln w="9525">
            <a:solidFill>
              <a:schemeClr val="tx1"/>
            </a:solidFill>
            <a:round/>
            <a:headEnd/>
            <a:tailEnd type="triangle" w="med" len="med"/>
          </a:ln>
        </p:spPr>
        <p:txBody>
          <a:bodyPr/>
          <a:lstStyle/>
          <a:p>
            <a:endParaRPr lang="fr-FR"/>
          </a:p>
        </p:txBody>
      </p:sp>
      <p:sp>
        <p:nvSpPr>
          <p:cNvPr id="294917" name="Rectangle 30"/>
          <p:cNvSpPr>
            <a:spLocks noChangeArrowheads="1"/>
          </p:cNvSpPr>
          <p:nvPr/>
        </p:nvSpPr>
        <p:spPr bwMode="auto">
          <a:xfrm>
            <a:off x="4583114" y="2092912"/>
            <a:ext cx="1081087" cy="956675"/>
          </a:xfrm>
          <a:prstGeom prst="rect">
            <a:avLst/>
          </a:prstGeom>
          <a:noFill/>
          <a:ln w="9525">
            <a:solidFill>
              <a:schemeClr val="tx1"/>
            </a:solidFill>
            <a:miter lim="800000"/>
            <a:headEnd/>
            <a:tailEnd/>
          </a:ln>
        </p:spPr>
        <p:txBody>
          <a:bodyPr wrap="none" anchor="ctr"/>
          <a:lstStyle/>
          <a:p>
            <a:endParaRPr lang="fr-FR"/>
          </a:p>
        </p:txBody>
      </p:sp>
      <p:sp>
        <p:nvSpPr>
          <p:cNvPr id="294918" name="Text Box 33"/>
          <p:cNvSpPr txBox="1">
            <a:spLocks noChangeArrowheads="1"/>
          </p:cNvSpPr>
          <p:nvPr/>
        </p:nvSpPr>
        <p:spPr bwMode="auto">
          <a:xfrm>
            <a:off x="6024563" y="3121026"/>
            <a:ext cx="552450" cy="366713"/>
          </a:xfrm>
          <a:prstGeom prst="rect">
            <a:avLst/>
          </a:prstGeom>
          <a:noFill/>
          <a:ln w="9525">
            <a:noFill/>
            <a:miter lim="800000"/>
            <a:headEnd/>
            <a:tailEnd/>
          </a:ln>
        </p:spPr>
        <p:txBody>
          <a:bodyPr wrap="none">
            <a:spAutoFit/>
          </a:bodyPr>
          <a:lstStyle/>
          <a:p>
            <a:r>
              <a:rPr lang="fr-FR" dirty="0"/>
              <a:t>f(E)</a:t>
            </a:r>
          </a:p>
        </p:txBody>
      </p:sp>
      <p:sp>
        <p:nvSpPr>
          <p:cNvPr id="294919" name="Text Box 34"/>
          <p:cNvSpPr txBox="1">
            <a:spLocks noChangeArrowheads="1"/>
          </p:cNvSpPr>
          <p:nvPr/>
        </p:nvSpPr>
        <p:spPr bwMode="auto">
          <a:xfrm>
            <a:off x="9120188" y="3121026"/>
            <a:ext cx="1085850" cy="366713"/>
          </a:xfrm>
          <a:prstGeom prst="rect">
            <a:avLst/>
          </a:prstGeom>
          <a:noFill/>
          <a:ln w="9525">
            <a:noFill/>
            <a:miter lim="800000"/>
            <a:headEnd/>
            <a:tailEnd/>
          </a:ln>
        </p:spPr>
        <p:txBody>
          <a:bodyPr wrap="none">
            <a:spAutoFit/>
          </a:bodyPr>
          <a:lstStyle/>
          <a:p>
            <a:r>
              <a:rPr lang="fr-FR"/>
              <a:t>dn(E)/dE</a:t>
            </a:r>
          </a:p>
        </p:txBody>
      </p:sp>
      <p:sp>
        <p:nvSpPr>
          <p:cNvPr id="294921" name="Text Box 37"/>
          <p:cNvSpPr txBox="1">
            <a:spLocks noChangeArrowheads="1"/>
          </p:cNvSpPr>
          <p:nvPr/>
        </p:nvSpPr>
        <p:spPr bwMode="auto">
          <a:xfrm>
            <a:off x="4173538" y="353468"/>
            <a:ext cx="336550" cy="366713"/>
          </a:xfrm>
          <a:prstGeom prst="rect">
            <a:avLst/>
          </a:prstGeom>
          <a:noFill/>
          <a:ln w="9525">
            <a:noFill/>
            <a:miter lim="800000"/>
            <a:headEnd/>
            <a:tailEnd/>
          </a:ln>
        </p:spPr>
        <p:txBody>
          <a:bodyPr wrap="none">
            <a:spAutoFit/>
          </a:bodyPr>
          <a:lstStyle/>
          <a:p>
            <a:r>
              <a:rPr lang="fr-FR" dirty="0"/>
              <a:t>E</a:t>
            </a:r>
          </a:p>
        </p:txBody>
      </p:sp>
      <p:sp>
        <p:nvSpPr>
          <p:cNvPr id="294922" name="Text Box 38"/>
          <p:cNvSpPr txBox="1">
            <a:spLocks noChangeArrowheads="1"/>
          </p:cNvSpPr>
          <p:nvPr/>
        </p:nvSpPr>
        <p:spPr bwMode="auto">
          <a:xfrm>
            <a:off x="4151313" y="614363"/>
            <a:ext cx="430212" cy="366712"/>
          </a:xfrm>
          <a:prstGeom prst="rect">
            <a:avLst/>
          </a:prstGeom>
          <a:noFill/>
          <a:ln w="9525">
            <a:noFill/>
            <a:miter lim="800000"/>
            <a:headEnd/>
            <a:tailEnd/>
          </a:ln>
        </p:spPr>
        <p:txBody>
          <a:bodyPr wrap="none">
            <a:spAutoFit/>
          </a:bodyPr>
          <a:lstStyle/>
          <a:p>
            <a:r>
              <a:rPr lang="fr-FR"/>
              <a:t>E</a:t>
            </a:r>
            <a:r>
              <a:rPr lang="fr-FR" baseline="-25000"/>
              <a:t>F</a:t>
            </a:r>
            <a:endParaRPr lang="fr-FR"/>
          </a:p>
        </p:txBody>
      </p:sp>
      <p:sp>
        <p:nvSpPr>
          <p:cNvPr id="294923" name="Line 60"/>
          <p:cNvSpPr>
            <a:spLocks noChangeShapeType="1"/>
          </p:cNvSpPr>
          <p:nvPr/>
        </p:nvSpPr>
        <p:spPr bwMode="auto">
          <a:xfrm flipV="1">
            <a:off x="4649788" y="3349626"/>
            <a:ext cx="0" cy="3097213"/>
          </a:xfrm>
          <a:prstGeom prst="line">
            <a:avLst/>
          </a:prstGeom>
          <a:noFill/>
          <a:ln w="9525">
            <a:solidFill>
              <a:schemeClr val="tx1"/>
            </a:solidFill>
            <a:round/>
            <a:headEnd/>
            <a:tailEnd type="triangle" w="med" len="med"/>
          </a:ln>
        </p:spPr>
        <p:txBody>
          <a:bodyPr/>
          <a:lstStyle/>
          <a:p>
            <a:endParaRPr lang="fr-FR"/>
          </a:p>
        </p:txBody>
      </p:sp>
      <p:sp>
        <p:nvSpPr>
          <p:cNvPr id="294924" name="Line 61"/>
          <p:cNvSpPr>
            <a:spLocks noChangeShapeType="1"/>
          </p:cNvSpPr>
          <p:nvPr/>
        </p:nvSpPr>
        <p:spPr bwMode="auto">
          <a:xfrm>
            <a:off x="4649789" y="6446838"/>
            <a:ext cx="1800225" cy="0"/>
          </a:xfrm>
          <a:prstGeom prst="line">
            <a:avLst/>
          </a:prstGeom>
          <a:noFill/>
          <a:ln w="9525">
            <a:solidFill>
              <a:schemeClr val="tx1"/>
            </a:solidFill>
            <a:round/>
            <a:headEnd/>
            <a:tailEnd type="triangle" w="med" len="med"/>
          </a:ln>
        </p:spPr>
        <p:txBody>
          <a:bodyPr/>
          <a:lstStyle/>
          <a:p>
            <a:endParaRPr lang="fr-FR"/>
          </a:p>
        </p:txBody>
      </p:sp>
      <p:sp>
        <p:nvSpPr>
          <p:cNvPr id="294925" name="Rectangle 62"/>
          <p:cNvSpPr>
            <a:spLocks noChangeArrowheads="1"/>
          </p:cNvSpPr>
          <p:nvPr/>
        </p:nvSpPr>
        <p:spPr bwMode="auto">
          <a:xfrm>
            <a:off x="4656139" y="3716340"/>
            <a:ext cx="1081087" cy="2730500"/>
          </a:xfrm>
          <a:prstGeom prst="rect">
            <a:avLst/>
          </a:prstGeom>
          <a:noFill/>
          <a:ln w="9525">
            <a:solidFill>
              <a:schemeClr val="tx1"/>
            </a:solidFill>
            <a:miter lim="800000"/>
            <a:headEnd/>
            <a:tailEnd/>
          </a:ln>
        </p:spPr>
        <p:txBody>
          <a:bodyPr wrap="none" anchor="ctr"/>
          <a:lstStyle/>
          <a:p>
            <a:endParaRPr lang="fr-FR"/>
          </a:p>
        </p:txBody>
      </p:sp>
      <p:sp>
        <p:nvSpPr>
          <p:cNvPr id="294926" name="Line 63"/>
          <p:cNvSpPr>
            <a:spLocks noChangeShapeType="1"/>
          </p:cNvSpPr>
          <p:nvPr/>
        </p:nvSpPr>
        <p:spPr bwMode="auto">
          <a:xfrm flipH="1">
            <a:off x="2185988" y="3717927"/>
            <a:ext cx="7129462" cy="0"/>
          </a:xfrm>
          <a:prstGeom prst="line">
            <a:avLst/>
          </a:prstGeom>
          <a:noFill/>
          <a:ln w="22225">
            <a:solidFill>
              <a:srgbClr val="FF0000"/>
            </a:solidFill>
            <a:prstDash val="dashDot"/>
            <a:round/>
            <a:headEnd/>
            <a:tailEnd/>
          </a:ln>
        </p:spPr>
        <p:txBody>
          <a:bodyPr/>
          <a:lstStyle/>
          <a:p>
            <a:endParaRPr lang="fr-FR" dirty="0">
              <a:highlight>
                <a:srgbClr val="FF0000"/>
              </a:highlight>
            </a:endParaRPr>
          </a:p>
        </p:txBody>
      </p:sp>
      <p:sp>
        <p:nvSpPr>
          <p:cNvPr id="294927" name="Text Box 65"/>
          <p:cNvSpPr txBox="1">
            <a:spLocks noChangeArrowheads="1"/>
          </p:cNvSpPr>
          <p:nvPr/>
        </p:nvSpPr>
        <p:spPr bwMode="auto">
          <a:xfrm>
            <a:off x="6091238" y="6518276"/>
            <a:ext cx="552450" cy="366713"/>
          </a:xfrm>
          <a:prstGeom prst="rect">
            <a:avLst/>
          </a:prstGeom>
          <a:noFill/>
          <a:ln w="9525">
            <a:noFill/>
            <a:miter lim="800000"/>
            <a:headEnd/>
            <a:tailEnd/>
          </a:ln>
        </p:spPr>
        <p:txBody>
          <a:bodyPr wrap="none">
            <a:spAutoFit/>
          </a:bodyPr>
          <a:lstStyle/>
          <a:p>
            <a:r>
              <a:rPr lang="fr-FR"/>
              <a:t>f(E)</a:t>
            </a:r>
          </a:p>
        </p:txBody>
      </p:sp>
      <p:sp>
        <p:nvSpPr>
          <p:cNvPr id="294928" name="Text Box 66"/>
          <p:cNvSpPr txBox="1">
            <a:spLocks noChangeArrowheads="1"/>
          </p:cNvSpPr>
          <p:nvPr/>
        </p:nvSpPr>
        <p:spPr bwMode="auto">
          <a:xfrm>
            <a:off x="9582150" y="6308726"/>
            <a:ext cx="1085850" cy="366713"/>
          </a:xfrm>
          <a:prstGeom prst="rect">
            <a:avLst/>
          </a:prstGeom>
          <a:noFill/>
          <a:ln w="9525">
            <a:noFill/>
            <a:miter lim="800000"/>
            <a:headEnd/>
            <a:tailEnd/>
          </a:ln>
        </p:spPr>
        <p:txBody>
          <a:bodyPr wrap="none">
            <a:spAutoFit/>
          </a:bodyPr>
          <a:lstStyle/>
          <a:p>
            <a:r>
              <a:rPr lang="fr-FR"/>
              <a:t>dn(E)/dE</a:t>
            </a:r>
          </a:p>
        </p:txBody>
      </p:sp>
      <p:sp>
        <p:nvSpPr>
          <p:cNvPr id="294929" name="Text Box 68"/>
          <p:cNvSpPr txBox="1">
            <a:spLocks noChangeArrowheads="1"/>
          </p:cNvSpPr>
          <p:nvPr/>
        </p:nvSpPr>
        <p:spPr bwMode="auto">
          <a:xfrm>
            <a:off x="7099300" y="3041651"/>
            <a:ext cx="336550" cy="366713"/>
          </a:xfrm>
          <a:prstGeom prst="rect">
            <a:avLst/>
          </a:prstGeom>
          <a:noFill/>
          <a:ln w="9525">
            <a:noFill/>
            <a:miter lim="800000"/>
            <a:headEnd/>
            <a:tailEnd/>
          </a:ln>
        </p:spPr>
        <p:txBody>
          <a:bodyPr wrap="none">
            <a:spAutoFit/>
          </a:bodyPr>
          <a:lstStyle/>
          <a:p>
            <a:r>
              <a:rPr lang="fr-FR"/>
              <a:t>E</a:t>
            </a:r>
          </a:p>
        </p:txBody>
      </p:sp>
      <p:sp>
        <p:nvSpPr>
          <p:cNvPr id="294930" name="Text Box 69"/>
          <p:cNvSpPr txBox="1">
            <a:spLocks noChangeArrowheads="1"/>
          </p:cNvSpPr>
          <p:nvPr/>
        </p:nvSpPr>
        <p:spPr bwMode="auto">
          <a:xfrm>
            <a:off x="4079876" y="4437063"/>
            <a:ext cx="430213" cy="366712"/>
          </a:xfrm>
          <a:prstGeom prst="rect">
            <a:avLst/>
          </a:prstGeom>
          <a:noFill/>
          <a:ln w="9525">
            <a:noFill/>
            <a:miter lim="800000"/>
            <a:headEnd/>
            <a:tailEnd/>
          </a:ln>
        </p:spPr>
        <p:txBody>
          <a:bodyPr wrap="none">
            <a:spAutoFit/>
          </a:bodyPr>
          <a:lstStyle/>
          <a:p>
            <a:r>
              <a:rPr lang="fr-FR"/>
              <a:t>E</a:t>
            </a:r>
            <a:r>
              <a:rPr lang="fr-FR" baseline="-25000"/>
              <a:t>F</a:t>
            </a:r>
            <a:endParaRPr lang="fr-FR"/>
          </a:p>
        </p:txBody>
      </p:sp>
      <p:grpSp>
        <p:nvGrpSpPr>
          <p:cNvPr id="294931" name="Group 82"/>
          <p:cNvGrpSpPr>
            <a:grpSpLocks/>
          </p:cNvGrpSpPr>
          <p:nvPr/>
        </p:nvGrpSpPr>
        <p:grpSpPr bwMode="auto">
          <a:xfrm>
            <a:off x="1539826" y="353467"/>
            <a:ext cx="2748484" cy="3034772"/>
            <a:chOff x="-250" y="69"/>
            <a:chExt cx="1917" cy="2122"/>
          </a:xfrm>
        </p:grpSpPr>
        <p:sp>
          <p:nvSpPr>
            <p:cNvPr id="294971" name="Line 6"/>
            <p:cNvSpPr>
              <a:spLocks noChangeShapeType="1"/>
            </p:cNvSpPr>
            <p:nvPr/>
          </p:nvSpPr>
          <p:spPr bwMode="auto">
            <a:xfrm>
              <a:off x="249" y="1921"/>
              <a:ext cx="1180" cy="0"/>
            </a:xfrm>
            <a:prstGeom prst="line">
              <a:avLst/>
            </a:prstGeom>
            <a:noFill/>
            <a:ln w="9525">
              <a:solidFill>
                <a:schemeClr val="tx1"/>
              </a:solidFill>
              <a:round/>
              <a:headEnd/>
              <a:tailEnd type="triangle" w="med" len="med"/>
            </a:ln>
          </p:spPr>
          <p:txBody>
            <a:bodyPr/>
            <a:lstStyle/>
            <a:p>
              <a:endParaRPr lang="fr-FR"/>
            </a:p>
          </p:txBody>
        </p:sp>
        <p:sp>
          <p:nvSpPr>
            <p:cNvPr id="294972" name="Text Box 32"/>
            <p:cNvSpPr txBox="1">
              <a:spLocks noChangeArrowheads="1"/>
            </p:cNvSpPr>
            <p:nvPr/>
          </p:nvSpPr>
          <p:spPr bwMode="auto">
            <a:xfrm>
              <a:off x="1234" y="1933"/>
              <a:ext cx="433" cy="258"/>
            </a:xfrm>
            <a:prstGeom prst="rect">
              <a:avLst/>
            </a:prstGeom>
            <a:noFill/>
            <a:ln w="9525">
              <a:noFill/>
              <a:miter lim="800000"/>
              <a:headEnd/>
              <a:tailEnd/>
            </a:ln>
          </p:spPr>
          <p:txBody>
            <a:bodyPr wrap="none">
              <a:spAutoFit/>
            </a:bodyPr>
            <a:lstStyle/>
            <a:p>
              <a:r>
                <a:rPr lang="fr-FR"/>
                <a:t>g(E)</a:t>
              </a:r>
            </a:p>
          </p:txBody>
        </p:sp>
        <p:sp>
          <p:nvSpPr>
            <p:cNvPr id="294973" name="Oval 76"/>
            <p:cNvSpPr>
              <a:spLocks noChangeArrowheads="1"/>
            </p:cNvSpPr>
            <p:nvPr/>
          </p:nvSpPr>
          <p:spPr bwMode="auto">
            <a:xfrm>
              <a:off x="-159" y="1570"/>
              <a:ext cx="1043" cy="26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4" name="Rectangle 77"/>
            <p:cNvSpPr>
              <a:spLocks noChangeArrowheads="1"/>
            </p:cNvSpPr>
            <p:nvPr/>
          </p:nvSpPr>
          <p:spPr bwMode="auto">
            <a:xfrm>
              <a:off x="-159" y="1525"/>
              <a:ext cx="408" cy="363"/>
            </a:xfrm>
            <a:prstGeom prst="rect">
              <a:avLst/>
            </a:prstGeom>
            <a:solidFill>
              <a:schemeClr val="bg1"/>
            </a:solidFill>
            <a:ln w="9525">
              <a:noFill/>
              <a:miter lim="800000"/>
              <a:headEnd/>
              <a:tailEnd/>
            </a:ln>
          </p:spPr>
          <p:txBody>
            <a:bodyPr wrap="none" anchor="ctr"/>
            <a:lstStyle/>
            <a:p>
              <a:endParaRPr lang="fr-FR"/>
            </a:p>
          </p:txBody>
        </p:sp>
        <p:sp>
          <p:nvSpPr>
            <p:cNvPr id="294975" name="Oval 78"/>
            <p:cNvSpPr>
              <a:spLocks noChangeArrowheads="1"/>
            </p:cNvSpPr>
            <p:nvPr/>
          </p:nvSpPr>
          <p:spPr bwMode="auto">
            <a:xfrm>
              <a:off x="-141" y="1084"/>
              <a:ext cx="765" cy="396"/>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6" name="Rectangle 79"/>
            <p:cNvSpPr>
              <a:spLocks noChangeArrowheads="1"/>
            </p:cNvSpPr>
            <p:nvPr/>
          </p:nvSpPr>
          <p:spPr bwMode="auto">
            <a:xfrm>
              <a:off x="-159" y="935"/>
              <a:ext cx="408" cy="590"/>
            </a:xfrm>
            <a:prstGeom prst="rect">
              <a:avLst/>
            </a:prstGeom>
            <a:solidFill>
              <a:schemeClr val="bg1"/>
            </a:solidFill>
            <a:ln w="9525">
              <a:noFill/>
              <a:miter lim="800000"/>
              <a:headEnd/>
              <a:tailEnd/>
            </a:ln>
          </p:spPr>
          <p:txBody>
            <a:bodyPr wrap="none" anchor="ctr"/>
            <a:lstStyle/>
            <a:p>
              <a:endParaRPr lang="fr-FR"/>
            </a:p>
          </p:txBody>
        </p:sp>
        <p:sp>
          <p:nvSpPr>
            <p:cNvPr id="294977" name="Oval 80"/>
            <p:cNvSpPr>
              <a:spLocks noChangeArrowheads="1"/>
            </p:cNvSpPr>
            <p:nvPr/>
          </p:nvSpPr>
          <p:spPr bwMode="auto">
            <a:xfrm>
              <a:off x="-231" y="255"/>
              <a:ext cx="953" cy="589"/>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8" name="Rectangle 81"/>
            <p:cNvSpPr>
              <a:spLocks noChangeArrowheads="1"/>
            </p:cNvSpPr>
            <p:nvPr/>
          </p:nvSpPr>
          <p:spPr bwMode="auto">
            <a:xfrm>
              <a:off x="-250" y="164"/>
              <a:ext cx="499" cy="726"/>
            </a:xfrm>
            <a:prstGeom prst="rect">
              <a:avLst/>
            </a:prstGeom>
            <a:solidFill>
              <a:schemeClr val="bg1"/>
            </a:solidFill>
            <a:ln w="9525">
              <a:noFill/>
              <a:miter lim="800000"/>
              <a:headEnd/>
              <a:tailEnd/>
            </a:ln>
          </p:spPr>
          <p:txBody>
            <a:bodyPr wrap="none" anchor="ctr"/>
            <a:lstStyle/>
            <a:p>
              <a:endParaRPr lang="fr-FR"/>
            </a:p>
          </p:txBody>
        </p:sp>
        <p:sp>
          <p:nvSpPr>
            <p:cNvPr id="294979" name="Text Box 35"/>
            <p:cNvSpPr txBox="1">
              <a:spLocks noChangeArrowheads="1"/>
            </p:cNvSpPr>
            <p:nvPr/>
          </p:nvSpPr>
          <p:spPr bwMode="auto">
            <a:xfrm>
              <a:off x="22" y="69"/>
              <a:ext cx="236" cy="258"/>
            </a:xfrm>
            <a:prstGeom prst="rect">
              <a:avLst/>
            </a:prstGeom>
            <a:noFill/>
            <a:ln w="9525">
              <a:noFill/>
              <a:miter lim="800000"/>
              <a:headEnd/>
              <a:tailEnd/>
            </a:ln>
          </p:spPr>
          <p:txBody>
            <a:bodyPr wrap="none">
              <a:spAutoFit/>
            </a:bodyPr>
            <a:lstStyle/>
            <a:p>
              <a:r>
                <a:rPr lang="fr-FR"/>
                <a:t>E</a:t>
              </a:r>
            </a:p>
          </p:txBody>
        </p:sp>
        <p:sp>
          <p:nvSpPr>
            <p:cNvPr id="294980" name="Line 5"/>
            <p:cNvSpPr>
              <a:spLocks noChangeShapeType="1"/>
            </p:cNvSpPr>
            <p:nvPr/>
          </p:nvSpPr>
          <p:spPr bwMode="auto">
            <a:xfrm>
              <a:off x="249" y="106"/>
              <a:ext cx="0" cy="1860"/>
            </a:xfrm>
            <a:prstGeom prst="line">
              <a:avLst/>
            </a:prstGeom>
            <a:noFill/>
            <a:ln w="9525">
              <a:solidFill>
                <a:schemeClr val="tx1"/>
              </a:solidFill>
              <a:round/>
              <a:headEnd type="triangle" w="med" len="med"/>
              <a:tailEnd/>
            </a:ln>
          </p:spPr>
          <p:txBody>
            <a:bodyPr/>
            <a:lstStyle/>
            <a:p>
              <a:endParaRPr lang="fr-FR"/>
            </a:p>
          </p:txBody>
        </p:sp>
      </p:grpSp>
      <p:sp>
        <p:nvSpPr>
          <p:cNvPr id="294932" name="Line 84"/>
          <p:cNvSpPr>
            <a:spLocks noChangeShapeType="1"/>
          </p:cNvSpPr>
          <p:nvPr/>
        </p:nvSpPr>
        <p:spPr bwMode="auto">
          <a:xfrm>
            <a:off x="8328025" y="3128963"/>
            <a:ext cx="1873250" cy="0"/>
          </a:xfrm>
          <a:prstGeom prst="line">
            <a:avLst/>
          </a:prstGeom>
          <a:noFill/>
          <a:ln w="9525">
            <a:solidFill>
              <a:schemeClr val="tx1"/>
            </a:solidFill>
            <a:round/>
            <a:headEnd/>
            <a:tailEnd type="triangle" w="med" len="med"/>
          </a:ln>
        </p:spPr>
        <p:txBody>
          <a:bodyPr/>
          <a:lstStyle/>
          <a:p>
            <a:endParaRPr lang="fr-FR"/>
          </a:p>
        </p:txBody>
      </p:sp>
      <p:sp>
        <p:nvSpPr>
          <p:cNvPr id="294933" name="Oval 86" descr="Diagonales larges vers le haut"/>
          <p:cNvSpPr>
            <a:spLocks noChangeArrowheads="1"/>
          </p:cNvSpPr>
          <p:nvPr/>
        </p:nvSpPr>
        <p:spPr bwMode="auto">
          <a:xfrm>
            <a:off x="7680326" y="2571750"/>
            <a:ext cx="1655763" cy="4127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34" name="Rectangle 87"/>
          <p:cNvSpPr>
            <a:spLocks noChangeArrowheads="1"/>
          </p:cNvSpPr>
          <p:nvPr/>
        </p:nvSpPr>
        <p:spPr bwMode="auto">
          <a:xfrm>
            <a:off x="7680325" y="2500313"/>
            <a:ext cx="647700" cy="576262"/>
          </a:xfrm>
          <a:prstGeom prst="rect">
            <a:avLst/>
          </a:prstGeom>
          <a:solidFill>
            <a:schemeClr val="bg1"/>
          </a:solidFill>
          <a:ln w="9525">
            <a:noFill/>
            <a:miter lim="800000"/>
            <a:headEnd/>
            <a:tailEnd/>
          </a:ln>
        </p:spPr>
        <p:txBody>
          <a:bodyPr wrap="none" anchor="ctr"/>
          <a:lstStyle/>
          <a:p>
            <a:endParaRPr lang="fr-FR"/>
          </a:p>
        </p:txBody>
      </p:sp>
      <p:sp>
        <p:nvSpPr>
          <p:cNvPr id="294935" name="Oval 88" descr="Diagonales larges vers le haut"/>
          <p:cNvSpPr>
            <a:spLocks noChangeArrowheads="1"/>
          </p:cNvSpPr>
          <p:nvPr/>
        </p:nvSpPr>
        <p:spPr bwMode="auto">
          <a:xfrm>
            <a:off x="7708900" y="1800225"/>
            <a:ext cx="1214438" cy="6286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36" name="Rectangle 89"/>
          <p:cNvSpPr>
            <a:spLocks noChangeArrowheads="1"/>
          </p:cNvSpPr>
          <p:nvPr/>
        </p:nvSpPr>
        <p:spPr bwMode="auto">
          <a:xfrm>
            <a:off x="7680325" y="1563689"/>
            <a:ext cx="647700" cy="936625"/>
          </a:xfrm>
          <a:prstGeom prst="rect">
            <a:avLst/>
          </a:prstGeom>
          <a:solidFill>
            <a:schemeClr val="bg1"/>
          </a:solidFill>
          <a:ln w="9525">
            <a:noFill/>
            <a:miter lim="800000"/>
            <a:headEnd/>
            <a:tailEnd/>
          </a:ln>
        </p:spPr>
        <p:txBody>
          <a:bodyPr wrap="none" anchor="ctr"/>
          <a:lstStyle/>
          <a:p>
            <a:endParaRPr lang="fr-FR"/>
          </a:p>
        </p:txBody>
      </p:sp>
      <p:sp>
        <p:nvSpPr>
          <p:cNvPr id="366682" name="Oval 90"/>
          <p:cNvSpPr>
            <a:spLocks noChangeArrowheads="1"/>
          </p:cNvSpPr>
          <p:nvPr/>
        </p:nvSpPr>
        <p:spPr bwMode="auto">
          <a:xfrm>
            <a:off x="7747000" y="471242"/>
            <a:ext cx="1512888" cy="935037"/>
          </a:xfrm>
          <a:prstGeom prst="ellipse">
            <a:avLst/>
          </a:prstGeom>
          <a:gradFill rotWithShape="1">
            <a:gsLst>
              <a:gs pos="0">
                <a:schemeClr val="bg1">
                  <a:alpha val="0"/>
                </a:schemeClr>
              </a:gs>
              <a:gs pos="100000">
                <a:schemeClr val="bg1">
                  <a:gamma/>
                  <a:shade val="46275"/>
                  <a:invGamma/>
                  <a:alpha val="0"/>
                </a:schemeClr>
              </a:gs>
            </a:gsLst>
            <a:lin ang="5400000" scaled="1"/>
          </a:gradFill>
          <a:ln w="9525">
            <a:solidFill>
              <a:schemeClr val="tx1"/>
            </a:solidFill>
            <a:round/>
            <a:headEnd/>
            <a:tailEnd/>
          </a:ln>
          <a:effectLst/>
        </p:spPr>
        <p:txBody>
          <a:bodyPr wrap="none" anchor="ctr"/>
          <a:lstStyle/>
          <a:p>
            <a:pPr>
              <a:defRPr/>
            </a:pPr>
            <a:endParaRPr lang="fr-FR"/>
          </a:p>
        </p:txBody>
      </p:sp>
      <p:grpSp>
        <p:nvGrpSpPr>
          <p:cNvPr id="294939" name="Group 100"/>
          <p:cNvGrpSpPr>
            <a:grpSpLocks/>
          </p:cNvGrpSpPr>
          <p:nvPr/>
        </p:nvGrpSpPr>
        <p:grpSpPr bwMode="auto">
          <a:xfrm>
            <a:off x="7464424" y="404814"/>
            <a:ext cx="1727200" cy="1152525"/>
            <a:chOff x="2925" y="1026"/>
            <a:chExt cx="1088" cy="726"/>
          </a:xfrm>
        </p:grpSpPr>
        <p:sp>
          <p:nvSpPr>
            <p:cNvPr id="294969" name="Rectangle 96"/>
            <p:cNvSpPr>
              <a:spLocks noChangeArrowheads="1"/>
            </p:cNvSpPr>
            <p:nvPr/>
          </p:nvSpPr>
          <p:spPr bwMode="auto">
            <a:xfrm>
              <a:off x="2925" y="1026"/>
              <a:ext cx="1088" cy="318"/>
            </a:xfrm>
            <a:prstGeom prst="rect">
              <a:avLst/>
            </a:prstGeom>
            <a:solidFill>
              <a:schemeClr val="bg1"/>
            </a:solidFill>
            <a:ln w="9525">
              <a:noFill/>
              <a:miter lim="800000"/>
              <a:headEnd/>
              <a:tailEnd/>
            </a:ln>
          </p:spPr>
          <p:txBody>
            <a:bodyPr wrap="none" anchor="ctr"/>
            <a:lstStyle/>
            <a:p>
              <a:endParaRPr lang="fr-FR"/>
            </a:p>
          </p:txBody>
        </p:sp>
        <p:sp>
          <p:nvSpPr>
            <p:cNvPr id="294970" name="Rectangle 97"/>
            <p:cNvSpPr>
              <a:spLocks noChangeArrowheads="1"/>
            </p:cNvSpPr>
            <p:nvPr/>
          </p:nvSpPr>
          <p:spPr bwMode="auto">
            <a:xfrm>
              <a:off x="2970" y="1026"/>
              <a:ext cx="499" cy="726"/>
            </a:xfrm>
            <a:prstGeom prst="rect">
              <a:avLst/>
            </a:prstGeom>
            <a:solidFill>
              <a:schemeClr val="bg1"/>
            </a:solidFill>
            <a:ln w="9525">
              <a:noFill/>
              <a:miter lim="800000"/>
              <a:headEnd/>
              <a:tailEnd/>
            </a:ln>
          </p:spPr>
          <p:txBody>
            <a:bodyPr wrap="none" anchor="ctr"/>
            <a:lstStyle/>
            <a:p>
              <a:endParaRPr lang="fr-FR"/>
            </a:p>
          </p:txBody>
        </p:sp>
      </p:grpSp>
      <p:sp>
        <p:nvSpPr>
          <p:cNvPr id="294940" name="Line 31"/>
          <p:cNvSpPr>
            <a:spLocks noChangeShapeType="1"/>
          </p:cNvSpPr>
          <p:nvPr/>
        </p:nvSpPr>
        <p:spPr bwMode="auto">
          <a:xfrm flipH="1">
            <a:off x="1918495" y="2086563"/>
            <a:ext cx="7129462" cy="0"/>
          </a:xfrm>
          <a:prstGeom prst="line">
            <a:avLst/>
          </a:prstGeom>
          <a:noFill/>
          <a:ln w="22225">
            <a:solidFill>
              <a:srgbClr val="FF0000"/>
            </a:solidFill>
            <a:prstDash val="dashDot"/>
            <a:round/>
            <a:headEnd/>
            <a:tailEnd/>
          </a:ln>
        </p:spPr>
        <p:txBody>
          <a:bodyPr/>
          <a:lstStyle/>
          <a:p>
            <a:endParaRPr lang="fr-FR"/>
          </a:p>
        </p:txBody>
      </p:sp>
      <p:sp>
        <p:nvSpPr>
          <p:cNvPr id="294941" name="Text Box 92"/>
          <p:cNvSpPr txBox="1">
            <a:spLocks noChangeArrowheads="1"/>
          </p:cNvSpPr>
          <p:nvPr/>
        </p:nvSpPr>
        <p:spPr bwMode="auto">
          <a:xfrm>
            <a:off x="8004175" y="436118"/>
            <a:ext cx="336550" cy="366712"/>
          </a:xfrm>
          <a:prstGeom prst="rect">
            <a:avLst/>
          </a:prstGeom>
          <a:noFill/>
          <a:ln w="9525">
            <a:noFill/>
            <a:miter lim="800000"/>
            <a:headEnd/>
            <a:tailEnd/>
          </a:ln>
        </p:spPr>
        <p:txBody>
          <a:bodyPr wrap="none">
            <a:spAutoFit/>
          </a:bodyPr>
          <a:lstStyle/>
          <a:p>
            <a:r>
              <a:rPr lang="fr-FR"/>
              <a:t>E</a:t>
            </a:r>
          </a:p>
        </p:txBody>
      </p:sp>
      <p:sp>
        <p:nvSpPr>
          <p:cNvPr id="294942" name="Line 93"/>
          <p:cNvSpPr>
            <a:spLocks noChangeShapeType="1"/>
          </p:cNvSpPr>
          <p:nvPr/>
        </p:nvSpPr>
        <p:spPr bwMode="auto">
          <a:xfrm>
            <a:off x="8328025" y="247650"/>
            <a:ext cx="0" cy="2952750"/>
          </a:xfrm>
          <a:prstGeom prst="line">
            <a:avLst/>
          </a:prstGeom>
          <a:noFill/>
          <a:ln w="9525">
            <a:solidFill>
              <a:schemeClr val="tx1"/>
            </a:solidFill>
            <a:round/>
            <a:headEnd type="triangle" w="med" len="med"/>
            <a:tailEnd/>
          </a:ln>
        </p:spPr>
        <p:txBody>
          <a:bodyPr/>
          <a:lstStyle/>
          <a:p>
            <a:endParaRPr lang="fr-FR"/>
          </a:p>
        </p:txBody>
      </p:sp>
      <p:grpSp>
        <p:nvGrpSpPr>
          <p:cNvPr id="294943" name="Group 101"/>
          <p:cNvGrpSpPr>
            <a:grpSpLocks/>
          </p:cNvGrpSpPr>
          <p:nvPr/>
        </p:nvGrpSpPr>
        <p:grpSpPr bwMode="auto">
          <a:xfrm>
            <a:off x="1612032" y="3559176"/>
            <a:ext cx="2971801" cy="3325813"/>
            <a:chOff x="-250" y="69"/>
            <a:chExt cx="1872" cy="2095"/>
          </a:xfrm>
        </p:grpSpPr>
        <p:sp>
          <p:nvSpPr>
            <p:cNvPr id="294958" name="Line 102"/>
            <p:cNvSpPr>
              <a:spLocks noChangeShapeType="1"/>
            </p:cNvSpPr>
            <p:nvPr/>
          </p:nvSpPr>
          <p:spPr bwMode="auto">
            <a:xfrm>
              <a:off x="249" y="1921"/>
              <a:ext cx="1180" cy="0"/>
            </a:xfrm>
            <a:prstGeom prst="line">
              <a:avLst/>
            </a:prstGeom>
            <a:noFill/>
            <a:ln w="9525">
              <a:solidFill>
                <a:schemeClr val="tx1"/>
              </a:solidFill>
              <a:round/>
              <a:headEnd/>
              <a:tailEnd type="triangle" w="med" len="med"/>
            </a:ln>
          </p:spPr>
          <p:txBody>
            <a:bodyPr/>
            <a:lstStyle/>
            <a:p>
              <a:endParaRPr lang="fr-FR"/>
            </a:p>
          </p:txBody>
        </p:sp>
        <p:sp>
          <p:nvSpPr>
            <p:cNvPr id="294959" name="Text Box 103"/>
            <p:cNvSpPr txBox="1">
              <a:spLocks noChangeArrowheads="1"/>
            </p:cNvSpPr>
            <p:nvPr/>
          </p:nvSpPr>
          <p:spPr bwMode="auto">
            <a:xfrm>
              <a:off x="1234" y="1933"/>
              <a:ext cx="388" cy="231"/>
            </a:xfrm>
            <a:prstGeom prst="rect">
              <a:avLst/>
            </a:prstGeom>
            <a:noFill/>
            <a:ln w="9525">
              <a:noFill/>
              <a:miter lim="800000"/>
              <a:headEnd/>
              <a:tailEnd/>
            </a:ln>
          </p:spPr>
          <p:txBody>
            <a:bodyPr wrap="none">
              <a:spAutoFit/>
            </a:bodyPr>
            <a:lstStyle/>
            <a:p>
              <a:r>
                <a:rPr lang="fr-FR"/>
                <a:t>g(E)</a:t>
              </a:r>
            </a:p>
          </p:txBody>
        </p:sp>
        <p:sp>
          <p:nvSpPr>
            <p:cNvPr id="294960" name="Oval 104"/>
            <p:cNvSpPr>
              <a:spLocks noChangeArrowheads="1"/>
            </p:cNvSpPr>
            <p:nvPr/>
          </p:nvSpPr>
          <p:spPr bwMode="auto">
            <a:xfrm>
              <a:off x="-159" y="1570"/>
              <a:ext cx="1043" cy="26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1" name="Rectangle 105"/>
            <p:cNvSpPr>
              <a:spLocks noChangeArrowheads="1"/>
            </p:cNvSpPr>
            <p:nvPr/>
          </p:nvSpPr>
          <p:spPr bwMode="auto">
            <a:xfrm>
              <a:off x="-159" y="1525"/>
              <a:ext cx="408" cy="363"/>
            </a:xfrm>
            <a:prstGeom prst="rect">
              <a:avLst/>
            </a:prstGeom>
            <a:solidFill>
              <a:schemeClr val="bg1"/>
            </a:solidFill>
            <a:ln w="9525">
              <a:noFill/>
              <a:miter lim="800000"/>
              <a:headEnd/>
              <a:tailEnd/>
            </a:ln>
          </p:spPr>
          <p:txBody>
            <a:bodyPr wrap="none" anchor="ctr"/>
            <a:lstStyle/>
            <a:p>
              <a:endParaRPr lang="fr-FR"/>
            </a:p>
          </p:txBody>
        </p:sp>
        <p:sp>
          <p:nvSpPr>
            <p:cNvPr id="294962" name="Oval 106"/>
            <p:cNvSpPr>
              <a:spLocks noChangeArrowheads="1"/>
            </p:cNvSpPr>
            <p:nvPr/>
          </p:nvSpPr>
          <p:spPr bwMode="auto">
            <a:xfrm>
              <a:off x="-141" y="1084"/>
              <a:ext cx="765" cy="396"/>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3" name="Rectangle 107"/>
            <p:cNvSpPr>
              <a:spLocks noChangeArrowheads="1"/>
            </p:cNvSpPr>
            <p:nvPr/>
          </p:nvSpPr>
          <p:spPr bwMode="auto">
            <a:xfrm>
              <a:off x="-159" y="935"/>
              <a:ext cx="408" cy="590"/>
            </a:xfrm>
            <a:prstGeom prst="rect">
              <a:avLst/>
            </a:prstGeom>
            <a:solidFill>
              <a:schemeClr val="bg1"/>
            </a:solidFill>
            <a:ln w="9525">
              <a:noFill/>
              <a:miter lim="800000"/>
              <a:headEnd/>
              <a:tailEnd/>
            </a:ln>
          </p:spPr>
          <p:txBody>
            <a:bodyPr wrap="none" anchor="ctr"/>
            <a:lstStyle/>
            <a:p>
              <a:endParaRPr lang="fr-FR"/>
            </a:p>
          </p:txBody>
        </p:sp>
        <p:sp>
          <p:nvSpPr>
            <p:cNvPr id="294964" name="Oval 108"/>
            <p:cNvSpPr>
              <a:spLocks noChangeArrowheads="1"/>
            </p:cNvSpPr>
            <p:nvPr/>
          </p:nvSpPr>
          <p:spPr bwMode="auto">
            <a:xfrm>
              <a:off x="-231" y="255"/>
              <a:ext cx="953" cy="589"/>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5" name="Rectangle 109"/>
            <p:cNvSpPr>
              <a:spLocks noChangeArrowheads="1"/>
            </p:cNvSpPr>
            <p:nvPr/>
          </p:nvSpPr>
          <p:spPr bwMode="auto">
            <a:xfrm>
              <a:off x="-250" y="164"/>
              <a:ext cx="499" cy="726"/>
            </a:xfrm>
            <a:prstGeom prst="rect">
              <a:avLst/>
            </a:prstGeom>
            <a:solidFill>
              <a:schemeClr val="bg1"/>
            </a:solidFill>
            <a:ln w="9525">
              <a:noFill/>
              <a:miter lim="800000"/>
              <a:headEnd/>
              <a:tailEnd/>
            </a:ln>
          </p:spPr>
          <p:txBody>
            <a:bodyPr wrap="none" anchor="ctr"/>
            <a:lstStyle/>
            <a:p>
              <a:endParaRPr lang="fr-FR"/>
            </a:p>
          </p:txBody>
        </p:sp>
        <p:sp>
          <p:nvSpPr>
            <p:cNvPr id="294966" name="Text Box 110"/>
            <p:cNvSpPr txBox="1">
              <a:spLocks noChangeArrowheads="1"/>
            </p:cNvSpPr>
            <p:nvPr/>
          </p:nvSpPr>
          <p:spPr bwMode="auto">
            <a:xfrm>
              <a:off x="22" y="69"/>
              <a:ext cx="212" cy="231"/>
            </a:xfrm>
            <a:prstGeom prst="rect">
              <a:avLst/>
            </a:prstGeom>
            <a:noFill/>
            <a:ln w="9525">
              <a:noFill/>
              <a:miter lim="800000"/>
              <a:headEnd/>
              <a:tailEnd/>
            </a:ln>
          </p:spPr>
          <p:txBody>
            <a:bodyPr wrap="none">
              <a:spAutoFit/>
            </a:bodyPr>
            <a:lstStyle/>
            <a:p>
              <a:r>
                <a:rPr lang="fr-FR"/>
                <a:t>E</a:t>
              </a:r>
            </a:p>
          </p:txBody>
        </p:sp>
        <p:sp>
          <p:nvSpPr>
            <p:cNvPr id="294967" name="Line 111"/>
            <p:cNvSpPr>
              <a:spLocks noChangeShapeType="1"/>
            </p:cNvSpPr>
            <p:nvPr/>
          </p:nvSpPr>
          <p:spPr bwMode="auto">
            <a:xfrm>
              <a:off x="249" y="106"/>
              <a:ext cx="0" cy="1860"/>
            </a:xfrm>
            <a:prstGeom prst="line">
              <a:avLst/>
            </a:prstGeom>
            <a:noFill/>
            <a:ln w="9525">
              <a:solidFill>
                <a:schemeClr val="tx1"/>
              </a:solidFill>
              <a:round/>
              <a:headEnd type="triangle" w="med" len="med"/>
              <a:tailEnd/>
            </a:ln>
          </p:spPr>
          <p:txBody>
            <a:bodyPr/>
            <a:lstStyle/>
            <a:p>
              <a:endParaRPr lang="fr-FR"/>
            </a:p>
          </p:txBody>
        </p:sp>
      </p:grpSp>
      <p:sp>
        <p:nvSpPr>
          <p:cNvPr id="294944" name="Line 113"/>
          <p:cNvSpPr>
            <a:spLocks noChangeShapeType="1"/>
          </p:cNvSpPr>
          <p:nvPr/>
        </p:nvSpPr>
        <p:spPr bwMode="auto">
          <a:xfrm>
            <a:off x="8488363" y="6584950"/>
            <a:ext cx="1873250" cy="0"/>
          </a:xfrm>
          <a:prstGeom prst="line">
            <a:avLst/>
          </a:prstGeom>
          <a:noFill/>
          <a:ln w="9525">
            <a:solidFill>
              <a:schemeClr val="tx1"/>
            </a:solidFill>
            <a:round/>
            <a:headEnd/>
            <a:tailEnd type="triangle" w="med" len="med"/>
          </a:ln>
        </p:spPr>
        <p:txBody>
          <a:bodyPr/>
          <a:lstStyle/>
          <a:p>
            <a:endParaRPr lang="fr-FR"/>
          </a:p>
        </p:txBody>
      </p:sp>
      <p:sp>
        <p:nvSpPr>
          <p:cNvPr id="294945" name="Text Box 114"/>
          <p:cNvSpPr txBox="1">
            <a:spLocks noChangeArrowheads="1"/>
          </p:cNvSpPr>
          <p:nvPr/>
        </p:nvSpPr>
        <p:spPr bwMode="auto">
          <a:xfrm>
            <a:off x="10052050" y="6316663"/>
            <a:ext cx="184150" cy="366712"/>
          </a:xfrm>
          <a:prstGeom prst="rect">
            <a:avLst/>
          </a:prstGeom>
          <a:noFill/>
          <a:ln w="9525">
            <a:noFill/>
            <a:miter lim="800000"/>
            <a:headEnd/>
            <a:tailEnd/>
          </a:ln>
        </p:spPr>
        <p:txBody>
          <a:bodyPr wrap="none">
            <a:spAutoFit/>
          </a:bodyPr>
          <a:lstStyle/>
          <a:p>
            <a:endParaRPr lang="fr-FR"/>
          </a:p>
        </p:txBody>
      </p:sp>
      <p:sp>
        <p:nvSpPr>
          <p:cNvPr id="294946" name="Oval 115"/>
          <p:cNvSpPr>
            <a:spLocks noChangeArrowheads="1"/>
          </p:cNvSpPr>
          <p:nvPr/>
        </p:nvSpPr>
        <p:spPr bwMode="auto">
          <a:xfrm>
            <a:off x="7840663" y="6027738"/>
            <a:ext cx="1655762" cy="41275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47" name="Rectangle 116"/>
          <p:cNvSpPr>
            <a:spLocks noChangeArrowheads="1"/>
          </p:cNvSpPr>
          <p:nvPr/>
        </p:nvSpPr>
        <p:spPr bwMode="auto">
          <a:xfrm>
            <a:off x="7840663" y="5956301"/>
            <a:ext cx="647700" cy="576263"/>
          </a:xfrm>
          <a:prstGeom prst="rect">
            <a:avLst/>
          </a:prstGeom>
          <a:solidFill>
            <a:schemeClr val="bg1"/>
          </a:solidFill>
          <a:ln w="9525">
            <a:noFill/>
            <a:miter lim="800000"/>
            <a:headEnd/>
            <a:tailEnd/>
          </a:ln>
        </p:spPr>
        <p:txBody>
          <a:bodyPr wrap="none" anchor="ctr"/>
          <a:lstStyle/>
          <a:p>
            <a:endParaRPr lang="fr-FR"/>
          </a:p>
        </p:txBody>
      </p:sp>
      <p:sp>
        <p:nvSpPr>
          <p:cNvPr id="294948" name="Oval 117"/>
          <p:cNvSpPr>
            <a:spLocks noChangeArrowheads="1"/>
          </p:cNvSpPr>
          <p:nvPr/>
        </p:nvSpPr>
        <p:spPr bwMode="auto">
          <a:xfrm>
            <a:off x="7869239" y="5256213"/>
            <a:ext cx="1214437" cy="62865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49" name="Rectangle 118"/>
          <p:cNvSpPr>
            <a:spLocks noChangeArrowheads="1"/>
          </p:cNvSpPr>
          <p:nvPr/>
        </p:nvSpPr>
        <p:spPr bwMode="auto">
          <a:xfrm>
            <a:off x="7840663" y="5019676"/>
            <a:ext cx="647700" cy="936625"/>
          </a:xfrm>
          <a:prstGeom prst="rect">
            <a:avLst/>
          </a:prstGeom>
          <a:solidFill>
            <a:schemeClr val="bg1"/>
          </a:solidFill>
          <a:ln w="9525">
            <a:noFill/>
            <a:miter lim="800000"/>
            <a:headEnd/>
            <a:tailEnd/>
          </a:ln>
        </p:spPr>
        <p:txBody>
          <a:bodyPr wrap="none" anchor="ctr"/>
          <a:lstStyle/>
          <a:p>
            <a:endParaRPr lang="fr-FR"/>
          </a:p>
        </p:txBody>
      </p:sp>
      <p:sp>
        <p:nvSpPr>
          <p:cNvPr id="294950" name="Oval 119"/>
          <p:cNvSpPr>
            <a:spLocks noChangeArrowheads="1"/>
          </p:cNvSpPr>
          <p:nvPr/>
        </p:nvSpPr>
        <p:spPr bwMode="auto">
          <a:xfrm>
            <a:off x="7726364" y="3860800"/>
            <a:ext cx="1512887" cy="935038"/>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51" name="Rectangle 120"/>
          <p:cNvSpPr>
            <a:spLocks noChangeArrowheads="1"/>
          </p:cNvSpPr>
          <p:nvPr/>
        </p:nvSpPr>
        <p:spPr bwMode="auto">
          <a:xfrm>
            <a:off x="7696201" y="3716339"/>
            <a:ext cx="792163" cy="1152525"/>
          </a:xfrm>
          <a:prstGeom prst="rect">
            <a:avLst/>
          </a:prstGeom>
          <a:solidFill>
            <a:schemeClr val="bg1"/>
          </a:solidFill>
          <a:ln w="9525">
            <a:noFill/>
            <a:miter lim="800000"/>
            <a:headEnd/>
            <a:tailEnd/>
          </a:ln>
        </p:spPr>
        <p:txBody>
          <a:bodyPr wrap="none" anchor="ctr"/>
          <a:lstStyle/>
          <a:p>
            <a:endParaRPr lang="fr-FR"/>
          </a:p>
        </p:txBody>
      </p:sp>
      <p:sp>
        <p:nvSpPr>
          <p:cNvPr id="294952" name="Text Box 121"/>
          <p:cNvSpPr txBox="1">
            <a:spLocks noChangeArrowheads="1"/>
          </p:cNvSpPr>
          <p:nvPr/>
        </p:nvSpPr>
        <p:spPr bwMode="auto">
          <a:xfrm>
            <a:off x="8128000" y="3494335"/>
            <a:ext cx="336550" cy="366713"/>
          </a:xfrm>
          <a:prstGeom prst="rect">
            <a:avLst/>
          </a:prstGeom>
          <a:noFill/>
          <a:ln w="9525">
            <a:noFill/>
            <a:miter lim="800000"/>
            <a:headEnd/>
            <a:tailEnd/>
          </a:ln>
        </p:spPr>
        <p:txBody>
          <a:bodyPr wrap="none">
            <a:spAutoFit/>
          </a:bodyPr>
          <a:lstStyle/>
          <a:p>
            <a:r>
              <a:rPr lang="fr-FR" dirty="0"/>
              <a:t>E</a:t>
            </a:r>
          </a:p>
        </p:txBody>
      </p:sp>
      <p:sp>
        <p:nvSpPr>
          <p:cNvPr id="294953" name="Oval 123" descr="Diagonales larges vers le haut"/>
          <p:cNvSpPr>
            <a:spLocks noChangeArrowheads="1"/>
          </p:cNvSpPr>
          <p:nvPr/>
        </p:nvSpPr>
        <p:spPr bwMode="auto">
          <a:xfrm>
            <a:off x="7824788" y="6021388"/>
            <a:ext cx="1655762" cy="4127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54" name="Rectangle 124"/>
          <p:cNvSpPr>
            <a:spLocks noChangeArrowheads="1"/>
          </p:cNvSpPr>
          <p:nvPr/>
        </p:nvSpPr>
        <p:spPr bwMode="auto">
          <a:xfrm>
            <a:off x="7824788" y="5949951"/>
            <a:ext cx="647700" cy="576263"/>
          </a:xfrm>
          <a:prstGeom prst="rect">
            <a:avLst/>
          </a:prstGeom>
          <a:solidFill>
            <a:schemeClr val="bg1"/>
          </a:solidFill>
          <a:ln w="9525">
            <a:noFill/>
            <a:miter lim="800000"/>
            <a:headEnd/>
            <a:tailEnd/>
          </a:ln>
        </p:spPr>
        <p:txBody>
          <a:bodyPr wrap="none" anchor="ctr"/>
          <a:lstStyle/>
          <a:p>
            <a:endParaRPr lang="fr-FR"/>
          </a:p>
        </p:txBody>
      </p:sp>
      <p:sp>
        <p:nvSpPr>
          <p:cNvPr id="294955" name="Oval 125" descr="Diagonales larges vers le haut"/>
          <p:cNvSpPr>
            <a:spLocks noChangeArrowheads="1"/>
          </p:cNvSpPr>
          <p:nvPr/>
        </p:nvSpPr>
        <p:spPr bwMode="auto">
          <a:xfrm>
            <a:off x="7896225" y="5243513"/>
            <a:ext cx="1214438" cy="6286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56" name="Rectangle 126"/>
          <p:cNvSpPr>
            <a:spLocks noChangeArrowheads="1"/>
          </p:cNvSpPr>
          <p:nvPr/>
        </p:nvSpPr>
        <p:spPr bwMode="auto">
          <a:xfrm>
            <a:off x="7867650" y="5006976"/>
            <a:ext cx="647700" cy="936625"/>
          </a:xfrm>
          <a:prstGeom prst="rect">
            <a:avLst/>
          </a:prstGeom>
          <a:solidFill>
            <a:schemeClr val="bg1"/>
          </a:solidFill>
          <a:ln w="9525">
            <a:no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813" y="3607028"/>
            <a:ext cx="487363" cy="487363"/>
          </a:xfrm>
          <a:prstGeom prst="rect">
            <a:avLst/>
          </a:prstGeom>
        </p:spPr>
      </p:pic>
      <p:sp>
        <p:nvSpPr>
          <p:cNvPr id="3" name="ZoneTexte 2">
            <a:extLst>
              <a:ext uri="{FF2B5EF4-FFF2-40B4-BE49-F238E27FC236}">
                <a16:creationId xmlns:a16="http://schemas.microsoft.com/office/drawing/2014/main" id="{67B53649-672F-8876-E70E-2DAE732D8966}"/>
              </a:ext>
            </a:extLst>
          </p:cNvPr>
          <p:cNvSpPr txBox="1"/>
          <p:nvPr/>
        </p:nvSpPr>
        <p:spPr>
          <a:xfrm>
            <a:off x="3332674" y="2502624"/>
            <a:ext cx="428322" cy="369332"/>
          </a:xfrm>
          <a:prstGeom prst="rect">
            <a:avLst/>
          </a:prstGeom>
          <a:noFill/>
        </p:spPr>
        <p:txBody>
          <a:bodyPr wrap="none" rtlCol="0">
            <a:spAutoFit/>
          </a:bodyPr>
          <a:lstStyle/>
          <a:p>
            <a:r>
              <a:rPr lang="fr-FR" dirty="0"/>
              <a:t>1s</a:t>
            </a:r>
          </a:p>
        </p:txBody>
      </p:sp>
      <p:sp>
        <p:nvSpPr>
          <p:cNvPr id="4" name="ZoneTexte 3">
            <a:extLst>
              <a:ext uri="{FF2B5EF4-FFF2-40B4-BE49-F238E27FC236}">
                <a16:creationId xmlns:a16="http://schemas.microsoft.com/office/drawing/2014/main" id="{397C5114-1FD7-38F1-E5E0-7EF38FAA2CD4}"/>
              </a:ext>
            </a:extLst>
          </p:cNvPr>
          <p:cNvSpPr txBox="1"/>
          <p:nvPr/>
        </p:nvSpPr>
        <p:spPr>
          <a:xfrm>
            <a:off x="3294193" y="1863399"/>
            <a:ext cx="428322" cy="369332"/>
          </a:xfrm>
          <a:prstGeom prst="rect">
            <a:avLst/>
          </a:prstGeom>
          <a:noFill/>
        </p:spPr>
        <p:txBody>
          <a:bodyPr wrap="none" rtlCol="0">
            <a:spAutoFit/>
          </a:bodyPr>
          <a:lstStyle/>
          <a:p>
            <a:r>
              <a:rPr lang="fr-FR" dirty="0"/>
              <a:t>2s</a:t>
            </a:r>
          </a:p>
        </p:txBody>
      </p:sp>
      <p:sp>
        <p:nvSpPr>
          <p:cNvPr id="5" name="ZoneTexte 4">
            <a:extLst>
              <a:ext uri="{FF2B5EF4-FFF2-40B4-BE49-F238E27FC236}">
                <a16:creationId xmlns:a16="http://schemas.microsoft.com/office/drawing/2014/main" id="{46B2DD8C-D224-288F-B207-D1A309650AF9}"/>
              </a:ext>
            </a:extLst>
          </p:cNvPr>
          <p:cNvSpPr txBox="1"/>
          <p:nvPr/>
        </p:nvSpPr>
        <p:spPr>
          <a:xfrm>
            <a:off x="3267901" y="851646"/>
            <a:ext cx="441146" cy="369332"/>
          </a:xfrm>
          <a:prstGeom prst="rect">
            <a:avLst/>
          </a:prstGeom>
          <a:noFill/>
        </p:spPr>
        <p:txBody>
          <a:bodyPr wrap="none" rtlCol="0">
            <a:spAutoFit/>
          </a:bodyPr>
          <a:lstStyle/>
          <a:p>
            <a:r>
              <a:rPr lang="fr-FR" dirty="0"/>
              <a:t>2p</a:t>
            </a:r>
          </a:p>
        </p:txBody>
      </p:sp>
      <p:sp>
        <p:nvSpPr>
          <p:cNvPr id="6" name="ZoneTexte 5">
            <a:extLst>
              <a:ext uri="{FF2B5EF4-FFF2-40B4-BE49-F238E27FC236}">
                <a16:creationId xmlns:a16="http://schemas.microsoft.com/office/drawing/2014/main" id="{D226932B-866F-2DC7-240A-A8AC5487FB38}"/>
              </a:ext>
            </a:extLst>
          </p:cNvPr>
          <p:cNvSpPr txBox="1"/>
          <p:nvPr/>
        </p:nvSpPr>
        <p:spPr>
          <a:xfrm>
            <a:off x="3543482" y="6011996"/>
            <a:ext cx="428322" cy="369332"/>
          </a:xfrm>
          <a:prstGeom prst="rect">
            <a:avLst/>
          </a:prstGeom>
          <a:noFill/>
        </p:spPr>
        <p:txBody>
          <a:bodyPr wrap="none" rtlCol="0">
            <a:spAutoFit/>
          </a:bodyPr>
          <a:lstStyle/>
          <a:p>
            <a:r>
              <a:rPr lang="fr-FR" dirty="0"/>
              <a:t>1s</a:t>
            </a:r>
          </a:p>
        </p:txBody>
      </p:sp>
      <p:sp>
        <p:nvSpPr>
          <p:cNvPr id="7" name="ZoneTexte 6">
            <a:extLst>
              <a:ext uri="{FF2B5EF4-FFF2-40B4-BE49-F238E27FC236}">
                <a16:creationId xmlns:a16="http://schemas.microsoft.com/office/drawing/2014/main" id="{80A6F88B-0F89-15E0-20C0-C32577285E60}"/>
              </a:ext>
            </a:extLst>
          </p:cNvPr>
          <p:cNvSpPr txBox="1"/>
          <p:nvPr/>
        </p:nvSpPr>
        <p:spPr>
          <a:xfrm>
            <a:off x="3505001" y="5144739"/>
            <a:ext cx="428322" cy="369332"/>
          </a:xfrm>
          <a:prstGeom prst="rect">
            <a:avLst/>
          </a:prstGeom>
          <a:noFill/>
        </p:spPr>
        <p:txBody>
          <a:bodyPr wrap="none" rtlCol="0">
            <a:spAutoFit/>
          </a:bodyPr>
          <a:lstStyle/>
          <a:p>
            <a:r>
              <a:rPr lang="fr-FR" dirty="0"/>
              <a:t>2s</a:t>
            </a:r>
          </a:p>
        </p:txBody>
      </p:sp>
      <p:sp>
        <p:nvSpPr>
          <p:cNvPr id="8" name="ZoneTexte 7">
            <a:extLst>
              <a:ext uri="{FF2B5EF4-FFF2-40B4-BE49-F238E27FC236}">
                <a16:creationId xmlns:a16="http://schemas.microsoft.com/office/drawing/2014/main" id="{BEAB77CC-3C10-2BF7-9246-505DAF2D01CC}"/>
              </a:ext>
            </a:extLst>
          </p:cNvPr>
          <p:cNvSpPr txBox="1"/>
          <p:nvPr/>
        </p:nvSpPr>
        <p:spPr>
          <a:xfrm>
            <a:off x="3478709" y="4132986"/>
            <a:ext cx="441146" cy="369332"/>
          </a:xfrm>
          <a:prstGeom prst="rect">
            <a:avLst/>
          </a:prstGeom>
          <a:noFill/>
        </p:spPr>
        <p:txBody>
          <a:bodyPr wrap="none" rtlCol="0">
            <a:spAutoFit/>
          </a:bodyPr>
          <a:lstStyle/>
          <a:p>
            <a:r>
              <a:rPr lang="fr-FR" dirty="0"/>
              <a:t>2p</a:t>
            </a:r>
          </a:p>
        </p:txBody>
      </p:sp>
      <p:sp>
        <p:nvSpPr>
          <p:cNvPr id="9" name="ZoneTexte 8">
            <a:extLst>
              <a:ext uri="{FF2B5EF4-FFF2-40B4-BE49-F238E27FC236}">
                <a16:creationId xmlns:a16="http://schemas.microsoft.com/office/drawing/2014/main" id="{34493AEE-38AB-56BB-1CEF-6DCE3D373F23}"/>
              </a:ext>
            </a:extLst>
          </p:cNvPr>
          <p:cNvSpPr txBox="1"/>
          <p:nvPr/>
        </p:nvSpPr>
        <p:spPr>
          <a:xfrm>
            <a:off x="9513882" y="2585572"/>
            <a:ext cx="1595309" cy="369332"/>
          </a:xfrm>
          <a:prstGeom prst="rect">
            <a:avLst/>
          </a:prstGeom>
          <a:noFill/>
        </p:spPr>
        <p:txBody>
          <a:bodyPr wrap="none" rtlCol="0">
            <a:spAutoFit/>
          </a:bodyPr>
          <a:lstStyle/>
          <a:p>
            <a:r>
              <a:rPr lang="fr-FR" dirty="0"/>
              <a:t>1s</a:t>
            </a:r>
            <a:r>
              <a:rPr lang="fr-FR" dirty="0">
                <a:solidFill>
                  <a:srgbClr val="FF0000"/>
                </a:solidFill>
              </a:rPr>
              <a:t>² 2N places</a:t>
            </a:r>
          </a:p>
        </p:txBody>
      </p:sp>
      <p:sp>
        <p:nvSpPr>
          <p:cNvPr id="10" name="ZoneTexte 9">
            <a:extLst>
              <a:ext uri="{FF2B5EF4-FFF2-40B4-BE49-F238E27FC236}">
                <a16:creationId xmlns:a16="http://schemas.microsoft.com/office/drawing/2014/main" id="{F89C2762-A2BA-F587-EE4D-AB792031989B}"/>
              </a:ext>
            </a:extLst>
          </p:cNvPr>
          <p:cNvSpPr txBox="1"/>
          <p:nvPr/>
        </p:nvSpPr>
        <p:spPr>
          <a:xfrm>
            <a:off x="9475401" y="1946347"/>
            <a:ext cx="1582484" cy="369332"/>
          </a:xfrm>
          <a:prstGeom prst="rect">
            <a:avLst/>
          </a:prstGeom>
          <a:noFill/>
        </p:spPr>
        <p:txBody>
          <a:bodyPr wrap="none" rtlCol="0">
            <a:spAutoFit/>
          </a:bodyPr>
          <a:lstStyle/>
          <a:p>
            <a:r>
              <a:rPr lang="fr-FR" dirty="0"/>
              <a:t>2s</a:t>
            </a:r>
            <a:r>
              <a:rPr lang="fr-FR" baseline="30000" dirty="0">
                <a:solidFill>
                  <a:srgbClr val="FF0000"/>
                </a:solidFill>
              </a:rPr>
              <a:t>1 </a:t>
            </a:r>
            <a:r>
              <a:rPr lang="fr-FR" dirty="0">
                <a:solidFill>
                  <a:srgbClr val="FF0000"/>
                </a:solidFill>
              </a:rPr>
              <a:t>2N places</a:t>
            </a:r>
            <a:endParaRPr lang="fr-FR" baseline="30000" dirty="0">
              <a:solidFill>
                <a:srgbClr val="FF0000"/>
              </a:solidFill>
            </a:endParaRPr>
          </a:p>
        </p:txBody>
      </p:sp>
      <p:sp>
        <p:nvSpPr>
          <p:cNvPr id="11" name="ZoneTexte 10">
            <a:extLst>
              <a:ext uri="{FF2B5EF4-FFF2-40B4-BE49-F238E27FC236}">
                <a16:creationId xmlns:a16="http://schemas.microsoft.com/office/drawing/2014/main" id="{C5FCE949-C45D-186E-F527-A5B617D39B5E}"/>
              </a:ext>
            </a:extLst>
          </p:cNvPr>
          <p:cNvSpPr txBox="1"/>
          <p:nvPr/>
        </p:nvSpPr>
        <p:spPr>
          <a:xfrm>
            <a:off x="9449109" y="934594"/>
            <a:ext cx="441146" cy="369332"/>
          </a:xfrm>
          <a:prstGeom prst="rect">
            <a:avLst/>
          </a:prstGeom>
          <a:noFill/>
        </p:spPr>
        <p:txBody>
          <a:bodyPr wrap="none" rtlCol="0">
            <a:spAutoFit/>
          </a:bodyPr>
          <a:lstStyle/>
          <a:p>
            <a:r>
              <a:rPr lang="fr-FR" dirty="0"/>
              <a:t>2p</a:t>
            </a:r>
          </a:p>
        </p:txBody>
      </p:sp>
      <p:sp>
        <p:nvSpPr>
          <p:cNvPr id="12" name="ZoneTexte 11">
            <a:extLst>
              <a:ext uri="{FF2B5EF4-FFF2-40B4-BE49-F238E27FC236}">
                <a16:creationId xmlns:a16="http://schemas.microsoft.com/office/drawing/2014/main" id="{D40E2C04-6C98-E30D-A852-44D2C4881BC4}"/>
              </a:ext>
            </a:extLst>
          </p:cNvPr>
          <p:cNvSpPr txBox="1"/>
          <p:nvPr/>
        </p:nvSpPr>
        <p:spPr>
          <a:xfrm>
            <a:off x="9774809" y="5947331"/>
            <a:ext cx="1595309" cy="369332"/>
          </a:xfrm>
          <a:prstGeom prst="rect">
            <a:avLst/>
          </a:prstGeom>
          <a:noFill/>
        </p:spPr>
        <p:txBody>
          <a:bodyPr wrap="none" rtlCol="0">
            <a:spAutoFit/>
          </a:bodyPr>
          <a:lstStyle/>
          <a:p>
            <a:r>
              <a:rPr lang="fr-FR" dirty="0"/>
              <a:t>1s</a:t>
            </a:r>
            <a:r>
              <a:rPr lang="fr-FR" dirty="0">
                <a:solidFill>
                  <a:srgbClr val="FF0000"/>
                </a:solidFill>
              </a:rPr>
              <a:t>² 2N places</a:t>
            </a:r>
          </a:p>
        </p:txBody>
      </p:sp>
      <p:sp>
        <p:nvSpPr>
          <p:cNvPr id="13" name="ZoneTexte 12">
            <a:extLst>
              <a:ext uri="{FF2B5EF4-FFF2-40B4-BE49-F238E27FC236}">
                <a16:creationId xmlns:a16="http://schemas.microsoft.com/office/drawing/2014/main" id="{8C336932-10AA-FC2F-2F18-503E86B3E426}"/>
              </a:ext>
            </a:extLst>
          </p:cNvPr>
          <p:cNvSpPr txBox="1"/>
          <p:nvPr/>
        </p:nvSpPr>
        <p:spPr>
          <a:xfrm>
            <a:off x="9745146" y="5289440"/>
            <a:ext cx="1595309" cy="369332"/>
          </a:xfrm>
          <a:prstGeom prst="rect">
            <a:avLst/>
          </a:prstGeom>
          <a:noFill/>
        </p:spPr>
        <p:txBody>
          <a:bodyPr wrap="none" rtlCol="0">
            <a:spAutoFit/>
          </a:bodyPr>
          <a:lstStyle/>
          <a:p>
            <a:r>
              <a:rPr lang="fr-FR" dirty="0"/>
              <a:t>2s</a:t>
            </a:r>
            <a:r>
              <a:rPr lang="fr-FR" dirty="0">
                <a:solidFill>
                  <a:srgbClr val="FF0000"/>
                </a:solidFill>
              </a:rPr>
              <a:t>² 2N places</a:t>
            </a:r>
          </a:p>
        </p:txBody>
      </p:sp>
      <p:sp>
        <p:nvSpPr>
          <p:cNvPr id="14" name="ZoneTexte 13">
            <a:extLst>
              <a:ext uri="{FF2B5EF4-FFF2-40B4-BE49-F238E27FC236}">
                <a16:creationId xmlns:a16="http://schemas.microsoft.com/office/drawing/2014/main" id="{F984E1E0-770E-B5AD-4783-022B31ED44EA}"/>
              </a:ext>
            </a:extLst>
          </p:cNvPr>
          <p:cNvSpPr txBox="1"/>
          <p:nvPr/>
        </p:nvSpPr>
        <p:spPr>
          <a:xfrm>
            <a:off x="9718853" y="4095335"/>
            <a:ext cx="1616148" cy="369332"/>
          </a:xfrm>
          <a:prstGeom prst="rect">
            <a:avLst/>
          </a:prstGeom>
          <a:noFill/>
        </p:spPr>
        <p:txBody>
          <a:bodyPr wrap="none" rtlCol="0">
            <a:spAutoFit/>
          </a:bodyPr>
          <a:lstStyle/>
          <a:p>
            <a:r>
              <a:rPr lang="fr-FR" dirty="0"/>
              <a:t>2p</a:t>
            </a:r>
            <a:r>
              <a:rPr lang="fr-FR" baseline="30000" dirty="0">
                <a:solidFill>
                  <a:srgbClr val="FF0000"/>
                </a:solidFill>
              </a:rPr>
              <a:t>6</a:t>
            </a:r>
            <a:r>
              <a:rPr lang="fr-FR" dirty="0">
                <a:solidFill>
                  <a:srgbClr val="FF0000"/>
                </a:solidFill>
              </a:rPr>
              <a:t> 6N places</a:t>
            </a:r>
          </a:p>
        </p:txBody>
      </p:sp>
      <p:sp>
        <p:nvSpPr>
          <p:cNvPr id="15" name="Oval 125" descr="Diagonales larges vers le haut">
            <a:extLst>
              <a:ext uri="{FF2B5EF4-FFF2-40B4-BE49-F238E27FC236}">
                <a16:creationId xmlns:a16="http://schemas.microsoft.com/office/drawing/2014/main" id="{6B10AD5C-4054-EA5C-48E6-C6D22F860E90}"/>
              </a:ext>
            </a:extLst>
          </p:cNvPr>
          <p:cNvSpPr>
            <a:spLocks noChangeArrowheads="1"/>
          </p:cNvSpPr>
          <p:nvPr/>
        </p:nvSpPr>
        <p:spPr bwMode="auto">
          <a:xfrm>
            <a:off x="8027317" y="3880408"/>
            <a:ext cx="1214438" cy="906978"/>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16" name="Rectangle 126">
            <a:extLst>
              <a:ext uri="{FF2B5EF4-FFF2-40B4-BE49-F238E27FC236}">
                <a16:creationId xmlns:a16="http://schemas.microsoft.com/office/drawing/2014/main" id="{760FA664-ED7F-B6E4-D405-EAE6419478ED}"/>
              </a:ext>
            </a:extLst>
          </p:cNvPr>
          <p:cNvSpPr>
            <a:spLocks noChangeArrowheads="1"/>
          </p:cNvSpPr>
          <p:nvPr/>
        </p:nvSpPr>
        <p:spPr bwMode="auto">
          <a:xfrm>
            <a:off x="7806532" y="3863182"/>
            <a:ext cx="647700" cy="936625"/>
          </a:xfrm>
          <a:prstGeom prst="rect">
            <a:avLst/>
          </a:prstGeom>
          <a:solidFill>
            <a:schemeClr val="bg1"/>
          </a:solidFill>
          <a:ln w="9525">
            <a:noFill/>
            <a:miter lim="800000"/>
            <a:headEnd/>
            <a:tailEnd/>
          </a:ln>
        </p:spPr>
        <p:txBody>
          <a:bodyPr wrap="none" anchor="ctr"/>
          <a:lstStyle/>
          <a:p>
            <a:endParaRPr lang="fr-FR"/>
          </a:p>
        </p:txBody>
      </p:sp>
      <p:sp>
        <p:nvSpPr>
          <p:cNvPr id="294957" name="Line 122"/>
          <p:cNvSpPr>
            <a:spLocks noChangeShapeType="1"/>
          </p:cNvSpPr>
          <p:nvPr/>
        </p:nvSpPr>
        <p:spPr bwMode="auto">
          <a:xfrm>
            <a:off x="8488363" y="3703638"/>
            <a:ext cx="0" cy="2952750"/>
          </a:xfrm>
          <a:prstGeom prst="line">
            <a:avLst/>
          </a:prstGeom>
          <a:noFill/>
          <a:ln w="9525">
            <a:solidFill>
              <a:schemeClr val="tx1"/>
            </a:solidFill>
            <a:round/>
            <a:headEnd type="triangle" w="med" len="med"/>
            <a:tailEnd/>
          </a:ln>
        </p:spPr>
        <p:txBody>
          <a:bodyPr/>
          <a:lstStyle/>
          <a:p>
            <a:endParaRPr lang="fr-FR"/>
          </a:p>
        </p:txBody>
      </p:sp>
      <p:sp>
        <p:nvSpPr>
          <p:cNvPr id="17" name="ZoneTexte 16">
            <a:extLst>
              <a:ext uri="{FF2B5EF4-FFF2-40B4-BE49-F238E27FC236}">
                <a16:creationId xmlns:a16="http://schemas.microsoft.com/office/drawing/2014/main" id="{82DD2161-CFFF-D92B-3D18-2ECC035D8668}"/>
              </a:ext>
            </a:extLst>
          </p:cNvPr>
          <p:cNvSpPr txBox="1"/>
          <p:nvPr/>
        </p:nvSpPr>
        <p:spPr>
          <a:xfrm>
            <a:off x="10389871" y="4650642"/>
            <a:ext cx="1890261" cy="646331"/>
          </a:xfrm>
          <a:prstGeom prst="rect">
            <a:avLst/>
          </a:prstGeom>
          <a:noFill/>
        </p:spPr>
        <p:txBody>
          <a:bodyPr wrap="none" rtlCol="0">
            <a:spAutoFit/>
          </a:bodyPr>
          <a:lstStyle/>
          <a:p>
            <a:pPr algn="ctr"/>
            <a:r>
              <a:rPr lang="fr-FR" dirty="0"/>
              <a:t>Néon </a:t>
            </a:r>
          </a:p>
          <a:p>
            <a:pPr algn="ctr"/>
            <a:r>
              <a:rPr lang="fr-FR" dirty="0"/>
              <a:t>(</a:t>
            </a:r>
            <a:r>
              <a:rPr lang="fr-FR" dirty="0">
                <a:solidFill>
                  <a:srgbClr val="FF0000"/>
                </a:solidFill>
              </a:rPr>
              <a:t>10 N </a:t>
            </a:r>
            <a:r>
              <a:rPr lang="fr-FR" dirty="0"/>
              <a:t>électrons)</a:t>
            </a:r>
          </a:p>
        </p:txBody>
      </p:sp>
      <p:sp>
        <p:nvSpPr>
          <p:cNvPr id="18" name="ZoneTexte 17">
            <a:extLst>
              <a:ext uri="{FF2B5EF4-FFF2-40B4-BE49-F238E27FC236}">
                <a16:creationId xmlns:a16="http://schemas.microsoft.com/office/drawing/2014/main" id="{EBB29D52-2C43-5F2E-7FDD-6910AB3B8722}"/>
              </a:ext>
            </a:extLst>
          </p:cNvPr>
          <p:cNvSpPr txBox="1"/>
          <p:nvPr/>
        </p:nvSpPr>
        <p:spPr>
          <a:xfrm>
            <a:off x="10389871" y="1240523"/>
            <a:ext cx="1697901" cy="646331"/>
          </a:xfrm>
          <a:prstGeom prst="rect">
            <a:avLst/>
          </a:prstGeom>
          <a:noFill/>
        </p:spPr>
        <p:txBody>
          <a:bodyPr wrap="none" rtlCol="0">
            <a:spAutoFit/>
          </a:bodyPr>
          <a:lstStyle/>
          <a:p>
            <a:pPr algn="ctr"/>
            <a:r>
              <a:rPr lang="fr-FR" dirty="0"/>
              <a:t>Lithium</a:t>
            </a:r>
          </a:p>
          <a:p>
            <a:r>
              <a:rPr lang="fr-FR" dirty="0"/>
              <a:t>(</a:t>
            </a:r>
            <a:r>
              <a:rPr lang="fr-FR" dirty="0">
                <a:solidFill>
                  <a:srgbClr val="FF0000"/>
                </a:solidFill>
              </a:rPr>
              <a:t>3</a:t>
            </a:r>
            <a:r>
              <a:rPr lang="fr-FR" dirty="0"/>
              <a:t> </a:t>
            </a:r>
            <a:r>
              <a:rPr lang="fr-FR" dirty="0">
                <a:solidFill>
                  <a:srgbClr val="FF0000"/>
                </a:solidFill>
              </a:rPr>
              <a:t>N</a:t>
            </a:r>
            <a:r>
              <a:rPr lang="fr-FR" dirty="0"/>
              <a:t> électrons)</a:t>
            </a:r>
          </a:p>
        </p:txBody>
      </p:sp>
      <p:sp>
        <p:nvSpPr>
          <p:cNvPr id="22" name="Arc 21">
            <a:extLst>
              <a:ext uri="{FF2B5EF4-FFF2-40B4-BE49-F238E27FC236}">
                <a16:creationId xmlns:a16="http://schemas.microsoft.com/office/drawing/2014/main" id="{F0954D5D-D8F2-0F0A-31F9-7F97E9F27720}"/>
              </a:ext>
            </a:extLst>
          </p:cNvPr>
          <p:cNvSpPr/>
          <p:nvPr/>
        </p:nvSpPr>
        <p:spPr>
          <a:xfrm>
            <a:off x="7821226" y="1823368"/>
            <a:ext cx="1081087" cy="525462"/>
          </a:xfrm>
          <a:prstGeom prst="arc">
            <a:avLst/>
          </a:prstGeom>
          <a:solidFill>
            <a:schemeClr val="bg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ChangeArrowheads="1"/>
          </p:cNvSpPr>
          <p:nvPr>
            <p:ph type="title"/>
          </p:nvPr>
        </p:nvSpPr>
        <p:spPr/>
        <p:txBody>
          <a:bodyPr/>
          <a:lstStyle/>
          <a:p>
            <a:pPr eaLnBrk="1" hangingPunct="1"/>
            <a:r>
              <a:rPr lang="fr-FR"/>
              <a:t>Résumé:</a:t>
            </a:r>
          </a:p>
        </p:txBody>
      </p:sp>
      <p:sp>
        <p:nvSpPr>
          <p:cNvPr id="302083" name="Rectangle 3"/>
          <p:cNvSpPr>
            <a:spLocks noGrp="1" noChangeArrowheads="1"/>
          </p:cNvSpPr>
          <p:nvPr>
            <p:ph idx="1"/>
          </p:nvPr>
        </p:nvSpPr>
        <p:spPr/>
        <p:txBody>
          <a:bodyPr/>
          <a:lstStyle/>
          <a:p>
            <a:pPr lvl="1" eaLnBrk="1" hangingPunct="1">
              <a:lnSpc>
                <a:spcPct val="90000"/>
              </a:lnSpc>
              <a:defRPr/>
            </a:pPr>
            <a:r>
              <a:rPr lang="fr-FR" u="sng" dirty="0">
                <a:effectLst>
                  <a:outerShdw blurRad="38100" dist="38100" dir="2700000" algn="tl">
                    <a:srgbClr val="C0C0C0"/>
                  </a:outerShdw>
                </a:effectLst>
              </a:rPr>
              <a:t>Métal:</a:t>
            </a:r>
          </a:p>
          <a:p>
            <a:pPr lvl="2" eaLnBrk="1" hangingPunct="1">
              <a:lnSpc>
                <a:spcPct val="90000"/>
              </a:lnSpc>
              <a:defRPr/>
            </a:pPr>
            <a:r>
              <a:rPr lang="fr-FR" sz="1900" dirty="0"/>
              <a:t>Très faible résistivité</a:t>
            </a:r>
          </a:p>
          <a:p>
            <a:pPr lvl="2" eaLnBrk="1" hangingPunct="1">
              <a:lnSpc>
                <a:spcPct val="90000"/>
              </a:lnSpc>
              <a:defRPr/>
            </a:pPr>
            <a:r>
              <a:rPr lang="fr-FR" sz="1900" dirty="0"/>
              <a:t>Conduit mieux le courant à basse température</a:t>
            </a:r>
          </a:p>
          <a:p>
            <a:pPr lvl="2" eaLnBrk="1" hangingPunct="1">
              <a:lnSpc>
                <a:spcPct val="90000"/>
              </a:lnSpc>
              <a:defRPr/>
            </a:pPr>
            <a:endParaRPr lang="fr-FR" sz="1900" dirty="0"/>
          </a:p>
          <a:p>
            <a:pPr lvl="1" eaLnBrk="1" hangingPunct="1">
              <a:lnSpc>
                <a:spcPct val="90000"/>
              </a:lnSpc>
              <a:defRPr/>
            </a:pPr>
            <a:r>
              <a:rPr lang="fr-FR" u="sng" dirty="0">
                <a:effectLst>
                  <a:outerShdw blurRad="38100" dist="38100" dir="2700000" algn="tl">
                    <a:srgbClr val="C0C0C0"/>
                  </a:outerShdw>
                </a:effectLst>
              </a:rPr>
              <a:t>Isolant:</a:t>
            </a:r>
          </a:p>
          <a:p>
            <a:pPr lvl="2" eaLnBrk="1" hangingPunct="1">
              <a:lnSpc>
                <a:spcPct val="90000"/>
              </a:lnSpc>
              <a:defRPr/>
            </a:pPr>
            <a:r>
              <a:rPr lang="fr-FR" sz="1900" dirty="0"/>
              <a:t>Ne conduit pas le courant même à haute température</a:t>
            </a:r>
          </a:p>
          <a:p>
            <a:pPr lvl="2" eaLnBrk="1" hangingPunct="1">
              <a:lnSpc>
                <a:spcPct val="90000"/>
              </a:lnSpc>
              <a:defRPr/>
            </a:pPr>
            <a:r>
              <a:rPr lang="fr-FR" sz="1900" dirty="0"/>
              <a:t>« gap » supérieur à 6 eV (valeur généralement admise)</a:t>
            </a:r>
          </a:p>
          <a:p>
            <a:pPr lvl="2" eaLnBrk="1" hangingPunct="1">
              <a:lnSpc>
                <a:spcPct val="90000"/>
              </a:lnSpc>
              <a:defRPr/>
            </a:pPr>
            <a:endParaRPr lang="fr-FR" sz="1900" dirty="0"/>
          </a:p>
          <a:p>
            <a:pPr lvl="1" eaLnBrk="1" hangingPunct="1">
              <a:lnSpc>
                <a:spcPct val="90000"/>
              </a:lnSpc>
              <a:defRPr/>
            </a:pPr>
            <a:r>
              <a:rPr lang="fr-FR" u="sng" dirty="0" err="1">
                <a:effectLst>
                  <a:outerShdw blurRad="38100" dist="38100" dir="2700000" algn="tl">
                    <a:srgbClr val="C0C0C0"/>
                  </a:outerShdw>
                </a:effectLst>
              </a:rPr>
              <a:t>Semiconducteur</a:t>
            </a:r>
            <a:r>
              <a:rPr lang="fr-FR" u="sng" dirty="0">
                <a:effectLst>
                  <a:outerShdw blurRad="38100" dist="38100" dir="2700000" algn="tl">
                    <a:srgbClr val="C0C0C0"/>
                  </a:outerShdw>
                </a:effectLst>
              </a:rPr>
              <a:t>:</a:t>
            </a:r>
          </a:p>
          <a:p>
            <a:pPr lvl="2" eaLnBrk="1" hangingPunct="1">
              <a:lnSpc>
                <a:spcPct val="90000"/>
              </a:lnSpc>
              <a:defRPr/>
            </a:pPr>
            <a:r>
              <a:rPr lang="fr-FR" sz="1900" dirty="0"/>
              <a:t>« gap » inférieur à 3,5 eV ( la tendance est à l’augmentation de ce critère!)</a:t>
            </a:r>
          </a:p>
          <a:p>
            <a:pPr lvl="2" eaLnBrk="1" hangingPunct="1">
              <a:lnSpc>
                <a:spcPct val="90000"/>
              </a:lnSpc>
              <a:defRPr/>
            </a:pPr>
            <a:r>
              <a:rPr lang="fr-FR" sz="1900" dirty="0"/>
              <a:t>Sa conductivité est une fonction </a:t>
            </a:r>
            <a:r>
              <a:rPr lang="fr-FR" sz="1900" b="1" u="sng" dirty="0">
                <a:solidFill>
                  <a:srgbClr val="FF0000"/>
                </a:solidFill>
              </a:rPr>
              <a:t>non monotone</a:t>
            </a:r>
            <a:r>
              <a:rPr lang="fr-FR" sz="1900" dirty="0"/>
              <a:t> de la température</a:t>
            </a:r>
          </a:p>
          <a:p>
            <a:pPr lvl="2" eaLnBrk="1" hangingPunct="1">
              <a:lnSpc>
                <a:spcPct val="90000"/>
              </a:lnSpc>
              <a:defRPr/>
            </a:pPr>
            <a:endParaRPr lang="fr-FR" sz="1900" dirty="0"/>
          </a:p>
        </p:txBody>
      </p:sp>
      <p:sp>
        <p:nvSpPr>
          <p:cNvPr id="287746" name="Espace réservé du numéro de diapositive 5"/>
          <p:cNvSpPr>
            <a:spLocks noGrp="1"/>
          </p:cNvSpPr>
          <p:nvPr>
            <p:ph type="sldNum" sz="quarter" idx="12"/>
          </p:nvPr>
        </p:nvSpPr>
        <p:spPr>
          <a:noFill/>
        </p:spPr>
        <p:txBody>
          <a:bodyPr/>
          <a:lstStyle/>
          <a:p>
            <a:fld id="{E0DAEC78-BC58-4D2D-860F-7180500F90AE}" type="slidenum">
              <a:rPr lang="fr-FR" altLang="en-US"/>
              <a:pPr/>
              <a:t>197</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104" y="191683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2"/>
          <p:cNvSpPr>
            <a:spLocks noGrp="1" noChangeArrowheads="1"/>
          </p:cNvSpPr>
          <p:nvPr>
            <p:ph type="ctrTitle"/>
          </p:nvPr>
        </p:nvSpPr>
        <p:spPr/>
        <p:txBody>
          <a:bodyPr/>
          <a:lstStyle/>
          <a:p>
            <a:pPr eaLnBrk="1" hangingPunct="1"/>
            <a:r>
              <a:rPr lang="fr-FR" dirty="0"/>
              <a:t>Chapitre 8</a:t>
            </a:r>
          </a:p>
        </p:txBody>
      </p:sp>
      <p:sp>
        <p:nvSpPr>
          <p:cNvPr id="304131" name="Rectangle 3"/>
          <p:cNvSpPr>
            <a:spLocks noGrp="1" noChangeArrowheads="1"/>
          </p:cNvSpPr>
          <p:nvPr>
            <p:ph type="subTitle" idx="1"/>
          </p:nvPr>
        </p:nvSpPr>
        <p:spPr>
          <a:xfrm>
            <a:off x="2495600" y="3789040"/>
            <a:ext cx="6337300" cy="2362200"/>
          </a:xfrm>
        </p:spPr>
        <p:txBody>
          <a:bodyPr/>
          <a:lstStyle/>
          <a:p>
            <a:pPr marL="609600" indent="-609600">
              <a:defRPr/>
            </a:pPr>
            <a:r>
              <a:rPr lang="fr-FR" sz="2800" dirty="0"/>
              <a:t>Mécanique statistique : la fonction de Fermi – Dirac et la fonction de Maxwell – Boltzmann</a:t>
            </a:r>
          </a:p>
          <a:p>
            <a:pPr marL="609600" indent="-609600">
              <a:defRPr/>
            </a:pPr>
            <a:endParaRPr lang="fr-FR" dirty="0"/>
          </a:p>
          <a:p>
            <a:pPr marL="609600" indent="-609600">
              <a:defRPr/>
            </a:pPr>
            <a:endParaRPr lang="fr-FR" i="1" dirty="0">
              <a:effectLst>
                <a:outerShdw blurRad="38100" dist="38100" dir="2700000" algn="tl">
                  <a:srgbClr val="C0C0C0"/>
                </a:outerShdw>
              </a:effectLst>
            </a:endParaRPr>
          </a:p>
        </p:txBody>
      </p:sp>
      <p:sp>
        <p:nvSpPr>
          <p:cNvPr id="288770" name="Rectangle 7"/>
          <p:cNvSpPr>
            <a:spLocks noGrp="1" noChangeArrowheads="1"/>
          </p:cNvSpPr>
          <p:nvPr>
            <p:ph type="sldNum" sz="quarter" idx="12"/>
          </p:nvPr>
        </p:nvSpPr>
        <p:spPr>
          <a:noFill/>
        </p:spPr>
        <p:txBody>
          <a:bodyPr/>
          <a:lstStyle/>
          <a:p>
            <a:fld id="{F2887FF3-2B58-44F9-BBCD-BEECE4055DCF}" type="slidenum">
              <a:rPr lang="fr-FR" altLang="en-US"/>
              <a:pPr/>
              <a:t>198</a:t>
            </a:fld>
            <a:endParaRPr lang="fr-FR" altLang="en-US"/>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6040" y="177281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4"/>
          <p:cNvSpPr>
            <a:spLocks noGrp="1" noChangeArrowheads="1"/>
          </p:cNvSpPr>
          <p:nvPr>
            <p:ph type="title"/>
          </p:nvPr>
        </p:nvSpPr>
        <p:spPr/>
        <p:txBody>
          <a:bodyPr/>
          <a:lstStyle/>
          <a:p>
            <a:pPr eaLnBrk="1" hangingPunct="1"/>
            <a:r>
              <a:rPr lang="fr-FR"/>
              <a:t>Les différentes statistiques</a:t>
            </a:r>
          </a:p>
        </p:txBody>
      </p:sp>
      <p:sp>
        <p:nvSpPr>
          <p:cNvPr id="289796" name="Rectangle 7"/>
          <p:cNvSpPr>
            <a:spLocks noGrp="1" noChangeArrowheads="1"/>
          </p:cNvSpPr>
          <p:nvPr>
            <p:ph idx="1"/>
          </p:nvPr>
        </p:nvSpPr>
        <p:spPr/>
        <p:txBody>
          <a:bodyPr/>
          <a:lstStyle/>
          <a:p>
            <a:pPr eaLnBrk="1" hangingPunct="1">
              <a:lnSpc>
                <a:spcPct val="80000"/>
              </a:lnSpc>
            </a:pPr>
            <a:r>
              <a:rPr lang="fr-FR" sz="2600" dirty="0"/>
              <a:t>Statistique de Maxwell – Boltzmann</a:t>
            </a:r>
          </a:p>
          <a:p>
            <a:pPr lvl="1" eaLnBrk="1" hangingPunct="1">
              <a:lnSpc>
                <a:spcPct val="80000"/>
              </a:lnSpc>
            </a:pPr>
            <a:r>
              <a:rPr lang="fr-FR" sz="2200" dirty="0"/>
              <a:t>Particule discernable </a:t>
            </a:r>
          </a:p>
          <a:p>
            <a:pPr lvl="2" eaLnBrk="1" hangingPunct="1">
              <a:lnSpc>
                <a:spcPct val="80000"/>
              </a:lnSpc>
            </a:pPr>
            <a:r>
              <a:rPr lang="fr-FR" sz="2200" dirty="0"/>
              <a:t>Molécules de gaz dans une enceinte basse pression</a:t>
            </a:r>
          </a:p>
          <a:p>
            <a:pPr eaLnBrk="1" hangingPunct="1">
              <a:lnSpc>
                <a:spcPct val="80000"/>
              </a:lnSpc>
            </a:pPr>
            <a:r>
              <a:rPr lang="fr-FR" sz="2600" dirty="0"/>
              <a:t>Statistique de Bose – Einstein</a:t>
            </a:r>
          </a:p>
          <a:p>
            <a:pPr lvl="1" eaLnBrk="1" hangingPunct="1">
              <a:lnSpc>
                <a:spcPct val="80000"/>
              </a:lnSpc>
            </a:pPr>
            <a:r>
              <a:rPr lang="fr-FR" sz="2200" dirty="0"/>
              <a:t>Particule indiscernable</a:t>
            </a:r>
          </a:p>
          <a:p>
            <a:pPr lvl="1" eaLnBrk="1" hangingPunct="1">
              <a:lnSpc>
                <a:spcPct val="80000"/>
              </a:lnSpc>
            </a:pPr>
            <a:r>
              <a:rPr lang="fr-FR" sz="2200" dirty="0"/>
              <a:t>Plusieurs particules sur un même état quantique</a:t>
            </a:r>
          </a:p>
          <a:p>
            <a:pPr lvl="2" eaLnBrk="1" hangingPunct="1">
              <a:lnSpc>
                <a:spcPct val="80000"/>
              </a:lnSpc>
            </a:pPr>
            <a:r>
              <a:rPr lang="fr-FR" dirty="0"/>
              <a:t>Photons, Phonons</a:t>
            </a:r>
          </a:p>
          <a:p>
            <a:pPr eaLnBrk="1" hangingPunct="1">
              <a:lnSpc>
                <a:spcPct val="80000"/>
              </a:lnSpc>
            </a:pPr>
            <a:r>
              <a:rPr lang="fr-FR" sz="2600" dirty="0"/>
              <a:t>Statistique de Fermi – Dirac</a:t>
            </a:r>
          </a:p>
          <a:p>
            <a:pPr lvl="1" eaLnBrk="1" hangingPunct="1">
              <a:lnSpc>
                <a:spcPct val="80000"/>
              </a:lnSpc>
            </a:pPr>
            <a:r>
              <a:rPr lang="fr-FR" sz="2200" dirty="0"/>
              <a:t>Particule indiscernable</a:t>
            </a:r>
          </a:p>
          <a:p>
            <a:pPr lvl="1" eaLnBrk="1" hangingPunct="1">
              <a:lnSpc>
                <a:spcPct val="80000"/>
              </a:lnSpc>
            </a:pPr>
            <a:r>
              <a:rPr lang="fr-FR" sz="2200" dirty="0"/>
              <a:t>1 seule particule sur un même état quantique (principe d’exclusion de Pauli)</a:t>
            </a:r>
          </a:p>
          <a:p>
            <a:pPr lvl="2" eaLnBrk="1" hangingPunct="1">
              <a:lnSpc>
                <a:spcPct val="80000"/>
              </a:lnSpc>
            </a:pPr>
            <a:r>
              <a:rPr lang="fr-FR" dirty="0"/>
              <a:t>Électrons dans les solides</a:t>
            </a:r>
          </a:p>
        </p:txBody>
      </p:sp>
      <p:sp>
        <p:nvSpPr>
          <p:cNvPr id="289794" name="Espace réservé du numéro de diapositive 5"/>
          <p:cNvSpPr>
            <a:spLocks noGrp="1"/>
          </p:cNvSpPr>
          <p:nvPr>
            <p:ph type="sldNum" sz="quarter" idx="12"/>
          </p:nvPr>
        </p:nvSpPr>
        <p:spPr>
          <a:noFill/>
        </p:spPr>
        <p:txBody>
          <a:bodyPr/>
          <a:lstStyle/>
          <a:p>
            <a:fld id="{79A0AC94-A1D7-4AFB-BF83-2D7458B20E8F}" type="slidenum">
              <a:rPr lang="fr-FR" altLang="en-US"/>
              <a:pPr/>
              <a:t>199</a:t>
            </a:fld>
            <a:endParaRPr lang="fr-FR" altLang="en-US"/>
          </a:p>
        </p:txBody>
      </p:sp>
      <p:sp>
        <p:nvSpPr>
          <p:cNvPr id="307208" name="Text Box 8"/>
          <p:cNvSpPr txBox="1">
            <a:spLocks noChangeArrowheads="1"/>
          </p:cNvSpPr>
          <p:nvPr/>
        </p:nvSpPr>
        <p:spPr bwMode="auto">
          <a:xfrm>
            <a:off x="2927351" y="6164263"/>
            <a:ext cx="6188075" cy="457200"/>
          </a:xfrm>
          <a:prstGeom prst="rect">
            <a:avLst/>
          </a:prstGeom>
          <a:noFill/>
          <a:ln w="9525">
            <a:noFill/>
            <a:miter lim="800000"/>
            <a:headEnd/>
            <a:tailEnd/>
          </a:ln>
          <a:effectLst/>
        </p:spPr>
        <p:txBody>
          <a:bodyPr wrap="none">
            <a:spAutoFit/>
          </a:bodyPr>
          <a:lstStyle/>
          <a:p>
            <a:pPr>
              <a:defRPr/>
            </a:pPr>
            <a:r>
              <a:rPr lang="fr-FR" sz="2400" i="1" u="sng">
                <a:solidFill>
                  <a:srgbClr val="FF0000"/>
                </a:solidFill>
                <a:effectLst>
                  <a:outerShdw blurRad="38100" dist="38100" dir="2700000" algn="tl">
                    <a:srgbClr val="C0C0C0"/>
                  </a:outerShdw>
                </a:effectLst>
              </a:rPr>
              <a:t>Les particules n’interagissent pas entre elles</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re 1"/>
          <p:cNvSpPr>
            <a:spLocks noGrp="1"/>
          </p:cNvSpPr>
          <p:nvPr>
            <p:ph type="title"/>
          </p:nvPr>
        </p:nvSpPr>
        <p:spPr/>
        <p:txBody>
          <a:bodyPr/>
          <a:lstStyle/>
          <a:p>
            <a:pPr eaLnBrk="1" hangingPunct="1"/>
            <a:r>
              <a:rPr lang="fr-FR" dirty="0"/>
              <a:t>Objectifs du cours</a:t>
            </a:r>
          </a:p>
        </p:txBody>
      </p:sp>
      <p:sp>
        <p:nvSpPr>
          <p:cNvPr id="193539" name="Espace réservé du contenu 2"/>
          <p:cNvSpPr>
            <a:spLocks noGrp="1"/>
          </p:cNvSpPr>
          <p:nvPr>
            <p:ph idx="1"/>
          </p:nvPr>
        </p:nvSpPr>
        <p:spPr/>
        <p:txBody>
          <a:bodyPr/>
          <a:lstStyle/>
          <a:p>
            <a:pPr eaLnBrk="1" hangingPunct="1"/>
            <a:r>
              <a:rPr lang="fr-FR" dirty="0"/>
              <a:t>Comprendre l’intérêt des semi-conducteurs dans la fabrication des composants électroniques </a:t>
            </a:r>
          </a:p>
          <a:p>
            <a:pPr eaLnBrk="1" hangingPunct="1"/>
            <a:r>
              <a:rPr lang="fr-FR" dirty="0"/>
              <a:t>Maîtriser des mécanismes de transports électroniques et des phénomènes physiques régissant le fonctionnement des composants discrets de l’électronique.</a:t>
            </a:r>
          </a:p>
          <a:p>
            <a:pPr eaLnBrk="1" hangingPunct="1"/>
            <a:r>
              <a:rPr lang="fr-FR" dirty="0"/>
              <a:t>Maitriser le fonctionnement DC et AC de la jonction PN</a:t>
            </a:r>
          </a:p>
        </p:txBody>
      </p:sp>
      <p:sp>
        <p:nvSpPr>
          <p:cNvPr id="193540" name="Espace réservé du numéro de diapositive 3"/>
          <p:cNvSpPr>
            <a:spLocks noGrp="1"/>
          </p:cNvSpPr>
          <p:nvPr>
            <p:ph type="sldNum" sz="quarter" idx="12"/>
          </p:nvPr>
        </p:nvSpPr>
        <p:spPr>
          <a:noFill/>
        </p:spPr>
        <p:txBody>
          <a:bodyPr/>
          <a:lstStyle/>
          <a:p>
            <a:fld id="{ED51631E-0A16-4A05-A679-0C335019A97E}" type="slidenum">
              <a:rPr lang="fr-FR" altLang="en-US"/>
              <a:pPr/>
              <a:t>2</a:t>
            </a:fld>
            <a:endParaRPr lang="fr-FR" altLang="en-US"/>
          </a:p>
        </p:txBody>
      </p:sp>
      <p:sp>
        <p:nvSpPr>
          <p:cNvPr id="2" name="ZoneTexte 1">
            <a:extLst>
              <a:ext uri="{FF2B5EF4-FFF2-40B4-BE49-F238E27FC236}">
                <a16:creationId xmlns:a16="http://schemas.microsoft.com/office/drawing/2014/main" id="{408AAEE2-AA68-0607-73C5-E266D08A125F}"/>
              </a:ext>
            </a:extLst>
          </p:cNvPr>
          <p:cNvSpPr txBox="1"/>
          <p:nvPr/>
        </p:nvSpPr>
        <p:spPr>
          <a:xfrm>
            <a:off x="1991544" y="5257800"/>
            <a:ext cx="6048672" cy="646331"/>
          </a:xfrm>
          <a:prstGeom prst="rect">
            <a:avLst/>
          </a:prstGeom>
          <a:noFill/>
        </p:spPr>
        <p:txBody>
          <a:bodyPr wrap="square" rtlCol="0">
            <a:spAutoFit/>
          </a:bodyPr>
          <a:lstStyle/>
          <a:p>
            <a:pPr algn="ctr"/>
            <a:r>
              <a:rPr lang="fr-FR" dirty="0">
                <a:hlinkClick r:id="rId2"/>
              </a:rPr>
              <a:t>Ressources : https://users.polytech.unice.fr/~lorenz/</a:t>
            </a:r>
            <a:endParaRPr lang="fr-FR" dirty="0"/>
          </a:p>
          <a:p>
            <a:pPr algn="ct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7" name="Rectangle 4"/>
          <p:cNvSpPr>
            <a:spLocks noGrp="1" noChangeArrowheads="1"/>
          </p:cNvSpPr>
          <p:nvPr>
            <p:ph type="title"/>
          </p:nvPr>
        </p:nvSpPr>
        <p:spPr>
          <a:noFill/>
        </p:spPr>
        <p:txBody>
          <a:bodyPr/>
          <a:lstStyle/>
          <a:p>
            <a:pPr eaLnBrk="1" hangingPunct="1"/>
            <a:r>
              <a:rPr lang="fr-FR"/>
              <a:t>La liaison covalente</a:t>
            </a:r>
          </a:p>
        </p:txBody>
      </p:sp>
      <p:sp>
        <p:nvSpPr>
          <p:cNvPr id="71683" name="Rectangle 3"/>
          <p:cNvSpPr>
            <a:spLocks noGrp="1" noChangeArrowheads="1"/>
          </p:cNvSpPr>
          <p:nvPr>
            <p:ph idx="1"/>
          </p:nvPr>
        </p:nvSpPr>
        <p:spPr>
          <a:xfrm>
            <a:off x="1703513" y="2060849"/>
            <a:ext cx="4475163" cy="4662487"/>
          </a:xfrm>
        </p:spPr>
        <p:txBody>
          <a:bodyPr/>
          <a:lstStyle/>
          <a:p>
            <a:pPr eaLnBrk="1" hangingPunct="1">
              <a:lnSpc>
                <a:spcPct val="90000"/>
              </a:lnSpc>
              <a:defRPr/>
            </a:pPr>
            <a:r>
              <a:rPr lang="fr-FR" sz="2000" dirty="0"/>
              <a:t>Énergie plus faible si les électrons se « baladent » autour des </a:t>
            </a:r>
            <a:r>
              <a:rPr lang="fr-FR" sz="2000" u="sng" dirty="0">
                <a:solidFill>
                  <a:srgbClr val="FF0000"/>
                </a:solidFill>
                <a:effectLst>
                  <a:outerShdw blurRad="38100" dist="38100" dir="2700000" algn="tl">
                    <a:srgbClr val="C0C0C0"/>
                  </a:outerShdw>
                </a:effectLst>
              </a:rPr>
              <a:t>2</a:t>
            </a:r>
            <a:r>
              <a:rPr lang="fr-FR" sz="2000" dirty="0"/>
              <a:t> noyaux</a:t>
            </a:r>
          </a:p>
          <a:p>
            <a:pPr marL="0" indent="0">
              <a:lnSpc>
                <a:spcPct val="90000"/>
              </a:lnSpc>
              <a:buNone/>
              <a:defRPr/>
            </a:pPr>
            <a:endParaRPr lang="fr-FR" sz="2000" dirty="0"/>
          </a:p>
          <a:p>
            <a:pPr eaLnBrk="1" hangingPunct="1">
              <a:lnSpc>
                <a:spcPct val="90000"/>
              </a:lnSpc>
              <a:defRPr/>
            </a:pPr>
            <a:r>
              <a:rPr lang="fr-FR" sz="2000" dirty="0"/>
              <a:t>On peut obtenir le même type de résultats avec des composés II-VI ou encore III-V.(voir la suite)</a:t>
            </a:r>
          </a:p>
          <a:p>
            <a:pPr eaLnBrk="1" hangingPunct="1">
              <a:lnSpc>
                <a:spcPct val="90000"/>
              </a:lnSpc>
              <a:defRPr/>
            </a:pPr>
            <a:endParaRPr lang="fr-FR" dirty="0"/>
          </a:p>
        </p:txBody>
      </p:sp>
      <p:sp>
        <p:nvSpPr>
          <p:cNvPr id="218114" name="Espace réservé du numéro de diapositive 5"/>
          <p:cNvSpPr>
            <a:spLocks noGrp="1"/>
          </p:cNvSpPr>
          <p:nvPr>
            <p:ph type="sldNum" sz="quarter" idx="12"/>
          </p:nvPr>
        </p:nvSpPr>
        <p:spPr>
          <a:noFill/>
        </p:spPr>
        <p:txBody>
          <a:bodyPr/>
          <a:lstStyle/>
          <a:p>
            <a:fld id="{A671A83A-0FD5-4D3E-96AC-846E4EFCE778}" type="slidenum">
              <a:rPr lang="fr-FR" altLang="en-US"/>
              <a:pPr/>
              <a:t>20</a:t>
            </a:fld>
            <a:endParaRPr lang="fr-FR" altLang="en-US"/>
          </a:p>
        </p:txBody>
      </p:sp>
      <p:pic>
        <p:nvPicPr>
          <p:cNvPr id="218115" name="Picture 5" descr="liaison covalente"/>
          <p:cNvPicPr>
            <a:picLocks noChangeAspect="1" noChangeArrowheads="1"/>
          </p:cNvPicPr>
          <p:nvPr/>
        </p:nvPicPr>
        <p:blipFill>
          <a:blip r:embed="rId3" cstate="print"/>
          <a:srcRect/>
          <a:stretch>
            <a:fillRect/>
          </a:stretch>
        </p:blipFill>
        <p:spPr bwMode="auto">
          <a:xfrm>
            <a:off x="5880100" y="2780929"/>
            <a:ext cx="4464050" cy="3349625"/>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6"/>
          <p:cNvSpPr>
            <a:spLocks noGrp="1" noChangeArrowheads="1"/>
          </p:cNvSpPr>
          <p:nvPr>
            <p:ph type="title"/>
          </p:nvPr>
        </p:nvSpPr>
        <p:spPr/>
        <p:txBody>
          <a:bodyPr/>
          <a:lstStyle/>
          <a:p>
            <a:pPr eaLnBrk="1" hangingPunct="1"/>
            <a:r>
              <a:rPr lang="fr-FR"/>
              <a:t>Les différentes statistiques</a:t>
            </a:r>
          </a:p>
        </p:txBody>
      </p:sp>
      <p:sp>
        <p:nvSpPr>
          <p:cNvPr id="116742" name="Rectangle 7"/>
          <p:cNvSpPr>
            <a:spLocks noGrp="1" noChangeArrowheads="1"/>
          </p:cNvSpPr>
          <p:nvPr>
            <p:ph idx="1"/>
          </p:nvPr>
        </p:nvSpPr>
        <p:spPr>
          <a:xfrm>
            <a:off x="1981200" y="1484313"/>
            <a:ext cx="8229600" cy="5040312"/>
          </a:xfrm>
        </p:spPr>
        <p:txBody>
          <a:bodyPr/>
          <a:lstStyle/>
          <a:p>
            <a:pPr eaLnBrk="1" hangingPunct="1"/>
            <a:r>
              <a:rPr lang="fr-FR" dirty="0"/>
              <a:t>Méthodes de résolution:</a:t>
            </a:r>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fr-FR" dirty="0"/>
              <a:t>Conditions :</a:t>
            </a:r>
          </a:p>
          <a:p>
            <a:pPr lvl="1" eaLnBrk="1" hangingPunct="1"/>
            <a:r>
              <a:rPr lang="fr-FR" sz="1800" dirty="0"/>
              <a:t>Nb de particules est constant		:</a:t>
            </a:r>
          </a:p>
          <a:p>
            <a:pPr lvl="1" eaLnBrk="1" hangingPunct="1"/>
            <a:r>
              <a:rPr lang="fr-FR" sz="1800" dirty="0"/>
              <a:t>Énergie interne constante		:</a:t>
            </a:r>
          </a:p>
          <a:p>
            <a:pPr lvl="1" eaLnBrk="1" hangingPunct="1"/>
            <a:r>
              <a:rPr lang="fr-FR" sz="1800" dirty="0"/>
              <a:t>Discernables ou indiscernables?</a:t>
            </a:r>
          </a:p>
          <a:p>
            <a:pPr lvl="1" eaLnBrk="1" hangingPunct="1"/>
            <a:r>
              <a:rPr lang="fr-FR" sz="1800" dirty="0"/>
              <a:t>1 ou plusieurs par état quantique ?</a:t>
            </a:r>
          </a:p>
        </p:txBody>
      </p:sp>
      <p:sp>
        <p:nvSpPr>
          <p:cNvPr id="116740" name="Espace réservé du numéro de diapositive 5"/>
          <p:cNvSpPr>
            <a:spLocks noGrp="1"/>
          </p:cNvSpPr>
          <p:nvPr>
            <p:ph type="sldNum" sz="quarter" idx="12"/>
          </p:nvPr>
        </p:nvSpPr>
        <p:spPr>
          <a:noFill/>
        </p:spPr>
        <p:txBody>
          <a:bodyPr/>
          <a:lstStyle/>
          <a:p>
            <a:fld id="{BEE1DEE1-C4C3-41F8-8040-6F2A8174C5C9}" type="slidenum">
              <a:rPr lang="fr-FR" altLang="en-US"/>
              <a:pPr/>
              <a:t>200</a:t>
            </a:fld>
            <a:endParaRPr lang="fr-FR" altLang="en-US"/>
          </a:p>
        </p:txBody>
      </p:sp>
      <p:grpSp>
        <p:nvGrpSpPr>
          <p:cNvPr id="116743" name="Group 41"/>
          <p:cNvGrpSpPr>
            <a:grpSpLocks/>
          </p:cNvGrpSpPr>
          <p:nvPr/>
        </p:nvGrpSpPr>
        <p:grpSpPr bwMode="auto">
          <a:xfrm>
            <a:off x="2566989" y="2493963"/>
            <a:ext cx="2378075" cy="1727200"/>
            <a:chOff x="657" y="1480"/>
            <a:chExt cx="1498" cy="1088"/>
          </a:xfrm>
        </p:grpSpPr>
        <p:grpSp>
          <p:nvGrpSpPr>
            <p:cNvPr id="116780" name="Group 10"/>
            <p:cNvGrpSpPr>
              <a:grpSpLocks/>
            </p:cNvGrpSpPr>
            <p:nvPr/>
          </p:nvGrpSpPr>
          <p:grpSpPr bwMode="auto">
            <a:xfrm>
              <a:off x="657" y="1480"/>
              <a:ext cx="273" cy="181"/>
              <a:chOff x="657" y="1480"/>
              <a:chExt cx="273" cy="181"/>
            </a:xfrm>
          </p:grpSpPr>
          <p:sp>
            <p:nvSpPr>
              <p:cNvPr id="116808" name="Rectangle 8"/>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9" name="Line 9"/>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1" name="Group 14"/>
            <p:cNvGrpSpPr>
              <a:grpSpLocks/>
            </p:cNvGrpSpPr>
            <p:nvPr/>
          </p:nvGrpSpPr>
          <p:grpSpPr bwMode="auto">
            <a:xfrm>
              <a:off x="1066" y="1480"/>
              <a:ext cx="273" cy="181"/>
              <a:chOff x="657" y="1480"/>
              <a:chExt cx="273" cy="181"/>
            </a:xfrm>
          </p:grpSpPr>
          <p:sp>
            <p:nvSpPr>
              <p:cNvPr id="116806" name="Rectangle 15"/>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7" name="Line 16"/>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2" name="Group 17"/>
            <p:cNvGrpSpPr>
              <a:grpSpLocks/>
            </p:cNvGrpSpPr>
            <p:nvPr/>
          </p:nvGrpSpPr>
          <p:grpSpPr bwMode="auto">
            <a:xfrm>
              <a:off x="1474" y="1480"/>
              <a:ext cx="273" cy="181"/>
              <a:chOff x="657" y="1480"/>
              <a:chExt cx="273" cy="181"/>
            </a:xfrm>
          </p:grpSpPr>
          <p:sp>
            <p:nvSpPr>
              <p:cNvPr id="116804" name="Rectangle 18"/>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5" name="Line 19"/>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3" name="Group 20"/>
            <p:cNvGrpSpPr>
              <a:grpSpLocks/>
            </p:cNvGrpSpPr>
            <p:nvPr/>
          </p:nvGrpSpPr>
          <p:grpSpPr bwMode="auto">
            <a:xfrm>
              <a:off x="1882" y="1480"/>
              <a:ext cx="273" cy="181"/>
              <a:chOff x="657" y="1480"/>
              <a:chExt cx="273" cy="181"/>
            </a:xfrm>
          </p:grpSpPr>
          <p:sp>
            <p:nvSpPr>
              <p:cNvPr id="116802" name="Rectangle 21"/>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3" name="Line 22"/>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4" name="Group 23"/>
            <p:cNvGrpSpPr>
              <a:grpSpLocks/>
            </p:cNvGrpSpPr>
            <p:nvPr/>
          </p:nvGrpSpPr>
          <p:grpSpPr bwMode="auto">
            <a:xfrm>
              <a:off x="864" y="1798"/>
              <a:ext cx="273" cy="181"/>
              <a:chOff x="657" y="1480"/>
              <a:chExt cx="273" cy="181"/>
            </a:xfrm>
          </p:grpSpPr>
          <p:sp>
            <p:nvSpPr>
              <p:cNvPr id="116800" name="Rectangle 24"/>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1" name="Line 25"/>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5" name="Group 26"/>
            <p:cNvGrpSpPr>
              <a:grpSpLocks/>
            </p:cNvGrpSpPr>
            <p:nvPr/>
          </p:nvGrpSpPr>
          <p:grpSpPr bwMode="auto">
            <a:xfrm>
              <a:off x="1273" y="1798"/>
              <a:ext cx="273" cy="181"/>
              <a:chOff x="657" y="1480"/>
              <a:chExt cx="273" cy="181"/>
            </a:xfrm>
          </p:grpSpPr>
          <p:sp>
            <p:nvSpPr>
              <p:cNvPr id="116798" name="Rectangle 27"/>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9" name="Line 28"/>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6" name="Group 29"/>
            <p:cNvGrpSpPr>
              <a:grpSpLocks/>
            </p:cNvGrpSpPr>
            <p:nvPr/>
          </p:nvGrpSpPr>
          <p:grpSpPr bwMode="auto">
            <a:xfrm>
              <a:off x="1681" y="1798"/>
              <a:ext cx="273" cy="181"/>
              <a:chOff x="657" y="1480"/>
              <a:chExt cx="273" cy="181"/>
            </a:xfrm>
          </p:grpSpPr>
          <p:sp>
            <p:nvSpPr>
              <p:cNvPr id="116796" name="Rectangle 30"/>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7" name="Line 31"/>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7" name="Group 32"/>
            <p:cNvGrpSpPr>
              <a:grpSpLocks/>
            </p:cNvGrpSpPr>
            <p:nvPr/>
          </p:nvGrpSpPr>
          <p:grpSpPr bwMode="auto">
            <a:xfrm>
              <a:off x="1064" y="2070"/>
              <a:ext cx="273" cy="181"/>
              <a:chOff x="657" y="1480"/>
              <a:chExt cx="273" cy="181"/>
            </a:xfrm>
          </p:grpSpPr>
          <p:sp>
            <p:nvSpPr>
              <p:cNvPr id="116794" name="Rectangle 33"/>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5" name="Line 34"/>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8" name="Group 35"/>
            <p:cNvGrpSpPr>
              <a:grpSpLocks/>
            </p:cNvGrpSpPr>
            <p:nvPr/>
          </p:nvGrpSpPr>
          <p:grpSpPr bwMode="auto">
            <a:xfrm>
              <a:off x="1473" y="2070"/>
              <a:ext cx="273" cy="181"/>
              <a:chOff x="657" y="1480"/>
              <a:chExt cx="273" cy="181"/>
            </a:xfrm>
          </p:grpSpPr>
          <p:sp>
            <p:nvSpPr>
              <p:cNvPr id="116792" name="Rectangle 3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3" name="Line 3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9" name="Group 38"/>
            <p:cNvGrpSpPr>
              <a:grpSpLocks/>
            </p:cNvGrpSpPr>
            <p:nvPr/>
          </p:nvGrpSpPr>
          <p:grpSpPr bwMode="auto">
            <a:xfrm>
              <a:off x="1273" y="2387"/>
              <a:ext cx="273" cy="181"/>
              <a:chOff x="657" y="1480"/>
              <a:chExt cx="273" cy="181"/>
            </a:xfrm>
          </p:grpSpPr>
          <p:sp>
            <p:nvSpPr>
              <p:cNvPr id="116790" name="Rectangle 39"/>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1" name="Line 40"/>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sp>
        <p:nvSpPr>
          <p:cNvPr id="116744" name="Oval 42"/>
          <p:cNvSpPr>
            <a:spLocks noChangeArrowheads="1"/>
          </p:cNvSpPr>
          <p:nvPr/>
        </p:nvSpPr>
        <p:spPr bwMode="auto">
          <a:xfrm>
            <a:off x="6888163" y="28527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5" name="Oval 43"/>
          <p:cNvSpPr>
            <a:spLocks noChangeArrowheads="1"/>
          </p:cNvSpPr>
          <p:nvPr/>
        </p:nvSpPr>
        <p:spPr bwMode="auto">
          <a:xfrm>
            <a:off x="7104063" y="30686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6" name="Oval 44"/>
          <p:cNvSpPr>
            <a:spLocks noChangeArrowheads="1"/>
          </p:cNvSpPr>
          <p:nvPr/>
        </p:nvSpPr>
        <p:spPr bwMode="auto">
          <a:xfrm>
            <a:off x="7319963" y="28527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7" name="Oval 45"/>
          <p:cNvSpPr>
            <a:spLocks noChangeArrowheads="1"/>
          </p:cNvSpPr>
          <p:nvPr/>
        </p:nvSpPr>
        <p:spPr bwMode="auto">
          <a:xfrm>
            <a:off x="7535863" y="31416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8" name="Oval 46"/>
          <p:cNvSpPr>
            <a:spLocks noChangeArrowheads="1"/>
          </p:cNvSpPr>
          <p:nvPr/>
        </p:nvSpPr>
        <p:spPr bwMode="auto">
          <a:xfrm>
            <a:off x="7824788" y="35004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9" name="Oval 47"/>
          <p:cNvSpPr>
            <a:spLocks noChangeArrowheads="1"/>
          </p:cNvSpPr>
          <p:nvPr/>
        </p:nvSpPr>
        <p:spPr bwMode="auto">
          <a:xfrm>
            <a:off x="6959600" y="34290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0" name="Oval 48"/>
          <p:cNvSpPr>
            <a:spLocks noChangeArrowheads="1"/>
          </p:cNvSpPr>
          <p:nvPr/>
        </p:nvSpPr>
        <p:spPr bwMode="auto">
          <a:xfrm>
            <a:off x="7319963" y="32845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1" name="Oval 49"/>
          <p:cNvSpPr>
            <a:spLocks noChangeArrowheads="1"/>
          </p:cNvSpPr>
          <p:nvPr/>
        </p:nvSpPr>
        <p:spPr bwMode="auto">
          <a:xfrm>
            <a:off x="6672263" y="32131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2" name="Oval 50"/>
          <p:cNvSpPr>
            <a:spLocks noChangeArrowheads="1"/>
          </p:cNvSpPr>
          <p:nvPr/>
        </p:nvSpPr>
        <p:spPr bwMode="auto">
          <a:xfrm>
            <a:off x="6959600" y="37163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3" name="Oval 51"/>
          <p:cNvSpPr>
            <a:spLocks noChangeArrowheads="1"/>
          </p:cNvSpPr>
          <p:nvPr/>
        </p:nvSpPr>
        <p:spPr bwMode="auto">
          <a:xfrm>
            <a:off x="7464425" y="35734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4" name="Oval 52"/>
          <p:cNvSpPr>
            <a:spLocks noChangeArrowheads="1"/>
          </p:cNvSpPr>
          <p:nvPr/>
        </p:nvSpPr>
        <p:spPr bwMode="auto">
          <a:xfrm>
            <a:off x="7248525" y="37893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5" name="Oval 53"/>
          <p:cNvSpPr>
            <a:spLocks noChangeArrowheads="1"/>
          </p:cNvSpPr>
          <p:nvPr/>
        </p:nvSpPr>
        <p:spPr bwMode="auto">
          <a:xfrm>
            <a:off x="6240464" y="2636839"/>
            <a:ext cx="2160587" cy="1728787"/>
          </a:xfrm>
          <a:prstGeom prst="ellipse">
            <a:avLst/>
          </a:prstGeom>
          <a:noFill/>
          <a:ln w="28575">
            <a:solidFill>
              <a:srgbClr val="000099"/>
            </a:solidFill>
            <a:round/>
            <a:headEnd/>
            <a:tailEnd/>
          </a:ln>
        </p:spPr>
        <p:txBody>
          <a:bodyPr wrap="none" anchor="ctr"/>
          <a:lstStyle/>
          <a:p>
            <a:endParaRPr lang="fr-FR"/>
          </a:p>
        </p:txBody>
      </p:sp>
      <p:sp>
        <p:nvSpPr>
          <p:cNvPr id="116756" name="Freeform 54"/>
          <p:cNvSpPr>
            <a:spLocks/>
          </p:cNvSpPr>
          <p:nvPr/>
        </p:nvSpPr>
        <p:spPr bwMode="auto">
          <a:xfrm>
            <a:off x="5448301" y="2517775"/>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57" name="Freeform 55"/>
          <p:cNvSpPr>
            <a:spLocks/>
          </p:cNvSpPr>
          <p:nvPr/>
        </p:nvSpPr>
        <p:spPr bwMode="auto">
          <a:xfrm>
            <a:off x="5951539" y="2492375"/>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58" name="Freeform 56"/>
          <p:cNvSpPr>
            <a:spLocks/>
          </p:cNvSpPr>
          <p:nvPr/>
        </p:nvSpPr>
        <p:spPr bwMode="auto">
          <a:xfrm>
            <a:off x="5303839" y="2924175"/>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59" name="Freeform 57"/>
          <p:cNvSpPr>
            <a:spLocks/>
          </p:cNvSpPr>
          <p:nvPr/>
        </p:nvSpPr>
        <p:spPr bwMode="auto">
          <a:xfrm>
            <a:off x="5519739" y="3429000"/>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60" name="Oval 58"/>
          <p:cNvSpPr>
            <a:spLocks noChangeArrowheads="1"/>
          </p:cNvSpPr>
          <p:nvPr/>
        </p:nvSpPr>
        <p:spPr bwMode="auto">
          <a:xfrm>
            <a:off x="9047163" y="28527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61" name="Oval 59"/>
          <p:cNvSpPr>
            <a:spLocks noChangeArrowheads="1"/>
          </p:cNvSpPr>
          <p:nvPr/>
        </p:nvSpPr>
        <p:spPr bwMode="auto">
          <a:xfrm>
            <a:off x="9263063" y="3068638"/>
            <a:ext cx="215900" cy="215900"/>
          </a:xfrm>
          <a:prstGeom prst="ellipse">
            <a:avLst/>
          </a:prstGeom>
          <a:solidFill>
            <a:srgbClr val="CC3300"/>
          </a:solidFill>
          <a:ln w="9525">
            <a:solidFill>
              <a:schemeClr val="tx1"/>
            </a:solidFill>
            <a:round/>
            <a:headEnd/>
            <a:tailEnd/>
          </a:ln>
        </p:spPr>
        <p:txBody>
          <a:bodyPr wrap="none" anchor="ctr"/>
          <a:lstStyle/>
          <a:p>
            <a:endParaRPr lang="fr-FR"/>
          </a:p>
        </p:txBody>
      </p:sp>
      <p:sp>
        <p:nvSpPr>
          <p:cNvPr id="116762" name="Oval 60"/>
          <p:cNvSpPr>
            <a:spLocks noChangeArrowheads="1"/>
          </p:cNvSpPr>
          <p:nvPr/>
        </p:nvSpPr>
        <p:spPr bwMode="auto">
          <a:xfrm>
            <a:off x="9478963" y="2852738"/>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6763" name="Oval 61"/>
          <p:cNvSpPr>
            <a:spLocks noChangeArrowheads="1"/>
          </p:cNvSpPr>
          <p:nvPr/>
        </p:nvSpPr>
        <p:spPr bwMode="auto">
          <a:xfrm>
            <a:off x="9694863" y="3141663"/>
            <a:ext cx="215900" cy="215900"/>
          </a:xfrm>
          <a:prstGeom prst="ellipse">
            <a:avLst/>
          </a:prstGeom>
          <a:solidFill>
            <a:schemeClr val="tx1"/>
          </a:solidFill>
          <a:ln w="9525">
            <a:solidFill>
              <a:schemeClr val="tx1"/>
            </a:solidFill>
            <a:round/>
            <a:headEnd/>
            <a:tailEnd/>
          </a:ln>
        </p:spPr>
        <p:txBody>
          <a:bodyPr wrap="none" anchor="ctr"/>
          <a:lstStyle/>
          <a:p>
            <a:endParaRPr lang="fr-FR"/>
          </a:p>
        </p:txBody>
      </p:sp>
      <p:sp>
        <p:nvSpPr>
          <p:cNvPr id="116764" name="Oval 62"/>
          <p:cNvSpPr>
            <a:spLocks noChangeArrowheads="1"/>
          </p:cNvSpPr>
          <p:nvPr/>
        </p:nvSpPr>
        <p:spPr bwMode="auto">
          <a:xfrm>
            <a:off x="9983788" y="3500438"/>
            <a:ext cx="215900" cy="215900"/>
          </a:xfrm>
          <a:prstGeom prst="ellipse">
            <a:avLst/>
          </a:prstGeom>
          <a:solidFill>
            <a:schemeClr val="accent2"/>
          </a:solidFill>
          <a:ln w="9525">
            <a:solidFill>
              <a:schemeClr val="tx1"/>
            </a:solidFill>
            <a:round/>
            <a:headEnd/>
            <a:tailEnd/>
          </a:ln>
        </p:spPr>
        <p:txBody>
          <a:bodyPr wrap="none" anchor="ctr"/>
          <a:lstStyle/>
          <a:p>
            <a:endParaRPr lang="fr-FR"/>
          </a:p>
        </p:txBody>
      </p:sp>
      <p:sp>
        <p:nvSpPr>
          <p:cNvPr id="116765" name="Oval 63"/>
          <p:cNvSpPr>
            <a:spLocks noChangeArrowheads="1"/>
          </p:cNvSpPr>
          <p:nvPr/>
        </p:nvSpPr>
        <p:spPr bwMode="auto">
          <a:xfrm>
            <a:off x="9118600" y="3429000"/>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16766" name="Oval 64"/>
          <p:cNvSpPr>
            <a:spLocks noChangeArrowheads="1"/>
          </p:cNvSpPr>
          <p:nvPr/>
        </p:nvSpPr>
        <p:spPr bwMode="auto">
          <a:xfrm>
            <a:off x="9478963" y="3284538"/>
            <a:ext cx="215900" cy="215900"/>
          </a:xfrm>
          <a:prstGeom prst="ellipse">
            <a:avLst/>
          </a:prstGeom>
          <a:solidFill>
            <a:schemeClr val="bg2"/>
          </a:solidFill>
          <a:ln w="9525">
            <a:solidFill>
              <a:schemeClr val="bg2"/>
            </a:solidFill>
            <a:round/>
            <a:headEnd/>
            <a:tailEnd/>
          </a:ln>
        </p:spPr>
        <p:txBody>
          <a:bodyPr wrap="none" anchor="ctr"/>
          <a:lstStyle/>
          <a:p>
            <a:endParaRPr lang="fr-FR"/>
          </a:p>
        </p:txBody>
      </p:sp>
      <p:sp>
        <p:nvSpPr>
          <p:cNvPr id="116767" name="Oval 65"/>
          <p:cNvSpPr>
            <a:spLocks noChangeArrowheads="1"/>
          </p:cNvSpPr>
          <p:nvPr/>
        </p:nvSpPr>
        <p:spPr bwMode="auto">
          <a:xfrm>
            <a:off x="8831263" y="3213100"/>
            <a:ext cx="215900" cy="215900"/>
          </a:xfrm>
          <a:prstGeom prst="ellipse">
            <a:avLst/>
          </a:prstGeom>
          <a:solidFill>
            <a:srgbClr val="33CC33"/>
          </a:solidFill>
          <a:ln w="9525">
            <a:solidFill>
              <a:schemeClr val="tx1"/>
            </a:solidFill>
            <a:round/>
            <a:headEnd/>
            <a:tailEnd/>
          </a:ln>
        </p:spPr>
        <p:txBody>
          <a:bodyPr wrap="none" anchor="ctr"/>
          <a:lstStyle/>
          <a:p>
            <a:endParaRPr lang="fr-FR"/>
          </a:p>
        </p:txBody>
      </p:sp>
      <p:sp>
        <p:nvSpPr>
          <p:cNvPr id="116768" name="Oval 66"/>
          <p:cNvSpPr>
            <a:spLocks noChangeArrowheads="1"/>
          </p:cNvSpPr>
          <p:nvPr/>
        </p:nvSpPr>
        <p:spPr bwMode="auto">
          <a:xfrm>
            <a:off x="9118600" y="3716338"/>
            <a:ext cx="215900" cy="215900"/>
          </a:xfrm>
          <a:prstGeom prst="ellipse">
            <a:avLst/>
          </a:prstGeom>
          <a:solidFill>
            <a:srgbClr val="9900CC"/>
          </a:solidFill>
          <a:ln w="9525">
            <a:solidFill>
              <a:schemeClr val="tx1"/>
            </a:solidFill>
            <a:round/>
            <a:headEnd/>
            <a:tailEnd/>
          </a:ln>
        </p:spPr>
        <p:txBody>
          <a:bodyPr wrap="none" anchor="ctr"/>
          <a:lstStyle/>
          <a:p>
            <a:endParaRPr lang="fr-FR"/>
          </a:p>
        </p:txBody>
      </p:sp>
      <p:sp>
        <p:nvSpPr>
          <p:cNvPr id="116769" name="Oval 67"/>
          <p:cNvSpPr>
            <a:spLocks noChangeArrowheads="1"/>
          </p:cNvSpPr>
          <p:nvPr/>
        </p:nvSpPr>
        <p:spPr bwMode="auto">
          <a:xfrm>
            <a:off x="9623425" y="3573463"/>
            <a:ext cx="215900" cy="215900"/>
          </a:xfrm>
          <a:prstGeom prst="ellipse">
            <a:avLst/>
          </a:prstGeom>
          <a:solidFill>
            <a:schemeClr val="bg1"/>
          </a:solidFill>
          <a:ln w="9525">
            <a:solidFill>
              <a:schemeClr val="tx1"/>
            </a:solidFill>
            <a:round/>
            <a:headEnd/>
            <a:tailEnd/>
          </a:ln>
        </p:spPr>
        <p:txBody>
          <a:bodyPr wrap="none" anchor="ctr"/>
          <a:lstStyle/>
          <a:p>
            <a:endParaRPr lang="fr-FR"/>
          </a:p>
        </p:txBody>
      </p:sp>
      <p:sp>
        <p:nvSpPr>
          <p:cNvPr id="116770" name="Oval 68"/>
          <p:cNvSpPr>
            <a:spLocks noChangeArrowheads="1"/>
          </p:cNvSpPr>
          <p:nvPr/>
        </p:nvSpPr>
        <p:spPr bwMode="auto">
          <a:xfrm>
            <a:off x="9407525" y="3789363"/>
            <a:ext cx="215900" cy="215900"/>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6771" name="Oval 69"/>
          <p:cNvSpPr>
            <a:spLocks noChangeArrowheads="1"/>
          </p:cNvSpPr>
          <p:nvPr/>
        </p:nvSpPr>
        <p:spPr bwMode="auto">
          <a:xfrm>
            <a:off x="8472489" y="2565400"/>
            <a:ext cx="2160587" cy="1728788"/>
          </a:xfrm>
          <a:prstGeom prst="ellipse">
            <a:avLst/>
          </a:prstGeom>
          <a:noFill/>
          <a:ln w="28575">
            <a:solidFill>
              <a:srgbClr val="000099"/>
            </a:solidFill>
            <a:round/>
            <a:headEnd/>
            <a:tailEnd/>
          </a:ln>
        </p:spPr>
        <p:txBody>
          <a:bodyPr wrap="none" anchor="ctr"/>
          <a:lstStyle/>
          <a:p>
            <a:endParaRPr lang="fr-FR"/>
          </a:p>
        </p:txBody>
      </p:sp>
      <p:sp>
        <p:nvSpPr>
          <p:cNvPr id="116772" name="Text Box 70"/>
          <p:cNvSpPr txBox="1">
            <a:spLocks noChangeArrowheads="1"/>
          </p:cNvSpPr>
          <p:nvPr/>
        </p:nvSpPr>
        <p:spPr bwMode="auto">
          <a:xfrm>
            <a:off x="8975725" y="4430713"/>
            <a:ext cx="1466850" cy="366712"/>
          </a:xfrm>
          <a:prstGeom prst="rect">
            <a:avLst/>
          </a:prstGeom>
          <a:noFill/>
          <a:ln w="9525">
            <a:noFill/>
            <a:miter lim="800000"/>
            <a:headEnd/>
            <a:tailEnd/>
          </a:ln>
        </p:spPr>
        <p:txBody>
          <a:bodyPr wrap="none">
            <a:spAutoFit/>
          </a:bodyPr>
          <a:lstStyle/>
          <a:p>
            <a:r>
              <a:rPr lang="fr-FR"/>
              <a:t>discernables</a:t>
            </a:r>
          </a:p>
        </p:txBody>
      </p:sp>
      <p:sp>
        <p:nvSpPr>
          <p:cNvPr id="116773" name="Text Box 71"/>
          <p:cNvSpPr txBox="1">
            <a:spLocks noChangeArrowheads="1"/>
          </p:cNvSpPr>
          <p:nvPr/>
        </p:nvSpPr>
        <p:spPr bwMode="auto">
          <a:xfrm>
            <a:off x="6743700" y="4437063"/>
            <a:ext cx="1644650" cy="366712"/>
          </a:xfrm>
          <a:prstGeom prst="rect">
            <a:avLst/>
          </a:prstGeom>
          <a:noFill/>
          <a:ln w="9525">
            <a:noFill/>
            <a:miter lim="800000"/>
            <a:headEnd/>
            <a:tailEnd/>
          </a:ln>
        </p:spPr>
        <p:txBody>
          <a:bodyPr wrap="none">
            <a:spAutoFit/>
          </a:bodyPr>
          <a:lstStyle/>
          <a:p>
            <a:r>
              <a:rPr lang="fr-FR"/>
              <a:t>indiscernables</a:t>
            </a:r>
          </a:p>
        </p:txBody>
      </p:sp>
      <p:sp>
        <p:nvSpPr>
          <p:cNvPr id="116774" name="AutoShape 72"/>
          <p:cNvSpPr>
            <a:spLocks/>
          </p:cNvSpPr>
          <p:nvPr/>
        </p:nvSpPr>
        <p:spPr bwMode="auto">
          <a:xfrm>
            <a:off x="2351088" y="2205039"/>
            <a:ext cx="215900" cy="2160587"/>
          </a:xfrm>
          <a:prstGeom prst="leftBrace">
            <a:avLst>
              <a:gd name="adj1" fmla="val 83395"/>
              <a:gd name="adj2" fmla="val 50000"/>
            </a:avLst>
          </a:prstGeom>
          <a:noFill/>
          <a:ln w="28575">
            <a:solidFill>
              <a:srgbClr val="FF0000"/>
            </a:solidFill>
            <a:round/>
            <a:headEnd/>
            <a:tailEnd/>
          </a:ln>
        </p:spPr>
        <p:txBody>
          <a:bodyPr wrap="none" anchor="ctr"/>
          <a:lstStyle/>
          <a:p>
            <a:endParaRPr lang="fr-FR"/>
          </a:p>
        </p:txBody>
      </p:sp>
      <p:sp>
        <p:nvSpPr>
          <p:cNvPr id="311369" name="Text Box 73"/>
          <p:cNvSpPr txBox="1">
            <a:spLocks noChangeArrowheads="1"/>
          </p:cNvSpPr>
          <p:nvPr/>
        </p:nvSpPr>
        <p:spPr bwMode="auto">
          <a:xfrm rot="16200000">
            <a:off x="1088232" y="3036094"/>
            <a:ext cx="1885950" cy="366713"/>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États quantiques</a:t>
            </a:r>
          </a:p>
        </p:txBody>
      </p:sp>
      <p:graphicFrame>
        <p:nvGraphicFramePr>
          <p:cNvPr id="116738" name="Object 74"/>
          <p:cNvGraphicFramePr>
            <a:graphicFrameLocks noChangeAspect="1"/>
          </p:cNvGraphicFramePr>
          <p:nvPr>
            <p:extLst>
              <p:ext uri="{D42A27DB-BD31-4B8C-83A1-F6EECF244321}">
                <p14:modId xmlns:p14="http://schemas.microsoft.com/office/powerpoint/2010/main" val="2182092657"/>
              </p:ext>
            </p:extLst>
          </p:nvPr>
        </p:nvGraphicFramePr>
        <p:xfrm>
          <a:off x="6859907" y="4869161"/>
          <a:ext cx="1000125" cy="587375"/>
        </p:xfrm>
        <a:graphic>
          <a:graphicData uri="http://schemas.openxmlformats.org/presentationml/2006/ole">
            <mc:AlternateContent xmlns:mc="http://schemas.openxmlformats.org/markup-compatibility/2006">
              <mc:Choice xmlns:v="urn:schemas-microsoft-com:vml" Requires="v">
                <p:oleObj name="Equation" r:id="rId5" imgW="583920" imgH="342720" progId="Equation.3">
                  <p:embed/>
                </p:oleObj>
              </mc:Choice>
              <mc:Fallback>
                <p:oleObj name="Equation" r:id="rId5" imgW="583920" imgH="342720" progId="Equation.3">
                  <p:embed/>
                  <p:pic>
                    <p:nvPicPr>
                      <p:cNvPr id="116738" name="Object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9907" y="4869161"/>
                        <a:ext cx="1000125"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6776" name="Text Box 75"/>
          <p:cNvSpPr txBox="1">
            <a:spLocks noChangeArrowheads="1"/>
          </p:cNvSpPr>
          <p:nvPr/>
        </p:nvSpPr>
        <p:spPr bwMode="auto">
          <a:xfrm>
            <a:off x="3541714" y="3789363"/>
            <a:ext cx="395287" cy="366712"/>
          </a:xfrm>
          <a:prstGeom prst="rect">
            <a:avLst/>
          </a:prstGeom>
          <a:noFill/>
          <a:ln w="9525">
            <a:noFill/>
            <a:miter lim="800000"/>
            <a:headEnd/>
            <a:tailEnd/>
          </a:ln>
        </p:spPr>
        <p:txBody>
          <a:bodyPr wrap="none">
            <a:spAutoFit/>
          </a:bodyPr>
          <a:lstStyle/>
          <a:p>
            <a:r>
              <a:rPr lang="fr-FR" i="1"/>
              <a:t>n</a:t>
            </a:r>
            <a:r>
              <a:rPr lang="fr-FR" i="1" baseline="-25000"/>
              <a:t>1</a:t>
            </a:r>
            <a:endParaRPr lang="fr-FR" i="1"/>
          </a:p>
        </p:txBody>
      </p:sp>
      <p:sp>
        <p:nvSpPr>
          <p:cNvPr id="116777" name="Text Box 76"/>
          <p:cNvSpPr txBox="1">
            <a:spLocks noChangeArrowheads="1"/>
          </p:cNvSpPr>
          <p:nvPr/>
        </p:nvSpPr>
        <p:spPr bwMode="auto">
          <a:xfrm>
            <a:off x="3216275" y="3284538"/>
            <a:ext cx="395288" cy="366712"/>
          </a:xfrm>
          <a:prstGeom prst="rect">
            <a:avLst/>
          </a:prstGeom>
          <a:noFill/>
          <a:ln w="9525">
            <a:noFill/>
            <a:miter lim="800000"/>
            <a:headEnd/>
            <a:tailEnd/>
          </a:ln>
        </p:spPr>
        <p:txBody>
          <a:bodyPr wrap="none">
            <a:spAutoFit/>
          </a:bodyPr>
          <a:lstStyle/>
          <a:p>
            <a:r>
              <a:rPr lang="fr-FR" i="1"/>
              <a:t>n</a:t>
            </a:r>
            <a:r>
              <a:rPr lang="fr-FR" i="1" baseline="-25000"/>
              <a:t>2</a:t>
            </a:r>
            <a:endParaRPr lang="fr-FR" i="1"/>
          </a:p>
        </p:txBody>
      </p:sp>
      <p:sp>
        <p:nvSpPr>
          <p:cNvPr id="116778" name="Text Box 77"/>
          <p:cNvSpPr txBox="1">
            <a:spLocks noChangeArrowheads="1"/>
          </p:cNvSpPr>
          <p:nvPr/>
        </p:nvSpPr>
        <p:spPr bwMode="auto">
          <a:xfrm>
            <a:off x="3230564" y="2378076"/>
            <a:ext cx="344487" cy="366713"/>
          </a:xfrm>
          <a:prstGeom prst="rect">
            <a:avLst/>
          </a:prstGeom>
          <a:noFill/>
          <a:ln w="9525">
            <a:noFill/>
            <a:miter lim="800000"/>
            <a:headEnd/>
            <a:tailEnd/>
          </a:ln>
        </p:spPr>
        <p:txBody>
          <a:bodyPr wrap="none">
            <a:spAutoFit/>
          </a:bodyPr>
          <a:lstStyle/>
          <a:p>
            <a:r>
              <a:rPr lang="fr-FR" i="1"/>
              <a:t>n</a:t>
            </a:r>
            <a:r>
              <a:rPr lang="fr-FR" i="1" baseline="-25000"/>
              <a:t>i</a:t>
            </a:r>
            <a:endParaRPr lang="fr-FR" i="1"/>
          </a:p>
        </p:txBody>
      </p:sp>
      <p:sp>
        <p:nvSpPr>
          <p:cNvPr id="311374" name="Text Box 78"/>
          <p:cNvSpPr txBox="1">
            <a:spLocks noChangeArrowheads="1"/>
          </p:cNvSpPr>
          <p:nvPr/>
        </p:nvSpPr>
        <p:spPr bwMode="auto">
          <a:xfrm>
            <a:off x="7804150" y="2081213"/>
            <a:ext cx="13525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n</a:t>
            </a:r>
            <a:r>
              <a:rPr lang="fr-FR">
                <a:effectLst>
                  <a:outerShdw blurRad="38100" dist="38100" dir="2700000" algn="tl">
                    <a:srgbClr val="C0C0C0"/>
                  </a:outerShdw>
                </a:effectLst>
              </a:rPr>
              <a:t> particules</a:t>
            </a:r>
          </a:p>
        </p:txBody>
      </p:sp>
      <p:graphicFrame>
        <p:nvGraphicFramePr>
          <p:cNvPr id="116739" name="Object 79"/>
          <p:cNvGraphicFramePr>
            <a:graphicFrameLocks noChangeAspect="1"/>
          </p:cNvGraphicFramePr>
          <p:nvPr/>
        </p:nvGraphicFramePr>
        <p:xfrm>
          <a:off x="7840664" y="5318125"/>
          <a:ext cx="1279525" cy="596900"/>
        </p:xfrm>
        <a:graphic>
          <a:graphicData uri="http://schemas.openxmlformats.org/presentationml/2006/ole">
            <mc:AlternateContent xmlns:mc="http://schemas.openxmlformats.org/markup-compatibility/2006">
              <mc:Choice xmlns:v="urn:schemas-microsoft-com:vml" Requires="v">
                <p:oleObj name="Equation" r:id="rId7" imgW="736560" imgH="342720" progId="Equation.3">
                  <p:embed/>
                </p:oleObj>
              </mc:Choice>
              <mc:Fallback>
                <p:oleObj name="Equation" r:id="rId7" imgW="736560" imgH="342720" progId="Equation.3">
                  <p:embed/>
                  <p:pic>
                    <p:nvPicPr>
                      <p:cNvPr id="116739" name="Object 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0664" y="5318125"/>
                        <a:ext cx="127952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22888" y="114141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2"/>
          <p:cNvSpPr>
            <a:spLocks noGrp="1" noChangeArrowheads="1"/>
          </p:cNvSpPr>
          <p:nvPr>
            <p:ph type="title"/>
          </p:nvPr>
        </p:nvSpPr>
        <p:spPr>
          <a:xfrm>
            <a:off x="1919216" y="332656"/>
            <a:ext cx="7543800" cy="868362"/>
          </a:xfrm>
        </p:spPr>
        <p:txBody>
          <a:bodyPr/>
          <a:lstStyle/>
          <a:p>
            <a:pPr eaLnBrk="1" hangingPunct="1"/>
            <a:r>
              <a:rPr lang="fr-FR" dirty="0"/>
              <a:t>Maxwell – Boltzmann </a:t>
            </a:r>
          </a:p>
        </p:txBody>
      </p:sp>
      <p:sp>
        <p:nvSpPr>
          <p:cNvPr id="117766" name="Rectangle 3"/>
          <p:cNvSpPr>
            <a:spLocks noGrp="1" noChangeArrowheads="1"/>
          </p:cNvSpPr>
          <p:nvPr>
            <p:ph idx="1"/>
          </p:nvPr>
        </p:nvSpPr>
        <p:spPr>
          <a:xfrm>
            <a:off x="1981200" y="1268414"/>
            <a:ext cx="8229600" cy="1781175"/>
          </a:xfrm>
        </p:spPr>
        <p:txBody>
          <a:bodyPr/>
          <a:lstStyle/>
          <a:p>
            <a:pPr lvl="2" eaLnBrk="1" hangingPunct="1"/>
            <a:r>
              <a:rPr lang="fr-FR" sz="2000" dirty="0"/>
              <a:t>Discernables</a:t>
            </a:r>
          </a:p>
          <a:p>
            <a:pPr lvl="2" eaLnBrk="1" hangingPunct="1"/>
            <a:r>
              <a:rPr lang="fr-FR" sz="2000" dirty="0"/>
              <a:t>Chaque état peut contenir grand nombre de particules</a:t>
            </a:r>
          </a:p>
          <a:p>
            <a:pPr lvl="2" eaLnBrk="1" hangingPunct="1"/>
            <a:r>
              <a:rPr lang="fr-FR" sz="2000" dirty="0"/>
              <a:t>L’état d’équilibre est celui le plus probable</a:t>
            </a:r>
          </a:p>
          <a:p>
            <a:pPr lvl="2" eaLnBrk="1" hangingPunct="1"/>
            <a:endParaRPr lang="fr-FR" sz="2000" dirty="0"/>
          </a:p>
        </p:txBody>
      </p:sp>
      <p:sp>
        <p:nvSpPr>
          <p:cNvPr id="117764" name="Espace réservé du numéro de diapositive 5"/>
          <p:cNvSpPr>
            <a:spLocks noGrp="1"/>
          </p:cNvSpPr>
          <p:nvPr>
            <p:ph type="sldNum" sz="quarter" idx="12"/>
          </p:nvPr>
        </p:nvSpPr>
        <p:spPr>
          <a:noFill/>
        </p:spPr>
        <p:txBody>
          <a:bodyPr/>
          <a:lstStyle/>
          <a:p>
            <a:fld id="{77E363B7-CFB7-47AA-9D2D-721CEFFA0A85}" type="slidenum">
              <a:rPr lang="fr-FR" altLang="en-US"/>
              <a:pPr/>
              <a:t>201</a:t>
            </a:fld>
            <a:endParaRPr lang="fr-FR" altLang="en-US"/>
          </a:p>
        </p:txBody>
      </p:sp>
      <p:sp>
        <p:nvSpPr>
          <p:cNvPr id="117767" name="Rectangle 4"/>
          <p:cNvSpPr>
            <a:spLocks noChangeArrowheads="1"/>
          </p:cNvSpPr>
          <p:nvPr/>
        </p:nvSpPr>
        <p:spPr bwMode="auto">
          <a:xfrm>
            <a:off x="1847850" y="2781301"/>
            <a:ext cx="8229600" cy="1781175"/>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000" dirty="0"/>
              <a:t>Soit un état d’équilibre avec n</a:t>
            </a:r>
            <a:r>
              <a:rPr lang="fr-FR" sz="2000" baseline="-25000" dirty="0"/>
              <a:t>1 </a:t>
            </a:r>
            <a:r>
              <a:rPr lang="fr-FR" sz="2000" dirty="0"/>
              <a:t>particules dans c</a:t>
            </a:r>
            <a:r>
              <a:rPr lang="fr-FR" sz="2000" baseline="-25000" dirty="0"/>
              <a:t>1</a:t>
            </a:r>
            <a:r>
              <a:rPr lang="fr-FR" sz="2000" dirty="0"/>
              <a:t>, n</a:t>
            </a:r>
            <a:r>
              <a:rPr lang="fr-FR" sz="2000" baseline="-25000" dirty="0"/>
              <a:t>2</a:t>
            </a:r>
            <a:r>
              <a:rPr lang="fr-FR" sz="2000" dirty="0"/>
              <a:t> dans c</a:t>
            </a:r>
            <a:r>
              <a:rPr lang="fr-FR" sz="2000" baseline="-25000" dirty="0"/>
              <a:t>2</a:t>
            </a:r>
            <a:r>
              <a:rPr lang="fr-FR" sz="2000" dirty="0"/>
              <a:t>, …. , n</a:t>
            </a:r>
            <a:r>
              <a:rPr lang="fr-FR" sz="2000" baseline="-25000" dirty="0"/>
              <a:t>i</a:t>
            </a:r>
            <a:r>
              <a:rPr lang="fr-FR" sz="2000" dirty="0"/>
              <a:t> dans c</a:t>
            </a:r>
            <a:r>
              <a:rPr lang="fr-FR" sz="2000" baseline="-25000" dirty="0"/>
              <a:t>i</a:t>
            </a:r>
            <a:r>
              <a:rPr lang="fr-FR" sz="2000" dirty="0"/>
              <a:t>.</a:t>
            </a:r>
          </a:p>
          <a:p>
            <a:pPr marL="1143000" lvl="2" indent="-228600">
              <a:spcBef>
                <a:spcPct val="20000"/>
              </a:spcBef>
              <a:buClr>
                <a:schemeClr val="accent1"/>
              </a:buClr>
              <a:buSzPct val="70000"/>
              <a:buFont typeface="Wingdings" pitchFamily="2" charset="2"/>
              <a:buChar char="l"/>
            </a:pPr>
            <a:r>
              <a:rPr lang="fr-FR" sz="2000" dirty="0"/>
              <a:t>Quelle est la probabilité d’obtenir cette configuration?</a:t>
            </a:r>
          </a:p>
          <a:p>
            <a:pPr marL="1143000" lvl="2" indent="-228600">
              <a:spcBef>
                <a:spcPct val="20000"/>
              </a:spcBef>
              <a:buClr>
                <a:schemeClr val="accent1"/>
              </a:buClr>
              <a:buSzPct val="70000"/>
              <a:buFont typeface="Wingdings" pitchFamily="2" charset="2"/>
              <a:buChar char="l"/>
            </a:pPr>
            <a:endParaRPr lang="fr-FR" sz="2000" dirty="0"/>
          </a:p>
          <a:p>
            <a:pPr marL="1143000" lvl="2" indent="-228600">
              <a:spcBef>
                <a:spcPct val="20000"/>
              </a:spcBef>
              <a:buClr>
                <a:schemeClr val="accent1"/>
              </a:buClr>
              <a:buSzPct val="70000"/>
              <a:buFont typeface="Wingdings" pitchFamily="2" charset="2"/>
              <a:buChar char="l"/>
            </a:pPr>
            <a:endParaRPr lang="fr-FR" sz="2000" dirty="0"/>
          </a:p>
          <a:p>
            <a:pPr marL="1143000" lvl="2" indent="-228600">
              <a:spcBef>
                <a:spcPct val="20000"/>
              </a:spcBef>
              <a:buClr>
                <a:schemeClr val="accent1"/>
              </a:buClr>
              <a:buSzPct val="70000"/>
              <a:buFont typeface="Wingdings" pitchFamily="2" charset="2"/>
              <a:buChar char="l"/>
            </a:pPr>
            <a:r>
              <a:rPr lang="fr-FR" sz="2000" dirty="0"/>
              <a:t>Cette configuration est celle d’équilibre si P ou </a:t>
            </a:r>
            <a:r>
              <a:rPr lang="fr-FR" sz="2000" i="1" dirty="0"/>
              <a:t>ln(</a:t>
            </a:r>
            <a:r>
              <a:rPr lang="fr-FR" sz="2000" dirty="0"/>
              <a:t>P) est maximum</a:t>
            </a:r>
            <a:r>
              <a:rPr lang="fr-FR" sz="2000" dirty="0">
                <a:sym typeface="Wingdings" pitchFamily="2" charset="2"/>
              </a:rPr>
              <a:t> d(</a:t>
            </a:r>
            <a:r>
              <a:rPr lang="fr-FR" sz="2000" dirty="0" err="1">
                <a:sym typeface="Wingdings" pitchFamily="2" charset="2"/>
              </a:rPr>
              <a:t>lnP</a:t>
            </a:r>
            <a:r>
              <a:rPr lang="fr-FR" sz="2000" dirty="0">
                <a:sym typeface="Wingdings" pitchFamily="2" charset="2"/>
              </a:rPr>
              <a:t>)=0</a:t>
            </a:r>
          </a:p>
          <a:p>
            <a:pPr marL="1143000" lvl="2" indent="-228600">
              <a:spcBef>
                <a:spcPct val="20000"/>
              </a:spcBef>
              <a:buClr>
                <a:schemeClr val="accent1"/>
              </a:buClr>
              <a:buSzPct val="70000"/>
              <a:buFont typeface="Wingdings" pitchFamily="2" charset="2"/>
              <a:buChar char="l"/>
            </a:pPr>
            <a:r>
              <a:rPr lang="fr-FR" sz="2000" dirty="0">
                <a:sym typeface="Wingdings" pitchFamily="2" charset="2"/>
              </a:rPr>
              <a:t>On obtient (voir par ex. Mathieu)</a:t>
            </a:r>
            <a:endParaRPr lang="fr-FR" sz="2000" dirty="0"/>
          </a:p>
          <a:p>
            <a:pPr marL="1143000" lvl="2" indent="-228600">
              <a:spcBef>
                <a:spcPct val="20000"/>
              </a:spcBef>
              <a:buClr>
                <a:schemeClr val="accent1"/>
              </a:buClr>
              <a:buSzPct val="70000"/>
              <a:buFont typeface="Wingdings" pitchFamily="2" charset="2"/>
              <a:buChar char="l"/>
            </a:pPr>
            <a:endParaRPr lang="fr-FR" sz="2000" dirty="0"/>
          </a:p>
          <a:p>
            <a:pPr marL="1143000" lvl="2" indent="-228600">
              <a:spcBef>
                <a:spcPct val="20000"/>
              </a:spcBef>
              <a:buClr>
                <a:schemeClr val="accent1"/>
              </a:buClr>
              <a:buSzPct val="70000"/>
              <a:buFont typeface="Wingdings" pitchFamily="2" charset="2"/>
              <a:buChar char="l"/>
            </a:pPr>
            <a:endParaRPr lang="fr-FR" sz="2300" dirty="0"/>
          </a:p>
        </p:txBody>
      </p:sp>
      <p:graphicFrame>
        <p:nvGraphicFramePr>
          <p:cNvPr id="117762" name="Object 5"/>
          <p:cNvGraphicFramePr>
            <a:graphicFrameLocks noChangeAspect="1"/>
          </p:cNvGraphicFramePr>
          <p:nvPr>
            <p:extLst>
              <p:ext uri="{D42A27DB-BD31-4B8C-83A1-F6EECF244321}">
                <p14:modId xmlns:p14="http://schemas.microsoft.com/office/powerpoint/2010/main" val="1740870974"/>
              </p:ext>
            </p:extLst>
          </p:nvPr>
        </p:nvGraphicFramePr>
        <p:xfrm>
          <a:off x="4884549" y="3671887"/>
          <a:ext cx="2771775" cy="977900"/>
        </p:xfrm>
        <a:graphic>
          <a:graphicData uri="http://schemas.openxmlformats.org/presentationml/2006/ole">
            <mc:AlternateContent xmlns:mc="http://schemas.openxmlformats.org/markup-compatibility/2006">
              <mc:Choice xmlns:v="urn:schemas-microsoft-com:vml" Requires="v">
                <p:oleObj name="Equation" r:id="rId5" imgW="1549080" imgH="545760" progId="Equation.3">
                  <p:embed/>
                </p:oleObj>
              </mc:Choice>
              <mc:Fallback>
                <p:oleObj name="Equation" r:id="rId5" imgW="1549080" imgH="545760" progId="Equation.3">
                  <p:embed/>
                  <p:pic>
                    <p:nvPicPr>
                      <p:cNvPr id="117762"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549" y="3671887"/>
                        <a:ext cx="2771775"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768" name="Line 6"/>
          <p:cNvSpPr>
            <a:spLocks noChangeShapeType="1"/>
          </p:cNvSpPr>
          <p:nvPr/>
        </p:nvSpPr>
        <p:spPr bwMode="auto">
          <a:xfrm>
            <a:off x="4943475" y="2636838"/>
            <a:ext cx="2952750" cy="0"/>
          </a:xfrm>
          <a:prstGeom prst="line">
            <a:avLst/>
          </a:prstGeom>
          <a:noFill/>
          <a:ln w="38100">
            <a:solidFill>
              <a:srgbClr val="FF0000"/>
            </a:solidFill>
            <a:prstDash val="dashDot"/>
            <a:round/>
            <a:headEnd/>
            <a:tailEnd/>
          </a:ln>
        </p:spPr>
        <p:txBody>
          <a:bodyPr/>
          <a:lstStyle/>
          <a:p>
            <a:endParaRPr lang="fr-FR"/>
          </a:p>
        </p:txBody>
      </p:sp>
      <p:graphicFrame>
        <p:nvGraphicFramePr>
          <p:cNvPr id="117763" name="Object 7"/>
          <p:cNvGraphicFramePr>
            <a:graphicFrameLocks noChangeAspect="1"/>
          </p:cNvGraphicFramePr>
          <p:nvPr/>
        </p:nvGraphicFramePr>
        <p:xfrm>
          <a:off x="3648076" y="5661026"/>
          <a:ext cx="3267075" cy="955675"/>
        </p:xfrm>
        <a:graphic>
          <a:graphicData uri="http://schemas.openxmlformats.org/presentationml/2006/ole">
            <mc:AlternateContent xmlns:mc="http://schemas.openxmlformats.org/markup-compatibility/2006">
              <mc:Choice xmlns:v="urn:schemas-microsoft-com:vml" Requires="v">
                <p:oleObj name="Equation" r:id="rId7" imgW="1473120" imgH="431640" progId="Equation.3">
                  <p:embed/>
                </p:oleObj>
              </mc:Choice>
              <mc:Fallback>
                <p:oleObj name="Equation" r:id="rId7" imgW="1473120" imgH="431640" progId="Equation.3">
                  <p:embed/>
                  <p:pic>
                    <p:nvPicPr>
                      <p:cNvPr id="11776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6" y="5661026"/>
                        <a:ext cx="3267075" cy="955675"/>
                      </a:xfrm>
                      <a:prstGeom prst="rect">
                        <a:avLst/>
                      </a:prstGeom>
                      <a:noFill/>
                      <a:extLst>
                        <a:ext uri="{909E8E84-426E-40DD-AFC4-6F175D3DCCD1}">
                          <a14:hiddenFill xmlns:a14="http://schemas.microsoft.com/office/drawing/2010/main">
                            <a:solidFill>
                              <a:schemeClr val="accent2"/>
                            </a:solidFill>
                          </a14:hiddenFill>
                        </a:ext>
                      </a:extLst>
                    </p:spPr>
                  </p:pic>
                </p:oleObj>
              </mc:Fallback>
            </mc:AlternateContent>
          </a:graphicData>
        </a:graphic>
      </p:graphicFrame>
      <p:sp>
        <p:nvSpPr>
          <p:cNvPr id="310280" name="Text Box 8"/>
          <p:cNvSpPr txBox="1">
            <a:spLocks noChangeArrowheads="1"/>
          </p:cNvSpPr>
          <p:nvPr/>
        </p:nvSpPr>
        <p:spPr bwMode="auto">
          <a:xfrm>
            <a:off x="7319964" y="5805488"/>
            <a:ext cx="3171825" cy="641350"/>
          </a:xfrm>
          <a:prstGeom prst="rect">
            <a:avLst/>
          </a:prstGeom>
          <a:solidFill>
            <a:schemeClr val="tx2">
              <a:lumMod val="20000"/>
              <a:lumOff val="80000"/>
              <a:alpha val="31000"/>
            </a:schemeClr>
          </a:solidFill>
          <a:ln w="9525">
            <a:noFill/>
            <a:miter lim="800000"/>
            <a:headEnd/>
            <a:tailEnd/>
          </a:ln>
          <a:effectLst>
            <a:outerShdw dist="107763" dir="18900000" algn="ctr" rotWithShape="0">
              <a:schemeClr val="bg2">
                <a:alpha val="50000"/>
              </a:schemeClr>
            </a:outerShdw>
          </a:effectLst>
        </p:spPr>
        <p:txBody>
          <a:bodyPr wrap="none">
            <a:spAutoFit/>
          </a:bodyPr>
          <a:lstStyle/>
          <a:p>
            <a:pPr>
              <a:defRPr/>
            </a:pPr>
            <a:r>
              <a:rPr lang="fr-FR" i="1" dirty="0"/>
              <a:t>n</a:t>
            </a:r>
            <a:r>
              <a:rPr lang="fr-FR" i="1" baseline="-25000" dirty="0"/>
              <a:t>i</a:t>
            </a:r>
            <a:r>
              <a:rPr lang="fr-FR" i="1" dirty="0"/>
              <a:t>: nb de particules sur </a:t>
            </a:r>
            <a:r>
              <a:rPr lang="fr-FR" i="1" dirty="0" err="1"/>
              <a:t>E</a:t>
            </a:r>
            <a:r>
              <a:rPr lang="fr-FR" i="1" baseline="-25000" dirty="0" err="1"/>
              <a:t>i</a:t>
            </a:r>
            <a:endParaRPr lang="fr-FR" i="1" baseline="-25000" dirty="0"/>
          </a:p>
          <a:p>
            <a:pPr>
              <a:defRPr/>
            </a:pPr>
            <a:r>
              <a:rPr lang="fr-FR" i="1" dirty="0"/>
              <a:t>g</a:t>
            </a:r>
            <a:r>
              <a:rPr lang="fr-FR" i="1" baseline="-25000" dirty="0"/>
              <a:t>i</a:t>
            </a:r>
            <a:r>
              <a:rPr lang="fr-FR" i="1" dirty="0"/>
              <a:t> : nb de places (états) sur </a:t>
            </a:r>
            <a:r>
              <a:rPr lang="fr-FR" i="1" dirty="0" err="1"/>
              <a:t>E</a:t>
            </a:r>
            <a:r>
              <a:rPr lang="fr-FR" i="1" baseline="-25000" dirty="0" err="1"/>
              <a:t>i</a:t>
            </a:r>
            <a:endParaRPr lang="fr-FR" i="1" baseline="-25000" dirty="0"/>
          </a:p>
        </p:txBody>
      </p:sp>
      <p:sp>
        <p:nvSpPr>
          <p:cNvPr id="2" name="ZoneTexte 1"/>
          <p:cNvSpPr txBox="1"/>
          <p:nvPr/>
        </p:nvSpPr>
        <p:spPr>
          <a:xfrm>
            <a:off x="1703512" y="5664498"/>
            <a:ext cx="1800200" cy="923330"/>
          </a:xfrm>
          <a:prstGeom prst="rect">
            <a:avLst/>
          </a:prstGeom>
          <a:noFill/>
        </p:spPr>
        <p:txBody>
          <a:bodyPr wrap="square" rtlCol="0">
            <a:spAutoFit/>
          </a:bodyPr>
          <a:lstStyle/>
          <a:p>
            <a:r>
              <a:rPr lang="en-US" dirty="0" err="1">
                <a:latin typeface="Calibri" panose="020F0502020204030204" pitchFamily="34" charset="0"/>
              </a:rPr>
              <a:t>Probabilité</a:t>
            </a:r>
            <a:r>
              <a:rPr lang="en-US" dirty="0">
                <a:latin typeface="Calibri" panose="020F0502020204030204" pitchFamily="34" charset="0"/>
              </a:rPr>
              <a:t> que la </a:t>
            </a:r>
            <a:r>
              <a:rPr lang="en-US" dirty="0" err="1">
                <a:latin typeface="Calibri" panose="020F0502020204030204" pitchFamily="34" charset="0"/>
              </a:rPr>
              <a:t>particule</a:t>
            </a:r>
            <a:r>
              <a:rPr lang="en-US" dirty="0">
                <a:latin typeface="Calibri" panose="020F0502020204030204" pitchFamily="34" charset="0"/>
              </a:rPr>
              <a:t> </a:t>
            </a:r>
            <a:r>
              <a:rPr lang="en-US" dirty="0" err="1">
                <a:latin typeface="Calibri" panose="020F0502020204030204" pitchFamily="34" charset="0"/>
              </a:rPr>
              <a:t>soit</a:t>
            </a:r>
            <a:r>
              <a:rPr lang="en-US" dirty="0">
                <a:latin typeface="Calibri" panose="020F0502020204030204" pitchFamily="34" charset="0"/>
              </a:rPr>
              <a:t> sur le </a:t>
            </a:r>
            <a:r>
              <a:rPr lang="en-US" dirty="0" err="1">
                <a:latin typeface="Calibri" panose="020F0502020204030204" pitchFamily="34" charset="0"/>
              </a:rPr>
              <a:t>niveau</a:t>
            </a:r>
            <a:r>
              <a:rPr lang="en-US" dirty="0">
                <a:latin typeface="Calibri" panose="020F0502020204030204" pitchFamily="34" charset="0"/>
              </a:rPr>
              <a:t> </a:t>
            </a:r>
            <a:r>
              <a:rPr lang="en-US" i="1" dirty="0" err="1">
                <a:latin typeface="Calibri" panose="020F0502020204030204" pitchFamily="34" charset="0"/>
              </a:rPr>
              <a:t>E</a:t>
            </a:r>
            <a:r>
              <a:rPr lang="en-US" i="1" baseline="-25000" dirty="0" err="1">
                <a:latin typeface="Calibri" panose="020F0502020204030204" pitchFamily="34" charset="0"/>
              </a:rPr>
              <a:t>i</a:t>
            </a:r>
            <a:endParaRPr lang="en-US" i="1" baseline="-25000" dirty="0">
              <a:latin typeface="Calibri" panose="020F050202020403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3481" y="264772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US" u="sng" dirty="0" err="1"/>
              <a:t>Energie</a:t>
            </a:r>
            <a:r>
              <a:rPr lang="en-US" u="sng" dirty="0"/>
              <a:t> de Fermi</a:t>
            </a:r>
            <a:r>
              <a:rPr lang="en-US" dirty="0"/>
              <a:t>: </a:t>
            </a:r>
            <a:r>
              <a:rPr lang="en-US" dirty="0" err="1"/>
              <a:t>cette</a:t>
            </a:r>
            <a:r>
              <a:rPr lang="en-US" dirty="0"/>
              <a:t> </a:t>
            </a:r>
            <a:r>
              <a:rPr lang="en-US" dirty="0" err="1"/>
              <a:t>énergie</a:t>
            </a:r>
            <a:r>
              <a:rPr lang="en-US" dirty="0"/>
              <a:t> E</a:t>
            </a:r>
            <a:r>
              <a:rPr lang="en-US" baseline="-25000" dirty="0"/>
              <a:t>F</a:t>
            </a:r>
            <a:r>
              <a:rPr lang="en-US" dirty="0"/>
              <a:t> </a:t>
            </a:r>
            <a:r>
              <a:rPr lang="en-US" dirty="0" err="1"/>
              <a:t>représente</a:t>
            </a:r>
            <a:r>
              <a:rPr lang="en-US" dirty="0"/>
              <a:t> la variation de </a:t>
            </a:r>
            <a:r>
              <a:rPr lang="en-US" dirty="0" err="1"/>
              <a:t>l’énergie</a:t>
            </a:r>
            <a:r>
              <a:rPr lang="en-US" dirty="0"/>
              <a:t> </a:t>
            </a:r>
            <a:r>
              <a:rPr lang="en-US" dirty="0" err="1"/>
              <a:t>libre</a:t>
            </a:r>
            <a:r>
              <a:rPr lang="en-US" dirty="0"/>
              <a:t> du </a:t>
            </a:r>
            <a:r>
              <a:rPr lang="en-US" dirty="0" err="1"/>
              <a:t>système</a:t>
            </a:r>
            <a:r>
              <a:rPr lang="en-US" dirty="0"/>
              <a:t> </a:t>
            </a:r>
            <a:r>
              <a:rPr lang="en-US" dirty="0" err="1"/>
              <a:t>en</a:t>
            </a:r>
            <a:r>
              <a:rPr lang="en-US" dirty="0"/>
              <a:t> </a:t>
            </a:r>
            <a:r>
              <a:rPr lang="en-US" dirty="0" err="1"/>
              <a:t>fonction</a:t>
            </a:r>
            <a:r>
              <a:rPr lang="en-US" dirty="0"/>
              <a:t> du </a:t>
            </a:r>
            <a:r>
              <a:rPr lang="en-US" dirty="0" err="1"/>
              <a:t>nombre</a:t>
            </a:r>
            <a:r>
              <a:rPr lang="en-US" dirty="0"/>
              <a:t> de </a:t>
            </a:r>
            <a:r>
              <a:rPr lang="en-US" dirty="0" err="1"/>
              <a:t>particules</a:t>
            </a:r>
            <a:r>
              <a:rPr lang="en-US" dirty="0"/>
              <a:t>. On </a:t>
            </a:r>
            <a:r>
              <a:rPr lang="en-US" dirty="0" err="1"/>
              <a:t>appelle</a:t>
            </a:r>
            <a:r>
              <a:rPr lang="en-US" dirty="0"/>
              <a:t> </a:t>
            </a:r>
            <a:r>
              <a:rPr lang="en-US" dirty="0" err="1"/>
              <a:t>également</a:t>
            </a:r>
            <a:r>
              <a:rPr lang="en-US" dirty="0"/>
              <a:t> </a:t>
            </a:r>
            <a:r>
              <a:rPr lang="en-US" dirty="0" err="1"/>
              <a:t>cette</a:t>
            </a:r>
            <a:r>
              <a:rPr lang="en-US" dirty="0"/>
              <a:t> </a:t>
            </a:r>
            <a:r>
              <a:rPr lang="en-US" dirty="0" err="1"/>
              <a:t>quantité</a:t>
            </a:r>
            <a:r>
              <a:rPr lang="en-US" dirty="0"/>
              <a:t> le </a:t>
            </a:r>
            <a:r>
              <a:rPr lang="en-US" dirty="0" err="1"/>
              <a:t>potentiel</a:t>
            </a:r>
            <a:r>
              <a:rPr lang="en-US" dirty="0"/>
              <a:t> </a:t>
            </a:r>
            <a:r>
              <a:rPr lang="en-US" dirty="0" err="1"/>
              <a:t>chimique</a:t>
            </a:r>
            <a:r>
              <a:rPr lang="en-US" dirty="0"/>
              <a:t> </a:t>
            </a:r>
          </a:p>
          <a:p>
            <a:endParaRPr lang="en-US" dirty="0"/>
          </a:p>
          <a:p>
            <a:r>
              <a:rPr lang="fr-FR" dirty="0"/>
              <a:t>l'énergie libre d'un système représente le travail maximal que ce système peut fournir à l'extérieur</a:t>
            </a:r>
          </a:p>
          <a:p>
            <a:r>
              <a:rPr lang="fr-FR" b="0" i="0" dirty="0">
                <a:solidFill>
                  <a:srgbClr val="4D5156"/>
                </a:solidFill>
                <a:effectLst/>
                <a:latin typeface="arial" panose="020B0604020202020204" pitchFamily="34" charset="0"/>
              </a:rPr>
              <a:t>Le niveau de Fermi est une caractéristique propre à un système qui traduit la répartition des électrons dans ce système en fonction de la température.</a:t>
            </a:r>
            <a:endParaRPr lang="en-US"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202</a:t>
            </a:fld>
            <a:endParaRPr lang="fr-FR" altLang="en-US"/>
          </a:p>
        </p:txBody>
      </p:sp>
      <p:sp>
        <p:nvSpPr>
          <p:cNvPr id="5" name="Rectangle 2"/>
          <p:cNvSpPr>
            <a:spLocks noGrp="1" noChangeArrowheads="1"/>
          </p:cNvSpPr>
          <p:nvPr>
            <p:ph type="title"/>
          </p:nvPr>
        </p:nvSpPr>
        <p:spPr/>
        <p:txBody>
          <a:bodyPr/>
          <a:lstStyle/>
          <a:p>
            <a:pPr eaLnBrk="1" hangingPunct="1"/>
            <a:r>
              <a:rPr lang="fr-FR" dirty="0"/>
              <a:t>Statistique de Fermi – Dirac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5257800"/>
            <a:ext cx="487363" cy="487363"/>
          </a:xfrm>
          <a:prstGeom prst="rect">
            <a:avLst/>
          </a:prstGeom>
        </p:spPr>
      </p:pic>
    </p:spTree>
    <p:extLst>
      <p:ext uri="{BB962C8B-B14F-4D97-AF65-F5344CB8AC3E}">
        <p14:creationId xmlns:p14="http://schemas.microsoft.com/office/powerpoint/2010/main" val="115697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4"/>
          <p:cNvSpPr>
            <a:spLocks noGrp="1" noChangeArrowheads="1"/>
          </p:cNvSpPr>
          <p:nvPr>
            <p:ph type="title"/>
          </p:nvPr>
        </p:nvSpPr>
        <p:spPr>
          <a:xfrm>
            <a:off x="1919288" y="333375"/>
            <a:ext cx="7543800" cy="1079500"/>
          </a:xfrm>
        </p:spPr>
        <p:txBody>
          <a:bodyPr/>
          <a:lstStyle/>
          <a:p>
            <a:pPr eaLnBrk="1" hangingPunct="1"/>
            <a:r>
              <a:rPr lang="fr-FR" sz="3500"/>
              <a:t>Différence discernable ou non</a:t>
            </a:r>
            <a:br>
              <a:rPr lang="fr-FR" sz="3500"/>
            </a:br>
            <a:r>
              <a:rPr lang="fr-FR" sz="2400"/>
              <a:t>(1 « bille » par case </a:t>
            </a:r>
            <a:r>
              <a:rPr lang="fr-FR" sz="2400">
                <a:sym typeface="Wingdings" pitchFamily="2" charset="2"/>
              </a:rPr>
              <a:t> Pauli)</a:t>
            </a:r>
            <a:endParaRPr lang="fr-FR" sz="2400"/>
          </a:p>
        </p:txBody>
      </p:sp>
      <p:sp>
        <p:nvSpPr>
          <p:cNvPr id="118788" name="Espace réservé du numéro de diapositive 4"/>
          <p:cNvSpPr>
            <a:spLocks noGrp="1"/>
          </p:cNvSpPr>
          <p:nvPr>
            <p:ph type="sldNum" sz="quarter" idx="12"/>
          </p:nvPr>
        </p:nvSpPr>
        <p:spPr>
          <a:noFill/>
        </p:spPr>
        <p:txBody>
          <a:bodyPr/>
          <a:lstStyle/>
          <a:p>
            <a:fld id="{AB275007-13A1-4E47-A14E-9F3E1C78BB38}" type="slidenum">
              <a:rPr lang="fr-FR" altLang="en-US"/>
              <a:pPr/>
              <a:t>203</a:t>
            </a:fld>
            <a:endParaRPr lang="fr-FR" altLang="en-US"/>
          </a:p>
        </p:txBody>
      </p:sp>
      <p:grpSp>
        <p:nvGrpSpPr>
          <p:cNvPr id="118790" name="Group 177"/>
          <p:cNvGrpSpPr>
            <a:grpSpLocks/>
          </p:cNvGrpSpPr>
          <p:nvPr/>
        </p:nvGrpSpPr>
        <p:grpSpPr bwMode="auto">
          <a:xfrm>
            <a:off x="1919288" y="1504950"/>
            <a:ext cx="2533650" cy="4514850"/>
            <a:chOff x="385" y="948"/>
            <a:chExt cx="1596" cy="2844"/>
          </a:xfrm>
        </p:grpSpPr>
        <p:grpSp>
          <p:nvGrpSpPr>
            <p:cNvPr id="118865" name="Group 7"/>
            <p:cNvGrpSpPr>
              <a:grpSpLocks/>
            </p:cNvGrpSpPr>
            <p:nvPr/>
          </p:nvGrpSpPr>
          <p:grpSpPr bwMode="auto">
            <a:xfrm>
              <a:off x="394" y="1299"/>
              <a:ext cx="317" cy="226"/>
              <a:chOff x="703" y="1480"/>
              <a:chExt cx="317" cy="226"/>
            </a:xfrm>
          </p:grpSpPr>
          <p:sp>
            <p:nvSpPr>
              <p:cNvPr id="118930" name="Rectangle 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31" name="Line 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66" name="Group 11"/>
            <p:cNvGrpSpPr>
              <a:grpSpLocks/>
            </p:cNvGrpSpPr>
            <p:nvPr/>
          </p:nvGrpSpPr>
          <p:grpSpPr bwMode="auto">
            <a:xfrm>
              <a:off x="1029" y="1299"/>
              <a:ext cx="317" cy="226"/>
              <a:chOff x="703" y="1480"/>
              <a:chExt cx="317" cy="226"/>
            </a:xfrm>
          </p:grpSpPr>
          <p:sp>
            <p:nvSpPr>
              <p:cNvPr id="118928" name="Rectangle 1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9" name="Line 1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67" name="Group 14"/>
            <p:cNvGrpSpPr>
              <a:grpSpLocks/>
            </p:cNvGrpSpPr>
            <p:nvPr/>
          </p:nvGrpSpPr>
          <p:grpSpPr bwMode="auto">
            <a:xfrm>
              <a:off x="1664" y="1299"/>
              <a:ext cx="317" cy="226"/>
              <a:chOff x="703" y="1480"/>
              <a:chExt cx="317" cy="226"/>
            </a:xfrm>
          </p:grpSpPr>
          <p:sp>
            <p:nvSpPr>
              <p:cNvPr id="118926" name="Rectangle 1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7" name="Line 1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68" name="Oval 21"/>
            <p:cNvSpPr>
              <a:spLocks noChangeArrowheads="1"/>
            </p:cNvSpPr>
            <p:nvPr/>
          </p:nvSpPr>
          <p:spPr bwMode="auto">
            <a:xfrm>
              <a:off x="485" y="1343"/>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69" name="Oval 22"/>
            <p:cNvSpPr>
              <a:spLocks noChangeArrowheads="1"/>
            </p:cNvSpPr>
            <p:nvPr/>
          </p:nvSpPr>
          <p:spPr bwMode="auto">
            <a:xfrm>
              <a:off x="1120" y="1343"/>
              <a:ext cx="136" cy="136"/>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118870" name="Group 26"/>
            <p:cNvGrpSpPr>
              <a:grpSpLocks/>
            </p:cNvGrpSpPr>
            <p:nvPr/>
          </p:nvGrpSpPr>
          <p:grpSpPr bwMode="auto">
            <a:xfrm>
              <a:off x="385" y="1707"/>
              <a:ext cx="317" cy="226"/>
              <a:chOff x="703" y="1480"/>
              <a:chExt cx="317" cy="226"/>
            </a:xfrm>
          </p:grpSpPr>
          <p:sp>
            <p:nvSpPr>
              <p:cNvPr id="118924" name="Rectangle 2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5" name="Line 2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1" name="Group 32"/>
            <p:cNvGrpSpPr>
              <a:grpSpLocks/>
            </p:cNvGrpSpPr>
            <p:nvPr/>
          </p:nvGrpSpPr>
          <p:grpSpPr bwMode="auto">
            <a:xfrm>
              <a:off x="1020" y="1707"/>
              <a:ext cx="317" cy="226"/>
              <a:chOff x="703" y="1480"/>
              <a:chExt cx="317" cy="226"/>
            </a:xfrm>
          </p:grpSpPr>
          <p:sp>
            <p:nvSpPr>
              <p:cNvPr id="118922" name="Rectangle 3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3" name="Line 3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2" name="Group 35"/>
            <p:cNvGrpSpPr>
              <a:grpSpLocks/>
            </p:cNvGrpSpPr>
            <p:nvPr/>
          </p:nvGrpSpPr>
          <p:grpSpPr bwMode="auto">
            <a:xfrm>
              <a:off x="1655" y="1707"/>
              <a:ext cx="317" cy="226"/>
              <a:chOff x="703" y="1480"/>
              <a:chExt cx="317" cy="226"/>
            </a:xfrm>
          </p:grpSpPr>
          <p:sp>
            <p:nvSpPr>
              <p:cNvPr id="118920" name="Rectangle 3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1" name="Line 3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3" name="Group 42"/>
            <p:cNvGrpSpPr>
              <a:grpSpLocks/>
            </p:cNvGrpSpPr>
            <p:nvPr/>
          </p:nvGrpSpPr>
          <p:grpSpPr bwMode="auto">
            <a:xfrm>
              <a:off x="394" y="2115"/>
              <a:ext cx="317" cy="226"/>
              <a:chOff x="703" y="1480"/>
              <a:chExt cx="317" cy="226"/>
            </a:xfrm>
          </p:grpSpPr>
          <p:sp>
            <p:nvSpPr>
              <p:cNvPr id="118918" name="Rectangle 4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9" name="Line 4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4" name="Group 48"/>
            <p:cNvGrpSpPr>
              <a:grpSpLocks/>
            </p:cNvGrpSpPr>
            <p:nvPr/>
          </p:nvGrpSpPr>
          <p:grpSpPr bwMode="auto">
            <a:xfrm>
              <a:off x="1029" y="2115"/>
              <a:ext cx="317" cy="226"/>
              <a:chOff x="703" y="1480"/>
              <a:chExt cx="317" cy="226"/>
            </a:xfrm>
          </p:grpSpPr>
          <p:sp>
            <p:nvSpPr>
              <p:cNvPr id="118916" name="Rectangle 4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7" name="Line 5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5" name="Group 51"/>
            <p:cNvGrpSpPr>
              <a:grpSpLocks/>
            </p:cNvGrpSpPr>
            <p:nvPr/>
          </p:nvGrpSpPr>
          <p:grpSpPr bwMode="auto">
            <a:xfrm>
              <a:off x="1664" y="2115"/>
              <a:ext cx="317" cy="226"/>
              <a:chOff x="703" y="1480"/>
              <a:chExt cx="317" cy="226"/>
            </a:xfrm>
          </p:grpSpPr>
          <p:sp>
            <p:nvSpPr>
              <p:cNvPr id="118914" name="Rectangle 5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5" name="Line 5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76" name="Oval 57"/>
            <p:cNvSpPr>
              <a:spLocks noChangeArrowheads="1"/>
            </p:cNvSpPr>
            <p:nvPr/>
          </p:nvSpPr>
          <p:spPr bwMode="auto">
            <a:xfrm>
              <a:off x="1120" y="1752"/>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77" name="Oval 58"/>
            <p:cNvSpPr>
              <a:spLocks noChangeArrowheads="1"/>
            </p:cNvSpPr>
            <p:nvPr/>
          </p:nvSpPr>
          <p:spPr bwMode="auto">
            <a:xfrm>
              <a:off x="1746" y="2161"/>
              <a:ext cx="136" cy="136"/>
            </a:xfrm>
            <a:prstGeom prst="ellipse">
              <a:avLst/>
            </a:prstGeom>
            <a:solidFill>
              <a:srgbClr val="33CC33"/>
            </a:solidFill>
            <a:ln w="9525">
              <a:solidFill>
                <a:schemeClr val="tx1"/>
              </a:solidFill>
              <a:round/>
              <a:headEnd/>
              <a:tailEnd/>
            </a:ln>
          </p:spPr>
          <p:txBody>
            <a:bodyPr wrap="none" anchor="ctr"/>
            <a:lstStyle/>
            <a:p>
              <a:endParaRPr lang="fr-FR"/>
            </a:p>
          </p:txBody>
        </p:sp>
        <p:grpSp>
          <p:nvGrpSpPr>
            <p:cNvPr id="118878" name="Group 60"/>
            <p:cNvGrpSpPr>
              <a:grpSpLocks/>
            </p:cNvGrpSpPr>
            <p:nvPr/>
          </p:nvGrpSpPr>
          <p:grpSpPr bwMode="auto">
            <a:xfrm>
              <a:off x="394" y="2569"/>
              <a:ext cx="317" cy="226"/>
              <a:chOff x="703" y="1480"/>
              <a:chExt cx="317" cy="226"/>
            </a:xfrm>
          </p:grpSpPr>
          <p:sp>
            <p:nvSpPr>
              <p:cNvPr id="118912" name="Rectangle 61"/>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3" name="Line 62"/>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9" name="Group 63"/>
            <p:cNvGrpSpPr>
              <a:grpSpLocks/>
            </p:cNvGrpSpPr>
            <p:nvPr/>
          </p:nvGrpSpPr>
          <p:grpSpPr bwMode="auto">
            <a:xfrm>
              <a:off x="1029" y="2569"/>
              <a:ext cx="317" cy="226"/>
              <a:chOff x="703" y="1480"/>
              <a:chExt cx="317" cy="226"/>
            </a:xfrm>
          </p:grpSpPr>
          <p:sp>
            <p:nvSpPr>
              <p:cNvPr id="118910" name="Rectangle 64"/>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1" name="Line 65"/>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0" name="Group 66"/>
            <p:cNvGrpSpPr>
              <a:grpSpLocks/>
            </p:cNvGrpSpPr>
            <p:nvPr/>
          </p:nvGrpSpPr>
          <p:grpSpPr bwMode="auto">
            <a:xfrm>
              <a:off x="1664" y="2569"/>
              <a:ext cx="317" cy="226"/>
              <a:chOff x="703" y="1480"/>
              <a:chExt cx="317" cy="226"/>
            </a:xfrm>
          </p:grpSpPr>
          <p:sp>
            <p:nvSpPr>
              <p:cNvPr id="118908" name="Rectangle 6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9" name="Line 6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81" name="Oval 73"/>
            <p:cNvSpPr>
              <a:spLocks noChangeArrowheads="1"/>
            </p:cNvSpPr>
            <p:nvPr/>
          </p:nvSpPr>
          <p:spPr bwMode="auto">
            <a:xfrm>
              <a:off x="1746" y="1753"/>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18882" name="Oval 74"/>
            <p:cNvSpPr>
              <a:spLocks noChangeArrowheads="1"/>
            </p:cNvSpPr>
            <p:nvPr/>
          </p:nvSpPr>
          <p:spPr bwMode="auto">
            <a:xfrm>
              <a:off x="485" y="2160"/>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18883" name="Oval 75"/>
            <p:cNvSpPr>
              <a:spLocks noChangeArrowheads="1"/>
            </p:cNvSpPr>
            <p:nvPr/>
          </p:nvSpPr>
          <p:spPr bwMode="auto">
            <a:xfrm>
              <a:off x="485" y="2569"/>
              <a:ext cx="136" cy="136"/>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118884" name="Group 79"/>
            <p:cNvGrpSpPr>
              <a:grpSpLocks/>
            </p:cNvGrpSpPr>
            <p:nvPr/>
          </p:nvGrpSpPr>
          <p:grpSpPr bwMode="auto">
            <a:xfrm>
              <a:off x="385" y="3566"/>
              <a:ext cx="317" cy="226"/>
              <a:chOff x="703" y="1480"/>
              <a:chExt cx="317" cy="226"/>
            </a:xfrm>
          </p:grpSpPr>
          <p:sp>
            <p:nvSpPr>
              <p:cNvPr id="118906" name="Rectangle 8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7" name="Line 8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5" name="Group 82"/>
            <p:cNvGrpSpPr>
              <a:grpSpLocks/>
            </p:cNvGrpSpPr>
            <p:nvPr/>
          </p:nvGrpSpPr>
          <p:grpSpPr bwMode="auto">
            <a:xfrm>
              <a:off x="1020" y="3566"/>
              <a:ext cx="317" cy="226"/>
              <a:chOff x="703" y="1480"/>
              <a:chExt cx="317" cy="226"/>
            </a:xfrm>
          </p:grpSpPr>
          <p:sp>
            <p:nvSpPr>
              <p:cNvPr id="118904" name="Rectangle 8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5" name="Line 8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6" name="Group 85"/>
            <p:cNvGrpSpPr>
              <a:grpSpLocks/>
            </p:cNvGrpSpPr>
            <p:nvPr/>
          </p:nvGrpSpPr>
          <p:grpSpPr bwMode="auto">
            <a:xfrm>
              <a:off x="1655" y="3566"/>
              <a:ext cx="317" cy="226"/>
              <a:chOff x="703" y="1480"/>
              <a:chExt cx="317" cy="226"/>
            </a:xfrm>
          </p:grpSpPr>
          <p:sp>
            <p:nvSpPr>
              <p:cNvPr id="118902" name="Rectangle 8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3" name="Line 8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87" name="Oval 88"/>
            <p:cNvSpPr>
              <a:spLocks noChangeArrowheads="1"/>
            </p:cNvSpPr>
            <p:nvPr/>
          </p:nvSpPr>
          <p:spPr bwMode="auto">
            <a:xfrm>
              <a:off x="1745" y="3611"/>
              <a:ext cx="136" cy="136"/>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118888" name="Group 89"/>
            <p:cNvGrpSpPr>
              <a:grpSpLocks/>
            </p:cNvGrpSpPr>
            <p:nvPr/>
          </p:nvGrpSpPr>
          <p:grpSpPr bwMode="auto">
            <a:xfrm>
              <a:off x="394" y="3077"/>
              <a:ext cx="317" cy="226"/>
              <a:chOff x="703" y="1480"/>
              <a:chExt cx="317" cy="226"/>
            </a:xfrm>
          </p:grpSpPr>
          <p:sp>
            <p:nvSpPr>
              <p:cNvPr id="118900" name="Rectangle 9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1" name="Line 9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9" name="Group 92"/>
            <p:cNvGrpSpPr>
              <a:grpSpLocks/>
            </p:cNvGrpSpPr>
            <p:nvPr/>
          </p:nvGrpSpPr>
          <p:grpSpPr bwMode="auto">
            <a:xfrm>
              <a:off x="1029" y="3077"/>
              <a:ext cx="317" cy="226"/>
              <a:chOff x="703" y="1480"/>
              <a:chExt cx="317" cy="226"/>
            </a:xfrm>
          </p:grpSpPr>
          <p:sp>
            <p:nvSpPr>
              <p:cNvPr id="118898" name="Rectangle 9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99" name="Line 9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90" name="Group 95"/>
            <p:cNvGrpSpPr>
              <a:grpSpLocks/>
            </p:cNvGrpSpPr>
            <p:nvPr/>
          </p:nvGrpSpPr>
          <p:grpSpPr bwMode="auto">
            <a:xfrm>
              <a:off x="1664" y="3077"/>
              <a:ext cx="317" cy="226"/>
              <a:chOff x="703" y="1480"/>
              <a:chExt cx="317" cy="226"/>
            </a:xfrm>
          </p:grpSpPr>
          <p:sp>
            <p:nvSpPr>
              <p:cNvPr id="118896" name="Rectangle 9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97" name="Line 9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91" name="Oval 98"/>
            <p:cNvSpPr>
              <a:spLocks noChangeArrowheads="1"/>
            </p:cNvSpPr>
            <p:nvPr/>
          </p:nvSpPr>
          <p:spPr bwMode="auto">
            <a:xfrm>
              <a:off x="1129" y="3077"/>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18892" name="Oval 99"/>
            <p:cNvSpPr>
              <a:spLocks noChangeArrowheads="1"/>
            </p:cNvSpPr>
            <p:nvPr/>
          </p:nvSpPr>
          <p:spPr bwMode="auto">
            <a:xfrm>
              <a:off x="1111" y="2615"/>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93" name="Oval 100"/>
            <p:cNvSpPr>
              <a:spLocks noChangeArrowheads="1"/>
            </p:cNvSpPr>
            <p:nvPr/>
          </p:nvSpPr>
          <p:spPr bwMode="auto">
            <a:xfrm>
              <a:off x="1764" y="3122"/>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94" name="Oval 101"/>
            <p:cNvSpPr>
              <a:spLocks noChangeArrowheads="1"/>
            </p:cNvSpPr>
            <p:nvPr/>
          </p:nvSpPr>
          <p:spPr bwMode="auto">
            <a:xfrm>
              <a:off x="476" y="3611"/>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305255" name="Text Box 103"/>
            <p:cNvSpPr txBox="1">
              <a:spLocks noChangeArrowheads="1"/>
            </p:cNvSpPr>
            <p:nvPr/>
          </p:nvSpPr>
          <p:spPr bwMode="auto">
            <a:xfrm>
              <a:off x="690" y="948"/>
              <a:ext cx="916"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Discernable </a:t>
              </a:r>
            </a:p>
          </p:txBody>
        </p:sp>
      </p:grpSp>
      <p:grpSp>
        <p:nvGrpSpPr>
          <p:cNvPr id="118791" name="Group 105"/>
          <p:cNvGrpSpPr>
            <a:grpSpLocks/>
          </p:cNvGrpSpPr>
          <p:nvPr/>
        </p:nvGrpSpPr>
        <p:grpSpPr bwMode="auto">
          <a:xfrm>
            <a:off x="7826375" y="2041526"/>
            <a:ext cx="503238" cy="358775"/>
            <a:chOff x="703" y="1480"/>
            <a:chExt cx="317" cy="226"/>
          </a:xfrm>
        </p:grpSpPr>
        <p:sp>
          <p:nvSpPr>
            <p:cNvPr id="118863" name="Rectangle 10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64" name="Line 10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2" name="Group 108"/>
          <p:cNvGrpSpPr>
            <a:grpSpLocks/>
          </p:cNvGrpSpPr>
          <p:nvPr/>
        </p:nvGrpSpPr>
        <p:grpSpPr bwMode="auto">
          <a:xfrm>
            <a:off x="8834439" y="2041526"/>
            <a:ext cx="503237" cy="358775"/>
            <a:chOff x="703" y="1480"/>
            <a:chExt cx="317" cy="226"/>
          </a:xfrm>
        </p:grpSpPr>
        <p:sp>
          <p:nvSpPr>
            <p:cNvPr id="118861" name="Rectangle 10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62" name="Line 11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3" name="Group 111"/>
          <p:cNvGrpSpPr>
            <a:grpSpLocks/>
          </p:cNvGrpSpPr>
          <p:nvPr/>
        </p:nvGrpSpPr>
        <p:grpSpPr bwMode="auto">
          <a:xfrm>
            <a:off x="9842500" y="2041526"/>
            <a:ext cx="503238" cy="358775"/>
            <a:chOff x="703" y="1480"/>
            <a:chExt cx="317" cy="226"/>
          </a:xfrm>
        </p:grpSpPr>
        <p:sp>
          <p:nvSpPr>
            <p:cNvPr id="118859" name="Rectangle 11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60" name="Line 11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794" name="Oval 114"/>
          <p:cNvSpPr>
            <a:spLocks noChangeArrowheads="1"/>
          </p:cNvSpPr>
          <p:nvPr/>
        </p:nvSpPr>
        <p:spPr bwMode="auto">
          <a:xfrm>
            <a:off x="7970838"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795" name="Oval 115"/>
          <p:cNvSpPr>
            <a:spLocks noChangeArrowheads="1"/>
          </p:cNvSpPr>
          <p:nvPr/>
        </p:nvSpPr>
        <p:spPr bwMode="auto">
          <a:xfrm>
            <a:off x="8978900"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796" name="Group 116"/>
          <p:cNvGrpSpPr>
            <a:grpSpLocks/>
          </p:cNvGrpSpPr>
          <p:nvPr/>
        </p:nvGrpSpPr>
        <p:grpSpPr bwMode="auto">
          <a:xfrm>
            <a:off x="7812089" y="2689226"/>
            <a:ext cx="503237" cy="358775"/>
            <a:chOff x="703" y="1480"/>
            <a:chExt cx="317" cy="226"/>
          </a:xfrm>
        </p:grpSpPr>
        <p:sp>
          <p:nvSpPr>
            <p:cNvPr id="118857" name="Rectangle 11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8" name="Line 11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7" name="Group 119"/>
          <p:cNvGrpSpPr>
            <a:grpSpLocks/>
          </p:cNvGrpSpPr>
          <p:nvPr/>
        </p:nvGrpSpPr>
        <p:grpSpPr bwMode="auto">
          <a:xfrm>
            <a:off x="8820150" y="2689226"/>
            <a:ext cx="503238" cy="358775"/>
            <a:chOff x="703" y="1480"/>
            <a:chExt cx="317" cy="226"/>
          </a:xfrm>
        </p:grpSpPr>
        <p:sp>
          <p:nvSpPr>
            <p:cNvPr id="118855" name="Rectangle 12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6" name="Line 12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8" name="Group 122"/>
          <p:cNvGrpSpPr>
            <a:grpSpLocks/>
          </p:cNvGrpSpPr>
          <p:nvPr/>
        </p:nvGrpSpPr>
        <p:grpSpPr bwMode="auto">
          <a:xfrm>
            <a:off x="9828214" y="2689226"/>
            <a:ext cx="503237" cy="358775"/>
            <a:chOff x="703" y="1480"/>
            <a:chExt cx="317" cy="226"/>
          </a:xfrm>
        </p:grpSpPr>
        <p:sp>
          <p:nvSpPr>
            <p:cNvPr id="118853" name="Rectangle 12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4" name="Line 12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9" name="Group 125"/>
          <p:cNvGrpSpPr>
            <a:grpSpLocks/>
          </p:cNvGrpSpPr>
          <p:nvPr/>
        </p:nvGrpSpPr>
        <p:grpSpPr bwMode="auto">
          <a:xfrm>
            <a:off x="7826375" y="3336926"/>
            <a:ext cx="503238" cy="358775"/>
            <a:chOff x="703" y="1480"/>
            <a:chExt cx="317" cy="226"/>
          </a:xfrm>
        </p:grpSpPr>
        <p:sp>
          <p:nvSpPr>
            <p:cNvPr id="118851" name="Rectangle 12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2" name="Line 12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0" name="Group 128"/>
          <p:cNvGrpSpPr>
            <a:grpSpLocks/>
          </p:cNvGrpSpPr>
          <p:nvPr/>
        </p:nvGrpSpPr>
        <p:grpSpPr bwMode="auto">
          <a:xfrm>
            <a:off x="8834439" y="3336926"/>
            <a:ext cx="503237" cy="358775"/>
            <a:chOff x="703" y="1480"/>
            <a:chExt cx="317" cy="226"/>
          </a:xfrm>
        </p:grpSpPr>
        <p:sp>
          <p:nvSpPr>
            <p:cNvPr id="118849" name="Rectangle 12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0" name="Line 13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1" name="Group 131"/>
          <p:cNvGrpSpPr>
            <a:grpSpLocks/>
          </p:cNvGrpSpPr>
          <p:nvPr/>
        </p:nvGrpSpPr>
        <p:grpSpPr bwMode="auto">
          <a:xfrm>
            <a:off x="9842500" y="3336926"/>
            <a:ext cx="503238" cy="358775"/>
            <a:chOff x="703" y="1480"/>
            <a:chExt cx="317" cy="226"/>
          </a:xfrm>
        </p:grpSpPr>
        <p:sp>
          <p:nvSpPr>
            <p:cNvPr id="118847" name="Rectangle 13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8" name="Line 13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02" name="Oval 134"/>
          <p:cNvSpPr>
            <a:spLocks noChangeArrowheads="1"/>
          </p:cNvSpPr>
          <p:nvPr/>
        </p:nvSpPr>
        <p:spPr bwMode="auto">
          <a:xfrm>
            <a:off x="8978900" y="27606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03" name="Oval 135"/>
          <p:cNvSpPr>
            <a:spLocks noChangeArrowheads="1"/>
          </p:cNvSpPr>
          <p:nvPr/>
        </p:nvSpPr>
        <p:spPr bwMode="auto">
          <a:xfrm>
            <a:off x="9972675" y="34099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804" name="Group 136"/>
          <p:cNvGrpSpPr>
            <a:grpSpLocks/>
          </p:cNvGrpSpPr>
          <p:nvPr/>
        </p:nvGrpSpPr>
        <p:grpSpPr bwMode="auto">
          <a:xfrm>
            <a:off x="7826375" y="4057651"/>
            <a:ext cx="503238" cy="358775"/>
            <a:chOff x="703" y="1480"/>
            <a:chExt cx="317" cy="226"/>
          </a:xfrm>
        </p:grpSpPr>
        <p:sp>
          <p:nvSpPr>
            <p:cNvPr id="118845" name="Rectangle 13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6" name="Line 13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5" name="Group 139"/>
          <p:cNvGrpSpPr>
            <a:grpSpLocks/>
          </p:cNvGrpSpPr>
          <p:nvPr/>
        </p:nvGrpSpPr>
        <p:grpSpPr bwMode="auto">
          <a:xfrm>
            <a:off x="8834439" y="4057651"/>
            <a:ext cx="503237" cy="358775"/>
            <a:chOff x="703" y="1480"/>
            <a:chExt cx="317" cy="226"/>
          </a:xfrm>
        </p:grpSpPr>
        <p:sp>
          <p:nvSpPr>
            <p:cNvPr id="118843" name="Rectangle 14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4" name="Line 14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6" name="Group 142"/>
          <p:cNvGrpSpPr>
            <a:grpSpLocks/>
          </p:cNvGrpSpPr>
          <p:nvPr/>
        </p:nvGrpSpPr>
        <p:grpSpPr bwMode="auto">
          <a:xfrm>
            <a:off x="9842500" y="4057651"/>
            <a:ext cx="503238" cy="358775"/>
            <a:chOff x="703" y="1480"/>
            <a:chExt cx="317" cy="226"/>
          </a:xfrm>
        </p:grpSpPr>
        <p:sp>
          <p:nvSpPr>
            <p:cNvPr id="118841" name="Rectangle 14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2" name="Line 14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07" name="Oval 145"/>
          <p:cNvSpPr>
            <a:spLocks noChangeArrowheads="1"/>
          </p:cNvSpPr>
          <p:nvPr/>
        </p:nvSpPr>
        <p:spPr bwMode="auto">
          <a:xfrm>
            <a:off x="9972675" y="27622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08" name="Oval 146"/>
          <p:cNvSpPr>
            <a:spLocks noChangeArrowheads="1"/>
          </p:cNvSpPr>
          <p:nvPr/>
        </p:nvSpPr>
        <p:spPr bwMode="auto">
          <a:xfrm>
            <a:off x="7970838" y="34083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09" name="Oval 147"/>
          <p:cNvSpPr>
            <a:spLocks noChangeArrowheads="1"/>
          </p:cNvSpPr>
          <p:nvPr/>
        </p:nvSpPr>
        <p:spPr bwMode="auto">
          <a:xfrm>
            <a:off x="7970838" y="40576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810" name="Group 148"/>
          <p:cNvGrpSpPr>
            <a:grpSpLocks/>
          </p:cNvGrpSpPr>
          <p:nvPr/>
        </p:nvGrpSpPr>
        <p:grpSpPr bwMode="auto">
          <a:xfrm>
            <a:off x="7812089" y="5589589"/>
            <a:ext cx="503237" cy="358775"/>
            <a:chOff x="703" y="1480"/>
            <a:chExt cx="317" cy="226"/>
          </a:xfrm>
        </p:grpSpPr>
        <p:sp>
          <p:nvSpPr>
            <p:cNvPr id="118839" name="Rectangle 14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0" name="Line 15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1" name="Group 151"/>
          <p:cNvGrpSpPr>
            <a:grpSpLocks/>
          </p:cNvGrpSpPr>
          <p:nvPr/>
        </p:nvGrpSpPr>
        <p:grpSpPr bwMode="auto">
          <a:xfrm>
            <a:off x="8820150" y="5589589"/>
            <a:ext cx="503238" cy="358775"/>
            <a:chOff x="703" y="1480"/>
            <a:chExt cx="317" cy="226"/>
          </a:xfrm>
        </p:grpSpPr>
        <p:sp>
          <p:nvSpPr>
            <p:cNvPr id="118837" name="Rectangle 15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8" name="Line 15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2" name="Group 154"/>
          <p:cNvGrpSpPr>
            <a:grpSpLocks/>
          </p:cNvGrpSpPr>
          <p:nvPr/>
        </p:nvGrpSpPr>
        <p:grpSpPr bwMode="auto">
          <a:xfrm>
            <a:off x="9828214" y="5589589"/>
            <a:ext cx="503237" cy="358775"/>
            <a:chOff x="703" y="1480"/>
            <a:chExt cx="317" cy="226"/>
          </a:xfrm>
        </p:grpSpPr>
        <p:sp>
          <p:nvSpPr>
            <p:cNvPr id="118835" name="Rectangle 15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6" name="Line 15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13" name="Oval 157"/>
          <p:cNvSpPr>
            <a:spLocks noChangeArrowheads="1"/>
          </p:cNvSpPr>
          <p:nvPr/>
        </p:nvSpPr>
        <p:spPr bwMode="auto">
          <a:xfrm>
            <a:off x="9971088" y="566102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814" name="Group 158"/>
          <p:cNvGrpSpPr>
            <a:grpSpLocks/>
          </p:cNvGrpSpPr>
          <p:nvPr/>
        </p:nvGrpSpPr>
        <p:grpSpPr bwMode="auto">
          <a:xfrm>
            <a:off x="7826375" y="4864101"/>
            <a:ext cx="503238" cy="358775"/>
            <a:chOff x="703" y="1480"/>
            <a:chExt cx="317" cy="226"/>
          </a:xfrm>
        </p:grpSpPr>
        <p:sp>
          <p:nvSpPr>
            <p:cNvPr id="118833" name="Rectangle 15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4" name="Line 16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5" name="Group 161"/>
          <p:cNvGrpSpPr>
            <a:grpSpLocks/>
          </p:cNvGrpSpPr>
          <p:nvPr/>
        </p:nvGrpSpPr>
        <p:grpSpPr bwMode="auto">
          <a:xfrm>
            <a:off x="8834439" y="4864101"/>
            <a:ext cx="503237" cy="358775"/>
            <a:chOff x="703" y="1480"/>
            <a:chExt cx="317" cy="226"/>
          </a:xfrm>
        </p:grpSpPr>
        <p:sp>
          <p:nvSpPr>
            <p:cNvPr id="118831" name="Rectangle 16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2" name="Line 16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6" name="Group 164"/>
          <p:cNvGrpSpPr>
            <a:grpSpLocks/>
          </p:cNvGrpSpPr>
          <p:nvPr/>
        </p:nvGrpSpPr>
        <p:grpSpPr bwMode="auto">
          <a:xfrm>
            <a:off x="9842500" y="4864101"/>
            <a:ext cx="503238" cy="358775"/>
            <a:chOff x="703" y="1480"/>
            <a:chExt cx="317" cy="226"/>
          </a:xfrm>
        </p:grpSpPr>
        <p:sp>
          <p:nvSpPr>
            <p:cNvPr id="118829" name="Rectangle 16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0" name="Line 16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17" name="Oval 167"/>
          <p:cNvSpPr>
            <a:spLocks noChangeArrowheads="1"/>
          </p:cNvSpPr>
          <p:nvPr/>
        </p:nvSpPr>
        <p:spPr bwMode="auto">
          <a:xfrm>
            <a:off x="8993188" y="486410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18" name="Oval 168"/>
          <p:cNvSpPr>
            <a:spLocks noChangeArrowheads="1"/>
          </p:cNvSpPr>
          <p:nvPr/>
        </p:nvSpPr>
        <p:spPr bwMode="auto">
          <a:xfrm>
            <a:off x="8964613" y="41306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19" name="Oval 169"/>
          <p:cNvSpPr>
            <a:spLocks noChangeArrowheads="1"/>
          </p:cNvSpPr>
          <p:nvPr/>
        </p:nvSpPr>
        <p:spPr bwMode="auto">
          <a:xfrm>
            <a:off x="10001250" y="4935538"/>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20" name="Oval 170"/>
          <p:cNvSpPr>
            <a:spLocks noChangeArrowheads="1"/>
          </p:cNvSpPr>
          <p:nvPr/>
        </p:nvSpPr>
        <p:spPr bwMode="auto">
          <a:xfrm>
            <a:off x="7956550" y="566102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305323" name="Text Box 171"/>
          <p:cNvSpPr txBox="1">
            <a:spLocks noChangeArrowheads="1"/>
          </p:cNvSpPr>
          <p:nvPr/>
        </p:nvSpPr>
        <p:spPr bwMode="auto">
          <a:xfrm>
            <a:off x="8296275" y="1484313"/>
            <a:ext cx="16065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Indiscernable </a:t>
            </a:r>
          </a:p>
        </p:txBody>
      </p:sp>
      <p:sp>
        <p:nvSpPr>
          <p:cNvPr id="118822" name="Rectangle 172"/>
          <p:cNvSpPr>
            <a:spLocks noChangeArrowheads="1"/>
          </p:cNvSpPr>
          <p:nvPr/>
        </p:nvSpPr>
        <p:spPr bwMode="auto">
          <a:xfrm>
            <a:off x="7608889" y="3933825"/>
            <a:ext cx="2879725" cy="2159000"/>
          </a:xfrm>
          <a:prstGeom prst="rect">
            <a:avLst/>
          </a:prstGeom>
          <a:noFill/>
          <a:ln w="9525">
            <a:solidFill>
              <a:srgbClr val="FF0000"/>
            </a:solidFill>
            <a:miter lim="800000"/>
            <a:headEnd/>
            <a:tailEnd/>
          </a:ln>
        </p:spPr>
        <p:txBody>
          <a:bodyPr wrap="none" anchor="ctr"/>
          <a:lstStyle/>
          <a:p>
            <a:endParaRPr lang="fr-FR"/>
          </a:p>
        </p:txBody>
      </p:sp>
      <p:sp>
        <p:nvSpPr>
          <p:cNvPr id="118823" name="Rectangle 173"/>
          <p:cNvSpPr>
            <a:spLocks noChangeArrowheads="1"/>
          </p:cNvSpPr>
          <p:nvPr/>
        </p:nvSpPr>
        <p:spPr bwMode="auto">
          <a:xfrm>
            <a:off x="7608889" y="1916114"/>
            <a:ext cx="2879725" cy="1944687"/>
          </a:xfrm>
          <a:prstGeom prst="rect">
            <a:avLst/>
          </a:prstGeom>
          <a:noFill/>
          <a:ln w="9525">
            <a:solidFill>
              <a:srgbClr val="FF0000"/>
            </a:solidFill>
            <a:miter lim="800000"/>
            <a:headEnd/>
            <a:tailEnd/>
          </a:ln>
        </p:spPr>
        <p:txBody>
          <a:bodyPr wrap="none" anchor="ctr"/>
          <a:lstStyle/>
          <a:p>
            <a:endParaRPr lang="fr-FR"/>
          </a:p>
        </p:txBody>
      </p:sp>
      <p:graphicFrame>
        <p:nvGraphicFramePr>
          <p:cNvPr id="118786" name="Object 174"/>
          <p:cNvGraphicFramePr>
            <a:graphicFrameLocks noChangeAspect="1"/>
          </p:cNvGraphicFramePr>
          <p:nvPr>
            <p:extLst>
              <p:ext uri="{D42A27DB-BD31-4B8C-83A1-F6EECF244321}">
                <p14:modId xmlns:p14="http://schemas.microsoft.com/office/powerpoint/2010/main" val="3767398710"/>
              </p:ext>
            </p:extLst>
          </p:nvPr>
        </p:nvGraphicFramePr>
        <p:xfrm>
          <a:off x="5319714" y="2276476"/>
          <a:ext cx="1552575" cy="1076325"/>
        </p:xfrm>
        <a:graphic>
          <a:graphicData uri="http://schemas.openxmlformats.org/presentationml/2006/ole">
            <mc:AlternateContent xmlns:mc="http://schemas.openxmlformats.org/markup-compatibility/2006">
              <mc:Choice xmlns:v="urn:schemas-microsoft-com:vml" Requires="v">
                <p:oleObj name="Equation" r:id="rId5" imgW="622080" imgH="431640" progId="Equation.DSMT4">
                  <p:embed/>
                </p:oleObj>
              </mc:Choice>
              <mc:Fallback>
                <p:oleObj name="Equation" r:id="rId5" imgW="622080" imgH="431640" progId="Equation.DSMT4">
                  <p:embed/>
                  <p:pic>
                    <p:nvPicPr>
                      <p:cNvPr id="118786" name="Object 174"/>
                      <p:cNvPicPr>
                        <a:picLocks noChangeAspect="1" noChangeArrowheads="1"/>
                      </p:cNvPicPr>
                      <p:nvPr/>
                    </p:nvPicPr>
                    <p:blipFill>
                      <a:blip r:embed="rId6"/>
                      <a:srcRect/>
                      <a:stretch>
                        <a:fillRect/>
                      </a:stretch>
                    </p:blipFill>
                    <p:spPr bwMode="auto">
                      <a:xfrm>
                        <a:off x="5319714" y="2276476"/>
                        <a:ext cx="1552575"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787" name="Object 175"/>
          <p:cNvGraphicFramePr>
            <a:graphicFrameLocks noChangeAspect="1"/>
          </p:cNvGraphicFramePr>
          <p:nvPr/>
        </p:nvGraphicFramePr>
        <p:xfrm>
          <a:off x="5087939" y="4652964"/>
          <a:ext cx="2090737" cy="1076325"/>
        </p:xfrm>
        <a:graphic>
          <a:graphicData uri="http://schemas.openxmlformats.org/presentationml/2006/ole">
            <mc:AlternateContent xmlns:mc="http://schemas.openxmlformats.org/markup-compatibility/2006">
              <mc:Choice xmlns:v="urn:schemas-microsoft-com:vml" Requires="v">
                <p:oleObj name="Equation" r:id="rId7" imgW="838080" imgH="431640" progId="Equation.3">
                  <p:embed/>
                </p:oleObj>
              </mc:Choice>
              <mc:Fallback>
                <p:oleObj name="Equation" r:id="rId7" imgW="838080" imgH="431640" progId="Equation.3">
                  <p:embed/>
                  <p:pic>
                    <p:nvPicPr>
                      <p:cNvPr id="118787" name="Object 1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4652964"/>
                        <a:ext cx="2090737"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824" name="Line 178"/>
          <p:cNvSpPr>
            <a:spLocks noChangeShapeType="1"/>
          </p:cNvSpPr>
          <p:nvPr/>
        </p:nvSpPr>
        <p:spPr bwMode="auto">
          <a:xfrm flipH="1">
            <a:off x="7391400" y="3789364"/>
            <a:ext cx="3276600" cy="2447925"/>
          </a:xfrm>
          <a:prstGeom prst="line">
            <a:avLst/>
          </a:prstGeom>
          <a:noFill/>
          <a:ln w="38100">
            <a:solidFill>
              <a:srgbClr val="33CC33"/>
            </a:solidFill>
            <a:round/>
            <a:headEnd/>
            <a:tailEnd/>
          </a:ln>
        </p:spPr>
        <p:txBody>
          <a:bodyPr/>
          <a:lstStyle/>
          <a:p>
            <a:endParaRPr lang="fr-FR"/>
          </a:p>
        </p:txBody>
      </p:sp>
      <p:sp>
        <p:nvSpPr>
          <p:cNvPr id="118825" name="AutoShape 179"/>
          <p:cNvSpPr>
            <a:spLocks/>
          </p:cNvSpPr>
          <p:nvPr/>
        </p:nvSpPr>
        <p:spPr bwMode="auto">
          <a:xfrm>
            <a:off x="4727575" y="1989138"/>
            <a:ext cx="215900" cy="3960812"/>
          </a:xfrm>
          <a:prstGeom prst="rightBrace">
            <a:avLst>
              <a:gd name="adj1" fmla="val 152880"/>
              <a:gd name="adj2" fmla="val 21282"/>
            </a:avLst>
          </a:prstGeom>
          <a:noFill/>
          <a:ln w="28575">
            <a:solidFill>
              <a:srgbClr val="000099"/>
            </a:solidFill>
            <a:round/>
            <a:headEnd/>
            <a:tailEnd/>
          </a:ln>
        </p:spPr>
        <p:txBody>
          <a:bodyPr wrap="none" anchor="ctr"/>
          <a:lstStyle/>
          <a:p>
            <a:endParaRPr lang="fr-FR"/>
          </a:p>
        </p:txBody>
      </p:sp>
      <p:sp>
        <p:nvSpPr>
          <p:cNvPr id="118826" name="AutoShape 180"/>
          <p:cNvSpPr>
            <a:spLocks/>
          </p:cNvSpPr>
          <p:nvPr/>
        </p:nvSpPr>
        <p:spPr bwMode="auto">
          <a:xfrm>
            <a:off x="7248526" y="1916113"/>
            <a:ext cx="142875" cy="4176712"/>
          </a:xfrm>
          <a:prstGeom prst="leftBrace">
            <a:avLst>
              <a:gd name="adj1" fmla="val 243611"/>
              <a:gd name="adj2" fmla="val 77995"/>
            </a:avLst>
          </a:prstGeom>
          <a:noFill/>
          <a:ln w="28575">
            <a:solidFill>
              <a:srgbClr val="FF0000"/>
            </a:solidFill>
            <a:round/>
            <a:headEnd/>
            <a:tailEnd/>
          </a:ln>
        </p:spPr>
        <p:txBody>
          <a:bodyPr wrap="none" anchor="ctr"/>
          <a:lstStyle/>
          <a:p>
            <a:endParaRPr lang="fr-FR"/>
          </a:p>
        </p:txBody>
      </p:sp>
      <p:sp>
        <p:nvSpPr>
          <p:cNvPr id="118827" name="Oval 181"/>
          <p:cNvSpPr>
            <a:spLocks noChangeArrowheads="1"/>
          </p:cNvSpPr>
          <p:nvPr/>
        </p:nvSpPr>
        <p:spPr bwMode="auto">
          <a:xfrm>
            <a:off x="5087938" y="5013325"/>
            <a:ext cx="647700" cy="863600"/>
          </a:xfrm>
          <a:prstGeom prst="ellipse">
            <a:avLst/>
          </a:prstGeom>
          <a:noFill/>
          <a:ln w="9525">
            <a:solidFill>
              <a:srgbClr val="FF0000"/>
            </a:solidFill>
            <a:round/>
            <a:headEnd/>
            <a:tailEnd/>
          </a:ln>
        </p:spPr>
        <p:txBody>
          <a:bodyPr wrap="none" anchor="ctr"/>
          <a:lstStyle/>
          <a:p>
            <a:endParaRPr lang="fr-FR"/>
          </a:p>
        </p:txBody>
      </p:sp>
      <p:sp>
        <p:nvSpPr>
          <p:cNvPr id="305334" name="Text Box 182"/>
          <p:cNvSpPr txBox="1">
            <a:spLocks noChangeArrowheads="1"/>
          </p:cNvSpPr>
          <p:nvPr/>
        </p:nvSpPr>
        <p:spPr bwMode="auto">
          <a:xfrm>
            <a:off x="4583114" y="6092825"/>
            <a:ext cx="3171825" cy="641350"/>
          </a:xfrm>
          <a:prstGeom prst="rect">
            <a:avLst/>
          </a:prstGeom>
          <a:solidFill>
            <a:schemeClr val="tx2">
              <a:lumMod val="20000"/>
              <a:lumOff val="80000"/>
              <a:alpha val="31000"/>
            </a:schemeClr>
          </a:solidFill>
          <a:ln w="9525">
            <a:noFill/>
            <a:miter lim="800000"/>
            <a:headEnd/>
            <a:tailEnd/>
          </a:ln>
          <a:effectLst>
            <a:outerShdw dist="107763" dir="18900000" algn="ctr" rotWithShape="0">
              <a:schemeClr val="bg2">
                <a:alpha val="50000"/>
              </a:schemeClr>
            </a:outerShdw>
          </a:effectLst>
        </p:spPr>
        <p:txBody>
          <a:bodyPr wrap="none">
            <a:spAutoFit/>
          </a:bodyPr>
          <a:lstStyle/>
          <a:p>
            <a:pPr>
              <a:defRPr/>
            </a:pPr>
            <a:r>
              <a:rPr lang="fr-FR" i="1" dirty="0"/>
              <a:t>N</a:t>
            </a:r>
            <a:r>
              <a:rPr lang="fr-FR" i="1" baseline="-25000" dirty="0"/>
              <a:t>i</a:t>
            </a:r>
            <a:r>
              <a:rPr lang="fr-FR" i="1" dirty="0"/>
              <a:t>: nb de particules sur </a:t>
            </a:r>
            <a:r>
              <a:rPr lang="fr-FR" i="1" dirty="0" err="1"/>
              <a:t>E</a:t>
            </a:r>
            <a:r>
              <a:rPr lang="fr-FR" i="1" baseline="-25000" dirty="0" err="1"/>
              <a:t>i</a:t>
            </a:r>
            <a:endParaRPr lang="fr-FR" i="1" baseline="-25000" dirty="0"/>
          </a:p>
          <a:p>
            <a:pPr>
              <a:defRPr/>
            </a:pPr>
            <a:r>
              <a:rPr lang="fr-FR" i="1" dirty="0"/>
              <a:t>g</a:t>
            </a:r>
            <a:r>
              <a:rPr lang="fr-FR" i="1" baseline="-25000" dirty="0"/>
              <a:t>i</a:t>
            </a:r>
            <a:r>
              <a:rPr lang="fr-FR" i="1" dirty="0"/>
              <a:t> : nb de places (états) sur </a:t>
            </a:r>
            <a:r>
              <a:rPr lang="fr-FR" i="1" dirty="0" err="1"/>
              <a:t>E</a:t>
            </a:r>
            <a:r>
              <a:rPr lang="fr-FR" i="1" baseline="-25000" dirty="0" err="1"/>
              <a:t>i</a:t>
            </a:r>
            <a:endParaRPr lang="fr-FR" i="1" baseline="-250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207" y="356870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2"/>
          <p:cNvSpPr>
            <a:spLocks noGrp="1" noChangeArrowheads="1"/>
          </p:cNvSpPr>
          <p:nvPr>
            <p:ph type="title"/>
          </p:nvPr>
        </p:nvSpPr>
        <p:spPr>
          <a:xfrm>
            <a:off x="1919288" y="333375"/>
            <a:ext cx="7543800" cy="1079500"/>
          </a:xfrm>
        </p:spPr>
        <p:txBody>
          <a:bodyPr/>
          <a:lstStyle/>
          <a:p>
            <a:pPr eaLnBrk="1" hangingPunct="1"/>
            <a:r>
              <a:rPr lang="fr-FR" sz="3500"/>
              <a:t>indiscernables </a:t>
            </a:r>
            <a:br>
              <a:rPr lang="fr-FR" sz="3500"/>
            </a:br>
            <a:endParaRPr lang="fr-FR" sz="2400"/>
          </a:p>
        </p:txBody>
      </p:sp>
      <p:sp>
        <p:nvSpPr>
          <p:cNvPr id="119812" name="Espace réservé du numéro de diapositive 4"/>
          <p:cNvSpPr>
            <a:spLocks noGrp="1"/>
          </p:cNvSpPr>
          <p:nvPr>
            <p:ph type="sldNum" sz="quarter" idx="12"/>
          </p:nvPr>
        </p:nvSpPr>
        <p:spPr>
          <a:noFill/>
        </p:spPr>
        <p:txBody>
          <a:bodyPr/>
          <a:lstStyle/>
          <a:p>
            <a:fld id="{C6B0BC8B-AF79-4365-B3ED-0FD2CF3B141D}" type="slidenum">
              <a:rPr lang="fr-FR" altLang="en-US"/>
              <a:pPr/>
              <a:t>204</a:t>
            </a:fld>
            <a:endParaRPr lang="fr-FR" altLang="en-US"/>
          </a:p>
        </p:txBody>
      </p:sp>
      <p:grpSp>
        <p:nvGrpSpPr>
          <p:cNvPr id="119814" name="Group 225"/>
          <p:cNvGrpSpPr>
            <a:grpSpLocks/>
          </p:cNvGrpSpPr>
          <p:nvPr/>
        </p:nvGrpSpPr>
        <p:grpSpPr bwMode="auto">
          <a:xfrm>
            <a:off x="7608889" y="2924175"/>
            <a:ext cx="2879725" cy="1944688"/>
            <a:chOff x="3833" y="1207"/>
            <a:chExt cx="1814" cy="1225"/>
          </a:xfrm>
        </p:grpSpPr>
        <p:grpSp>
          <p:nvGrpSpPr>
            <p:cNvPr id="119890" name="Group 71"/>
            <p:cNvGrpSpPr>
              <a:grpSpLocks/>
            </p:cNvGrpSpPr>
            <p:nvPr/>
          </p:nvGrpSpPr>
          <p:grpSpPr bwMode="auto">
            <a:xfrm>
              <a:off x="3970" y="1286"/>
              <a:ext cx="317" cy="226"/>
              <a:chOff x="703" y="1480"/>
              <a:chExt cx="317" cy="226"/>
            </a:xfrm>
          </p:grpSpPr>
          <p:sp>
            <p:nvSpPr>
              <p:cNvPr id="119922" name="Rectangle 7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23" name="Line 7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1" name="Group 74"/>
            <p:cNvGrpSpPr>
              <a:grpSpLocks/>
            </p:cNvGrpSpPr>
            <p:nvPr/>
          </p:nvGrpSpPr>
          <p:grpSpPr bwMode="auto">
            <a:xfrm>
              <a:off x="4605" y="1286"/>
              <a:ext cx="317" cy="226"/>
              <a:chOff x="703" y="1480"/>
              <a:chExt cx="317" cy="226"/>
            </a:xfrm>
          </p:grpSpPr>
          <p:sp>
            <p:nvSpPr>
              <p:cNvPr id="119920" name="Rectangle 7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21" name="Line 7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2" name="Group 77"/>
            <p:cNvGrpSpPr>
              <a:grpSpLocks/>
            </p:cNvGrpSpPr>
            <p:nvPr/>
          </p:nvGrpSpPr>
          <p:grpSpPr bwMode="auto">
            <a:xfrm>
              <a:off x="5240" y="1286"/>
              <a:ext cx="317" cy="226"/>
              <a:chOff x="703" y="1480"/>
              <a:chExt cx="317" cy="226"/>
            </a:xfrm>
          </p:grpSpPr>
          <p:sp>
            <p:nvSpPr>
              <p:cNvPr id="119918" name="Rectangle 7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9" name="Line 7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93" name="Oval 80"/>
            <p:cNvSpPr>
              <a:spLocks noChangeArrowheads="1"/>
            </p:cNvSpPr>
            <p:nvPr/>
          </p:nvSpPr>
          <p:spPr bwMode="auto">
            <a:xfrm>
              <a:off x="4061" y="1330"/>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94" name="Oval 81"/>
            <p:cNvSpPr>
              <a:spLocks noChangeArrowheads="1"/>
            </p:cNvSpPr>
            <p:nvPr/>
          </p:nvSpPr>
          <p:spPr bwMode="auto">
            <a:xfrm>
              <a:off x="4696" y="1330"/>
              <a:ext cx="136" cy="136"/>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95" name="Group 82"/>
            <p:cNvGrpSpPr>
              <a:grpSpLocks/>
            </p:cNvGrpSpPr>
            <p:nvPr/>
          </p:nvGrpSpPr>
          <p:grpSpPr bwMode="auto">
            <a:xfrm>
              <a:off x="3961" y="1694"/>
              <a:ext cx="317" cy="226"/>
              <a:chOff x="703" y="1480"/>
              <a:chExt cx="317" cy="226"/>
            </a:xfrm>
          </p:grpSpPr>
          <p:sp>
            <p:nvSpPr>
              <p:cNvPr id="119916" name="Rectangle 8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7" name="Line 8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6" name="Group 85"/>
            <p:cNvGrpSpPr>
              <a:grpSpLocks/>
            </p:cNvGrpSpPr>
            <p:nvPr/>
          </p:nvGrpSpPr>
          <p:grpSpPr bwMode="auto">
            <a:xfrm>
              <a:off x="4596" y="1694"/>
              <a:ext cx="317" cy="226"/>
              <a:chOff x="703" y="1480"/>
              <a:chExt cx="317" cy="226"/>
            </a:xfrm>
          </p:grpSpPr>
          <p:sp>
            <p:nvSpPr>
              <p:cNvPr id="119914" name="Rectangle 8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5" name="Line 8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7" name="Group 88"/>
            <p:cNvGrpSpPr>
              <a:grpSpLocks/>
            </p:cNvGrpSpPr>
            <p:nvPr/>
          </p:nvGrpSpPr>
          <p:grpSpPr bwMode="auto">
            <a:xfrm>
              <a:off x="5231" y="1694"/>
              <a:ext cx="317" cy="226"/>
              <a:chOff x="703" y="1480"/>
              <a:chExt cx="317" cy="226"/>
            </a:xfrm>
          </p:grpSpPr>
          <p:sp>
            <p:nvSpPr>
              <p:cNvPr id="119912" name="Rectangle 8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3" name="Line 9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8" name="Group 91"/>
            <p:cNvGrpSpPr>
              <a:grpSpLocks/>
            </p:cNvGrpSpPr>
            <p:nvPr/>
          </p:nvGrpSpPr>
          <p:grpSpPr bwMode="auto">
            <a:xfrm>
              <a:off x="3970" y="2102"/>
              <a:ext cx="317" cy="226"/>
              <a:chOff x="703" y="1480"/>
              <a:chExt cx="317" cy="226"/>
            </a:xfrm>
          </p:grpSpPr>
          <p:sp>
            <p:nvSpPr>
              <p:cNvPr id="119910" name="Rectangle 9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1" name="Line 9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9" name="Group 94"/>
            <p:cNvGrpSpPr>
              <a:grpSpLocks/>
            </p:cNvGrpSpPr>
            <p:nvPr/>
          </p:nvGrpSpPr>
          <p:grpSpPr bwMode="auto">
            <a:xfrm>
              <a:off x="4605" y="2102"/>
              <a:ext cx="317" cy="226"/>
              <a:chOff x="703" y="1480"/>
              <a:chExt cx="317" cy="226"/>
            </a:xfrm>
          </p:grpSpPr>
          <p:sp>
            <p:nvSpPr>
              <p:cNvPr id="119908" name="Rectangle 9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09" name="Line 9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900" name="Group 97"/>
            <p:cNvGrpSpPr>
              <a:grpSpLocks/>
            </p:cNvGrpSpPr>
            <p:nvPr/>
          </p:nvGrpSpPr>
          <p:grpSpPr bwMode="auto">
            <a:xfrm>
              <a:off x="5240" y="2102"/>
              <a:ext cx="317" cy="226"/>
              <a:chOff x="703" y="1480"/>
              <a:chExt cx="317" cy="226"/>
            </a:xfrm>
          </p:grpSpPr>
          <p:sp>
            <p:nvSpPr>
              <p:cNvPr id="119906" name="Rectangle 9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07" name="Line 9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901" name="Oval 100"/>
            <p:cNvSpPr>
              <a:spLocks noChangeArrowheads="1"/>
            </p:cNvSpPr>
            <p:nvPr/>
          </p:nvSpPr>
          <p:spPr bwMode="auto">
            <a:xfrm>
              <a:off x="4696" y="1739"/>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2" name="Oval 101"/>
            <p:cNvSpPr>
              <a:spLocks noChangeArrowheads="1"/>
            </p:cNvSpPr>
            <p:nvPr/>
          </p:nvSpPr>
          <p:spPr bwMode="auto">
            <a:xfrm>
              <a:off x="5322" y="2148"/>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3" name="Oval 111"/>
            <p:cNvSpPr>
              <a:spLocks noChangeArrowheads="1"/>
            </p:cNvSpPr>
            <p:nvPr/>
          </p:nvSpPr>
          <p:spPr bwMode="auto">
            <a:xfrm>
              <a:off x="5322" y="1740"/>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4" name="Oval 112"/>
            <p:cNvSpPr>
              <a:spLocks noChangeArrowheads="1"/>
            </p:cNvSpPr>
            <p:nvPr/>
          </p:nvSpPr>
          <p:spPr bwMode="auto">
            <a:xfrm>
              <a:off x="4061" y="2147"/>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5" name="Rectangle 139"/>
            <p:cNvSpPr>
              <a:spLocks noChangeArrowheads="1"/>
            </p:cNvSpPr>
            <p:nvPr/>
          </p:nvSpPr>
          <p:spPr bwMode="auto">
            <a:xfrm>
              <a:off x="3833" y="1207"/>
              <a:ext cx="1814" cy="1225"/>
            </a:xfrm>
            <a:prstGeom prst="rect">
              <a:avLst/>
            </a:prstGeom>
            <a:noFill/>
            <a:ln w="9525">
              <a:solidFill>
                <a:srgbClr val="FF0000"/>
              </a:solidFill>
              <a:miter lim="800000"/>
              <a:headEnd/>
              <a:tailEnd/>
            </a:ln>
          </p:spPr>
          <p:txBody>
            <a:bodyPr wrap="none" anchor="ctr"/>
            <a:lstStyle/>
            <a:p>
              <a:endParaRPr lang="fr-FR"/>
            </a:p>
          </p:txBody>
        </p:sp>
      </p:grpSp>
      <p:graphicFrame>
        <p:nvGraphicFramePr>
          <p:cNvPr id="119810" name="Object 140"/>
          <p:cNvGraphicFramePr>
            <a:graphicFrameLocks noChangeAspect="1"/>
          </p:cNvGraphicFramePr>
          <p:nvPr/>
        </p:nvGraphicFramePr>
        <p:xfrm>
          <a:off x="5065714" y="2276476"/>
          <a:ext cx="2060575" cy="1076325"/>
        </p:xfrm>
        <a:graphic>
          <a:graphicData uri="http://schemas.openxmlformats.org/presentationml/2006/ole">
            <mc:AlternateContent xmlns:mc="http://schemas.openxmlformats.org/markup-compatibility/2006">
              <mc:Choice xmlns:v="urn:schemas-microsoft-com:vml" Requires="v">
                <p:oleObj name="Equation" r:id="rId5" imgW="825480" imgH="431640" progId="Equation.3">
                  <p:embed/>
                </p:oleObj>
              </mc:Choice>
              <mc:Fallback>
                <p:oleObj name="Equation" r:id="rId5" imgW="825480" imgH="431640" progId="Equation.3">
                  <p:embed/>
                  <p:pic>
                    <p:nvPicPr>
                      <p:cNvPr id="119810" name="Object 1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714" y="2276476"/>
                        <a:ext cx="2060575"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811" name="Object 141"/>
          <p:cNvGraphicFramePr>
            <a:graphicFrameLocks noChangeAspect="1"/>
          </p:cNvGraphicFramePr>
          <p:nvPr/>
        </p:nvGraphicFramePr>
        <p:xfrm>
          <a:off x="5087939" y="4652964"/>
          <a:ext cx="2090737" cy="1076325"/>
        </p:xfrm>
        <a:graphic>
          <a:graphicData uri="http://schemas.openxmlformats.org/presentationml/2006/ole">
            <mc:AlternateContent xmlns:mc="http://schemas.openxmlformats.org/markup-compatibility/2006">
              <mc:Choice xmlns:v="urn:schemas-microsoft-com:vml" Requires="v">
                <p:oleObj name="Equation" r:id="rId7" imgW="838080" imgH="431640" progId="Equation.3">
                  <p:embed/>
                </p:oleObj>
              </mc:Choice>
              <mc:Fallback>
                <p:oleObj name="Equation" r:id="rId7" imgW="838080" imgH="431640" progId="Equation.3">
                  <p:embed/>
                  <p:pic>
                    <p:nvPicPr>
                      <p:cNvPr id="119811" name="Object 1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4652964"/>
                        <a:ext cx="2090737"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815" name="AutoShape 143"/>
          <p:cNvSpPr>
            <a:spLocks/>
          </p:cNvSpPr>
          <p:nvPr/>
        </p:nvSpPr>
        <p:spPr bwMode="auto">
          <a:xfrm>
            <a:off x="4727575" y="1989138"/>
            <a:ext cx="215900" cy="3960812"/>
          </a:xfrm>
          <a:prstGeom prst="rightBrace">
            <a:avLst>
              <a:gd name="adj1" fmla="val 152880"/>
              <a:gd name="adj2" fmla="val 21282"/>
            </a:avLst>
          </a:prstGeom>
          <a:noFill/>
          <a:ln w="28575">
            <a:solidFill>
              <a:srgbClr val="000099"/>
            </a:solidFill>
            <a:round/>
            <a:headEnd/>
            <a:tailEnd/>
          </a:ln>
        </p:spPr>
        <p:txBody>
          <a:bodyPr wrap="none" anchor="ctr"/>
          <a:lstStyle/>
          <a:p>
            <a:endParaRPr lang="fr-FR"/>
          </a:p>
        </p:txBody>
      </p:sp>
      <p:sp>
        <p:nvSpPr>
          <p:cNvPr id="119816" name="AutoShape 144"/>
          <p:cNvSpPr>
            <a:spLocks/>
          </p:cNvSpPr>
          <p:nvPr/>
        </p:nvSpPr>
        <p:spPr bwMode="auto">
          <a:xfrm>
            <a:off x="7248526" y="1916113"/>
            <a:ext cx="142875" cy="4176712"/>
          </a:xfrm>
          <a:prstGeom prst="leftBrace">
            <a:avLst>
              <a:gd name="adj1" fmla="val 243611"/>
              <a:gd name="adj2" fmla="val 77995"/>
            </a:avLst>
          </a:prstGeom>
          <a:noFill/>
          <a:ln w="28575">
            <a:solidFill>
              <a:srgbClr val="FF0000"/>
            </a:solidFill>
            <a:round/>
            <a:headEnd/>
            <a:tailEnd/>
          </a:ln>
        </p:spPr>
        <p:txBody>
          <a:bodyPr wrap="none" anchor="ctr"/>
          <a:lstStyle/>
          <a:p>
            <a:endParaRPr lang="fr-FR"/>
          </a:p>
        </p:txBody>
      </p:sp>
      <p:grpSp>
        <p:nvGrpSpPr>
          <p:cNvPr id="119817" name="Group 148"/>
          <p:cNvGrpSpPr>
            <a:grpSpLocks/>
          </p:cNvGrpSpPr>
          <p:nvPr/>
        </p:nvGrpSpPr>
        <p:grpSpPr bwMode="auto">
          <a:xfrm>
            <a:off x="1992314" y="2041526"/>
            <a:ext cx="503237" cy="358775"/>
            <a:chOff x="703" y="1480"/>
            <a:chExt cx="317" cy="226"/>
          </a:xfrm>
        </p:grpSpPr>
        <p:sp>
          <p:nvSpPr>
            <p:cNvPr id="119888" name="Rectangle 14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9" name="Line 15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18" name="Group 151"/>
          <p:cNvGrpSpPr>
            <a:grpSpLocks/>
          </p:cNvGrpSpPr>
          <p:nvPr/>
        </p:nvGrpSpPr>
        <p:grpSpPr bwMode="auto">
          <a:xfrm>
            <a:off x="3000375" y="2041526"/>
            <a:ext cx="503238" cy="358775"/>
            <a:chOff x="703" y="1480"/>
            <a:chExt cx="317" cy="226"/>
          </a:xfrm>
        </p:grpSpPr>
        <p:sp>
          <p:nvSpPr>
            <p:cNvPr id="119886" name="Rectangle 15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7" name="Line 15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19" name="Group 154"/>
          <p:cNvGrpSpPr>
            <a:grpSpLocks/>
          </p:cNvGrpSpPr>
          <p:nvPr/>
        </p:nvGrpSpPr>
        <p:grpSpPr bwMode="auto">
          <a:xfrm>
            <a:off x="4008439" y="2041526"/>
            <a:ext cx="503237" cy="358775"/>
            <a:chOff x="703" y="1480"/>
            <a:chExt cx="317" cy="226"/>
          </a:xfrm>
        </p:grpSpPr>
        <p:sp>
          <p:nvSpPr>
            <p:cNvPr id="119884" name="Rectangle 15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5" name="Line 15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20" name="Oval 157"/>
          <p:cNvSpPr>
            <a:spLocks noChangeArrowheads="1"/>
          </p:cNvSpPr>
          <p:nvPr/>
        </p:nvSpPr>
        <p:spPr bwMode="auto">
          <a:xfrm>
            <a:off x="2136775"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21" name="Oval 158"/>
          <p:cNvSpPr>
            <a:spLocks noChangeArrowheads="1"/>
          </p:cNvSpPr>
          <p:nvPr/>
        </p:nvSpPr>
        <p:spPr bwMode="auto">
          <a:xfrm>
            <a:off x="3144838"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22" name="Group 159"/>
          <p:cNvGrpSpPr>
            <a:grpSpLocks/>
          </p:cNvGrpSpPr>
          <p:nvPr/>
        </p:nvGrpSpPr>
        <p:grpSpPr bwMode="auto">
          <a:xfrm>
            <a:off x="1978025" y="2689226"/>
            <a:ext cx="503238" cy="358775"/>
            <a:chOff x="703" y="1480"/>
            <a:chExt cx="317" cy="226"/>
          </a:xfrm>
        </p:grpSpPr>
        <p:sp>
          <p:nvSpPr>
            <p:cNvPr id="119882" name="Rectangle 16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3" name="Line 16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3" name="Group 162"/>
          <p:cNvGrpSpPr>
            <a:grpSpLocks/>
          </p:cNvGrpSpPr>
          <p:nvPr/>
        </p:nvGrpSpPr>
        <p:grpSpPr bwMode="auto">
          <a:xfrm>
            <a:off x="2986089" y="2689226"/>
            <a:ext cx="503237" cy="358775"/>
            <a:chOff x="703" y="1480"/>
            <a:chExt cx="317" cy="226"/>
          </a:xfrm>
        </p:grpSpPr>
        <p:sp>
          <p:nvSpPr>
            <p:cNvPr id="119880" name="Rectangle 16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1" name="Line 16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4" name="Group 165"/>
          <p:cNvGrpSpPr>
            <a:grpSpLocks/>
          </p:cNvGrpSpPr>
          <p:nvPr/>
        </p:nvGrpSpPr>
        <p:grpSpPr bwMode="auto">
          <a:xfrm>
            <a:off x="3994150" y="2689226"/>
            <a:ext cx="503238" cy="358775"/>
            <a:chOff x="703" y="1480"/>
            <a:chExt cx="317" cy="226"/>
          </a:xfrm>
        </p:grpSpPr>
        <p:sp>
          <p:nvSpPr>
            <p:cNvPr id="119878" name="Rectangle 16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9" name="Line 16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5" name="Group 168"/>
          <p:cNvGrpSpPr>
            <a:grpSpLocks/>
          </p:cNvGrpSpPr>
          <p:nvPr/>
        </p:nvGrpSpPr>
        <p:grpSpPr bwMode="auto">
          <a:xfrm>
            <a:off x="1992314" y="3336926"/>
            <a:ext cx="503237" cy="358775"/>
            <a:chOff x="703" y="1480"/>
            <a:chExt cx="317" cy="226"/>
          </a:xfrm>
        </p:grpSpPr>
        <p:sp>
          <p:nvSpPr>
            <p:cNvPr id="119876" name="Rectangle 16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7" name="Line 17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6" name="Group 171"/>
          <p:cNvGrpSpPr>
            <a:grpSpLocks/>
          </p:cNvGrpSpPr>
          <p:nvPr/>
        </p:nvGrpSpPr>
        <p:grpSpPr bwMode="auto">
          <a:xfrm>
            <a:off x="3000375" y="3336926"/>
            <a:ext cx="503238" cy="358775"/>
            <a:chOff x="703" y="1480"/>
            <a:chExt cx="317" cy="226"/>
          </a:xfrm>
        </p:grpSpPr>
        <p:sp>
          <p:nvSpPr>
            <p:cNvPr id="119874" name="Rectangle 17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5" name="Line 17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7" name="Group 174"/>
          <p:cNvGrpSpPr>
            <a:grpSpLocks/>
          </p:cNvGrpSpPr>
          <p:nvPr/>
        </p:nvGrpSpPr>
        <p:grpSpPr bwMode="auto">
          <a:xfrm>
            <a:off x="4008439" y="3336926"/>
            <a:ext cx="503237" cy="358775"/>
            <a:chOff x="703" y="1480"/>
            <a:chExt cx="317" cy="226"/>
          </a:xfrm>
        </p:grpSpPr>
        <p:sp>
          <p:nvSpPr>
            <p:cNvPr id="119872" name="Rectangle 17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3" name="Line 17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28" name="Oval 177"/>
          <p:cNvSpPr>
            <a:spLocks noChangeArrowheads="1"/>
          </p:cNvSpPr>
          <p:nvPr/>
        </p:nvSpPr>
        <p:spPr bwMode="auto">
          <a:xfrm>
            <a:off x="3144838" y="27606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29" name="Oval 178"/>
          <p:cNvSpPr>
            <a:spLocks noChangeArrowheads="1"/>
          </p:cNvSpPr>
          <p:nvPr/>
        </p:nvSpPr>
        <p:spPr bwMode="auto">
          <a:xfrm>
            <a:off x="4138613" y="34099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30" name="Group 179"/>
          <p:cNvGrpSpPr>
            <a:grpSpLocks/>
          </p:cNvGrpSpPr>
          <p:nvPr/>
        </p:nvGrpSpPr>
        <p:grpSpPr bwMode="auto">
          <a:xfrm>
            <a:off x="1992314" y="4057651"/>
            <a:ext cx="503237" cy="358775"/>
            <a:chOff x="703" y="1480"/>
            <a:chExt cx="317" cy="226"/>
          </a:xfrm>
        </p:grpSpPr>
        <p:sp>
          <p:nvSpPr>
            <p:cNvPr id="119870" name="Rectangle 18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1" name="Line 18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1" name="Group 182"/>
          <p:cNvGrpSpPr>
            <a:grpSpLocks/>
          </p:cNvGrpSpPr>
          <p:nvPr/>
        </p:nvGrpSpPr>
        <p:grpSpPr bwMode="auto">
          <a:xfrm>
            <a:off x="3000375" y="4057651"/>
            <a:ext cx="503238" cy="358775"/>
            <a:chOff x="703" y="1480"/>
            <a:chExt cx="317" cy="226"/>
          </a:xfrm>
        </p:grpSpPr>
        <p:sp>
          <p:nvSpPr>
            <p:cNvPr id="119868" name="Rectangle 18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9" name="Line 18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2" name="Group 185"/>
          <p:cNvGrpSpPr>
            <a:grpSpLocks/>
          </p:cNvGrpSpPr>
          <p:nvPr/>
        </p:nvGrpSpPr>
        <p:grpSpPr bwMode="auto">
          <a:xfrm>
            <a:off x="4008439" y="4057651"/>
            <a:ext cx="503237" cy="358775"/>
            <a:chOff x="703" y="1480"/>
            <a:chExt cx="317" cy="226"/>
          </a:xfrm>
        </p:grpSpPr>
        <p:sp>
          <p:nvSpPr>
            <p:cNvPr id="119866" name="Rectangle 18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7" name="Line 18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33" name="Oval 188"/>
          <p:cNvSpPr>
            <a:spLocks noChangeArrowheads="1"/>
          </p:cNvSpPr>
          <p:nvPr/>
        </p:nvSpPr>
        <p:spPr bwMode="auto">
          <a:xfrm>
            <a:off x="4138613" y="27622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34" name="Oval 189"/>
          <p:cNvSpPr>
            <a:spLocks noChangeArrowheads="1"/>
          </p:cNvSpPr>
          <p:nvPr/>
        </p:nvSpPr>
        <p:spPr bwMode="auto">
          <a:xfrm>
            <a:off x="2136775" y="34083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35" name="Oval 190"/>
          <p:cNvSpPr>
            <a:spLocks noChangeArrowheads="1"/>
          </p:cNvSpPr>
          <p:nvPr/>
        </p:nvSpPr>
        <p:spPr bwMode="auto">
          <a:xfrm>
            <a:off x="1992313" y="407670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36" name="Group 191"/>
          <p:cNvGrpSpPr>
            <a:grpSpLocks/>
          </p:cNvGrpSpPr>
          <p:nvPr/>
        </p:nvGrpSpPr>
        <p:grpSpPr bwMode="auto">
          <a:xfrm>
            <a:off x="1978025" y="5589589"/>
            <a:ext cx="503238" cy="358775"/>
            <a:chOff x="703" y="1480"/>
            <a:chExt cx="317" cy="226"/>
          </a:xfrm>
        </p:grpSpPr>
        <p:sp>
          <p:nvSpPr>
            <p:cNvPr id="119864" name="Rectangle 19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5" name="Line 19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7" name="Group 194"/>
          <p:cNvGrpSpPr>
            <a:grpSpLocks/>
          </p:cNvGrpSpPr>
          <p:nvPr/>
        </p:nvGrpSpPr>
        <p:grpSpPr bwMode="auto">
          <a:xfrm>
            <a:off x="2986089" y="5589589"/>
            <a:ext cx="503237" cy="358775"/>
            <a:chOff x="703" y="1480"/>
            <a:chExt cx="317" cy="226"/>
          </a:xfrm>
        </p:grpSpPr>
        <p:sp>
          <p:nvSpPr>
            <p:cNvPr id="119862" name="Rectangle 19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3" name="Line 19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8" name="Group 197"/>
          <p:cNvGrpSpPr>
            <a:grpSpLocks/>
          </p:cNvGrpSpPr>
          <p:nvPr/>
        </p:nvGrpSpPr>
        <p:grpSpPr bwMode="auto">
          <a:xfrm>
            <a:off x="3994150" y="5589589"/>
            <a:ext cx="503238" cy="358775"/>
            <a:chOff x="703" y="1480"/>
            <a:chExt cx="317" cy="226"/>
          </a:xfrm>
        </p:grpSpPr>
        <p:sp>
          <p:nvSpPr>
            <p:cNvPr id="119860" name="Rectangle 19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1" name="Line 19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9" name="Group 201"/>
          <p:cNvGrpSpPr>
            <a:grpSpLocks/>
          </p:cNvGrpSpPr>
          <p:nvPr/>
        </p:nvGrpSpPr>
        <p:grpSpPr bwMode="auto">
          <a:xfrm>
            <a:off x="1992314" y="4864101"/>
            <a:ext cx="503237" cy="358775"/>
            <a:chOff x="703" y="1480"/>
            <a:chExt cx="317" cy="226"/>
          </a:xfrm>
        </p:grpSpPr>
        <p:sp>
          <p:nvSpPr>
            <p:cNvPr id="119858" name="Rectangle 20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59" name="Line 20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40" name="Group 204"/>
          <p:cNvGrpSpPr>
            <a:grpSpLocks/>
          </p:cNvGrpSpPr>
          <p:nvPr/>
        </p:nvGrpSpPr>
        <p:grpSpPr bwMode="auto">
          <a:xfrm>
            <a:off x="3000375" y="4864101"/>
            <a:ext cx="503238" cy="358775"/>
            <a:chOff x="703" y="1480"/>
            <a:chExt cx="317" cy="226"/>
          </a:xfrm>
        </p:grpSpPr>
        <p:sp>
          <p:nvSpPr>
            <p:cNvPr id="119856" name="Rectangle 20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57" name="Line 20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41" name="Group 207"/>
          <p:cNvGrpSpPr>
            <a:grpSpLocks/>
          </p:cNvGrpSpPr>
          <p:nvPr/>
        </p:nvGrpSpPr>
        <p:grpSpPr bwMode="auto">
          <a:xfrm>
            <a:off x="4008439" y="4864101"/>
            <a:ext cx="503237" cy="358775"/>
            <a:chOff x="703" y="1480"/>
            <a:chExt cx="317" cy="226"/>
          </a:xfrm>
        </p:grpSpPr>
        <p:sp>
          <p:nvSpPr>
            <p:cNvPr id="119854" name="Rectangle 20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55" name="Line 20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42" name="Rectangle 214"/>
          <p:cNvSpPr>
            <a:spLocks noChangeArrowheads="1"/>
          </p:cNvSpPr>
          <p:nvPr/>
        </p:nvSpPr>
        <p:spPr bwMode="auto">
          <a:xfrm>
            <a:off x="1774826" y="3933825"/>
            <a:ext cx="2879725" cy="2159000"/>
          </a:xfrm>
          <a:prstGeom prst="rect">
            <a:avLst/>
          </a:prstGeom>
          <a:noFill/>
          <a:ln w="9525">
            <a:solidFill>
              <a:srgbClr val="FF0000"/>
            </a:solidFill>
            <a:miter lim="800000"/>
            <a:headEnd/>
            <a:tailEnd/>
          </a:ln>
        </p:spPr>
        <p:txBody>
          <a:bodyPr wrap="none" anchor="ctr"/>
          <a:lstStyle/>
          <a:p>
            <a:endParaRPr lang="fr-FR"/>
          </a:p>
        </p:txBody>
      </p:sp>
      <p:sp>
        <p:nvSpPr>
          <p:cNvPr id="119843" name="Rectangle 215"/>
          <p:cNvSpPr>
            <a:spLocks noChangeArrowheads="1"/>
          </p:cNvSpPr>
          <p:nvPr/>
        </p:nvSpPr>
        <p:spPr bwMode="auto">
          <a:xfrm>
            <a:off x="1774826" y="1916114"/>
            <a:ext cx="2879725" cy="1944687"/>
          </a:xfrm>
          <a:prstGeom prst="rect">
            <a:avLst/>
          </a:prstGeom>
          <a:noFill/>
          <a:ln w="9525">
            <a:solidFill>
              <a:srgbClr val="FF0000"/>
            </a:solidFill>
            <a:miter lim="800000"/>
            <a:headEnd/>
            <a:tailEnd/>
          </a:ln>
        </p:spPr>
        <p:txBody>
          <a:bodyPr wrap="none" anchor="ctr"/>
          <a:lstStyle/>
          <a:p>
            <a:endParaRPr lang="fr-FR"/>
          </a:p>
        </p:txBody>
      </p:sp>
      <p:sp>
        <p:nvSpPr>
          <p:cNvPr id="119844" name="Text Box 216"/>
          <p:cNvSpPr txBox="1">
            <a:spLocks noChangeArrowheads="1"/>
          </p:cNvSpPr>
          <p:nvPr/>
        </p:nvSpPr>
        <p:spPr bwMode="auto">
          <a:xfrm>
            <a:off x="8543925" y="1341438"/>
            <a:ext cx="1073150" cy="366712"/>
          </a:xfrm>
          <a:prstGeom prst="rect">
            <a:avLst/>
          </a:prstGeom>
          <a:noFill/>
          <a:ln w="9525">
            <a:noFill/>
            <a:miter lim="800000"/>
            <a:headEnd/>
            <a:tailEnd/>
          </a:ln>
        </p:spPr>
        <p:txBody>
          <a:bodyPr wrap="none">
            <a:spAutoFit/>
          </a:bodyPr>
          <a:lstStyle/>
          <a:p>
            <a:r>
              <a:rPr lang="fr-FR"/>
              <a:t>« Pauli »</a:t>
            </a:r>
          </a:p>
        </p:txBody>
      </p:sp>
      <p:sp>
        <p:nvSpPr>
          <p:cNvPr id="119845" name="Text Box 217"/>
          <p:cNvSpPr txBox="1">
            <a:spLocks noChangeArrowheads="1"/>
          </p:cNvSpPr>
          <p:nvPr/>
        </p:nvSpPr>
        <p:spPr bwMode="auto">
          <a:xfrm>
            <a:off x="2566988" y="1412876"/>
            <a:ext cx="1085850" cy="366713"/>
          </a:xfrm>
          <a:prstGeom prst="rect">
            <a:avLst/>
          </a:prstGeom>
          <a:noFill/>
          <a:ln w="9525">
            <a:noFill/>
            <a:miter lim="800000"/>
            <a:headEnd/>
            <a:tailEnd/>
          </a:ln>
        </p:spPr>
        <p:txBody>
          <a:bodyPr wrap="none">
            <a:spAutoFit/>
          </a:bodyPr>
          <a:lstStyle/>
          <a:p>
            <a:r>
              <a:rPr lang="fr-FR"/>
              <a:t>« Bose »</a:t>
            </a:r>
          </a:p>
        </p:txBody>
      </p:sp>
      <p:sp>
        <p:nvSpPr>
          <p:cNvPr id="119846" name="Oval 218"/>
          <p:cNvSpPr>
            <a:spLocks noChangeArrowheads="1"/>
          </p:cNvSpPr>
          <p:nvPr/>
        </p:nvSpPr>
        <p:spPr bwMode="auto">
          <a:xfrm>
            <a:off x="2208213" y="414972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47" name="Group 221"/>
          <p:cNvGrpSpPr>
            <a:grpSpLocks/>
          </p:cNvGrpSpPr>
          <p:nvPr/>
        </p:nvGrpSpPr>
        <p:grpSpPr bwMode="auto">
          <a:xfrm>
            <a:off x="4008438" y="5589589"/>
            <a:ext cx="431800" cy="288925"/>
            <a:chOff x="431" y="2704"/>
            <a:chExt cx="272" cy="182"/>
          </a:xfrm>
        </p:grpSpPr>
        <p:sp>
          <p:nvSpPr>
            <p:cNvPr id="119852" name="Oval 219"/>
            <p:cNvSpPr>
              <a:spLocks noChangeArrowheads="1"/>
            </p:cNvSpPr>
            <p:nvPr/>
          </p:nvSpPr>
          <p:spPr bwMode="auto">
            <a:xfrm>
              <a:off x="431" y="2704"/>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53" name="Oval 220"/>
            <p:cNvSpPr>
              <a:spLocks noChangeArrowheads="1"/>
            </p:cNvSpPr>
            <p:nvPr/>
          </p:nvSpPr>
          <p:spPr bwMode="auto">
            <a:xfrm>
              <a:off x="567" y="2750"/>
              <a:ext cx="136" cy="136"/>
            </a:xfrm>
            <a:prstGeom prst="ellipse">
              <a:avLst/>
            </a:prstGeom>
            <a:solidFill>
              <a:srgbClr val="000099"/>
            </a:solidFill>
            <a:ln w="9525">
              <a:solidFill>
                <a:schemeClr val="tx1"/>
              </a:solidFill>
              <a:round/>
              <a:headEnd/>
              <a:tailEnd/>
            </a:ln>
          </p:spPr>
          <p:txBody>
            <a:bodyPr wrap="none" anchor="ctr"/>
            <a:lstStyle/>
            <a:p>
              <a:endParaRPr lang="fr-FR"/>
            </a:p>
          </p:txBody>
        </p:sp>
      </p:grpSp>
      <p:grpSp>
        <p:nvGrpSpPr>
          <p:cNvPr id="119848" name="Group 224"/>
          <p:cNvGrpSpPr>
            <a:grpSpLocks/>
          </p:cNvGrpSpPr>
          <p:nvPr/>
        </p:nvGrpSpPr>
        <p:grpSpPr bwMode="auto">
          <a:xfrm>
            <a:off x="3000375" y="4868864"/>
            <a:ext cx="431800" cy="288925"/>
            <a:chOff x="431" y="2704"/>
            <a:chExt cx="272" cy="182"/>
          </a:xfrm>
        </p:grpSpPr>
        <p:sp>
          <p:nvSpPr>
            <p:cNvPr id="119850" name="Oval 222"/>
            <p:cNvSpPr>
              <a:spLocks noChangeArrowheads="1"/>
            </p:cNvSpPr>
            <p:nvPr/>
          </p:nvSpPr>
          <p:spPr bwMode="auto">
            <a:xfrm>
              <a:off x="431" y="2704"/>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51" name="Oval 223"/>
            <p:cNvSpPr>
              <a:spLocks noChangeArrowheads="1"/>
            </p:cNvSpPr>
            <p:nvPr/>
          </p:nvSpPr>
          <p:spPr bwMode="auto">
            <a:xfrm>
              <a:off x="567" y="2750"/>
              <a:ext cx="136" cy="136"/>
            </a:xfrm>
            <a:prstGeom prst="ellipse">
              <a:avLst/>
            </a:prstGeom>
            <a:solidFill>
              <a:srgbClr val="000099"/>
            </a:solidFill>
            <a:ln w="9525">
              <a:solidFill>
                <a:schemeClr val="tx1"/>
              </a:solidFill>
              <a:round/>
              <a:headEnd/>
              <a:tailEnd/>
            </a:ln>
          </p:spPr>
          <p:txBody>
            <a:bodyPr wrap="none" anchor="ctr"/>
            <a:lstStyle/>
            <a:p>
              <a:endParaRPr lang="fr-FR"/>
            </a:p>
          </p:txBody>
        </p:sp>
      </p:grpSp>
      <p:sp>
        <p:nvSpPr>
          <p:cNvPr id="365794" name="Text Box 226"/>
          <p:cNvSpPr txBox="1">
            <a:spLocks noChangeArrowheads="1"/>
          </p:cNvSpPr>
          <p:nvPr/>
        </p:nvSpPr>
        <p:spPr bwMode="auto">
          <a:xfrm>
            <a:off x="4583114" y="6165850"/>
            <a:ext cx="3171825" cy="641350"/>
          </a:xfrm>
          <a:prstGeom prst="rect">
            <a:avLst/>
          </a:prstGeom>
          <a:solidFill>
            <a:schemeClr val="tx2">
              <a:lumMod val="20000"/>
              <a:lumOff val="80000"/>
              <a:alpha val="31000"/>
            </a:schemeClr>
          </a:solidFill>
          <a:ln w="9525">
            <a:noFill/>
            <a:miter lim="800000"/>
            <a:headEnd/>
            <a:tailEnd/>
          </a:ln>
          <a:effectLst>
            <a:outerShdw dist="107763" dir="18900000" algn="ctr" rotWithShape="0">
              <a:schemeClr val="bg2">
                <a:alpha val="50000"/>
              </a:schemeClr>
            </a:outerShdw>
          </a:effectLst>
        </p:spPr>
        <p:txBody>
          <a:bodyPr wrap="none">
            <a:spAutoFit/>
          </a:bodyPr>
          <a:lstStyle/>
          <a:p>
            <a:pPr>
              <a:defRPr/>
            </a:pPr>
            <a:r>
              <a:rPr lang="fr-FR" i="1" dirty="0"/>
              <a:t>N</a:t>
            </a:r>
            <a:r>
              <a:rPr lang="fr-FR" i="1" baseline="-25000" dirty="0"/>
              <a:t>i</a:t>
            </a:r>
            <a:r>
              <a:rPr lang="fr-FR" i="1" dirty="0"/>
              <a:t>: nb de particules sur </a:t>
            </a:r>
            <a:r>
              <a:rPr lang="fr-FR" i="1" dirty="0" err="1"/>
              <a:t>E</a:t>
            </a:r>
            <a:r>
              <a:rPr lang="fr-FR" i="1" baseline="-25000" dirty="0" err="1"/>
              <a:t>i</a:t>
            </a:r>
            <a:endParaRPr lang="fr-FR" i="1" baseline="-25000" dirty="0"/>
          </a:p>
          <a:p>
            <a:pPr>
              <a:defRPr/>
            </a:pPr>
            <a:r>
              <a:rPr lang="fr-FR" i="1" dirty="0"/>
              <a:t>g</a:t>
            </a:r>
            <a:r>
              <a:rPr lang="fr-FR" i="1" baseline="-25000" dirty="0"/>
              <a:t>i</a:t>
            </a:r>
            <a:r>
              <a:rPr lang="fr-FR" i="1" dirty="0"/>
              <a:t> : nb de places (états) sur </a:t>
            </a:r>
            <a:r>
              <a:rPr lang="fr-FR" i="1" dirty="0" err="1"/>
              <a:t>E</a:t>
            </a:r>
            <a:r>
              <a:rPr lang="fr-FR" i="1" baseline="-25000" dirty="0" err="1"/>
              <a:t>i</a:t>
            </a:r>
            <a:endParaRPr lang="fr-FR" i="1" baseline="-250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318" y="361711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4" name="Line 40"/>
          <p:cNvSpPr>
            <a:spLocks noChangeShapeType="1"/>
          </p:cNvSpPr>
          <p:nvPr/>
        </p:nvSpPr>
        <p:spPr bwMode="auto">
          <a:xfrm>
            <a:off x="4440238" y="2708534"/>
            <a:ext cx="863600" cy="0"/>
          </a:xfrm>
          <a:prstGeom prst="line">
            <a:avLst/>
          </a:prstGeom>
          <a:noFill/>
          <a:ln w="9525">
            <a:solidFill>
              <a:schemeClr val="tx1"/>
            </a:solidFill>
            <a:round/>
            <a:headEnd/>
            <a:tailEnd type="triangle" w="med" len="med"/>
          </a:ln>
        </p:spPr>
        <p:txBody>
          <a:bodyPr/>
          <a:lstStyle/>
          <a:p>
            <a:endParaRPr lang="fr-FR"/>
          </a:p>
        </p:txBody>
      </p:sp>
      <p:sp>
        <p:nvSpPr>
          <p:cNvPr id="120846" name="Text Box 42"/>
          <p:cNvSpPr txBox="1">
            <a:spLocks noChangeArrowheads="1"/>
          </p:cNvSpPr>
          <p:nvPr/>
        </p:nvSpPr>
        <p:spPr bwMode="auto">
          <a:xfrm>
            <a:off x="5383086" y="2525207"/>
            <a:ext cx="372218" cy="369332"/>
          </a:xfrm>
          <a:prstGeom prst="rect">
            <a:avLst/>
          </a:prstGeom>
          <a:noFill/>
          <a:ln w="9525">
            <a:noFill/>
            <a:miter lim="800000"/>
            <a:headEnd/>
            <a:tailEnd/>
          </a:ln>
        </p:spPr>
        <p:txBody>
          <a:bodyPr wrap="none">
            <a:spAutoFit/>
          </a:bodyPr>
          <a:lstStyle/>
          <a:p>
            <a:r>
              <a:rPr lang="fr-FR" dirty="0" err="1"/>
              <a:t>E</a:t>
            </a:r>
            <a:r>
              <a:rPr lang="fr-FR" baseline="-25000" dirty="0" err="1"/>
              <a:t>i</a:t>
            </a:r>
            <a:endParaRPr lang="fr-FR" baseline="-25000" dirty="0"/>
          </a:p>
        </p:txBody>
      </p:sp>
      <p:sp>
        <p:nvSpPr>
          <p:cNvPr id="120852" name="Line 48"/>
          <p:cNvSpPr>
            <a:spLocks noChangeShapeType="1"/>
          </p:cNvSpPr>
          <p:nvPr/>
        </p:nvSpPr>
        <p:spPr bwMode="auto">
          <a:xfrm flipH="1" flipV="1">
            <a:off x="6013054" y="2707072"/>
            <a:ext cx="1657350" cy="1463"/>
          </a:xfrm>
          <a:prstGeom prst="line">
            <a:avLst/>
          </a:prstGeom>
          <a:noFill/>
          <a:ln w="9525">
            <a:solidFill>
              <a:schemeClr val="tx1"/>
            </a:solidFill>
            <a:round/>
            <a:headEnd/>
            <a:tailEnd type="triangle" w="med" len="med"/>
          </a:ln>
        </p:spPr>
        <p:txBody>
          <a:bodyPr/>
          <a:lstStyle/>
          <a:p>
            <a:endParaRPr lang="fr-FR"/>
          </a:p>
        </p:txBody>
      </p:sp>
      <p:grpSp>
        <p:nvGrpSpPr>
          <p:cNvPr id="2" name="Groupe 1"/>
          <p:cNvGrpSpPr/>
          <p:nvPr/>
        </p:nvGrpSpPr>
        <p:grpSpPr>
          <a:xfrm>
            <a:off x="1991544" y="2564866"/>
            <a:ext cx="2178528" cy="288677"/>
            <a:chOff x="755576" y="2708275"/>
            <a:chExt cx="2178528" cy="288677"/>
          </a:xfrm>
        </p:grpSpPr>
        <p:grpSp>
          <p:nvGrpSpPr>
            <p:cNvPr id="120874" name="Group 6"/>
            <p:cNvGrpSpPr>
              <a:grpSpLocks/>
            </p:cNvGrpSpPr>
            <p:nvPr/>
          </p:nvGrpSpPr>
          <p:grpSpPr bwMode="auto">
            <a:xfrm>
              <a:off x="755576" y="2708275"/>
              <a:ext cx="433388" cy="287338"/>
              <a:chOff x="657" y="1480"/>
              <a:chExt cx="273" cy="181"/>
            </a:xfrm>
          </p:grpSpPr>
          <p:sp>
            <p:nvSpPr>
              <p:cNvPr id="120902" name="Rectangle 7"/>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3" name="Line 8"/>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5" name="Group 9"/>
            <p:cNvGrpSpPr>
              <a:grpSpLocks/>
            </p:cNvGrpSpPr>
            <p:nvPr/>
          </p:nvGrpSpPr>
          <p:grpSpPr bwMode="auto">
            <a:xfrm>
              <a:off x="1189038" y="2708275"/>
              <a:ext cx="433388" cy="287338"/>
              <a:chOff x="657" y="1480"/>
              <a:chExt cx="273" cy="181"/>
            </a:xfrm>
          </p:grpSpPr>
          <p:sp>
            <p:nvSpPr>
              <p:cNvPr id="120900" name="Rectangle 10"/>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1" name="Line 11"/>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6" name="Group 12"/>
            <p:cNvGrpSpPr>
              <a:grpSpLocks/>
            </p:cNvGrpSpPr>
            <p:nvPr/>
          </p:nvGrpSpPr>
          <p:grpSpPr bwMode="auto">
            <a:xfrm>
              <a:off x="1619672" y="2708275"/>
              <a:ext cx="433388" cy="287338"/>
              <a:chOff x="657" y="1480"/>
              <a:chExt cx="273" cy="181"/>
            </a:xfrm>
          </p:grpSpPr>
          <p:sp>
            <p:nvSpPr>
              <p:cNvPr id="120898" name="Rectangle 13"/>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9" name="Line 14"/>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7" name="Group 15"/>
            <p:cNvGrpSpPr>
              <a:grpSpLocks/>
            </p:cNvGrpSpPr>
            <p:nvPr/>
          </p:nvGrpSpPr>
          <p:grpSpPr bwMode="auto">
            <a:xfrm>
              <a:off x="2059524" y="2708275"/>
              <a:ext cx="433388" cy="287338"/>
              <a:chOff x="657" y="1480"/>
              <a:chExt cx="273" cy="181"/>
            </a:xfrm>
          </p:grpSpPr>
          <p:sp>
            <p:nvSpPr>
              <p:cNvPr id="120896" name="Rectangle 1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7" name="Line 1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72" name="Group 15"/>
            <p:cNvGrpSpPr>
              <a:grpSpLocks/>
            </p:cNvGrpSpPr>
            <p:nvPr/>
          </p:nvGrpSpPr>
          <p:grpSpPr bwMode="auto">
            <a:xfrm>
              <a:off x="2500716" y="2709614"/>
              <a:ext cx="433388" cy="287338"/>
              <a:chOff x="657" y="1480"/>
              <a:chExt cx="273" cy="181"/>
            </a:xfrm>
          </p:grpSpPr>
          <p:sp>
            <p:nvSpPr>
              <p:cNvPr id="73" name="Rectangle 1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74" name="Line 1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graphicFrame>
        <p:nvGraphicFramePr>
          <p:cNvPr id="3" name="Objet 2"/>
          <p:cNvGraphicFramePr>
            <a:graphicFrameLocks noChangeAspect="1"/>
          </p:cNvGraphicFramePr>
          <p:nvPr>
            <p:extLst>
              <p:ext uri="{D42A27DB-BD31-4B8C-83A1-F6EECF244321}">
                <p14:modId xmlns:p14="http://schemas.microsoft.com/office/powerpoint/2010/main" val="3507383982"/>
              </p:ext>
            </p:extLst>
          </p:nvPr>
        </p:nvGraphicFramePr>
        <p:xfrm>
          <a:off x="8040217" y="2116583"/>
          <a:ext cx="2090737" cy="1076325"/>
        </p:xfrm>
        <a:graphic>
          <a:graphicData uri="http://schemas.openxmlformats.org/presentationml/2006/ole">
            <mc:AlternateContent xmlns:mc="http://schemas.openxmlformats.org/markup-compatibility/2006">
              <mc:Choice xmlns:v="urn:schemas-microsoft-com:vml" Requires="v">
                <p:oleObj name="Equation" r:id="rId5" imgW="837836" imgH="431613" progId="Equation.3">
                  <p:embed/>
                </p:oleObj>
              </mc:Choice>
              <mc:Fallback>
                <p:oleObj name="Equation" r:id="rId5" imgW="837836" imgH="431613" progId="Equation.3">
                  <p:embed/>
                  <p:pic>
                    <p:nvPicPr>
                      <p:cNvPr id="3" name="Obj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0217" y="2116583"/>
                        <a:ext cx="20907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838" name="Rectangle 2"/>
          <p:cNvSpPr>
            <a:spLocks noGrp="1" noChangeArrowheads="1"/>
          </p:cNvSpPr>
          <p:nvPr>
            <p:ph type="title"/>
          </p:nvPr>
        </p:nvSpPr>
        <p:spPr/>
        <p:txBody>
          <a:bodyPr>
            <a:normAutofit fontScale="90000"/>
          </a:bodyPr>
          <a:lstStyle/>
          <a:p>
            <a:pPr eaLnBrk="1" hangingPunct="1"/>
            <a:r>
              <a:rPr lang="fr-FR" dirty="0"/>
              <a:t>Statistique de Fermi – Dirac ( </a:t>
            </a:r>
            <a:r>
              <a:rPr lang="fr-FR" dirty="0" err="1"/>
              <a:t>indicernables</a:t>
            </a:r>
            <a:r>
              <a:rPr lang="fr-FR" dirty="0"/>
              <a:t>+ »Pauli »)</a:t>
            </a:r>
          </a:p>
        </p:txBody>
      </p:sp>
      <p:sp>
        <p:nvSpPr>
          <p:cNvPr id="120839" name="Rectangle 3"/>
          <p:cNvSpPr>
            <a:spLocks noGrp="1" noChangeArrowheads="1"/>
          </p:cNvSpPr>
          <p:nvPr>
            <p:ph idx="1"/>
          </p:nvPr>
        </p:nvSpPr>
        <p:spPr/>
        <p:txBody>
          <a:bodyPr/>
          <a:lstStyle/>
          <a:p>
            <a:pPr eaLnBrk="1" hangingPunct="1"/>
            <a:r>
              <a:rPr lang="fr-FR" sz="2800" dirty="0"/>
              <a:t>Même démarche que précédemment</a:t>
            </a:r>
          </a:p>
          <a:p>
            <a:pPr lvl="1" eaLnBrk="1" hangingPunct="1"/>
            <a:endParaRPr lang="fr-FR" dirty="0"/>
          </a:p>
          <a:p>
            <a:pPr lvl="1" eaLnBrk="1" hangingPunct="1"/>
            <a:endParaRPr lang="fr-FR" dirty="0"/>
          </a:p>
          <a:p>
            <a:pPr lvl="1" eaLnBrk="1" hangingPunct="1"/>
            <a:endParaRPr lang="fr-FR" dirty="0"/>
          </a:p>
          <a:p>
            <a:pPr lvl="1" eaLnBrk="1" hangingPunct="1"/>
            <a:r>
              <a:rPr lang="fr-FR" dirty="0"/>
              <a:t>Niveau d’énergie </a:t>
            </a:r>
            <a:r>
              <a:rPr lang="fr-FR" dirty="0" err="1"/>
              <a:t>E</a:t>
            </a:r>
            <a:r>
              <a:rPr lang="fr-FR" baseline="-25000" dirty="0" err="1"/>
              <a:t>i</a:t>
            </a:r>
            <a:r>
              <a:rPr lang="fr-FR" dirty="0"/>
              <a:t>, g</a:t>
            </a:r>
            <a:r>
              <a:rPr lang="fr-FR" baseline="-25000" dirty="0"/>
              <a:t>i</a:t>
            </a:r>
            <a:r>
              <a:rPr lang="fr-FR" dirty="0"/>
              <a:t> fois dégénéré (g</a:t>
            </a:r>
            <a:r>
              <a:rPr lang="fr-FR" baseline="-25000" dirty="0"/>
              <a:t>i </a:t>
            </a:r>
            <a:r>
              <a:rPr lang="fr-FR" dirty="0"/>
              <a:t>« boites » ou cellules état quantiques de même énergie </a:t>
            </a:r>
            <a:r>
              <a:rPr lang="fr-FR" dirty="0" err="1"/>
              <a:t>E</a:t>
            </a:r>
            <a:r>
              <a:rPr lang="fr-FR" baseline="-25000" dirty="0" err="1"/>
              <a:t>i</a:t>
            </a:r>
            <a:r>
              <a:rPr lang="fr-FR" dirty="0"/>
              <a:t>) et N</a:t>
            </a:r>
            <a:r>
              <a:rPr lang="fr-FR" baseline="-25000" dirty="0"/>
              <a:t>i</a:t>
            </a:r>
            <a:r>
              <a:rPr lang="fr-FR" dirty="0"/>
              <a:t> particules à distribuer.</a:t>
            </a:r>
          </a:p>
          <a:p>
            <a:pPr lvl="1" eaLnBrk="1" hangingPunct="1"/>
            <a:r>
              <a:rPr lang="fr-FR" dirty="0"/>
              <a:t>Si maintenant , on a plusieurs (</a:t>
            </a:r>
            <a:r>
              <a:rPr lang="fr-FR" i="1" dirty="0"/>
              <a:t>n</a:t>
            </a:r>
            <a:r>
              <a:rPr lang="fr-FR" dirty="0"/>
              <a:t>) niveau d’énergie, le résultat est le produit  de toutes les distributions</a:t>
            </a:r>
          </a:p>
          <a:p>
            <a:pPr lvl="1" eaLnBrk="1" hangingPunct="1"/>
            <a:endParaRPr lang="fr-FR" dirty="0"/>
          </a:p>
        </p:txBody>
      </p:sp>
      <p:sp>
        <p:nvSpPr>
          <p:cNvPr id="120837" name="Espace réservé du numéro de diapositive 5"/>
          <p:cNvSpPr>
            <a:spLocks noGrp="1"/>
          </p:cNvSpPr>
          <p:nvPr>
            <p:ph type="sldNum" sz="quarter" idx="12"/>
          </p:nvPr>
        </p:nvSpPr>
        <p:spPr>
          <a:noFill/>
        </p:spPr>
        <p:txBody>
          <a:bodyPr/>
          <a:lstStyle/>
          <a:p>
            <a:fld id="{B3CBE8FA-F5CF-49FE-996F-FD84D2B20709}" type="slidenum">
              <a:rPr lang="fr-FR" altLang="en-US"/>
              <a:pPr/>
              <a:t>205</a:t>
            </a:fld>
            <a:endParaRPr lang="fr-FR" altLang="en-US"/>
          </a:p>
        </p:txBody>
      </p:sp>
      <p:graphicFrame>
        <p:nvGraphicFramePr>
          <p:cNvPr id="77" name="Object 61"/>
          <p:cNvGraphicFramePr>
            <a:graphicFrameLocks noChangeAspect="1"/>
          </p:cNvGraphicFramePr>
          <p:nvPr>
            <p:extLst>
              <p:ext uri="{D42A27DB-BD31-4B8C-83A1-F6EECF244321}">
                <p14:modId xmlns:p14="http://schemas.microsoft.com/office/powerpoint/2010/main" val="595268488"/>
              </p:ext>
            </p:extLst>
          </p:nvPr>
        </p:nvGraphicFramePr>
        <p:xfrm>
          <a:off x="4632325" y="5428582"/>
          <a:ext cx="2686050" cy="911225"/>
        </p:xfrm>
        <a:graphic>
          <a:graphicData uri="http://schemas.openxmlformats.org/presentationml/2006/ole">
            <mc:AlternateContent xmlns:mc="http://schemas.openxmlformats.org/markup-compatibility/2006">
              <mc:Choice xmlns:v="urn:schemas-microsoft-com:vml" Requires="v">
                <p:oleObj name="Equation" r:id="rId7" imgW="1307880" imgH="444240" progId="Equation.3">
                  <p:embed/>
                </p:oleObj>
              </mc:Choice>
              <mc:Fallback>
                <p:oleObj name="Equation" r:id="rId7" imgW="1307880" imgH="444240" progId="Equation.3">
                  <p:embed/>
                  <p:pic>
                    <p:nvPicPr>
                      <p:cNvPr id="77" name="Object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2325" y="5428582"/>
                        <a:ext cx="2686050" cy="911225"/>
                      </a:xfrm>
                      <a:prstGeom prst="rect">
                        <a:avLst/>
                      </a:prstGeom>
                      <a:solidFill>
                        <a:schemeClr val="bg1"/>
                      </a:solidFill>
                    </p:spPr>
                  </p:pic>
                </p:oleObj>
              </mc:Fallback>
            </mc:AlternateContent>
          </a:graphicData>
        </a:graphic>
      </p:graphicFrame>
      <p:sp>
        <p:nvSpPr>
          <p:cNvPr id="78" name="Oval 76"/>
          <p:cNvSpPr>
            <a:spLocks noChangeArrowheads="1"/>
          </p:cNvSpPr>
          <p:nvPr/>
        </p:nvSpPr>
        <p:spPr bwMode="auto">
          <a:xfrm>
            <a:off x="5230812" y="5387307"/>
            <a:ext cx="287338" cy="288925"/>
          </a:xfrm>
          <a:prstGeom prst="ellipse">
            <a:avLst/>
          </a:prstGeom>
          <a:noFill/>
          <a:ln w="9525">
            <a:solidFill>
              <a:srgbClr val="FF0000"/>
            </a:solidFill>
            <a:round/>
            <a:headEnd/>
            <a:tailEnd/>
          </a:ln>
        </p:spPr>
        <p:txBody>
          <a:bodyPr wrap="none" anchor="ctr"/>
          <a:lstStyle/>
          <a:p>
            <a:endParaRPr lang="fr-FR"/>
          </a:p>
        </p:txBody>
      </p:sp>
      <p:sp>
        <p:nvSpPr>
          <p:cNvPr id="79" name="Line 77"/>
          <p:cNvSpPr>
            <a:spLocks noChangeShapeType="1"/>
          </p:cNvSpPr>
          <p:nvPr/>
        </p:nvSpPr>
        <p:spPr bwMode="auto">
          <a:xfrm flipV="1">
            <a:off x="5446713" y="5315868"/>
            <a:ext cx="360363" cy="71438"/>
          </a:xfrm>
          <a:prstGeom prst="line">
            <a:avLst/>
          </a:prstGeom>
          <a:noFill/>
          <a:ln w="9525">
            <a:solidFill>
              <a:srgbClr val="FF0000"/>
            </a:solidFill>
            <a:round/>
            <a:headEnd/>
            <a:tailEnd type="triangle" w="med" len="med"/>
          </a:ln>
        </p:spPr>
        <p:txBody>
          <a:bodyPr/>
          <a:lstStyle/>
          <a:p>
            <a:endParaRPr lang="fr-FR"/>
          </a:p>
        </p:txBody>
      </p:sp>
      <p:sp>
        <p:nvSpPr>
          <p:cNvPr id="80" name="Text Box 78"/>
          <p:cNvSpPr txBox="1">
            <a:spLocks noChangeArrowheads="1"/>
          </p:cNvSpPr>
          <p:nvPr/>
        </p:nvSpPr>
        <p:spPr bwMode="auto">
          <a:xfrm>
            <a:off x="5859462" y="5047581"/>
            <a:ext cx="2533650" cy="366712"/>
          </a:xfrm>
          <a:prstGeom prst="rect">
            <a:avLst/>
          </a:prstGeom>
          <a:noFill/>
          <a:ln w="9525">
            <a:noFill/>
            <a:miter lim="800000"/>
            <a:headEnd/>
            <a:tailEnd/>
          </a:ln>
        </p:spPr>
        <p:txBody>
          <a:bodyPr wrap="none">
            <a:spAutoFit/>
          </a:bodyPr>
          <a:lstStyle/>
          <a:p>
            <a:r>
              <a:rPr lang="fr-FR"/>
              <a:t>Nb de niveau d’énergie</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8736" y="1061357"/>
            <a:ext cx="487363" cy="487363"/>
          </a:xfrm>
          <a:prstGeom prst="rect">
            <a:avLst/>
          </a:prstGeom>
        </p:spPr>
      </p:pic>
    </p:spTree>
    <p:extLst>
      <p:ext uri="{BB962C8B-B14F-4D97-AF65-F5344CB8AC3E}">
        <p14:creationId xmlns:p14="http://schemas.microsoft.com/office/powerpoint/2010/main" val="1745806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8" name="Rectangle 2"/>
          <p:cNvSpPr>
            <a:spLocks noGrp="1" noChangeArrowheads="1"/>
          </p:cNvSpPr>
          <p:nvPr>
            <p:ph type="title"/>
          </p:nvPr>
        </p:nvSpPr>
        <p:spPr/>
        <p:txBody>
          <a:bodyPr/>
          <a:lstStyle/>
          <a:p>
            <a:pPr eaLnBrk="1" hangingPunct="1"/>
            <a:r>
              <a:rPr lang="fr-FR" dirty="0"/>
              <a:t>Statistique de Fermi – Dirac </a:t>
            </a:r>
          </a:p>
        </p:txBody>
      </p:sp>
      <p:sp>
        <p:nvSpPr>
          <p:cNvPr id="120839" name="Rectangle 3"/>
          <p:cNvSpPr>
            <a:spLocks noGrp="1" noChangeArrowheads="1"/>
          </p:cNvSpPr>
          <p:nvPr>
            <p:ph idx="1"/>
          </p:nvPr>
        </p:nvSpPr>
        <p:spPr/>
        <p:txBody>
          <a:bodyPr/>
          <a:lstStyle/>
          <a:p>
            <a:pPr eaLnBrk="1" hangingPunct="1"/>
            <a:r>
              <a:rPr lang="fr-FR"/>
              <a:t>Même démarche que précédemment</a:t>
            </a:r>
          </a:p>
        </p:txBody>
      </p:sp>
      <p:sp>
        <p:nvSpPr>
          <p:cNvPr id="120837" name="Espace réservé du numéro de diapositive 5"/>
          <p:cNvSpPr>
            <a:spLocks noGrp="1"/>
          </p:cNvSpPr>
          <p:nvPr>
            <p:ph type="sldNum" sz="quarter" idx="12"/>
          </p:nvPr>
        </p:nvSpPr>
        <p:spPr>
          <a:noFill/>
        </p:spPr>
        <p:txBody>
          <a:bodyPr/>
          <a:lstStyle/>
          <a:p>
            <a:fld id="{B3CBE8FA-F5CF-49FE-996F-FD84D2B20709}" type="slidenum">
              <a:rPr lang="fr-FR" altLang="en-US"/>
              <a:pPr/>
              <a:t>206</a:t>
            </a:fld>
            <a:endParaRPr lang="fr-FR" altLang="en-US"/>
          </a:p>
        </p:txBody>
      </p:sp>
      <p:graphicFrame>
        <p:nvGraphicFramePr>
          <p:cNvPr id="120834" name="Object 4"/>
          <p:cNvGraphicFramePr>
            <a:graphicFrameLocks noChangeAspect="1"/>
          </p:cNvGraphicFramePr>
          <p:nvPr/>
        </p:nvGraphicFramePr>
        <p:xfrm>
          <a:off x="7896225" y="2852739"/>
          <a:ext cx="2090738" cy="1076325"/>
        </p:xfrm>
        <a:graphic>
          <a:graphicData uri="http://schemas.openxmlformats.org/presentationml/2006/ole">
            <mc:AlternateContent xmlns:mc="http://schemas.openxmlformats.org/markup-compatibility/2006">
              <mc:Choice xmlns:v="urn:schemas-microsoft-com:vml" Requires="v">
                <p:oleObj name="Equation" r:id="rId5" imgW="838080" imgH="431640" progId="Equation.3">
                  <p:embed/>
                </p:oleObj>
              </mc:Choice>
              <mc:Fallback>
                <p:oleObj name="Equation" r:id="rId5" imgW="838080" imgH="431640" progId="Equation.3">
                  <p:embed/>
                  <p:pic>
                    <p:nvPicPr>
                      <p:cNvPr id="12083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25" y="2852739"/>
                        <a:ext cx="2090738"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0840" name="Group 5"/>
          <p:cNvGrpSpPr>
            <a:grpSpLocks/>
          </p:cNvGrpSpPr>
          <p:nvPr/>
        </p:nvGrpSpPr>
        <p:grpSpPr bwMode="auto">
          <a:xfrm>
            <a:off x="2063751" y="2708275"/>
            <a:ext cx="2378075" cy="1727200"/>
            <a:chOff x="657" y="1480"/>
            <a:chExt cx="1498" cy="1088"/>
          </a:xfrm>
        </p:grpSpPr>
        <p:grpSp>
          <p:nvGrpSpPr>
            <p:cNvPr id="120874" name="Group 6"/>
            <p:cNvGrpSpPr>
              <a:grpSpLocks/>
            </p:cNvGrpSpPr>
            <p:nvPr/>
          </p:nvGrpSpPr>
          <p:grpSpPr bwMode="auto">
            <a:xfrm>
              <a:off x="657" y="1480"/>
              <a:ext cx="273" cy="181"/>
              <a:chOff x="657" y="1480"/>
              <a:chExt cx="273" cy="181"/>
            </a:xfrm>
          </p:grpSpPr>
          <p:sp>
            <p:nvSpPr>
              <p:cNvPr id="120902" name="Rectangle 7"/>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3" name="Line 8"/>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5" name="Group 9"/>
            <p:cNvGrpSpPr>
              <a:grpSpLocks/>
            </p:cNvGrpSpPr>
            <p:nvPr/>
          </p:nvGrpSpPr>
          <p:grpSpPr bwMode="auto">
            <a:xfrm>
              <a:off x="1066" y="1480"/>
              <a:ext cx="273" cy="181"/>
              <a:chOff x="657" y="1480"/>
              <a:chExt cx="273" cy="181"/>
            </a:xfrm>
          </p:grpSpPr>
          <p:sp>
            <p:nvSpPr>
              <p:cNvPr id="120900" name="Rectangle 10"/>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1" name="Line 11"/>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6" name="Group 12"/>
            <p:cNvGrpSpPr>
              <a:grpSpLocks/>
            </p:cNvGrpSpPr>
            <p:nvPr/>
          </p:nvGrpSpPr>
          <p:grpSpPr bwMode="auto">
            <a:xfrm>
              <a:off x="1474" y="1480"/>
              <a:ext cx="273" cy="181"/>
              <a:chOff x="657" y="1480"/>
              <a:chExt cx="273" cy="181"/>
            </a:xfrm>
          </p:grpSpPr>
          <p:sp>
            <p:nvSpPr>
              <p:cNvPr id="120898" name="Rectangle 13"/>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9" name="Line 14"/>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7" name="Group 15"/>
            <p:cNvGrpSpPr>
              <a:grpSpLocks/>
            </p:cNvGrpSpPr>
            <p:nvPr/>
          </p:nvGrpSpPr>
          <p:grpSpPr bwMode="auto">
            <a:xfrm>
              <a:off x="1882" y="1480"/>
              <a:ext cx="273" cy="181"/>
              <a:chOff x="657" y="1480"/>
              <a:chExt cx="273" cy="181"/>
            </a:xfrm>
          </p:grpSpPr>
          <p:sp>
            <p:nvSpPr>
              <p:cNvPr id="120896" name="Rectangle 1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7" name="Line 1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8" name="Group 18"/>
            <p:cNvGrpSpPr>
              <a:grpSpLocks/>
            </p:cNvGrpSpPr>
            <p:nvPr/>
          </p:nvGrpSpPr>
          <p:grpSpPr bwMode="auto">
            <a:xfrm>
              <a:off x="864" y="1798"/>
              <a:ext cx="273" cy="181"/>
              <a:chOff x="657" y="1480"/>
              <a:chExt cx="273" cy="181"/>
            </a:xfrm>
          </p:grpSpPr>
          <p:sp>
            <p:nvSpPr>
              <p:cNvPr id="120894" name="Rectangle 19"/>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5" name="Line 20"/>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9" name="Group 21"/>
            <p:cNvGrpSpPr>
              <a:grpSpLocks/>
            </p:cNvGrpSpPr>
            <p:nvPr/>
          </p:nvGrpSpPr>
          <p:grpSpPr bwMode="auto">
            <a:xfrm>
              <a:off x="1273" y="1798"/>
              <a:ext cx="273" cy="181"/>
              <a:chOff x="657" y="1480"/>
              <a:chExt cx="273" cy="181"/>
            </a:xfrm>
          </p:grpSpPr>
          <p:sp>
            <p:nvSpPr>
              <p:cNvPr id="120892" name="Rectangle 22"/>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3" name="Line 23"/>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0" name="Group 24"/>
            <p:cNvGrpSpPr>
              <a:grpSpLocks/>
            </p:cNvGrpSpPr>
            <p:nvPr/>
          </p:nvGrpSpPr>
          <p:grpSpPr bwMode="auto">
            <a:xfrm>
              <a:off x="1681" y="1798"/>
              <a:ext cx="273" cy="181"/>
              <a:chOff x="657" y="1480"/>
              <a:chExt cx="273" cy="181"/>
            </a:xfrm>
          </p:grpSpPr>
          <p:sp>
            <p:nvSpPr>
              <p:cNvPr id="120890" name="Rectangle 25"/>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1" name="Line 26"/>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1" name="Group 27"/>
            <p:cNvGrpSpPr>
              <a:grpSpLocks/>
            </p:cNvGrpSpPr>
            <p:nvPr/>
          </p:nvGrpSpPr>
          <p:grpSpPr bwMode="auto">
            <a:xfrm>
              <a:off x="1064" y="2070"/>
              <a:ext cx="273" cy="181"/>
              <a:chOff x="657" y="1480"/>
              <a:chExt cx="273" cy="181"/>
            </a:xfrm>
          </p:grpSpPr>
          <p:sp>
            <p:nvSpPr>
              <p:cNvPr id="120888" name="Rectangle 28"/>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89" name="Line 29"/>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2" name="Group 30"/>
            <p:cNvGrpSpPr>
              <a:grpSpLocks/>
            </p:cNvGrpSpPr>
            <p:nvPr/>
          </p:nvGrpSpPr>
          <p:grpSpPr bwMode="auto">
            <a:xfrm>
              <a:off x="1473" y="2070"/>
              <a:ext cx="273" cy="181"/>
              <a:chOff x="657" y="1480"/>
              <a:chExt cx="273" cy="181"/>
            </a:xfrm>
          </p:grpSpPr>
          <p:sp>
            <p:nvSpPr>
              <p:cNvPr id="120886" name="Rectangle 31"/>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87" name="Line 32"/>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3" name="Group 33"/>
            <p:cNvGrpSpPr>
              <a:grpSpLocks/>
            </p:cNvGrpSpPr>
            <p:nvPr/>
          </p:nvGrpSpPr>
          <p:grpSpPr bwMode="auto">
            <a:xfrm>
              <a:off x="1273" y="2387"/>
              <a:ext cx="273" cy="181"/>
              <a:chOff x="657" y="1480"/>
              <a:chExt cx="273" cy="181"/>
            </a:xfrm>
          </p:grpSpPr>
          <p:sp>
            <p:nvSpPr>
              <p:cNvPr id="120884" name="Rectangle 34"/>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85" name="Line 35"/>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sp>
        <p:nvSpPr>
          <p:cNvPr id="120841" name="Line 36"/>
          <p:cNvSpPr>
            <a:spLocks noChangeShapeType="1"/>
          </p:cNvSpPr>
          <p:nvPr/>
        </p:nvSpPr>
        <p:spPr bwMode="auto">
          <a:xfrm>
            <a:off x="3648075" y="4437063"/>
            <a:ext cx="1727200" cy="0"/>
          </a:xfrm>
          <a:prstGeom prst="line">
            <a:avLst/>
          </a:prstGeom>
          <a:noFill/>
          <a:ln w="9525">
            <a:solidFill>
              <a:schemeClr val="tx1"/>
            </a:solidFill>
            <a:round/>
            <a:headEnd/>
            <a:tailEnd type="triangle" w="med" len="med"/>
          </a:ln>
        </p:spPr>
        <p:txBody>
          <a:bodyPr/>
          <a:lstStyle/>
          <a:p>
            <a:endParaRPr lang="fr-FR"/>
          </a:p>
        </p:txBody>
      </p:sp>
      <p:sp>
        <p:nvSpPr>
          <p:cNvPr id="120842" name="Line 38"/>
          <p:cNvSpPr>
            <a:spLocks noChangeShapeType="1"/>
          </p:cNvSpPr>
          <p:nvPr/>
        </p:nvSpPr>
        <p:spPr bwMode="auto">
          <a:xfrm>
            <a:off x="3863976" y="3933825"/>
            <a:ext cx="1439863" cy="0"/>
          </a:xfrm>
          <a:prstGeom prst="line">
            <a:avLst/>
          </a:prstGeom>
          <a:noFill/>
          <a:ln w="9525">
            <a:solidFill>
              <a:schemeClr val="tx1"/>
            </a:solidFill>
            <a:round/>
            <a:headEnd/>
            <a:tailEnd type="triangle" w="med" len="med"/>
          </a:ln>
        </p:spPr>
        <p:txBody>
          <a:bodyPr/>
          <a:lstStyle/>
          <a:p>
            <a:endParaRPr lang="fr-FR"/>
          </a:p>
        </p:txBody>
      </p:sp>
      <p:sp>
        <p:nvSpPr>
          <p:cNvPr id="120843" name="Line 39"/>
          <p:cNvSpPr>
            <a:spLocks noChangeShapeType="1"/>
          </p:cNvSpPr>
          <p:nvPr/>
        </p:nvSpPr>
        <p:spPr bwMode="auto">
          <a:xfrm>
            <a:off x="4151314" y="3500438"/>
            <a:ext cx="1152525" cy="0"/>
          </a:xfrm>
          <a:prstGeom prst="line">
            <a:avLst/>
          </a:prstGeom>
          <a:noFill/>
          <a:ln w="9525">
            <a:solidFill>
              <a:schemeClr val="tx1"/>
            </a:solidFill>
            <a:round/>
            <a:headEnd/>
            <a:tailEnd type="triangle" w="med" len="med"/>
          </a:ln>
        </p:spPr>
        <p:txBody>
          <a:bodyPr/>
          <a:lstStyle/>
          <a:p>
            <a:endParaRPr lang="fr-FR"/>
          </a:p>
        </p:txBody>
      </p:sp>
      <p:sp>
        <p:nvSpPr>
          <p:cNvPr id="120844" name="Line 40"/>
          <p:cNvSpPr>
            <a:spLocks noChangeShapeType="1"/>
          </p:cNvSpPr>
          <p:nvPr/>
        </p:nvSpPr>
        <p:spPr bwMode="auto">
          <a:xfrm>
            <a:off x="4511675" y="2997200"/>
            <a:ext cx="863600" cy="0"/>
          </a:xfrm>
          <a:prstGeom prst="line">
            <a:avLst/>
          </a:prstGeom>
          <a:noFill/>
          <a:ln w="9525">
            <a:solidFill>
              <a:schemeClr val="tx1"/>
            </a:solidFill>
            <a:round/>
            <a:headEnd/>
            <a:tailEnd type="triangle" w="med" len="med"/>
          </a:ln>
        </p:spPr>
        <p:txBody>
          <a:bodyPr/>
          <a:lstStyle/>
          <a:p>
            <a:endParaRPr lang="fr-FR"/>
          </a:p>
        </p:txBody>
      </p:sp>
      <p:sp>
        <p:nvSpPr>
          <p:cNvPr id="120845" name="Text Box 41"/>
          <p:cNvSpPr txBox="1">
            <a:spLocks noChangeArrowheads="1"/>
          </p:cNvSpPr>
          <p:nvPr/>
        </p:nvSpPr>
        <p:spPr bwMode="auto">
          <a:xfrm>
            <a:off x="5448300" y="4221163"/>
            <a:ext cx="420688" cy="366712"/>
          </a:xfrm>
          <a:prstGeom prst="rect">
            <a:avLst/>
          </a:prstGeom>
          <a:noFill/>
          <a:ln w="9525">
            <a:noFill/>
            <a:miter lim="800000"/>
            <a:headEnd/>
            <a:tailEnd/>
          </a:ln>
        </p:spPr>
        <p:txBody>
          <a:bodyPr wrap="none">
            <a:spAutoFit/>
          </a:bodyPr>
          <a:lstStyle/>
          <a:p>
            <a:r>
              <a:rPr lang="fr-FR"/>
              <a:t>E</a:t>
            </a:r>
            <a:r>
              <a:rPr lang="fr-FR" baseline="-25000"/>
              <a:t>1</a:t>
            </a:r>
          </a:p>
        </p:txBody>
      </p:sp>
      <p:sp>
        <p:nvSpPr>
          <p:cNvPr id="120846" name="Text Box 42"/>
          <p:cNvSpPr txBox="1">
            <a:spLocks noChangeArrowheads="1"/>
          </p:cNvSpPr>
          <p:nvPr/>
        </p:nvSpPr>
        <p:spPr bwMode="auto">
          <a:xfrm>
            <a:off x="5375275" y="2708276"/>
            <a:ext cx="420688" cy="366713"/>
          </a:xfrm>
          <a:prstGeom prst="rect">
            <a:avLst/>
          </a:prstGeom>
          <a:noFill/>
          <a:ln w="9525">
            <a:noFill/>
            <a:miter lim="800000"/>
            <a:headEnd/>
            <a:tailEnd/>
          </a:ln>
        </p:spPr>
        <p:txBody>
          <a:bodyPr wrap="none">
            <a:spAutoFit/>
          </a:bodyPr>
          <a:lstStyle/>
          <a:p>
            <a:r>
              <a:rPr lang="fr-FR"/>
              <a:t>E</a:t>
            </a:r>
            <a:r>
              <a:rPr lang="fr-FR" baseline="-25000"/>
              <a:t>4</a:t>
            </a:r>
          </a:p>
        </p:txBody>
      </p:sp>
      <p:sp>
        <p:nvSpPr>
          <p:cNvPr id="120847" name="Text Box 43"/>
          <p:cNvSpPr txBox="1">
            <a:spLocks noChangeArrowheads="1"/>
          </p:cNvSpPr>
          <p:nvPr/>
        </p:nvSpPr>
        <p:spPr bwMode="auto">
          <a:xfrm>
            <a:off x="5375275" y="3284538"/>
            <a:ext cx="420688" cy="366712"/>
          </a:xfrm>
          <a:prstGeom prst="rect">
            <a:avLst/>
          </a:prstGeom>
          <a:noFill/>
          <a:ln w="9525">
            <a:noFill/>
            <a:miter lim="800000"/>
            <a:headEnd/>
            <a:tailEnd/>
          </a:ln>
        </p:spPr>
        <p:txBody>
          <a:bodyPr wrap="none">
            <a:spAutoFit/>
          </a:bodyPr>
          <a:lstStyle/>
          <a:p>
            <a:r>
              <a:rPr lang="fr-FR"/>
              <a:t>E</a:t>
            </a:r>
            <a:r>
              <a:rPr lang="fr-FR" baseline="-25000"/>
              <a:t>3</a:t>
            </a:r>
          </a:p>
        </p:txBody>
      </p:sp>
      <p:sp>
        <p:nvSpPr>
          <p:cNvPr id="120848" name="Text Box 44"/>
          <p:cNvSpPr txBox="1">
            <a:spLocks noChangeArrowheads="1"/>
          </p:cNvSpPr>
          <p:nvPr/>
        </p:nvSpPr>
        <p:spPr bwMode="auto">
          <a:xfrm>
            <a:off x="5418139" y="3716338"/>
            <a:ext cx="420687" cy="366712"/>
          </a:xfrm>
          <a:prstGeom prst="rect">
            <a:avLst/>
          </a:prstGeom>
          <a:noFill/>
          <a:ln w="9525">
            <a:noFill/>
            <a:miter lim="800000"/>
            <a:headEnd/>
            <a:tailEnd/>
          </a:ln>
        </p:spPr>
        <p:txBody>
          <a:bodyPr wrap="none">
            <a:spAutoFit/>
          </a:bodyPr>
          <a:lstStyle/>
          <a:p>
            <a:r>
              <a:rPr lang="fr-FR"/>
              <a:t>E</a:t>
            </a:r>
            <a:r>
              <a:rPr lang="fr-FR" baseline="-25000"/>
              <a:t>2</a:t>
            </a:r>
          </a:p>
        </p:txBody>
      </p:sp>
      <p:sp>
        <p:nvSpPr>
          <p:cNvPr id="120849" name="Line 45"/>
          <p:cNvSpPr>
            <a:spLocks noChangeShapeType="1"/>
          </p:cNvSpPr>
          <p:nvPr/>
        </p:nvSpPr>
        <p:spPr bwMode="auto">
          <a:xfrm flipH="1">
            <a:off x="6096001" y="3716339"/>
            <a:ext cx="1439863" cy="720725"/>
          </a:xfrm>
          <a:prstGeom prst="line">
            <a:avLst/>
          </a:prstGeom>
          <a:noFill/>
          <a:ln w="9525">
            <a:solidFill>
              <a:schemeClr val="tx1"/>
            </a:solidFill>
            <a:round/>
            <a:headEnd/>
            <a:tailEnd type="triangle" w="med" len="med"/>
          </a:ln>
        </p:spPr>
        <p:txBody>
          <a:bodyPr/>
          <a:lstStyle/>
          <a:p>
            <a:endParaRPr lang="fr-FR"/>
          </a:p>
        </p:txBody>
      </p:sp>
      <p:sp>
        <p:nvSpPr>
          <p:cNvPr id="120850" name="Line 46"/>
          <p:cNvSpPr>
            <a:spLocks noChangeShapeType="1"/>
          </p:cNvSpPr>
          <p:nvPr/>
        </p:nvSpPr>
        <p:spPr bwMode="auto">
          <a:xfrm flipH="1">
            <a:off x="5951539" y="3573463"/>
            <a:ext cx="1584325" cy="431800"/>
          </a:xfrm>
          <a:prstGeom prst="line">
            <a:avLst/>
          </a:prstGeom>
          <a:noFill/>
          <a:ln w="9525">
            <a:solidFill>
              <a:schemeClr val="tx1"/>
            </a:solidFill>
            <a:round/>
            <a:headEnd/>
            <a:tailEnd type="triangle" w="med" len="med"/>
          </a:ln>
        </p:spPr>
        <p:txBody>
          <a:bodyPr/>
          <a:lstStyle/>
          <a:p>
            <a:endParaRPr lang="fr-FR"/>
          </a:p>
        </p:txBody>
      </p:sp>
      <p:sp>
        <p:nvSpPr>
          <p:cNvPr id="120851" name="Line 47"/>
          <p:cNvSpPr>
            <a:spLocks noChangeShapeType="1"/>
          </p:cNvSpPr>
          <p:nvPr/>
        </p:nvSpPr>
        <p:spPr bwMode="auto">
          <a:xfrm flipH="1">
            <a:off x="5951539" y="3357564"/>
            <a:ext cx="1584325" cy="71437"/>
          </a:xfrm>
          <a:prstGeom prst="line">
            <a:avLst/>
          </a:prstGeom>
          <a:noFill/>
          <a:ln w="9525">
            <a:solidFill>
              <a:schemeClr val="tx1"/>
            </a:solidFill>
            <a:round/>
            <a:headEnd/>
            <a:tailEnd type="triangle" w="med" len="med"/>
          </a:ln>
        </p:spPr>
        <p:txBody>
          <a:bodyPr/>
          <a:lstStyle/>
          <a:p>
            <a:endParaRPr lang="fr-FR"/>
          </a:p>
        </p:txBody>
      </p:sp>
      <p:sp>
        <p:nvSpPr>
          <p:cNvPr id="120852" name="Line 48"/>
          <p:cNvSpPr>
            <a:spLocks noChangeShapeType="1"/>
          </p:cNvSpPr>
          <p:nvPr/>
        </p:nvSpPr>
        <p:spPr bwMode="auto">
          <a:xfrm flipH="1" flipV="1">
            <a:off x="5951539" y="2924176"/>
            <a:ext cx="1584325" cy="360363"/>
          </a:xfrm>
          <a:prstGeom prst="line">
            <a:avLst/>
          </a:prstGeom>
          <a:noFill/>
          <a:ln w="9525">
            <a:solidFill>
              <a:schemeClr val="tx1"/>
            </a:solidFill>
            <a:round/>
            <a:headEnd/>
            <a:tailEnd type="triangle" w="med" len="med"/>
          </a:ln>
        </p:spPr>
        <p:txBody>
          <a:bodyPr/>
          <a:lstStyle/>
          <a:p>
            <a:endParaRPr lang="fr-FR"/>
          </a:p>
        </p:txBody>
      </p:sp>
      <p:grpSp>
        <p:nvGrpSpPr>
          <p:cNvPr id="120853" name="Group 62"/>
          <p:cNvGrpSpPr>
            <a:grpSpLocks/>
          </p:cNvGrpSpPr>
          <p:nvPr/>
        </p:nvGrpSpPr>
        <p:grpSpPr bwMode="auto">
          <a:xfrm>
            <a:off x="1558925" y="4581525"/>
            <a:ext cx="2160588" cy="1728788"/>
            <a:chOff x="476" y="3067"/>
            <a:chExt cx="1361" cy="1089"/>
          </a:xfrm>
        </p:grpSpPr>
        <p:sp>
          <p:nvSpPr>
            <p:cNvPr id="120868" name="Oval 49"/>
            <p:cNvSpPr>
              <a:spLocks noChangeArrowheads="1"/>
            </p:cNvSpPr>
            <p:nvPr/>
          </p:nvSpPr>
          <p:spPr bwMode="auto">
            <a:xfrm>
              <a:off x="884" y="3203"/>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69" name="Oval 51"/>
            <p:cNvSpPr>
              <a:spLocks noChangeArrowheads="1"/>
            </p:cNvSpPr>
            <p:nvPr/>
          </p:nvSpPr>
          <p:spPr bwMode="auto">
            <a:xfrm>
              <a:off x="1156" y="3203"/>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0" name="Oval 54"/>
            <p:cNvSpPr>
              <a:spLocks noChangeArrowheads="1"/>
            </p:cNvSpPr>
            <p:nvPr/>
          </p:nvSpPr>
          <p:spPr bwMode="auto">
            <a:xfrm>
              <a:off x="929" y="3566"/>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1" name="Oval 57"/>
            <p:cNvSpPr>
              <a:spLocks noChangeArrowheads="1"/>
            </p:cNvSpPr>
            <p:nvPr/>
          </p:nvSpPr>
          <p:spPr bwMode="auto">
            <a:xfrm>
              <a:off x="929" y="3747"/>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2" name="Oval 58"/>
            <p:cNvSpPr>
              <a:spLocks noChangeArrowheads="1"/>
            </p:cNvSpPr>
            <p:nvPr/>
          </p:nvSpPr>
          <p:spPr bwMode="auto">
            <a:xfrm>
              <a:off x="1247" y="3657"/>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3" name="Oval 60"/>
            <p:cNvSpPr>
              <a:spLocks noChangeArrowheads="1"/>
            </p:cNvSpPr>
            <p:nvPr/>
          </p:nvSpPr>
          <p:spPr bwMode="auto">
            <a:xfrm>
              <a:off x="476" y="3067"/>
              <a:ext cx="1361" cy="1089"/>
            </a:xfrm>
            <a:prstGeom prst="ellipse">
              <a:avLst/>
            </a:prstGeom>
            <a:noFill/>
            <a:ln w="28575">
              <a:solidFill>
                <a:srgbClr val="000099"/>
              </a:solidFill>
              <a:round/>
              <a:headEnd/>
              <a:tailEnd/>
            </a:ln>
          </p:spPr>
          <p:txBody>
            <a:bodyPr wrap="none" anchor="ctr"/>
            <a:lstStyle/>
            <a:p>
              <a:endParaRPr lang="fr-FR"/>
            </a:p>
          </p:txBody>
        </p:sp>
      </p:grpSp>
      <p:graphicFrame>
        <p:nvGraphicFramePr>
          <p:cNvPr id="120835" name="Object 61"/>
          <p:cNvGraphicFramePr>
            <a:graphicFrameLocks noChangeAspect="1"/>
          </p:cNvGraphicFramePr>
          <p:nvPr/>
        </p:nvGraphicFramePr>
        <p:xfrm>
          <a:off x="3481388" y="4910139"/>
          <a:ext cx="2686050" cy="911225"/>
        </p:xfrm>
        <a:graphic>
          <a:graphicData uri="http://schemas.openxmlformats.org/presentationml/2006/ole">
            <mc:AlternateContent xmlns:mc="http://schemas.openxmlformats.org/markup-compatibility/2006">
              <mc:Choice xmlns:v="urn:schemas-microsoft-com:vml" Requires="v">
                <p:oleObj name="Equation" r:id="rId7" imgW="1307880" imgH="444240" progId="Equation.3">
                  <p:embed/>
                </p:oleObj>
              </mc:Choice>
              <mc:Fallback>
                <p:oleObj name="Equation" r:id="rId7" imgW="1307880" imgH="444240" progId="Equation.3">
                  <p:embed/>
                  <p:pic>
                    <p:nvPicPr>
                      <p:cNvPr id="120835" name="Object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388" y="4910139"/>
                        <a:ext cx="2686050" cy="911225"/>
                      </a:xfrm>
                      <a:prstGeom prst="rect">
                        <a:avLst/>
                      </a:prstGeom>
                      <a:solidFill>
                        <a:schemeClr val="bg1"/>
                      </a:solidFill>
                    </p:spPr>
                  </p:pic>
                </p:oleObj>
              </mc:Fallback>
            </mc:AlternateContent>
          </a:graphicData>
        </a:graphic>
      </p:graphicFrame>
      <p:graphicFrame>
        <p:nvGraphicFramePr>
          <p:cNvPr id="120836" name="Object 63"/>
          <p:cNvGraphicFramePr>
            <a:graphicFrameLocks noChangeAspect="1"/>
          </p:cNvGraphicFramePr>
          <p:nvPr>
            <p:extLst>
              <p:ext uri="{D42A27DB-BD31-4B8C-83A1-F6EECF244321}">
                <p14:modId xmlns:p14="http://schemas.microsoft.com/office/powerpoint/2010/main" val="162974398"/>
              </p:ext>
            </p:extLst>
          </p:nvPr>
        </p:nvGraphicFramePr>
        <p:xfrm>
          <a:off x="6383339" y="4887914"/>
          <a:ext cx="3990975" cy="1222375"/>
        </p:xfrm>
        <a:graphic>
          <a:graphicData uri="http://schemas.openxmlformats.org/presentationml/2006/ole">
            <mc:AlternateContent xmlns:mc="http://schemas.openxmlformats.org/markup-compatibility/2006">
              <mc:Choice xmlns:v="urn:schemas-microsoft-com:vml" Requires="v">
                <p:oleObj name="Equation" r:id="rId9" imgW="2031840" imgH="622080" progId="Equation.3">
                  <p:embed/>
                </p:oleObj>
              </mc:Choice>
              <mc:Fallback>
                <p:oleObj name="Equation" r:id="rId9" imgW="2031840" imgH="622080" progId="Equation.3">
                  <p:embed/>
                  <p:pic>
                    <p:nvPicPr>
                      <p:cNvPr id="120836" name="Object 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3339" y="4887914"/>
                        <a:ext cx="3990975" cy="1222375"/>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120854" name="Group 68"/>
          <p:cNvGrpSpPr>
            <a:grpSpLocks/>
          </p:cNvGrpSpPr>
          <p:nvPr/>
        </p:nvGrpSpPr>
        <p:grpSpPr bwMode="auto">
          <a:xfrm>
            <a:off x="7608889" y="4437064"/>
            <a:ext cx="574675" cy="504825"/>
            <a:chOff x="3833" y="2795"/>
            <a:chExt cx="362" cy="227"/>
          </a:xfrm>
        </p:grpSpPr>
        <p:sp>
          <p:nvSpPr>
            <p:cNvPr id="120866" name="Line 65"/>
            <p:cNvSpPr>
              <a:spLocks noChangeShapeType="1"/>
            </p:cNvSpPr>
            <p:nvPr/>
          </p:nvSpPr>
          <p:spPr bwMode="auto">
            <a:xfrm flipV="1">
              <a:off x="3833" y="2795"/>
              <a:ext cx="0" cy="227"/>
            </a:xfrm>
            <a:prstGeom prst="line">
              <a:avLst/>
            </a:prstGeom>
            <a:noFill/>
            <a:ln w="28575">
              <a:solidFill>
                <a:srgbClr val="FF0000"/>
              </a:solidFill>
              <a:round/>
              <a:headEnd/>
              <a:tailEnd/>
            </a:ln>
          </p:spPr>
          <p:txBody>
            <a:bodyPr/>
            <a:lstStyle/>
            <a:p>
              <a:endParaRPr lang="fr-FR"/>
            </a:p>
          </p:txBody>
        </p:sp>
        <p:sp>
          <p:nvSpPr>
            <p:cNvPr id="120867" name="Line 66"/>
            <p:cNvSpPr>
              <a:spLocks noChangeShapeType="1"/>
            </p:cNvSpPr>
            <p:nvPr/>
          </p:nvSpPr>
          <p:spPr bwMode="auto">
            <a:xfrm>
              <a:off x="3833" y="2795"/>
              <a:ext cx="362" cy="0"/>
            </a:xfrm>
            <a:prstGeom prst="line">
              <a:avLst/>
            </a:prstGeom>
            <a:noFill/>
            <a:ln w="28575">
              <a:solidFill>
                <a:srgbClr val="FF0000"/>
              </a:solidFill>
              <a:round/>
              <a:headEnd/>
              <a:tailEnd type="triangle" w="med" len="med"/>
            </a:ln>
          </p:spPr>
          <p:txBody>
            <a:bodyPr/>
            <a:lstStyle/>
            <a:p>
              <a:endParaRPr lang="fr-FR"/>
            </a:p>
          </p:txBody>
        </p:sp>
      </p:grpSp>
      <p:sp>
        <p:nvSpPr>
          <p:cNvPr id="120855" name="Text Box 67"/>
          <p:cNvSpPr txBox="1">
            <a:spLocks noChangeArrowheads="1"/>
          </p:cNvSpPr>
          <p:nvPr/>
        </p:nvSpPr>
        <p:spPr bwMode="auto">
          <a:xfrm>
            <a:off x="8164514" y="4097338"/>
            <a:ext cx="2503487" cy="641350"/>
          </a:xfrm>
          <a:prstGeom prst="rect">
            <a:avLst/>
          </a:prstGeom>
          <a:noFill/>
          <a:ln w="9525">
            <a:noFill/>
            <a:miter lim="800000"/>
            <a:headEnd/>
            <a:tailEnd/>
          </a:ln>
        </p:spPr>
        <p:txBody>
          <a:bodyPr>
            <a:spAutoFit/>
          </a:bodyPr>
          <a:lstStyle/>
          <a:p>
            <a:r>
              <a:rPr lang="fr-FR"/>
              <a:t>Densité d’électrons sur le niveau </a:t>
            </a:r>
            <a:r>
              <a:rPr lang="fr-FR" i="1"/>
              <a:t>E</a:t>
            </a:r>
          </a:p>
        </p:txBody>
      </p:sp>
      <p:grpSp>
        <p:nvGrpSpPr>
          <p:cNvPr id="120856" name="Group 69"/>
          <p:cNvGrpSpPr>
            <a:grpSpLocks/>
          </p:cNvGrpSpPr>
          <p:nvPr/>
        </p:nvGrpSpPr>
        <p:grpSpPr bwMode="auto">
          <a:xfrm flipV="1">
            <a:off x="7535864" y="5734050"/>
            <a:ext cx="574675" cy="719138"/>
            <a:chOff x="3833" y="2795"/>
            <a:chExt cx="362" cy="227"/>
          </a:xfrm>
        </p:grpSpPr>
        <p:sp>
          <p:nvSpPr>
            <p:cNvPr id="120864" name="Line 70"/>
            <p:cNvSpPr>
              <a:spLocks noChangeShapeType="1"/>
            </p:cNvSpPr>
            <p:nvPr/>
          </p:nvSpPr>
          <p:spPr bwMode="auto">
            <a:xfrm flipV="1">
              <a:off x="3833" y="2795"/>
              <a:ext cx="0" cy="227"/>
            </a:xfrm>
            <a:prstGeom prst="line">
              <a:avLst/>
            </a:prstGeom>
            <a:noFill/>
            <a:ln w="28575">
              <a:solidFill>
                <a:srgbClr val="FF0000"/>
              </a:solidFill>
              <a:round/>
              <a:headEnd/>
              <a:tailEnd/>
            </a:ln>
          </p:spPr>
          <p:txBody>
            <a:bodyPr/>
            <a:lstStyle/>
            <a:p>
              <a:endParaRPr lang="fr-FR"/>
            </a:p>
          </p:txBody>
        </p:sp>
        <p:sp>
          <p:nvSpPr>
            <p:cNvPr id="120865" name="Line 71"/>
            <p:cNvSpPr>
              <a:spLocks noChangeShapeType="1"/>
            </p:cNvSpPr>
            <p:nvPr/>
          </p:nvSpPr>
          <p:spPr bwMode="auto">
            <a:xfrm flipV="1">
              <a:off x="3833" y="2795"/>
              <a:ext cx="362" cy="0"/>
            </a:xfrm>
            <a:prstGeom prst="line">
              <a:avLst/>
            </a:prstGeom>
            <a:noFill/>
            <a:ln w="28575">
              <a:solidFill>
                <a:srgbClr val="FF0000"/>
              </a:solidFill>
              <a:round/>
              <a:headEnd/>
              <a:tailEnd type="triangle" w="med" len="med"/>
            </a:ln>
          </p:spPr>
          <p:txBody>
            <a:bodyPr/>
            <a:lstStyle/>
            <a:p>
              <a:endParaRPr lang="fr-FR"/>
            </a:p>
          </p:txBody>
        </p:sp>
      </p:grpSp>
      <p:sp>
        <p:nvSpPr>
          <p:cNvPr id="120857" name="Text Box 72"/>
          <p:cNvSpPr txBox="1">
            <a:spLocks noChangeArrowheads="1"/>
          </p:cNvSpPr>
          <p:nvPr/>
        </p:nvSpPr>
        <p:spPr bwMode="auto">
          <a:xfrm>
            <a:off x="8164514" y="6172200"/>
            <a:ext cx="2503487" cy="641350"/>
          </a:xfrm>
          <a:prstGeom prst="rect">
            <a:avLst/>
          </a:prstGeom>
          <a:solidFill>
            <a:schemeClr val="bg1"/>
          </a:solidFill>
          <a:ln w="9525">
            <a:noFill/>
            <a:miter lim="800000"/>
            <a:headEnd/>
            <a:tailEnd/>
          </a:ln>
        </p:spPr>
        <p:txBody>
          <a:bodyPr>
            <a:spAutoFit/>
          </a:bodyPr>
          <a:lstStyle/>
          <a:p>
            <a:r>
              <a:rPr lang="fr-FR"/>
              <a:t>Densité de « places » sur le niveau </a:t>
            </a:r>
            <a:r>
              <a:rPr lang="fr-FR" i="1"/>
              <a:t>E</a:t>
            </a:r>
          </a:p>
        </p:txBody>
      </p:sp>
      <p:sp>
        <p:nvSpPr>
          <p:cNvPr id="120858" name="Oval 73"/>
          <p:cNvSpPr>
            <a:spLocks noChangeArrowheads="1"/>
          </p:cNvSpPr>
          <p:nvPr/>
        </p:nvSpPr>
        <p:spPr bwMode="auto">
          <a:xfrm>
            <a:off x="9739314" y="5286376"/>
            <a:ext cx="504825" cy="504825"/>
          </a:xfrm>
          <a:prstGeom prst="ellipse">
            <a:avLst/>
          </a:prstGeom>
          <a:noFill/>
          <a:ln w="9525">
            <a:solidFill>
              <a:srgbClr val="FF0000"/>
            </a:solidFill>
            <a:round/>
            <a:headEnd/>
            <a:tailEnd/>
          </a:ln>
        </p:spPr>
        <p:txBody>
          <a:bodyPr wrap="none" anchor="ctr"/>
          <a:lstStyle/>
          <a:p>
            <a:endParaRPr lang="fr-FR"/>
          </a:p>
        </p:txBody>
      </p:sp>
      <p:sp>
        <p:nvSpPr>
          <p:cNvPr id="120859" name="Line 74"/>
          <p:cNvSpPr>
            <a:spLocks noChangeShapeType="1"/>
          </p:cNvSpPr>
          <p:nvPr/>
        </p:nvSpPr>
        <p:spPr bwMode="auto">
          <a:xfrm flipH="1">
            <a:off x="5303838" y="5661026"/>
            <a:ext cx="4464050" cy="792163"/>
          </a:xfrm>
          <a:prstGeom prst="line">
            <a:avLst/>
          </a:prstGeom>
          <a:noFill/>
          <a:ln w="9525">
            <a:solidFill>
              <a:schemeClr val="tx1"/>
            </a:solidFill>
            <a:round/>
            <a:headEnd/>
            <a:tailEnd type="triangle" w="med" len="med"/>
          </a:ln>
        </p:spPr>
        <p:txBody>
          <a:bodyPr/>
          <a:lstStyle/>
          <a:p>
            <a:endParaRPr lang="fr-FR"/>
          </a:p>
        </p:txBody>
      </p:sp>
      <p:sp>
        <p:nvSpPr>
          <p:cNvPr id="314443" name="Text Box 75"/>
          <p:cNvSpPr txBox="1">
            <a:spLocks noChangeArrowheads="1"/>
          </p:cNvSpPr>
          <p:nvPr/>
        </p:nvSpPr>
        <p:spPr bwMode="auto">
          <a:xfrm>
            <a:off x="3340100" y="6329363"/>
            <a:ext cx="1860550" cy="366712"/>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Niveau de Fermi</a:t>
            </a:r>
          </a:p>
        </p:txBody>
      </p:sp>
      <p:sp>
        <p:nvSpPr>
          <p:cNvPr id="120861" name="Oval 76"/>
          <p:cNvSpPr>
            <a:spLocks noChangeArrowheads="1"/>
          </p:cNvSpPr>
          <p:nvPr/>
        </p:nvSpPr>
        <p:spPr bwMode="auto">
          <a:xfrm>
            <a:off x="4079875" y="4868864"/>
            <a:ext cx="287338" cy="288925"/>
          </a:xfrm>
          <a:prstGeom prst="ellipse">
            <a:avLst/>
          </a:prstGeom>
          <a:noFill/>
          <a:ln w="9525">
            <a:solidFill>
              <a:srgbClr val="FF0000"/>
            </a:solidFill>
            <a:round/>
            <a:headEnd/>
            <a:tailEnd/>
          </a:ln>
        </p:spPr>
        <p:txBody>
          <a:bodyPr wrap="none" anchor="ctr"/>
          <a:lstStyle/>
          <a:p>
            <a:endParaRPr lang="fr-FR"/>
          </a:p>
        </p:txBody>
      </p:sp>
      <p:sp>
        <p:nvSpPr>
          <p:cNvPr id="120862" name="Line 77"/>
          <p:cNvSpPr>
            <a:spLocks noChangeShapeType="1"/>
          </p:cNvSpPr>
          <p:nvPr/>
        </p:nvSpPr>
        <p:spPr bwMode="auto">
          <a:xfrm flipV="1">
            <a:off x="4295776" y="4797425"/>
            <a:ext cx="360363" cy="71438"/>
          </a:xfrm>
          <a:prstGeom prst="line">
            <a:avLst/>
          </a:prstGeom>
          <a:noFill/>
          <a:ln w="9525">
            <a:solidFill>
              <a:srgbClr val="FF0000"/>
            </a:solidFill>
            <a:round/>
            <a:headEnd/>
            <a:tailEnd type="triangle" w="med" len="med"/>
          </a:ln>
        </p:spPr>
        <p:txBody>
          <a:bodyPr/>
          <a:lstStyle/>
          <a:p>
            <a:endParaRPr lang="fr-FR"/>
          </a:p>
        </p:txBody>
      </p:sp>
      <p:sp>
        <p:nvSpPr>
          <p:cNvPr id="120863" name="Text Box 78"/>
          <p:cNvSpPr txBox="1">
            <a:spLocks noChangeArrowheads="1"/>
          </p:cNvSpPr>
          <p:nvPr/>
        </p:nvSpPr>
        <p:spPr bwMode="auto">
          <a:xfrm>
            <a:off x="4708525" y="4529138"/>
            <a:ext cx="2533650" cy="366712"/>
          </a:xfrm>
          <a:prstGeom prst="rect">
            <a:avLst/>
          </a:prstGeom>
          <a:noFill/>
          <a:ln w="9525">
            <a:noFill/>
            <a:miter lim="800000"/>
            <a:headEnd/>
            <a:tailEnd/>
          </a:ln>
        </p:spPr>
        <p:txBody>
          <a:bodyPr wrap="none">
            <a:spAutoFit/>
          </a:bodyPr>
          <a:lstStyle/>
          <a:p>
            <a:r>
              <a:rPr lang="fr-FR"/>
              <a:t>Nb de niveau d’énergie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75036" y="157491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3" name="Rectangle 2"/>
          <p:cNvSpPr>
            <a:spLocks noGrp="1" noChangeArrowheads="1"/>
          </p:cNvSpPr>
          <p:nvPr>
            <p:ph type="title"/>
          </p:nvPr>
        </p:nvSpPr>
        <p:spPr/>
        <p:txBody>
          <a:bodyPr/>
          <a:lstStyle/>
          <a:p>
            <a:pPr eaLnBrk="1" hangingPunct="1"/>
            <a:r>
              <a:rPr lang="fr-FR"/>
              <a:t>Fonction de Fermi – Dirac </a:t>
            </a:r>
          </a:p>
        </p:txBody>
      </p:sp>
      <p:sp>
        <p:nvSpPr>
          <p:cNvPr id="121860" name="Espace réservé du numéro de diapositive 5"/>
          <p:cNvSpPr>
            <a:spLocks noGrp="1"/>
          </p:cNvSpPr>
          <p:nvPr>
            <p:ph type="sldNum" sz="quarter" idx="12"/>
          </p:nvPr>
        </p:nvSpPr>
        <p:spPr>
          <a:noFill/>
        </p:spPr>
        <p:txBody>
          <a:bodyPr/>
          <a:lstStyle/>
          <a:p>
            <a:fld id="{2D1CAF83-F535-4872-82A5-2C9B49235826}" type="slidenum">
              <a:rPr lang="fr-FR" altLang="en-US"/>
              <a:pPr/>
              <a:t>207</a:t>
            </a:fld>
            <a:endParaRPr lang="fr-FR" altLang="en-US"/>
          </a:p>
        </p:txBody>
      </p:sp>
      <p:pic>
        <p:nvPicPr>
          <p:cNvPr id="121861" name="Picture 5"/>
          <p:cNvPicPr>
            <a:picLocks noChangeAspect="1" noChangeArrowheads="1"/>
          </p:cNvPicPr>
          <p:nvPr/>
        </p:nvPicPr>
        <p:blipFill>
          <a:blip r:embed="rId5" cstate="print"/>
          <a:srcRect/>
          <a:stretch>
            <a:fillRect/>
          </a:stretch>
        </p:blipFill>
        <p:spPr bwMode="auto">
          <a:xfrm>
            <a:off x="1703388" y="2492376"/>
            <a:ext cx="4032250" cy="2822575"/>
          </a:xfrm>
          <a:prstGeom prst="rect">
            <a:avLst/>
          </a:prstGeom>
          <a:noFill/>
          <a:ln w="9525">
            <a:noFill/>
            <a:miter lim="800000"/>
            <a:headEnd/>
            <a:tailEnd/>
          </a:ln>
        </p:spPr>
      </p:pic>
      <p:grpSp>
        <p:nvGrpSpPr>
          <p:cNvPr id="121862" name="Group 13"/>
          <p:cNvGrpSpPr>
            <a:grpSpLocks/>
          </p:cNvGrpSpPr>
          <p:nvPr/>
        </p:nvGrpSpPr>
        <p:grpSpPr bwMode="auto">
          <a:xfrm>
            <a:off x="5089525" y="2668588"/>
            <a:ext cx="5543550" cy="3784600"/>
            <a:chOff x="2154" y="1480"/>
            <a:chExt cx="3492" cy="2384"/>
          </a:xfrm>
        </p:grpSpPr>
        <p:pic>
          <p:nvPicPr>
            <p:cNvPr id="121869" name="Picture 4"/>
            <p:cNvPicPr>
              <a:picLocks noChangeAspect="1" noChangeArrowheads="1"/>
            </p:cNvPicPr>
            <p:nvPr/>
          </p:nvPicPr>
          <p:blipFill>
            <a:blip r:embed="rId6" cstate="print"/>
            <a:srcRect l="2803" r="2524"/>
            <a:stretch>
              <a:fillRect/>
            </a:stretch>
          </p:blipFill>
          <p:spPr bwMode="auto">
            <a:xfrm>
              <a:off x="2607" y="1480"/>
              <a:ext cx="3039" cy="2384"/>
            </a:xfrm>
            <a:prstGeom prst="rect">
              <a:avLst/>
            </a:prstGeom>
            <a:noFill/>
            <a:ln w="9525">
              <a:noFill/>
              <a:miter lim="800000"/>
              <a:headEnd/>
              <a:tailEnd/>
            </a:ln>
          </p:spPr>
        </p:pic>
        <p:sp>
          <p:nvSpPr>
            <p:cNvPr id="121870" name="Line 6"/>
            <p:cNvSpPr>
              <a:spLocks noChangeShapeType="1"/>
            </p:cNvSpPr>
            <p:nvPr/>
          </p:nvSpPr>
          <p:spPr bwMode="auto">
            <a:xfrm>
              <a:off x="2426" y="2024"/>
              <a:ext cx="2994" cy="0"/>
            </a:xfrm>
            <a:prstGeom prst="line">
              <a:avLst/>
            </a:prstGeom>
            <a:noFill/>
            <a:ln w="28575">
              <a:solidFill>
                <a:srgbClr val="FF0000"/>
              </a:solidFill>
              <a:prstDash val="dash"/>
              <a:round/>
              <a:headEnd/>
              <a:tailEnd/>
            </a:ln>
          </p:spPr>
          <p:txBody>
            <a:bodyPr/>
            <a:lstStyle/>
            <a:p>
              <a:endParaRPr lang="fr-FR"/>
            </a:p>
          </p:txBody>
        </p:sp>
        <p:sp>
          <p:nvSpPr>
            <p:cNvPr id="315399" name="Text Box 7"/>
            <p:cNvSpPr txBox="1">
              <a:spLocks noChangeArrowheads="1"/>
            </p:cNvSpPr>
            <p:nvPr/>
          </p:nvSpPr>
          <p:spPr bwMode="auto">
            <a:xfrm>
              <a:off x="2154" y="1888"/>
              <a:ext cx="271"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F</a:t>
              </a:r>
              <a:endParaRPr lang="fr-FR" i="1">
                <a:solidFill>
                  <a:srgbClr val="FF0000"/>
                </a:solidFill>
                <a:effectLst>
                  <a:outerShdw blurRad="38100" dist="38100" dir="2700000" algn="tl">
                    <a:srgbClr val="C0C0C0"/>
                  </a:outerShdw>
                </a:effectLst>
              </a:endParaRPr>
            </a:p>
          </p:txBody>
        </p:sp>
      </p:grpSp>
      <p:sp>
        <p:nvSpPr>
          <p:cNvPr id="121864" name="Text Box 8"/>
          <p:cNvSpPr txBox="1">
            <a:spLocks noChangeArrowheads="1"/>
          </p:cNvSpPr>
          <p:nvPr/>
        </p:nvSpPr>
        <p:spPr bwMode="auto">
          <a:xfrm>
            <a:off x="1774826" y="1989138"/>
            <a:ext cx="1376363" cy="457200"/>
          </a:xfrm>
          <a:prstGeom prst="rect">
            <a:avLst/>
          </a:prstGeom>
          <a:noFill/>
          <a:ln w="9525">
            <a:noFill/>
            <a:miter lim="800000"/>
            <a:headEnd/>
            <a:tailEnd/>
          </a:ln>
        </p:spPr>
        <p:txBody>
          <a:bodyPr wrap="none">
            <a:spAutoFit/>
          </a:bodyPr>
          <a:lstStyle/>
          <a:p>
            <a:r>
              <a:rPr lang="fr-FR" sz="2400"/>
              <a:t>À T= 0K:</a:t>
            </a:r>
          </a:p>
        </p:txBody>
      </p:sp>
      <p:pic>
        <p:nvPicPr>
          <p:cNvPr id="315402" name="Picture 10"/>
          <p:cNvPicPr>
            <a:picLocks noChangeAspect="1" noChangeArrowheads="1"/>
          </p:cNvPicPr>
          <p:nvPr/>
        </p:nvPicPr>
        <p:blipFill>
          <a:blip r:embed="rId7" cstate="print"/>
          <a:srcRect/>
          <a:stretch>
            <a:fillRect/>
          </a:stretch>
        </p:blipFill>
        <p:spPr bwMode="auto">
          <a:xfrm>
            <a:off x="2098675" y="5662614"/>
            <a:ext cx="4718050" cy="847725"/>
          </a:xfrm>
          <a:prstGeom prst="rect">
            <a:avLst/>
          </a:prstGeom>
          <a:gradFill rotWithShape="1">
            <a:gsLst>
              <a:gs pos="0">
                <a:schemeClr val="accent1">
                  <a:alpha val="33000"/>
                </a:schemeClr>
              </a:gs>
              <a:gs pos="100000">
                <a:schemeClr val="accent1">
                  <a:gamma/>
                  <a:tint val="42353"/>
                  <a:invGamma/>
                </a:schemeClr>
              </a:gs>
            </a:gsLst>
            <a:lin ang="5400000" scaled="1"/>
          </a:gradFill>
          <a:ln w="9525">
            <a:solidFill>
              <a:srgbClr val="FF0000"/>
            </a:solidFill>
            <a:miter lim="800000"/>
            <a:headEnd/>
            <a:tailEnd/>
          </a:ln>
          <a:effectLst/>
        </p:spPr>
      </p:pic>
      <p:graphicFrame>
        <p:nvGraphicFramePr>
          <p:cNvPr id="121858" name="Object 12"/>
          <p:cNvGraphicFramePr>
            <a:graphicFrameLocks noChangeAspect="1"/>
          </p:cNvGraphicFramePr>
          <p:nvPr/>
        </p:nvGraphicFramePr>
        <p:xfrm>
          <a:off x="3397250" y="1735138"/>
          <a:ext cx="2774950" cy="1009650"/>
        </p:xfrm>
        <a:graphic>
          <a:graphicData uri="http://schemas.openxmlformats.org/presentationml/2006/ole">
            <mc:AlternateContent xmlns:mc="http://schemas.openxmlformats.org/markup-compatibility/2006">
              <mc:Choice xmlns:v="urn:schemas-microsoft-com:vml" Requires="v">
                <p:oleObj name="Equation" r:id="rId8" imgW="1257120" imgH="457200" progId="Equation.3">
                  <p:embed/>
                </p:oleObj>
              </mc:Choice>
              <mc:Fallback>
                <p:oleObj name="Equation" r:id="rId8" imgW="1257120" imgH="457200" progId="Equation.3">
                  <p:embed/>
                  <p:pic>
                    <p:nvPicPr>
                      <p:cNvPr id="12185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7250" y="1735138"/>
                        <a:ext cx="2774950" cy="100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6" name="AutoShape 14"/>
          <p:cNvSpPr>
            <a:spLocks/>
          </p:cNvSpPr>
          <p:nvPr/>
        </p:nvSpPr>
        <p:spPr bwMode="auto">
          <a:xfrm>
            <a:off x="3143250" y="1844676"/>
            <a:ext cx="215900" cy="792163"/>
          </a:xfrm>
          <a:prstGeom prst="leftBrace">
            <a:avLst>
              <a:gd name="adj1" fmla="val 30576"/>
              <a:gd name="adj2" fmla="val 50000"/>
            </a:avLst>
          </a:prstGeom>
          <a:noFill/>
          <a:ln w="28575">
            <a:solidFill>
              <a:srgbClr val="FF0000"/>
            </a:solidFill>
            <a:round/>
            <a:headEnd/>
            <a:tailEnd/>
          </a:ln>
        </p:spPr>
        <p:txBody>
          <a:bodyPr wrap="none" anchor="ctr"/>
          <a:lstStyle/>
          <a:p>
            <a:endParaRPr lang="fr-FR"/>
          </a:p>
        </p:txBody>
      </p:sp>
      <p:graphicFrame>
        <p:nvGraphicFramePr>
          <p:cNvPr id="121859" name="Object 17"/>
          <p:cNvGraphicFramePr>
            <a:graphicFrameLocks noChangeAspect="1"/>
          </p:cNvGraphicFramePr>
          <p:nvPr>
            <p:extLst>
              <p:ext uri="{D42A27DB-BD31-4B8C-83A1-F6EECF244321}">
                <p14:modId xmlns:p14="http://schemas.microsoft.com/office/powerpoint/2010/main" val="3008309010"/>
              </p:ext>
            </p:extLst>
          </p:nvPr>
        </p:nvGraphicFramePr>
        <p:xfrm>
          <a:off x="7032625" y="1557339"/>
          <a:ext cx="3043238" cy="1222375"/>
        </p:xfrm>
        <a:graphic>
          <a:graphicData uri="http://schemas.openxmlformats.org/presentationml/2006/ole">
            <mc:AlternateContent xmlns:mc="http://schemas.openxmlformats.org/markup-compatibility/2006">
              <mc:Choice xmlns:v="urn:schemas-microsoft-com:vml" Requires="v">
                <p:oleObj name="Equation" r:id="rId10" imgW="1549080" imgH="622080" progId="Equation.3">
                  <p:embed/>
                </p:oleObj>
              </mc:Choice>
              <mc:Fallback>
                <p:oleObj name="Equation" r:id="rId10" imgW="1549080" imgH="622080" progId="Equation.3">
                  <p:embed/>
                  <p:pic>
                    <p:nvPicPr>
                      <p:cNvPr id="121859"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2625" y="1557339"/>
                        <a:ext cx="3043238" cy="1222375"/>
                      </a:xfrm>
                      <a:prstGeom prst="rect">
                        <a:avLst/>
                      </a:prstGeom>
                      <a:solidFill>
                        <a:schemeClr val="bg1"/>
                      </a:solidFill>
                      <a:ln w="9525">
                        <a:solidFill>
                          <a:srgbClr val="FF0000"/>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60096" y="7850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4"/>
          <p:cNvSpPr>
            <a:spLocks noGrp="1" noChangeArrowheads="1"/>
          </p:cNvSpPr>
          <p:nvPr>
            <p:ph type="title"/>
          </p:nvPr>
        </p:nvSpPr>
        <p:spPr/>
        <p:txBody>
          <a:bodyPr/>
          <a:lstStyle/>
          <a:p>
            <a:pPr eaLnBrk="1" hangingPunct="1"/>
            <a:r>
              <a:rPr lang="fr-FR"/>
              <a:t>Fonction de Fermi – Dirac</a:t>
            </a:r>
          </a:p>
        </p:txBody>
      </p:sp>
      <p:sp>
        <p:nvSpPr>
          <p:cNvPr id="290818" name="Espace réservé du numéro de diapositive 4"/>
          <p:cNvSpPr>
            <a:spLocks noGrp="1"/>
          </p:cNvSpPr>
          <p:nvPr>
            <p:ph type="sldNum" sz="quarter" idx="12"/>
          </p:nvPr>
        </p:nvSpPr>
        <p:spPr>
          <a:noFill/>
        </p:spPr>
        <p:txBody>
          <a:bodyPr/>
          <a:lstStyle/>
          <a:p>
            <a:fld id="{FD40D694-1908-48E4-A7D9-1D7FE60C2158}" type="slidenum">
              <a:rPr lang="fr-FR" altLang="en-US"/>
              <a:pPr/>
              <a:t>208</a:t>
            </a:fld>
            <a:endParaRPr lang="fr-FR" altLang="en-US"/>
          </a:p>
        </p:txBody>
      </p:sp>
      <p:pic>
        <p:nvPicPr>
          <p:cNvPr id="290820" name="Picture 5"/>
          <p:cNvPicPr>
            <a:picLocks noChangeAspect="1" noChangeArrowheads="1"/>
          </p:cNvPicPr>
          <p:nvPr/>
        </p:nvPicPr>
        <p:blipFill>
          <a:blip r:embed="rId5" cstate="print"/>
          <a:srcRect r="4539"/>
          <a:stretch>
            <a:fillRect/>
          </a:stretch>
        </p:blipFill>
        <p:spPr bwMode="auto">
          <a:xfrm>
            <a:off x="1703388" y="1773238"/>
            <a:ext cx="5040312" cy="2908300"/>
          </a:xfrm>
          <a:prstGeom prst="rect">
            <a:avLst/>
          </a:prstGeom>
          <a:noFill/>
          <a:ln w="9525">
            <a:noFill/>
            <a:miter lim="800000"/>
            <a:headEnd/>
            <a:tailEnd/>
          </a:ln>
        </p:spPr>
      </p:pic>
      <p:sp>
        <p:nvSpPr>
          <p:cNvPr id="290821" name="Text Box 7"/>
          <p:cNvSpPr txBox="1">
            <a:spLocks noChangeArrowheads="1"/>
          </p:cNvSpPr>
          <p:nvPr/>
        </p:nvSpPr>
        <p:spPr bwMode="auto">
          <a:xfrm>
            <a:off x="4295775" y="5157788"/>
            <a:ext cx="1004888" cy="457200"/>
          </a:xfrm>
          <a:prstGeom prst="rect">
            <a:avLst/>
          </a:prstGeom>
          <a:noFill/>
          <a:ln w="9525">
            <a:noFill/>
            <a:miter lim="800000"/>
            <a:headEnd/>
            <a:tailEnd/>
          </a:ln>
        </p:spPr>
        <p:txBody>
          <a:bodyPr wrap="none">
            <a:spAutoFit/>
          </a:bodyPr>
          <a:lstStyle/>
          <a:p>
            <a:r>
              <a:rPr lang="fr-FR" sz="2400"/>
              <a:t>T&gt; 0K</a:t>
            </a:r>
          </a:p>
        </p:txBody>
      </p:sp>
      <p:sp>
        <p:nvSpPr>
          <p:cNvPr id="290822" name="AutoShape 8"/>
          <p:cNvSpPr>
            <a:spLocks noChangeArrowheads="1"/>
          </p:cNvSpPr>
          <p:nvPr/>
        </p:nvSpPr>
        <p:spPr bwMode="auto">
          <a:xfrm>
            <a:off x="7248526" y="2420939"/>
            <a:ext cx="976313"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90823" name="AutoShape 9"/>
          <p:cNvSpPr>
            <a:spLocks noChangeArrowheads="1"/>
          </p:cNvSpPr>
          <p:nvPr/>
        </p:nvSpPr>
        <p:spPr bwMode="auto">
          <a:xfrm>
            <a:off x="5664201" y="5157789"/>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grpSp>
        <p:nvGrpSpPr>
          <p:cNvPr id="290824" name="Group 16"/>
          <p:cNvGrpSpPr>
            <a:grpSpLocks/>
          </p:cNvGrpSpPr>
          <p:nvPr/>
        </p:nvGrpSpPr>
        <p:grpSpPr bwMode="auto">
          <a:xfrm>
            <a:off x="6435726" y="3644900"/>
            <a:ext cx="4232275" cy="2965450"/>
            <a:chOff x="3094" y="2296"/>
            <a:chExt cx="2666" cy="1868"/>
          </a:xfrm>
        </p:grpSpPr>
        <p:pic>
          <p:nvPicPr>
            <p:cNvPr id="290826" name="Picture 6"/>
            <p:cNvPicPr>
              <a:picLocks noChangeAspect="1" noChangeArrowheads="1"/>
            </p:cNvPicPr>
            <p:nvPr/>
          </p:nvPicPr>
          <p:blipFill>
            <a:blip r:embed="rId6" cstate="print"/>
            <a:srcRect/>
            <a:stretch>
              <a:fillRect/>
            </a:stretch>
          </p:blipFill>
          <p:spPr bwMode="auto">
            <a:xfrm>
              <a:off x="3310" y="2296"/>
              <a:ext cx="2450" cy="1868"/>
            </a:xfrm>
            <a:prstGeom prst="rect">
              <a:avLst/>
            </a:prstGeom>
            <a:noFill/>
            <a:ln w="9525">
              <a:noFill/>
              <a:miter lim="800000"/>
              <a:headEnd/>
              <a:tailEnd/>
            </a:ln>
          </p:spPr>
        </p:pic>
        <p:sp>
          <p:nvSpPr>
            <p:cNvPr id="290827" name="Line 10"/>
            <p:cNvSpPr>
              <a:spLocks noChangeShapeType="1"/>
            </p:cNvSpPr>
            <p:nvPr/>
          </p:nvSpPr>
          <p:spPr bwMode="auto">
            <a:xfrm>
              <a:off x="3379" y="2704"/>
              <a:ext cx="2381" cy="0"/>
            </a:xfrm>
            <a:prstGeom prst="line">
              <a:avLst/>
            </a:prstGeom>
            <a:noFill/>
            <a:ln w="28575">
              <a:solidFill>
                <a:srgbClr val="FF0000"/>
              </a:solidFill>
              <a:prstDash val="dash"/>
              <a:round/>
              <a:headEnd/>
              <a:tailEnd/>
            </a:ln>
          </p:spPr>
          <p:txBody>
            <a:bodyPr/>
            <a:lstStyle/>
            <a:p>
              <a:endParaRPr lang="fr-FR"/>
            </a:p>
          </p:txBody>
        </p:sp>
        <p:sp>
          <p:nvSpPr>
            <p:cNvPr id="316427" name="Text Box 11"/>
            <p:cNvSpPr txBox="1">
              <a:spLocks noChangeArrowheads="1"/>
            </p:cNvSpPr>
            <p:nvPr/>
          </p:nvSpPr>
          <p:spPr bwMode="auto">
            <a:xfrm>
              <a:off x="3094" y="2581"/>
              <a:ext cx="271" cy="231"/>
            </a:xfrm>
            <a:prstGeom prst="rect">
              <a:avLst/>
            </a:prstGeom>
            <a:solidFill>
              <a:schemeClr val="bg1"/>
            </a:solid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F</a:t>
              </a:r>
            </a:p>
          </p:txBody>
        </p:sp>
        <p:pic>
          <p:nvPicPr>
            <p:cNvPr id="290829" name="Picture 13"/>
            <p:cNvPicPr>
              <a:picLocks noChangeAspect="1" noChangeArrowheads="1"/>
            </p:cNvPicPr>
            <p:nvPr/>
          </p:nvPicPr>
          <p:blipFill>
            <a:blip r:embed="rId7" cstate="print"/>
            <a:srcRect/>
            <a:stretch>
              <a:fillRect/>
            </a:stretch>
          </p:blipFill>
          <p:spPr bwMode="auto">
            <a:xfrm>
              <a:off x="4967" y="2777"/>
              <a:ext cx="182" cy="132"/>
            </a:xfrm>
            <a:prstGeom prst="rect">
              <a:avLst/>
            </a:prstGeom>
            <a:noFill/>
            <a:ln w="9525">
              <a:noFill/>
              <a:miter lim="800000"/>
              <a:headEnd/>
              <a:tailEnd/>
            </a:ln>
          </p:spPr>
        </p:pic>
        <p:pic>
          <p:nvPicPr>
            <p:cNvPr id="290830" name="Picture 14"/>
            <p:cNvPicPr>
              <a:picLocks noChangeAspect="1" noChangeArrowheads="1"/>
            </p:cNvPicPr>
            <p:nvPr/>
          </p:nvPicPr>
          <p:blipFill>
            <a:blip r:embed="rId8" cstate="print"/>
            <a:srcRect/>
            <a:stretch>
              <a:fillRect/>
            </a:stretch>
          </p:blipFill>
          <p:spPr bwMode="auto">
            <a:xfrm>
              <a:off x="5193" y="2396"/>
              <a:ext cx="182" cy="148"/>
            </a:xfrm>
            <a:prstGeom prst="rect">
              <a:avLst/>
            </a:prstGeom>
            <a:noFill/>
            <a:ln w="9525">
              <a:noFill/>
              <a:miter lim="800000"/>
              <a:headEnd/>
              <a:tailEnd/>
            </a:ln>
          </p:spPr>
        </p:pic>
        <p:pic>
          <p:nvPicPr>
            <p:cNvPr id="290831" name="Picture 15"/>
            <p:cNvPicPr>
              <a:picLocks noChangeAspect="1" noChangeArrowheads="1"/>
            </p:cNvPicPr>
            <p:nvPr/>
          </p:nvPicPr>
          <p:blipFill>
            <a:blip r:embed="rId9" cstate="print"/>
            <a:srcRect/>
            <a:stretch>
              <a:fillRect/>
            </a:stretch>
          </p:blipFill>
          <p:spPr bwMode="auto">
            <a:xfrm rot="1229539">
              <a:off x="5103" y="2568"/>
              <a:ext cx="112" cy="232"/>
            </a:xfrm>
            <a:prstGeom prst="rect">
              <a:avLst/>
            </a:prstGeom>
            <a:noFill/>
            <a:ln w="9525">
              <a:noFill/>
              <a:miter lim="800000"/>
              <a:headEnd/>
              <a:tailEnd/>
            </a:ln>
          </p:spPr>
        </p:pic>
      </p:grpSp>
      <p:sp>
        <p:nvSpPr>
          <p:cNvPr id="290825" name="Text Box 17"/>
          <p:cNvSpPr txBox="1">
            <a:spLocks noChangeArrowheads="1"/>
          </p:cNvSpPr>
          <p:nvPr/>
        </p:nvSpPr>
        <p:spPr bwMode="auto">
          <a:xfrm>
            <a:off x="8401051" y="2420938"/>
            <a:ext cx="1089025" cy="457200"/>
          </a:xfrm>
          <a:prstGeom prst="rect">
            <a:avLst/>
          </a:prstGeom>
          <a:noFill/>
          <a:ln w="9525">
            <a:noFill/>
            <a:miter lim="800000"/>
            <a:headEnd/>
            <a:tailEnd/>
          </a:ln>
        </p:spPr>
        <p:txBody>
          <a:bodyPr wrap="none">
            <a:spAutoFit/>
          </a:bodyPr>
          <a:lstStyle/>
          <a:p>
            <a:r>
              <a:rPr lang="fr-FR" sz="2400"/>
              <a:t>T = 0K</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04112" y="82890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4"/>
          <p:cNvSpPr>
            <a:spLocks noGrp="1" noChangeArrowheads="1"/>
          </p:cNvSpPr>
          <p:nvPr>
            <p:ph type="title"/>
          </p:nvPr>
        </p:nvSpPr>
        <p:spPr>
          <a:xfrm>
            <a:off x="1981200" y="260350"/>
            <a:ext cx="7543800" cy="725488"/>
          </a:xfrm>
        </p:spPr>
        <p:txBody>
          <a:bodyPr/>
          <a:lstStyle/>
          <a:p>
            <a:pPr eaLnBrk="1" hangingPunct="1"/>
            <a:r>
              <a:rPr lang="fr-FR"/>
              <a:t>Influence de la température</a:t>
            </a:r>
          </a:p>
        </p:txBody>
      </p:sp>
      <p:sp>
        <p:nvSpPr>
          <p:cNvPr id="291842" name="Espace réservé du numéro de diapositive 4"/>
          <p:cNvSpPr>
            <a:spLocks noGrp="1"/>
          </p:cNvSpPr>
          <p:nvPr>
            <p:ph type="sldNum" sz="quarter" idx="12"/>
          </p:nvPr>
        </p:nvSpPr>
        <p:spPr>
          <a:noFill/>
        </p:spPr>
        <p:txBody>
          <a:bodyPr/>
          <a:lstStyle/>
          <a:p>
            <a:fld id="{6485F497-4E10-4B1B-80B3-C8E182365B4D}" type="slidenum">
              <a:rPr lang="fr-FR" altLang="en-US"/>
              <a:pPr/>
              <a:t>209</a:t>
            </a:fld>
            <a:endParaRPr lang="fr-FR" altLang="en-US"/>
          </a:p>
        </p:txBody>
      </p:sp>
      <p:grpSp>
        <p:nvGrpSpPr>
          <p:cNvPr id="291844" name="Group 21"/>
          <p:cNvGrpSpPr>
            <a:grpSpLocks/>
          </p:cNvGrpSpPr>
          <p:nvPr/>
        </p:nvGrpSpPr>
        <p:grpSpPr bwMode="auto">
          <a:xfrm>
            <a:off x="1581032" y="912538"/>
            <a:ext cx="8916988" cy="4000500"/>
            <a:chOff x="30" y="754"/>
            <a:chExt cx="5617" cy="2520"/>
          </a:xfrm>
        </p:grpSpPr>
        <p:pic>
          <p:nvPicPr>
            <p:cNvPr id="291846" name="Picture 5"/>
            <p:cNvPicPr>
              <a:picLocks noChangeAspect="1" noChangeArrowheads="1"/>
            </p:cNvPicPr>
            <p:nvPr/>
          </p:nvPicPr>
          <p:blipFill>
            <a:blip r:embed="rId5" cstate="print"/>
            <a:srcRect/>
            <a:stretch>
              <a:fillRect/>
            </a:stretch>
          </p:blipFill>
          <p:spPr bwMode="auto">
            <a:xfrm>
              <a:off x="30" y="754"/>
              <a:ext cx="5617" cy="2520"/>
            </a:xfrm>
            <a:prstGeom prst="rect">
              <a:avLst/>
            </a:prstGeom>
            <a:noFill/>
            <a:ln w="9525">
              <a:noFill/>
              <a:miter lim="800000"/>
              <a:headEnd/>
              <a:tailEnd/>
            </a:ln>
          </p:spPr>
        </p:pic>
        <p:grpSp>
          <p:nvGrpSpPr>
            <p:cNvPr id="291847" name="Group 20"/>
            <p:cNvGrpSpPr>
              <a:grpSpLocks/>
            </p:cNvGrpSpPr>
            <p:nvPr/>
          </p:nvGrpSpPr>
          <p:grpSpPr bwMode="auto">
            <a:xfrm>
              <a:off x="902" y="1269"/>
              <a:ext cx="2935" cy="1985"/>
              <a:chOff x="902" y="1269"/>
              <a:chExt cx="2935" cy="1985"/>
            </a:xfrm>
          </p:grpSpPr>
          <p:sp>
            <p:nvSpPr>
              <p:cNvPr id="291848" name="Line 6"/>
              <p:cNvSpPr>
                <a:spLocks noChangeShapeType="1"/>
              </p:cNvSpPr>
              <p:nvPr/>
            </p:nvSpPr>
            <p:spPr bwMode="auto">
              <a:xfrm flipV="1">
                <a:off x="960" y="1287"/>
                <a:ext cx="0" cy="1678"/>
              </a:xfrm>
              <a:prstGeom prst="line">
                <a:avLst/>
              </a:prstGeom>
              <a:noFill/>
              <a:ln w="38100">
                <a:solidFill>
                  <a:srgbClr val="FF0000"/>
                </a:solidFill>
                <a:prstDash val="lgDashDot"/>
                <a:round/>
                <a:headEnd/>
                <a:tailEnd/>
              </a:ln>
            </p:spPr>
            <p:txBody>
              <a:bodyPr/>
              <a:lstStyle/>
              <a:p>
                <a:endParaRPr lang="fr-FR"/>
              </a:p>
            </p:txBody>
          </p:sp>
          <p:sp>
            <p:nvSpPr>
              <p:cNvPr id="291849" name="Line 7"/>
              <p:cNvSpPr>
                <a:spLocks noChangeShapeType="1"/>
              </p:cNvSpPr>
              <p:nvPr/>
            </p:nvSpPr>
            <p:spPr bwMode="auto">
              <a:xfrm flipV="1">
                <a:off x="1731" y="1287"/>
                <a:ext cx="0" cy="1678"/>
              </a:xfrm>
              <a:prstGeom prst="line">
                <a:avLst/>
              </a:prstGeom>
              <a:noFill/>
              <a:ln w="38100">
                <a:solidFill>
                  <a:srgbClr val="FF0000"/>
                </a:solidFill>
                <a:prstDash val="lgDashDot"/>
                <a:round/>
                <a:headEnd/>
                <a:tailEnd/>
              </a:ln>
            </p:spPr>
            <p:txBody>
              <a:bodyPr/>
              <a:lstStyle/>
              <a:p>
                <a:endParaRPr lang="fr-FR"/>
              </a:p>
            </p:txBody>
          </p:sp>
          <p:sp>
            <p:nvSpPr>
              <p:cNvPr id="291850" name="Line 8"/>
              <p:cNvSpPr>
                <a:spLocks noChangeShapeType="1"/>
              </p:cNvSpPr>
              <p:nvPr/>
            </p:nvSpPr>
            <p:spPr bwMode="auto">
              <a:xfrm flipV="1">
                <a:off x="2547" y="1287"/>
                <a:ext cx="0" cy="1678"/>
              </a:xfrm>
              <a:prstGeom prst="line">
                <a:avLst/>
              </a:prstGeom>
              <a:noFill/>
              <a:ln w="38100">
                <a:solidFill>
                  <a:srgbClr val="FF0000"/>
                </a:solidFill>
                <a:prstDash val="lgDashDot"/>
                <a:round/>
                <a:headEnd/>
                <a:tailEnd/>
              </a:ln>
            </p:spPr>
            <p:txBody>
              <a:bodyPr/>
              <a:lstStyle/>
              <a:p>
                <a:endParaRPr lang="fr-FR"/>
              </a:p>
            </p:txBody>
          </p:sp>
          <p:sp>
            <p:nvSpPr>
              <p:cNvPr id="291851" name="Line 9"/>
              <p:cNvSpPr>
                <a:spLocks noChangeShapeType="1"/>
              </p:cNvSpPr>
              <p:nvPr/>
            </p:nvSpPr>
            <p:spPr bwMode="auto">
              <a:xfrm flipV="1">
                <a:off x="3182" y="1269"/>
                <a:ext cx="0" cy="1678"/>
              </a:xfrm>
              <a:prstGeom prst="line">
                <a:avLst/>
              </a:prstGeom>
              <a:noFill/>
              <a:ln w="38100">
                <a:solidFill>
                  <a:srgbClr val="FF0000"/>
                </a:solidFill>
                <a:prstDash val="lgDashDot"/>
                <a:round/>
                <a:headEnd/>
                <a:tailEnd/>
              </a:ln>
            </p:spPr>
            <p:txBody>
              <a:bodyPr/>
              <a:lstStyle/>
              <a:p>
                <a:endParaRPr lang="fr-FR"/>
              </a:p>
            </p:txBody>
          </p:sp>
          <p:sp>
            <p:nvSpPr>
              <p:cNvPr id="291852" name="Line 10"/>
              <p:cNvSpPr>
                <a:spLocks noChangeShapeType="1"/>
              </p:cNvSpPr>
              <p:nvPr/>
            </p:nvSpPr>
            <p:spPr bwMode="auto">
              <a:xfrm flipV="1">
                <a:off x="3726" y="1287"/>
                <a:ext cx="0" cy="1678"/>
              </a:xfrm>
              <a:prstGeom prst="line">
                <a:avLst/>
              </a:prstGeom>
              <a:noFill/>
              <a:ln w="38100">
                <a:solidFill>
                  <a:srgbClr val="FF0000"/>
                </a:solidFill>
                <a:prstDash val="lgDashDot"/>
                <a:round/>
                <a:headEnd/>
                <a:tailEnd/>
              </a:ln>
            </p:spPr>
            <p:txBody>
              <a:bodyPr/>
              <a:lstStyle/>
              <a:p>
                <a:endParaRPr lang="fr-FR"/>
              </a:p>
            </p:txBody>
          </p:sp>
          <p:sp>
            <p:nvSpPr>
              <p:cNvPr id="318475" name="Text Box 11"/>
              <p:cNvSpPr txBox="1">
                <a:spLocks noChangeArrowheads="1"/>
              </p:cNvSpPr>
              <p:nvPr/>
            </p:nvSpPr>
            <p:spPr bwMode="auto">
              <a:xfrm>
                <a:off x="902" y="3023"/>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E1</a:t>
                </a:r>
              </a:p>
            </p:txBody>
          </p:sp>
          <p:sp>
            <p:nvSpPr>
              <p:cNvPr id="318476" name="Text Box 12"/>
              <p:cNvSpPr txBox="1">
                <a:spLocks noChangeArrowheads="1"/>
              </p:cNvSpPr>
              <p:nvPr/>
            </p:nvSpPr>
            <p:spPr bwMode="auto">
              <a:xfrm>
                <a:off x="2366" y="3011"/>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E3</a:t>
                </a:r>
              </a:p>
            </p:txBody>
          </p:sp>
          <p:sp>
            <p:nvSpPr>
              <p:cNvPr id="318477" name="Text Box 13"/>
              <p:cNvSpPr txBox="1">
                <a:spLocks noChangeArrowheads="1"/>
              </p:cNvSpPr>
              <p:nvPr/>
            </p:nvSpPr>
            <p:spPr bwMode="auto">
              <a:xfrm>
                <a:off x="3001" y="3011"/>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E4</a:t>
                </a:r>
              </a:p>
            </p:txBody>
          </p:sp>
          <p:sp>
            <p:nvSpPr>
              <p:cNvPr id="318478" name="Text Box 14"/>
              <p:cNvSpPr txBox="1">
                <a:spLocks noChangeArrowheads="1"/>
              </p:cNvSpPr>
              <p:nvPr/>
            </p:nvSpPr>
            <p:spPr bwMode="auto">
              <a:xfrm>
                <a:off x="3545" y="3011"/>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E5</a:t>
                </a:r>
              </a:p>
            </p:txBody>
          </p:sp>
          <p:sp>
            <p:nvSpPr>
              <p:cNvPr id="318479" name="Text Box 15"/>
              <p:cNvSpPr txBox="1">
                <a:spLocks noChangeArrowheads="1"/>
              </p:cNvSpPr>
              <p:nvPr/>
            </p:nvSpPr>
            <p:spPr bwMode="auto">
              <a:xfrm>
                <a:off x="1549" y="3011"/>
                <a:ext cx="412" cy="231"/>
              </a:xfrm>
              <a:prstGeom prst="rect">
                <a:avLst/>
              </a:prstGeom>
              <a:solidFill>
                <a:schemeClr val="bg1"/>
              </a:solid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E2   </a:t>
                </a:r>
              </a:p>
            </p:txBody>
          </p:sp>
        </p:grpSp>
      </p:grpSp>
      <p:sp>
        <p:nvSpPr>
          <p:cNvPr id="291845" name="Text Box 19"/>
          <p:cNvSpPr txBox="1">
            <a:spLocks noChangeArrowheads="1"/>
          </p:cNvSpPr>
          <p:nvPr/>
        </p:nvSpPr>
        <p:spPr bwMode="auto">
          <a:xfrm>
            <a:off x="1755776" y="5465763"/>
            <a:ext cx="3698875" cy="366712"/>
          </a:xfrm>
          <a:prstGeom prst="rect">
            <a:avLst/>
          </a:prstGeom>
          <a:noFill/>
          <a:ln w="9525">
            <a:noFill/>
            <a:miter lim="800000"/>
            <a:headEnd/>
            <a:tailEnd/>
          </a:ln>
        </p:spPr>
        <p:txBody>
          <a:bodyPr wrap="none">
            <a:spAutoFit/>
          </a:bodyPr>
          <a:lstStyle/>
          <a:p>
            <a:r>
              <a:rPr lang="fr-FR"/>
              <a:t>Ex: T=300K, si E – E</a:t>
            </a:r>
            <a:r>
              <a:rPr lang="fr-FR" baseline="-25000"/>
              <a:t>F </a:t>
            </a:r>
            <a:r>
              <a:rPr lang="fr-FR"/>
              <a:t>= 3kT, f(E) ?</a:t>
            </a:r>
          </a:p>
        </p:txBody>
      </p:sp>
      <p:grpSp>
        <p:nvGrpSpPr>
          <p:cNvPr id="18" name="Group 16"/>
          <p:cNvGrpSpPr>
            <a:grpSpLocks/>
          </p:cNvGrpSpPr>
          <p:nvPr/>
        </p:nvGrpSpPr>
        <p:grpSpPr bwMode="auto">
          <a:xfrm>
            <a:off x="6897525" y="4473632"/>
            <a:ext cx="3621088" cy="2349500"/>
            <a:chOff x="3094" y="2296"/>
            <a:chExt cx="2666" cy="1868"/>
          </a:xfrm>
        </p:grpSpPr>
        <p:pic>
          <p:nvPicPr>
            <p:cNvPr id="19" name="Picture 6"/>
            <p:cNvPicPr>
              <a:picLocks noChangeAspect="1" noChangeArrowheads="1"/>
            </p:cNvPicPr>
            <p:nvPr/>
          </p:nvPicPr>
          <p:blipFill>
            <a:blip r:embed="rId6" cstate="print"/>
            <a:srcRect/>
            <a:stretch>
              <a:fillRect/>
            </a:stretch>
          </p:blipFill>
          <p:spPr bwMode="auto">
            <a:xfrm>
              <a:off x="3310" y="2296"/>
              <a:ext cx="2450" cy="1868"/>
            </a:xfrm>
            <a:prstGeom prst="rect">
              <a:avLst/>
            </a:prstGeom>
            <a:noFill/>
            <a:ln w="9525">
              <a:noFill/>
              <a:miter lim="800000"/>
              <a:headEnd/>
              <a:tailEnd/>
            </a:ln>
          </p:spPr>
        </p:pic>
        <p:sp>
          <p:nvSpPr>
            <p:cNvPr id="20" name="Line 10"/>
            <p:cNvSpPr>
              <a:spLocks noChangeShapeType="1"/>
            </p:cNvSpPr>
            <p:nvPr/>
          </p:nvSpPr>
          <p:spPr bwMode="auto">
            <a:xfrm>
              <a:off x="3379" y="2704"/>
              <a:ext cx="2381" cy="0"/>
            </a:xfrm>
            <a:prstGeom prst="line">
              <a:avLst/>
            </a:prstGeom>
            <a:noFill/>
            <a:ln w="28575">
              <a:solidFill>
                <a:srgbClr val="FF0000"/>
              </a:solidFill>
              <a:prstDash val="dash"/>
              <a:round/>
              <a:headEnd/>
              <a:tailEnd/>
            </a:ln>
          </p:spPr>
          <p:txBody>
            <a:bodyPr/>
            <a:lstStyle/>
            <a:p>
              <a:endParaRPr lang="fr-FR"/>
            </a:p>
          </p:txBody>
        </p:sp>
        <p:sp>
          <p:nvSpPr>
            <p:cNvPr id="21" name="Text Box 11"/>
            <p:cNvSpPr txBox="1">
              <a:spLocks noChangeArrowheads="1"/>
            </p:cNvSpPr>
            <p:nvPr/>
          </p:nvSpPr>
          <p:spPr bwMode="auto">
            <a:xfrm>
              <a:off x="3094" y="2581"/>
              <a:ext cx="319" cy="294"/>
            </a:xfrm>
            <a:prstGeom prst="rect">
              <a:avLst/>
            </a:prstGeom>
            <a:solidFill>
              <a:schemeClr val="bg1"/>
            </a:solid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F</a:t>
              </a:r>
            </a:p>
          </p:txBody>
        </p:sp>
        <p:pic>
          <p:nvPicPr>
            <p:cNvPr id="22" name="Picture 13"/>
            <p:cNvPicPr>
              <a:picLocks noChangeAspect="1" noChangeArrowheads="1"/>
            </p:cNvPicPr>
            <p:nvPr/>
          </p:nvPicPr>
          <p:blipFill>
            <a:blip r:embed="rId7" cstate="print"/>
            <a:srcRect/>
            <a:stretch>
              <a:fillRect/>
            </a:stretch>
          </p:blipFill>
          <p:spPr bwMode="auto">
            <a:xfrm>
              <a:off x="4967" y="2777"/>
              <a:ext cx="182" cy="132"/>
            </a:xfrm>
            <a:prstGeom prst="rect">
              <a:avLst/>
            </a:prstGeom>
            <a:noFill/>
            <a:ln w="9525">
              <a:noFill/>
              <a:miter lim="800000"/>
              <a:headEnd/>
              <a:tailEnd/>
            </a:ln>
          </p:spPr>
        </p:pic>
        <p:pic>
          <p:nvPicPr>
            <p:cNvPr id="23" name="Picture 14"/>
            <p:cNvPicPr>
              <a:picLocks noChangeAspect="1" noChangeArrowheads="1"/>
            </p:cNvPicPr>
            <p:nvPr/>
          </p:nvPicPr>
          <p:blipFill>
            <a:blip r:embed="rId8" cstate="print"/>
            <a:srcRect/>
            <a:stretch>
              <a:fillRect/>
            </a:stretch>
          </p:blipFill>
          <p:spPr bwMode="auto">
            <a:xfrm>
              <a:off x="5193" y="2396"/>
              <a:ext cx="182" cy="148"/>
            </a:xfrm>
            <a:prstGeom prst="rect">
              <a:avLst/>
            </a:prstGeom>
            <a:noFill/>
            <a:ln w="9525">
              <a:noFill/>
              <a:miter lim="800000"/>
              <a:headEnd/>
              <a:tailEnd/>
            </a:ln>
          </p:spPr>
        </p:pic>
        <p:pic>
          <p:nvPicPr>
            <p:cNvPr id="24" name="Picture 15"/>
            <p:cNvPicPr>
              <a:picLocks noChangeAspect="1" noChangeArrowheads="1"/>
            </p:cNvPicPr>
            <p:nvPr/>
          </p:nvPicPr>
          <p:blipFill>
            <a:blip r:embed="rId9" cstate="print"/>
            <a:srcRect/>
            <a:stretch>
              <a:fillRect/>
            </a:stretch>
          </p:blipFill>
          <p:spPr bwMode="auto">
            <a:xfrm rot="1229539">
              <a:off x="5103" y="2568"/>
              <a:ext cx="112" cy="232"/>
            </a:xfrm>
            <a:prstGeom prst="rect">
              <a:avLst/>
            </a:prstGeom>
            <a:noFill/>
            <a:ln w="9525">
              <a:noFill/>
              <a:miter lim="800000"/>
              <a:headEnd/>
              <a:tailEnd/>
            </a:ln>
          </p:spPr>
        </p:pic>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36160" y="51126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2"/>
          <p:cNvSpPr>
            <a:spLocks noGrp="1" noChangeArrowheads="1"/>
          </p:cNvSpPr>
          <p:nvPr>
            <p:ph type="title"/>
          </p:nvPr>
        </p:nvSpPr>
        <p:spPr/>
        <p:txBody>
          <a:bodyPr/>
          <a:lstStyle/>
          <a:p>
            <a:pPr eaLnBrk="1" hangingPunct="1"/>
            <a:r>
              <a:rPr lang="fr-FR"/>
              <a:t>Liaison ionique</a:t>
            </a:r>
          </a:p>
        </p:txBody>
      </p:sp>
      <p:sp>
        <p:nvSpPr>
          <p:cNvPr id="219140" name="Rectangle 3"/>
          <p:cNvSpPr>
            <a:spLocks noGrp="1" noChangeArrowheads="1"/>
          </p:cNvSpPr>
          <p:nvPr>
            <p:ph idx="1"/>
          </p:nvPr>
        </p:nvSpPr>
        <p:spPr>
          <a:xfrm>
            <a:off x="1981200" y="1484313"/>
            <a:ext cx="8229600" cy="2089150"/>
          </a:xfrm>
        </p:spPr>
        <p:txBody>
          <a:bodyPr/>
          <a:lstStyle/>
          <a:p>
            <a:pPr eaLnBrk="1" hangingPunct="1">
              <a:lnSpc>
                <a:spcPct val="80000"/>
              </a:lnSpc>
            </a:pPr>
            <a:r>
              <a:rPr lang="fr-FR" sz="2600" dirty="0"/>
              <a:t>Association d’un élément chimique fortement électronégatif (7e</a:t>
            </a:r>
            <a:r>
              <a:rPr lang="fr-FR" sz="2600" baseline="30000" dirty="0"/>
              <a:t>-</a:t>
            </a:r>
            <a:r>
              <a:rPr lang="fr-FR" sz="2600" dirty="0"/>
              <a:t>) et d’un élément fortement électropositif (1e</a:t>
            </a:r>
            <a:r>
              <a:rPr lang="fr-FR" sz="2600" baseline="30000" dirty="0"/>
              <a:t>-</a:t>
            </a:r>
            <a:r>
              <a:rPr lang="fr-FR" sz="2600" dirty="0"/>
              <a:t>): ex </a:t>
            </a:r>
            <a:r>
              <a:rPr lang="fr-FR" sz="2600" dirty="0" err="1"/>
              <a:t>NaCl</a:t>
            </a:r>
            <a:endParaRPr lang="fr-FR" sz="2600" dirty="0"/>
          </a:p>
          <a:p>
            <a:pPr eaLnBrk="1" hangingPunct="1">
              <a:lnSpc>
                <a:spcPct val="80000"/>
              </a:lnSpc>
            </a:pPr>
            <a:r>
              <a:rPr lang="fr-FR" sz="2600" dirty="0"/>
              <a:t>L’électronégatif accepte un e</a:t>
            </a:r>
            <a:r>
              <a:rPr lang="fr-FR" sz="2600" baseline="30000" dirty="0"/>
              <a:t>- </a:t>
            </a:r>
            <a:r>
              <a:rPr lang="fr-FR" sz="2600" dirty="0"/>
              <a:t>et devient un ion négatif (Cl</a:t>
            </a:r>
            <a:r>
              <a:rPr lang="fr-FR" sz="2600" baseline="30000" dirty="0"/>
              <a:t>-</a:t>
            </a:r>
            <a:r>
              <a:rPr lang="fr-FR" sz="2600" dirty="0"/>
              <a:t>) , l’électropositif cède son e</a:t>
            </a:r>
            <a:r>
              <a:rPr lang="fr-FR" sz="2600" baseline="30000" dirty="0"/>
              <a:t>- </a:t>
            </a:r>
            <a:r>
              <a:rPr lang="fr-FR" sz="2600" dirty="0"/>
              <a:t>et devient un ion positif (Na</a:t>
            </a:r>
            <a:r>
              <a:rPr lang="fr-FR" sz="2600" baseline="30000" dirty="0"/>
              <a:t>+</a:t>
            </a:r>
            <a:r>
              <a:rPr lang="fr-FR" sz="2600" dirty="0"/>
              <a:t>)</a:t>
            </a:r>
          </a:p>
          <a:p>
            <a:pPr eaLnBrk="1" hangingPunct="1">
              <a:lnSpc>
                <a:spcPct val="80000"/>
              </a:lnSpc>
            </a:pPr>
            <a:endParaRPr lang="fr-FR" sz="2600" dirty="0"/>
          </a:p>
          <a:p>
            <a:pPr eaLnBrk="1" hangingPunct="1">
              <a:lnSpc>
                <a:spcPct val="80000"/>
              </a:lnSpc>
            </a:pPr>
            <a:endParaRPr lang="fr-FR" sz="2600" dirty="0"/>
          </a:p>
        </p:txBody>
      </p:sp>
      <p:sp>
        <p:nvSpPr>
          <p:cNvPr id="219138" name="Espace réservé du numéro de diapositive 5"/>
          <p:cNvSpPr>
            <a:spLocks noGrp="1"/>
          </p:cNvSpPr>
          <p:nvPr>
            <p:ph type="sldNum" sz="quarter" idx="12"/>
          </p:nvPr>
        </p:nvSpPr>
        <p:spPr>
          <a:noFill/>
        </p:spPr>
        <p:txBody>
          <a:bodyPr/>
          <a:lstStyle/>
          <a:p>
            <a:fld id="{67D58D93-00A4-43E0-A882-5221A4A4E3A8}" type="slidenum">
              <a:rPr lang="fr-FR" altLang="en-US"/>
              <a:pPr/>
              <a:t>21</a:t>
            </a:fld>
            <a:endParaRPr lang="fr-FR" altLang="en-US"/>
          </a:p>
        </p:txBody>
      </p:sp>
      <p:pic>
        <p:nvPicPr>
          <p:cNvPr id="219141" name="Picture 4" descr="liaison ionique"/>
          <p:cNvPicPr>
            <a:picLocks noChangeAspect="1" noChangeArrowheads="1"/>
          </p:cNvPicPr>
          <p:nvPr/>
        </p:nvPicPr>
        <p:blipFill>
          <a:blip r:embed="rId3" cstate="print"/>
          <a:srcRect t="20451" b="22847"/>
          <a:stretch>
            <a:fillRect/>
          </a:stretch>
        </p:blipFill>
        <p:spPr bwMode="auto">
          <a:xfrm>
            <a:off x="3071813" y="3644900"/>
            <a:ext cx="6096000" cy="2592388"/>
          </a:xfrm>
          <a:prstGeom prst="rect">
            <a:avLst/>
          </a:prstGeom>
          <a:noFill/>
          <a:ln w="9525">
            <a:noFill/>
            <a:miter lim="800000"/>
            <a:headEnd/>
            <a:tailEnd/>
          </a:ln>
        </p:spPr>
      </p:pic>
      <p:sp>
        <p:nvSpPr>
          <p:cNvPr id="72709" name="Text Box 5"/>
          <p:cNvSpPr txBox="1">
            <a:spLocks noChangeArrowheads="1"/>
          </p:cNvSpPr>
          <p:nvPr/>
        </p:nvSpPr>
        <p:spPr bwMode="auto">
          <a:xfrm>
            <a:off x="2332039" y="5248276"/>
            <a:ext cx="522287"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3s</a:t>
            </a:r>
            <a:r>
              <a:rPr lang="fr-FR" b="1" baseline="30000">
                <a:effectLst>
                  <a:outerShdw blurRad="38100" dist="38100" dir="2700000" algn="tl">
                    <a:srgbClr val="C0C0C0"/>
                  </a:outerShdw>
                </a:effectLst>
              </a:rPr>
              <a:t>1</a:t>
            </a:r>
            <a:endParaRPr lang="fr-FR" b="1">
              <a:effectLst>
                <a:outerShdw blurRad="38100" dist="38100" dir="2700000" algn="tl">
                  <a:srgbClr val="C0C0C0"/>
                </a:outerShdw>
              </a:effectLst>
            </a:endParaRPr>
          </a:p>
        </p:txBody>
      </p:sp>
      <p:sp>
        <p:nvSpPr>
          <p:cNvPr id="72710" name="Text Box 6"/>
          <p:cNvSpPr txBox="1">
            <a:spLocks noChangeArrowheads="1"/>
          </p:cNvSpPr>
          <p:nvPr/>
        </p:nvSpPr>
        <p:spPr bwMode="auto">
          <a:xfrm>
            <a:off x="2063750" y="4168776"/>
            <a:ext cx="865188"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3s²3p</a:t>
            </a:r>
            <a:r>
              <a:rPr lang="fr-FR" b="1" baseline="30000">
                <a:effectLst>
                  <a:outerShdw blurRad="38100" dist="38100" dir="2700000" algn="tl">
                    <a:srgbClr val="C0C0C0"/>
                  </a:outerShdw>
                </a:effectLst>
              </a:rPr>
              <a:t>5</a:t>
            </a:r>
            <a:endParaRPr lang="fr-FR" b="1">
              <a:effectLst>
                <a:outerShdw blurRad="38100" dist="38100" dir="2700000" algn="tl">
                  <a:srgbClr val="C0C0C0"/>
                </a:outerShdw>
              </a:effectLst>
            </a:endParaRPr>
          </a:p>
        </p:txBody>
      </p:sp>
      <p:sp>
        <p:nvSpPr>
          <p:cNvPr id="219144" name="Rectangle 7"/>
          <p:cNvSpPr>
            <a:spLocks noChangeArrowheads="1"/>
          </p:cNvSpPr>
          <p:nvPr/>
        </p:nvSpPr>
        <p:spPr bwMode="auto">
          <a:xfrm>
            <a:off x="5016501" y="6288088"/>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4"/>
          <p:cNvSpPr>
            <a:spLocks noGrp="1" noChangeArrowheads="1"/>
          </p:cNvSpPr>
          <p:nvPr>
            <p:ph type="title"/>
          </p:nvPr>
        </p:nvSpPr>
        <p:spPr>
          <a:xfrm>
            <a:off x="1981200" y="549276"/>
            <a:ext cx="7543800" cy="868363"/>
          </a:xfrm>
        </p:spPr>
        <p:txBody>
          <a:bodyPr/>
          <a:lstStyle/>
          <a:p>
            <a:pPr eaLnBrk="1" hangingPunct="1"/>
            <a:r>
              <a:rPr lang="fr-FR"/>
              <a:t>Passage  FD  </a:t>
            </a:r>
            <a:r>
              <a:rPr lang="fr-FR">
                <a:sym typeface="Wingdings" pitchFamily="2" charset="2"/>
              </a:rPr>
              <a:t> </a:t>
            </a:r>
            <a:r>
              <a:rPr lang="fr-FR"/>
              <a:t>MB ?</a:t>
            </a:r>
          </a:p>
        </p:txBody>
      </p:sp>
      <p:sp>
        <p:nvSpPr>
          <p:cNvPr id="292868" name="Rectangle 5"/>
          <p:cNvSpPr>
            <a:spLocks noGrp="1" noChangeArrowheads="1"/>
          </p:cNvSpPr>
          <p:nvPr>
            <p:ph type="body" sz="half" idx="1"/>
          </p:nvPr>
        </p:nvSpPr>
        <p:spPr>
          <a:xfrm>
            <a:off x="1981200" y="1719263"/>
            <a:ext cx="3898900" cy="4411662"/>
          </a:xfrm>
        </p:spPr>
        <p:txBody>
          <a:bodyPr/>
          <a:lstStyle/>
          <a:p>
            <a:pPr lvl="1" eaLnBrk="1" hangingPunct="1"/>
            <a:r>
              <a:rPr lang="fr-FR" sz="2200" dirty="0"/>
              <a:t>L’utilisation de FD pour les calculs n’est pas </a:t>
            </a:r>
            <a:r>
              <a:rPr lang="fr-FR" sz="2200" dirty="0" err="1"/>
              <a:t>tjs</a:t>
            </a:r>
            <a:r>
              <a:rPr lang="fr-FR" sz="2200" dirty="0"/>
              <a:t> aisée</a:t>
            </a:r>
          </a:p>
          <a:p>
            <a:pPr lvl="1" eaLnBrk="1" hangingPunct="1"/>
            <a:r>
              <a:rPr lang="fr-FR" sz="2200" dirty="0"/>
              <a:t>Dans quelle mesure MB est suffisant ?</a:t>
            </a:r>
          </a:p>
          <a:p>
            <a:pPr lvl="2" eaLnBrk="1" hangingPunct="1"/>
            <a:r>
              <a:rPr lang="fr-FR" sz="2100" dirty="0"/>
              <a:t>Condition:</a:t>
            </a:r>
          </a:p>
          <a:p>
            <a:pPr lvl="2" eaLnBrk="1" hangingPunct="1"/>
            <a:endParaRPr lang="fr-FR" sz="2100" dirty="0"/>
          </a:p>
          <a:p>
            <a:pPr lvl="2" eaLnBrk="1" hangingPunct="1"/>
            <a:endParaRPr lang="fr-FR" sz="2100" dirty="0"/>
          </a:p>
          <a:p>
            <a:pPr lvl="2" eaLnBrk="1" hangingPunct="1"/>
            <a:endParaRPr lang="fr-FR" sz="2100" dirty="0"/>
          </a:p>
        </p:txBody>
      </p:sp>
      <p:sp>
        <p:nvSpPr>
          <p:cNvPr id="292866" name="Espace réservé du numéro de diapositive 6"/>
          <p:cNvSpPr>
            <a:spLocks noGrp="1"/>
          </p:cNvSpPr>
          <p:nvPr>
            <p:ph type="sldNum" sz="quarter" idx="12"/>
          </p:nvPr>
        </p:nvSpPr>
        <p:spPr>
          <a:noFill/>
        </p:spPr>
        <p:txBody>
          <a:bodyPr/>
          <a:lstStyle/>
          <a:p>
            <a:fld id="{67956C92-6C70-4F05-A8D7-EC00A4660D97}" type="slidenum">
              <a:rPr lang="fr-FR" altLang="en-US"/>
              <a:pPr/>
              <a:t>210</a:t>
            </a:fld>
            <a:endParaRPr lang="fr-FR" altLang="en-US"/>
          </a:p>
        </p:txBody>
      </p:sp>
      <p:pic>
        <p:nvPicPr>
          <p:cNvPr id="292869" name="Picture 8"/>
          <p:cNvPicPr>
            <a:picLocks noChangeAspect="1" noChangeArrowheads="1"/>
          </p:cNvPicPr>
          <p:nvPr/>
        </p:nvPicPr>
        <p:blipFill>
          <a:blip r:embed="rId5" cstate="print"/>
          <a:srcRect/>
          <a:stretch>
            <a:fillRect/>
          </a:stretch>
        </p:blipFill>
        <p:spPr bwMode="auto">
          <a:xfrm>
            <a:off x="5880100" y="1557338"/>
            <a:ext cx="4376738" cy="2265362"/>
          </a:xfrm>
          <a:prstGeom prst="rect">
            <a:avLst/>
          </a:prstGeom>
          <a:noFill/>
          <a:ln w="9525">
            <a:noFill/>
            <a:miter lim="800000"/>
            <a:headEnd/>
            <a:tailEnd/>
          </a:ln>
        </p:spPr>
      </p:pic>
      <p:pic>
        <p:nvPicPr>
          <p:cNvPr id="292870" name="Picture 9"/>
          <p:cNvPicPr>
            <a:picLocks noChangeAspect="1" noChangeArrowheads="1"/>
          </p:cNvPicPr>
          <p:nvPr/>
        </p:nvPicPr>
        <p:blipFill>
          <a:blip r:embed="rId6" cstate="print"/>
          <a:srcRect/>
          <a:stretch>
            <a:fillRect/>
          </a:stretch>
        </p:blipFill>
        <p:spPr bwMode="auto">
          <a:xfrm>
            <a:off x="6311900" y="3933825"/>
            <a:ext cx="3600450" cy="952500"/>
          </a:xfrm>
          <a:prstGeom prst="rect">
            <a:avLst/>
          </a:prstGeom>
          <a:noFill/>
          <a:ln w="9525">
            <a:noFill/>
            <a:miter lim="800000"/>
            <a:headEnd/>
            <a:tailEnd/>
          </a:ln>
        </p:spPr>
      </p:pic>
      <p:pic>
        <p:nvPicPr>
          <p:cNvPr id="292871" name="Picture 10"/>
          <p:cNvPicPr>
            <a:picLocks noChangeAspect="1" noChangeArrowheads="1"/>
          </p:cNvPicPr>
          <p:nvPr/>
        </p:nvPicPr>
        <p:blipFill>
          <a:blip r:embed="rId7" cstate="print"/>
          <a:srcRect/>
          <a:stretch>
            <a:fillRect/>
          </a:stretch>
        </p:blipFill>
        <p:spPr bwMode="auto">
          <a:xfrm>
            <a:off x="2927350" y="4221164"/>
            <a:ext cx="1784350" cy="409575"/>
          </a:xfrm>
          <a:prstGeom prst="rect">
            <a:avLst/>
          </a:prstGeom>
          <a:noFill/>
          <a:ln w="9525">
            <a:noFill/>
            <a:miter lim="800000"/>
            <a:headEnd/>
            <a:tailEnd/>
          </a:ln>
        </p:spPr>
      </p:pic>
      <p:sp>
        <p:nvSpPr>
          <p:cNvPr id="292872" name="AutoShape 11"/>
          <p:cNvSpPr>
            <a:spLocks noChangeArrowheads="1"/>
          </p:cNvSpPr>
          <p:nvPr/>
        </p:nvSpPr>
        <p:spPr bwMode="auto">
          <a:xfrm rot="-5400000">
            <a:off x="5591175" y="4221163"/>
            <a:ext cx="234950" cy="463550"/>
          </a:xfrm>
          <a:prstGeom prst="downArrow">
            <a:avLst>
              <a:gd name="adj1" fmla="val 50000"/>
              <a:gd name="adj2" fmla="val 49324"/>
            </a:avLst>
          </a:prstGeom>
          <a:solidFill>
            <a:schemeClr val="hlink"/>
          </a:solidFill>
          <a:ln w="9525">
            <a:solidFill>
              <a:schemeClr val="tx1"/>
            </a:solidFill>
            <a:miter lim="800000"/>
            <a:headEnd/>
            <a:tailEnd/>
          </a:ln>
        </p:spPr>
        <p:txBody>
          <a:bodyPr wrap="none" anchor="ctr"/>
          <a:lstStyle/>
          <a:p>
            <a:endParaRPr lang="fr-FR"/>
          </a:p>
        </p:txBody>
      </p:sp>
      <p:sp>
        <p:nvSpPr>
          <p:cNvPr id="292873" name="Text Box 12"/>
          <p:cNvSpPr txBox="1">
            <a:spLocks noChangeArrowheads="1"/>
          </p:cNvSpPr>
          <p:nvPr/>
        </p:nvSpPr>
        <p:spPr bwMode="auto">
          <a:xfrm>
            <a:off x="3863976" y="4724401"/>
            <a:ext cx="3573463" cy="366713"/>
          </a:xfrm>
          <a:prstGeom prst="rect">
            <a:avLst/>
          </a:prstGeom>
          <a:noFill/>
          <a:ln w="9525">
            <a:noFill/>
            <a:miter lim="800000"/>
            <a:headEnd/>
            <a:tailEnd/>
          </a:ln>
        </p:spPr>
        <p:txBody>
          <a:bodyPr wrap="none">
            <a:spAutoFit/>
          </a:bodyPr>
          <a:lstStyle/>
          <a:p>
            <a:r>
              <a:rPr lang="fr-FR">
                <a:solidFill>
                  <a:srgbClr val="FF0000"/>
                </a:solidFill>
              </a:rPr>
              <a:t>Si E - E</a:t>
            </a:r>
            <a:r>
              <a:rPr lang="fr-FR" baseline="-25000">
                <a:solidFill>
                  <a:srgbClr val="FF0000"/>
                </a:solidFill>
              </a:rPr>
              <a:t>F</a:t>
            </a:r>
            <a:r>
              <a:rPr lang="fr-FR">
                <a:solidFill>
                  <a:srgbClr val="FF0000"/>
                </a:solidFill>
              </a:rPr>
              <a:t> &gt; 3 kT, erreur est de 5%</a:t>
            </a:r>
          </a:p>
        </p:txBody>
      </p:sp>
      <p:sp>
        <p:nvSpPr>
          <p:cNvPr id="320526" name="Rectangle 14"/>
          <p:cNvSpPr>
            <a:spLocks noChangeArrowheads="1"/>
          </p:cNvSpPr>
          <p:nvPr/>
        </p:nvSpPr>
        <p:spPr bwMode="auto">
          <a:xfrm>
            <a:off x="1703389" y="5229225"/>
            <a:ext cx="7921625" cy="1295400"/>
          </a:xfrm>
          <a:prstGeom prst="rect">
            <a:avLst/>
          </a:prstGeom>
          <a:noFill/>
          <a:ln w="9525">
            <a:noFill/>
            <a:miter lim="800000"/>
            <a:headEnd/>
            <a:tailEnd/>
          </a:ln>
          <a:effectLst/>
        </p:spPr>
        <p:txBody>
          <a:bodyPr/>
          <a:lstStyle/>
          <a:p>
            <a:pPr marL="1143000" lvl="2" indent="-228600">
              <a:spcBef>
                <a:spcPct val="20000"/>
              </a:spcBef>
              <a:buClr>
                <a:schemeClr val="accent1"/>
              </a:buClr>
              <a:buSzPct val="70000"/>
              <a:buFont typeface="Wingdings" pitchFamily="2" charset="2"/>
              <a:buChar char="l"/>
              <a:defRPr/>
            </a:pPr>
            <a:r>
              <a:rPr lang="fr-FR" sz="2100" i="1" u="sng">
                <a:effectLst>
                  <a:outerShdw blurRad="38100" dist="38100" dir="2700000" algn="tl">
                    <a:srgbClr val="C0C0C0"/>
                  </a:outerShdw>
                </a:effectLst>
              </a:rPr>
              <a:t>Règle:</a:t>
            </a:r>
            <a:r>
              <a:rPr lang="fr-FR" sz="2100"/>
              <a:t> on confondra la statistique de Fermi – Dirac  et la statistique de Maxwell – Boltzmann pour tous les niveaux d’énergie tels que | E - E</a:t>
            </a:r>
            <a:r>
              <a:rPr lang="fr-FR" sz="2100" baseline="-25000"/>
              <a:t>F </a:t>
            </a:r>
            <a:r>
              <a:rPr lang="fr-FR" sz="2100"/>
              <a:t>|&gt; 3kT. À T ambiante, kT=25 meV </a:t>
            </a:r>
            <a:r>
              <a:rPr lang="fr-FR" sz="2100">
                <a:sym typeface="Wingdings" pitchFamily="2" charset="2"/>
              </a:rPr>
              <a:t> </a:t>
            </a:r>
            <a:r>
              <a:rPr lang="fr-FR" sz="2100"/>
              <a:t>| E - E</a:t>
            </a:r>
            <a:r>
              <a:rPr lang="fr-FR" sz="2100" baseline="-25000"/>
              <a:t>F </a:t>
            </a:r>
            <a:r>
              <a:rPr lang="fr-FR" sz="2100"/>
              <a:t>|&gt; 75 meV.</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2037" y="330268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4"/>
          <p:cNvSpPr>
            <a:spLocks noGrp="1" noChangeArrowheads="1"/>
          </p:cNvSpPr>
          <p:nvPr>
            <p:ph type="title"/>
          </p:nvPr>
        </p:nvSpPr>
        <p:spPr/>
        <p:txBody>
          <a:bodyPr/>
          <a:lstStyle/>
          <a:p>
            <a:pPr eaLnBrk="1" hangingPunct="1"/>
            <a:r>
              <a:rPr lang="fr-FR"/>
              <a:t>Passage  FD  </a:t>
            </a:r>
            <a:r>
              <a:rPr lang="fr-FR">
                <a:sym typeface="Wingdings" pitchFamily="2" charset="2"/>
              </a:rPr>
              <a:t> </a:t>
            </a:r>
            <a:r>
              <a:rPr lang="fr-FR"/>
              <a:t>MB </a:t>
            </a:r>
          </a:p>
        </p:txBody>
      </p:sp>
      <p:sp>
        <p:nvSpPr>
          <p:cNvPr id="293890" name="Espace réservé du numéro de diapositive 4"/>
          <p:cNvSpPr>
            <a:spLocks noGrp="1"/>
          </p:cNvSpPr>
          <p:nvPr>
            <p:ph type="sldNum" sz="quarter" idx="12"/>
          </p:nvPr>
        </p:nvSpPr>
        <p:spPr>
          <a:noFill/>
        </p:spPr>
        <p:txBody>
          <a:bodyPr/>
          <a:lstStyle/>
          <a:p>
            <a:fld id="{C2F57601-C0B7-4C77-AF60-4BCCB3186D2C}" type="slidenum">
              <a:rPr lang="fr-FR" altLang="en-US"/>
              <a:pPr/>
              <a:t>211</a:t>
            </a:fld>
            <a:endParaRPr lang="fr-FR" altLang="en-US"/>
          </a:p>
        </p:txBody>
      </p:sp>
      <p:grpSp>
        <p:nvGrpSpPr>
          <p:cNvPr id="293892" name="Group 17"/>
          <p:cNvGrpSpPr>
            <a:grpSpLocks/>
          </p:cNvGrpSpPr>
          <p:nvPr/>
        </p:nvGrpSpPr>
        <p:grpSpPr bwMode="auto">
          <a:xfrm>
            <a:off x="3575051" y="1773238"/>
            <a:ext cx="5184775" cy="3084512"/>
            <a:chOff x="1292" y="1207"/>
            <a:chExt cx="3266" cy="1943"/>
          </a:xfrm>
        </p:grpSpPr>
        <p:pic>
          <p:nvPicPr>
            <p:cNvPr id="293894" name="Picture 5"/>
            <p:cNvPicPr>
              <a:picLocks noChangeAspect="1" noChangeArrowheads="1"/>
            </p:cNvPicPr>
            <p:nvPr/>
          </p:nvPicPr>
          <p:blipFill>
            <a:blip r:embed="rId5" cstate="print"/>
            <a:srcRect/>
            <a:stretch>
              <a:fillRect/>
            </a:stretch>
          </p:blipFill>
          <p:spPr bwMode="auto">
            <a:xfrm>
              <a:off x="1292" y="1207"/>
              <a:ext cx="3224" cy="1724"/>
            </a:xfrm>
            <a:prstGeom prst="rect">
              <a:avLst/>
            </a:prstGeom>
            <a:noFill/>
            <a:ln w="9525">
              <a:noFill/>
              <a:miter lim="800000"/>
              <a:headEnd/>
              <a:tailEnd/>
            </a:ln>
          </p:spPr>
        </p:pic>
        <p:sp>
          <p:nvSpPr>
            <p:cNvPr id="293895" name="Line 6"/>
            <p:cNvSpPr>
              <a:spLocks noChangeShapeType="1"/>
            </p:cNvSpPr>
            <p:nvPr/>
          </p:nvSpPr>
          <p:spPr bwMode="auto">
            <a:xfrm>
              <a:off x="1474" y="1797"/>
              <a:ext cx="3084" cy="0"/>
            </a:xfrm>
            <a:prstGeom prst="line">
              <a:avLst/>
            </a:prstGeom>
            <a:noFill/>
            <a:ln w="9525">
              <a:solidFill>
                <a:srgbClr val="FF0000"/>
              </a:solidFill>
              <a:round/>
              <a:headEnd/>
              <a:tailEnd/>
            </a:ln>
          </p:spPr>
          <p:txBody>
            <a:bodyPr/>
            <a:lstStyle/>
            <a:p>
              <a:endParaRPr lang="fr-FR"/>
            </a:p>
          </p:txBody>
        </p:sp>
        <p:sp>
          <p:nvSpPr>
            <p:cNvPr id="293896" name="Line 7"/>
            <p:cNvSpPr>
              <a:spLocks noChangeShapeType="1"/>
            </p:cNvSpPr>
            <p:nvPr/>
          </p:nvSpPr>
          <p:spPr bwMode="auto">
            <a:xfrm>
              <a:off x="2644" y="1797"/>
              <a:ext cx="0" cy="953"/>
            </a:xfrm>
            <a:prstGeom prst="line">
              <a:avLst/>
            </a:prstGeom>
            <a:noFill/>
            <a:ln w="28575">
              <a:solidFill>
                <a:srgbClr val="33CC33"/>
              </a:solidFill>
              <a:prstDash val="dashDot"/>
              <a:round/>
              <a:headEnd/>
              <a:tailEnd/>
            </a:ln>
          </p:spPr>
          <p:txBody>
            <a:bodyPr/>
            <a:lstStyle/>
            <a:p>
              <a:endParaRPr lang="fr-FR"/>
            </a:p>
          </p:txBody>
        </p:sp>
        <p:sp>
          <p:nvSpPr>
            <p:cNvPr id="293897" name="Line 8"/>
            <p:cNvSpPr>
              <a:spLocks noChangeShapeType="1"/>
            </p:cNvSpPr>
            <p:nvPr/>
          </p:nvSpPr>
          <p:spPr bwMode="auto">
            <a:xfrm>
              <a:off x="3361" y="1806"/>
              <a:ext cx="0" cy="953"/>
            </a:xfrm>
            <a:prstGeom prst="line">
              <a:avLst/>
            </a:prstGeom>
            <a:noFill/>
            <a:ln w="28575">
              <a:solidFill>
                <a:srgbClr val="33CC33"/>
              </a:solidFill>
              <a:prstDash val="dashDot"/>
              <a:round/>
              <a:headEnd/>
              <a:tailEnd/>
            </a:ln>
          </p:spPr>
          <p:txBody>
            <a:bodyPr/>
            <a:lstStyle/>
            <a:p>
              <a:endParaRPr lang="fr-FR"/>
            </a:p>
          </p:txBody>
        </p:sp>
        <p:sp>
          <p:nvSpPr>
            <p:cNvPr id="329737" name="Text Box 9"/>
            <p:cNvSpPr txBox="1">
              <a:spLocks noChangeArrowheads="1"/>
            </p:cNvSpPr>
            <p:nvPr/>
          </p:nvSpPr>
          <p:spPr bwMode="auto">
            <a:xfrm>
              <a:off x="2424" y="2947"/>
              <a:ext cx="447" cy="192"/>
            </a:xfrm>
            <a:prstGeom prst="rect">
              <a:avLst/>
            </a:prstGeom>
            <a:noFill/>
            <a:ln w="9525">
              <a:noFill/>
              <a:miter lim="800000"/>
              <a:headEnd/>
              <a:tailEnd/>
            </a:ln>
            <a:effectLst/>
          </p:spPr>
          <p:txBody>
            <a:bodyPr wrap="none">
              <a:spAutoFit/>
            </a:bodyPr>
            <a:lstStyle/>
            <a:p>
              <a:pPr>
                <a:defRPr/>
              </a:pPr>
              <a:r>
                <a:rPr lang="fr-FR" sz="1400" i="1">
                  <a:solidFill>
                    <a:srgbClr val="FF0000"/>
                  </a:solidFill>
                  <a:effectLst>
                    <a:outerShdw blurRad="38100" dist="38100" dir="2700000" algn="tl">
                      <a:srgbClr val="C0C0C0"/>
                    </a:outerShdw>
                  </a:effectLst>
                </a:rPr>
                <a:t>E</a:t>
              </a:r>
              <a:r>
                <a:rPr lang="fr-FR" sz="1400" i="1" baseline="-25000">
                  <a:solidFill>
                    <a:srgbClr val="FF0000"/>
                  </a:solidFill>
                  <a:effectLst>
                    <a:outerShdw blurRad="38100" dist="38100" dir="2700000" algn="tl">
                      <a:srgbClr val="C0C0C0"/>
                    </a:outerShdw>
                  </a:effectLst>
                </a:rPr>
                <a:t>F</a:t>
              </a:r>
              <a:r>
                <a:rPr lang="fr-FR" sz="1400" i="1">
                  <a:solidFill>
                    <a:srgbClr val="FF0000"/>
                  </a:solidFill>
                  <a:effectLst>
                    <a:outerShdw blurRad="38100" dist="38100" dir="2700000" algn="tl">
                      <a:srgbClr val="C0C0C0"/>
                    </a:outerShdw>
                  </a:effectLst>
                </a:rPr>
                <a:t> -</a:t>
              </a:r>
              <a:r>
                <a:rPr lang="fr-FR" sz="1400" i="1">
                  <a:solidFill>
                    <a:srgbClr val="FF0000"/>
                  </a:solidFill>
                  <a:effectLst>
                    <a:outerShdw blurRad="38100" dist="38100" dir="2700000" algn="tl">
                      <a:srgbClr val="C0C0C0"/>
                    </a:outerShdw>
                  </a:effectLst>
                  <a:latin typeface="Symbol" pitchFamily="18" charset="2"/>
                </a:rPr>
                <a:t>D</a:t>
              </a:r>
              <a:r>
                <a:rPr lang="fr-FR" sz="1400" i="1">
                  <a:solidFill>
                    <a:srgbClr val="FF0000"/>
                  </a:solidFill>
                  <a:effectLst>
                    <a:outerShdw blurRad="38100" dist="38100" dir="2700000" algn="tl">
                      <a:srgbClr val="C0C0C0"/>
                    </a:outerShdw>
                  </a:effectLst>
                </a:rPr>
                <a:t>E</a:t>
              </a:r>
            </a:p>
          </p:txBody>
        </p:sp>
        <p:sp>
          <p:nvSpPr>
            <p:cNvPr id="329738" name="Text Box 10"/>
            <p:cNvSpPr txBox="1">
              <a:spLocks noChangeArrowheads="1"/>
            </p:cNvSpPr>
            <p:nvPr/>
          </p:nvSpPr>
          <p:spPr bwMode="auto">
            <a:xfrm>
              <a:off x="3132" y="2958"/>
              <a:ext cx="475" cy="192"/>
            </a:xfrm>
            <a:prstGeom prst="rect">
              <a:avLst/>
            </a:prstGeom>
            <a:noFill/>
            <a:ln w="9525">
              <a:noFill/>
              <a:miter lim="800000"/>
              <a:headEnd/>
              <a:tailEnd/>
            </a:ln>
            <a:effectLst/>
          </p:spPr>
          <p:txBody>
            <a:bodyPr wrap="none">
              <a:spAutoFit/>
            </a:bodyPr>
            <a:lstStyle/>
            <a:p>
              <a:pPr>
                <a:defRPr/>
              </a:pPr>
              <a:r>
                <a:rPr lang="fr-FR" sz="1400" i="1">
                  <a:solidFill>
                    <a:srgbClr val="FF0000"/>
                  </a:solidFill>
                  <a:effectLst>
                    <a:outerShdw blurRad="38100" dist="38100" dir="2700000" algn="tl">
                      <a:srgbClr val="C0C0C0"/>
                    </a:outerShdw>
                  </a:effectLst>
                </a:rPr>
                <a:t>E</a:t>
              </a:r>
              <a:r>
                <a:rPr lang="fr-FR" sz="1400" i="1" baseline="-25000">
                  <a:solidFill>
                    <a:srgbClr val="FF0000"/>
                  </a:solidFill>
                  <a:effectLst>
                    <a:outerShdw blurRad="38100" dist="38100" dir="2700000" algn="tl">
                      <a:srgbClr val="C0C0C0"/>
                    </a:outerShdw>
                  </a:effectLst>
                </a:rPr>
                <a:t>F</a:t>
              </a:r>
              <a:r>
                <a:rPr lang="fr-FR" sz="1400" i="1">
                  <a:solidFill>
                    <a:srgbClr val="FF0000"/>
                  </a:solidFill>
                  <a:effectLst>
                    <a:outerShdw blurRad="38100" dist="38100" dir="2700000" algn="tl">
                      <a:srgbClr val="C0C0C0"/>
                    </a:outerShdw>
                  </a:effectLst>
                </a:rPr>
                <a:t> +</a:t>
              </a:r>
              <a:r>
                <a:rPr lang="fr-FR" sz="1400" i="1">
                  <a:solidFill>
                    <a:srgbClr val="FF0000"/>
                  </a:solidFill>
                  <a:effectLst>
                    <a:outerShdw blurRad="38100" dist="38100" dir="2700000" algn="tl">
                      <a:srgbClr val="C0C0C0"/>
                    </a:outerShdw>
                  </a:effectLst>
                  <a:latin typeface="Symbol" pitchFamily="18" charset="2"/>
                </a:rPr>
                <a:t>D</a:t>
              </a:r>
              <a:r>
                <a:rPr lang="fr-FR" sz="1400" i="1">
                  <a:solidFill>
                    <a:srgbClr val="FF0000"/>
                  </a:solidFill>
                  <a:effectLst>
                    <a:outerShdw blurRad="38100" dist="38100" dir="2700000" algn="tl">
                      <a:srgbClr val="C0C0C0"/>
                    </a:outerShdw>
                  </a:effectLst>
                </a:rPr>
                <a:t>E</a:t>
              </a:r>
            </a:p>
          </p:txBody>
        </p:sp>
        <p:sp>
          <p:nvSpPr>
            <p:cNvPr id="293900" name="Line 11"/>
            <p:cNvSpPr>
              <a:spLocks noChangeShapeType="1"/>
            </p:cNvSpPr>
            <p:nvPr/>
          </p:nvSpPr>
          <p:spPr bwMode="auto">
            <a:xfrm flipV="1">
              <a:off x="3379" y="2750"/>
              <a:ext cx="0" cy="226"/>
            </a:xfrm>
            <a:prstGeom prst="line">
              <a:avLst/>
            </a:prstGeom>
            <a:noFill/>
            <a:ln w="9525">
              <a:solidFill>
                <a:srgbClr val="FF0000"/>
              </a:solidFill>
              <a:round/>
              <a:headEnd/>
              <a:tailEnd type="triangle" w="med" len="med"/>
            </a:ln>
          </p:spPr>
          <p:txBody>
            <a:bodyPr/>
            <a:lstStyle/>
            <a:p>
              <a:endParaRPr lang="fr-FR"/>
            </a:p>
          </p:txBody>
        </p:sp>
        <p:sp>
          <p:nvSpPr>
            <p:cNvPr id="293901" name="Rectangle 14"/>
            <p:cNvSpPr>
              <a:spLocks noChangeArrowheads="1"/>
            </p:cNvSpPr>
            <p:nvPr/>
          </p:nvSpPr>
          <p:spPr bwMode="auto">
            <a:xfrm>
              <a:off x="2200" y="2759"/>
              <a:ext cx="589" cy="181"/>
            </a:xfrm>
            <a:prstGeom prst="rect">
              <a:avLst/>
            </a:prstGeom>
            <a:solidFill>
              <a:schemeClr val="bg1"/>
            </a:solidFill>
            <a:ln w="9525">
              <a:noFill/>
              <a:miter lim="800000"/>
              <a:headEnd/>
              <a:tailEnd/>
            </a:ln>
          </p:spPr>
          <p:txBody>
            <a:bodyPr wrap="none" anchor="ctr"/>
            <a:lstStyle/>
            <a:p>
              <a:endParaRPr lang="fr-FR"/>
            </a:p>
          </p:txBody>
        </p:sp>
        <p:sp>
          <p:nvSpPr>
            <p:cNvPr id="293902" name="Line 12"/>
            <p:cNvSpPr>
              <a:spLocks noChangeShapeType="1"/>
            </p:cNvSpPr>
            <p:nvPr/>
          </p:nvSpPr>
          <p:spPr bwMode="auto">
            <a:xfrm flipV="1">
              <a:off x="2635" y="2759"/>
              <a:ext cx="0" cy="226"/>
            </a:xfrm>
            <a:prstGeom prst="line">
              <a:avLst/>
            </a:prstGeom>
            <a:noFill/>
            <a:ln w="9525">
              <a:solidFill>
                <a:srgbClr val="FF0000"/>
              </a:solidFill>
              <a:round/>
              <a:headEnd/>
              <a:tailEnd type="triangle" w="med" len="med"/>
            </a:ln>
          </p:spPr>
          <p:txBody>
            <a:bodyPr/>
            <a:lstStyle/>
            <a:p>
              <a:endParaRPr lang="fr-FR"/>
            </a:p>
          </p:txBody>
        </p:sp>
        <p:sp>
          <p:nvSpPr>
            <p:cNvPr id="293903" name="Line 15"/>
            <p:cNvSpPr>
              <a:spLocks noChangeShapeType="1"/>
            </p:cNvSpPr>
            <p:nvPr/>
          </p:nvSpPr>
          <p:spPr bwMode="auto">
            <a:xfrm>
              <a:off x="4059" y="2795"/>
              <a:ext cx="454" cy="0"/>
            </a:xfrm>
            <a:prstGeom prst="line">
              <a:avLst/>
            </a:prstGeom>
            <a:noFill/>
            <a:ln w="9525">
              <a:solidFill>
                <a:schemeClr val="tx1"/>
              </a:solidFill>
              <a:round/>
              <a:headEnd/>
              <a:tailEnd type="triangle" w="med" len="med"/>
            </a:ln>
          </p:spPr>
          <p:txBody>
            <a:bodyPr/>
            <a:lstStyle/>
            <a:p>
              <a:endParaRPr lang="fr-FR"/>
            </a:p>
          </p:txBody>
        </p:sp>
        <p:sp>
          <p:nvSpPr>
            <p:cNvPr id="293904" name="Text Box 16"/>
            <p:cNvSpPr txBox="1">
              <a:spLocks noChangeArrowheads="1"/>
            </p:cNvSpPr>
            <p:nvPr/>
          </p:nvSpPr>
          <p:spPr bwMode="auto">
            <a:xfrm>
              <a:off x="4183" y="2762"/>
              <a:ext cx="212" cy="231"/>
            </a:xfrm>
            <a:prstGeom prst="rect">
              <a:avLst/>
            </a:prstGeom>
            <a:noFill/>
            <a:ln w="9525">
              <a:noFill/>
              <a:miter lim="800000"/>
              <a:headEnd/>
              <a:tailEnd/>
            </a:ln>
          </p:spPr>
          <p:txBody>
            <a:bodyPr wrap="none">
              <a:spAutoFit/>
            </a:bodyPr>
            <a:lstStyle/>
            <a:p>
              <a:r>
                <a:rPr lang="fr-FR" b="1" i="1">
                  <a:solidFill>
                    <a:schemeClr val="hlink"/>
                  </a:solidFill>
                </a:rPr>
                <a:t>E</a:t>
              </a:r>
            </a:p>
          </p:txBody>
        </p:sp>
      </p:grpSp>
      <p:sp>
        <p:nvSpPr>
          <p:cNvPr id="329746" name="Text Box 18"/>
          <p:cNvSpPr txBox="1">
            <a:spLocks noChangeArrowheads="1"/>
          </p:cNvSpPr>
          <p:nvPr/>
        </p:nvSpPr>
        <p:spPr bwMode="auto">
          <a:xfrm>
            <a:off x="2043113" y="5159376"/>
            <a:ext cx="8445500" cy="1006475"/>
          </a:xfrm>
          <a:prstGeom prst="rect">
            <a:avLst/>
          </a:prstGeom>
          <a:noFill/>
          <a:ln w="9525">
            <a:noFill/>
            <a:miter lim="800000"/>
            <a:headEnd/>
            <a:tailEnd/>
          </a:ln>
          <a:effectLst/>
        </p:spPr>
        <p:txBody>
          <a:bodyPr>
            <a:spAutoFit/>
          </a:bodyPr>
          <a:lstStyle/>
          <a:p>
            <a:pPr>
              <a:defRPr/>
            </a:pPr>
            <a:r>
              <a:rPr lang="fr-FR" sz="2000"/>
              <a:t>Pour </a:t>
            </a:r>
            <a:r>
              <a:rPr lang="fr-FR" sz="2000" i="1">
                <a:effectLst>
                  <a:outerShdw blurRad="38100" dist="38100" dir="2700000" algn="tl">
                    <a:srgbClr val="C0C0C0"/>
                  </a:outerShdw>
                </a:effectLst>
              </a:rPr>
              <a:t>E &lt; E</a:t>
            </a:r>
            <a:r>
              <a:rPr lang="fr-FR" sz="2000" i="1" baseline="-25000">
                <a:effectLst>
                  <a:outerShdw blurRad="38100" dist="38100" dir="2700000" algn="tl">
                    <a:srgbClr val="C0C0C0"/>
                  </a:outerShdw>
                </a:effectLst>
              </a:rPr>
              <a:t>F</a:t>
            </a:r>
            <a:r>
              <a:rPr lang="fr-FR" sz="2000"/>
              <a:t>, il est facile de montrer que la probabilité de non occupation 1-f(E) est la même à </a:t>
            </a:r>
            <a:r>
              <a:rPr lang="fr-FR" sz="2000" i="1">
                <a:effectLst>
                  <a:outerShdw blurRad="38100" dist="38100" dir="2700000" algn="tl">
                    <a:srgbClr val="C0C0C0"/>
                  </a:outerShdw>
                </a:effectLst>
              </a:rPr>
              <a:t>E</a:t>
            </a:r>
            <a:r>
              <a:rPr lang="fr-FR" sz="2000" i="1" baseline="-25000">
                <a:effectLst>
                  <a:outerShdw blurRad="38100" dist="38100" dir="2700000" algn="tl">
                    <a:srgbClr val="C0C0C0"/>
                  </a:outerShdw>
                </a:effectLst>
              </a:rPr>
              <a:t>F </a:t>
            </a:r>
            <a:r>
              <a:rPr lang="fr-FR" sz="2000" i="1">
                <a:effectLst>
                  <a:outerShdw blurRad="38100" dist="38100" dir="2700000" algn="tl">
                    <a:srgbClr val="C0C0C0"/>
                  </a:outerShdw>
                </a:effectLst>
              </a:rPr>
              <a:t>- </a:t>
            </a:r>
            <a:r>
              <a:rPr lang="fr-FR" sz="2000" i="1">
                <a:effectLst>
                  <a:outerShdw blurRad="38100" dist="38100" dir="2700000" algn="tl">
                    <a:srgbClr val="C0C0C0"/>
                  </a:outerShdw>
                </a:effectLst>
                <a:latin typeface="Symbol" pitchFamily="18" charset="2"/>
              </a:rPr>
              <a:t>D</a:t>
            </a:r>
            <a:r>
              <a:rPr lang="fr-FR" sz="2000" i="1">
                <a:effectLst>
                  <a:outerShdw blurRad="38100" dist="38100" dir="2700000" algn="tl">
                    <a:srgbClr val="C0C0C0"/>
                  </a:outerShdw>
                </a:effectLst>
              </a:rPr>
              <a:t>E</a:t>
            </a:r>
            <a:r>
              <a:rPr lang="fr-FR" sz="2000"/>
              <a:t> que la probabilité d’occupation f(E) à </a:t>
            </a:r>
            <a:r>
              <a:rPr lang="fr-FR" sz="2000" i="1">
                <a:effectLst>
                  <a:outerShdw blurRad="38100" dist="38100" dir="2700000" algn="tl">
                    <a:srgbClr val="C0C0C0"/>
                  </a:outerShdw>
                </a:effectLst>
              </a:rPr>
              <a:t>E</a:t>
            </a:r>
            <a:r>
              <a:rPr lang="fr-FR" sz="2000" i="1" baseline="-25000">
                <a:effectLst>
                  <a:outerShdw blurRad="38100" dist="38100" dir="2700000" algn="tl">
                    <a:srgbClr val="C0C0C0"/>
                  </a:outerShdw>
                </a:effectLst>
              </a:rPr>
              <a:t>F </a:t>
            </a:r>
            <a:r>
              <a:rPr lang="fr-FR" sz="2000" i="1">
                <a:effectLst>
                  <a:outerShdw blurRad="38100" dist="38100" dir="2700000" algn="tl">
                    <a:srgbClr val="C0C0C0"/>
                  </a:outerShdw>
                </a:effectLst>
              </a:rPr>
              <a:t>+ </a:t>
            </a:r>
            <a:r>
              <a:rPr lang="fr-FR" sz="2000" i="1">
                <a:effectLst>
                  <a:outerShdw blurRad="38100" dist="38100" dir="2700000" algn="tl">
                    <a:srgbClr val="C0C0C0"/>
                  </a:outerShdw>
                </a:effectLst>
                <a:latin typeface="Symbol" pitchFamily="18" charset="2"/>
              </a:rPr>
              <a:t>D</a:t>
            </a:r>
            <a:r>
              <a:rPr lang="fr-FR" sz="2000" i="1">
                <a:effectLst>
                  <a:outerShdw blurRad="38100" dist="38100" dir="2700000" algn="tl">
                    <a:srgbClr val="C0C0C0"/>
                  </a:outerShdw>
                </a:effectLst>
              </a:rPr>
              <a:t>E. </a:t>
            </a:r>
            <a:r>
              <a:rPr lang="fr-FR" sz="2000"/>
              <a:t>Le point f(E) = 0,5 est le centre de symétrie pour la courbe.</a:t>
            </a:r>
            <a:endParaRPr lang="fr-FR" sz="2000" i="1">
              <a:effectLst>
                <a:outerShdw blurRad="38100" dist="38100" dir="2700000" algn="tl">
                  <a:srgbClr val="C0C0C0"/>
                </a:outerShdw>
              </a:effectLst>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7" y="323691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Espace réservé du numéro de diapositive 4"/>
          <p:cNvSpPr>
            <a:spLocks noGrp="1"/>
          </p:cNvSpPr>
          <p:nvPr>
            <p:ph type="sldNum" sz="quarter" idx="12"/>
          </p:nvPr>
        </p:nvSpPr>
        <p:spPr>
          <a:noFill/>
        </p:spPr>
        <p:txBody>
          <a:bodyPr/>
          <a:lstStyle/>
          <a:p>
            <a:fld id="{ACA77DFB-9067-4D6A-A88A-BF763345EE7B}" type="slidenum">
              <a:rPr lang="fr-FR" altLang="en-US"/>
              <a:pPr/>
              <a:t>212</a:t>
            </a:fld>
            <a:endParaRPr lang="fr-FR" altLang="en-US"/>
          </a:p>
        </p:txBody>
      </p:sp>
      <p:sp>
        <p:nvSpPr>
          <p:cNvPr id="294915" name="Line 28"/>
          <p:cNvSpPr>
            <a:spLocks noChangeShapeType="1"/>
          </p:cNvSpPr>
          <p:nvPr/>
        </p:nvSpPr>
        <p:spPr bwMode="auto">
          <a:xfrm flipH="1" flipV="1">
            <a:off x="4581525" y="489330"/>
            <a:ext cx="1588" cy="2607882"/>
          </a:xfrm>
          <a:prstGeom prst="line">
            <a:avLst/>
          </a:prstGeom>
          <a:noFill/>
          <a:ln w="9525">
            <a:solidFill>
              <a:schemeClr val="tx1"/>
            </a:solidFill>
            <a:round/>
            <a:headEnd/>
            <a:tailEnd type="triangle" w="med" len="med"/>
          </a:ln>
        </p:spPr>
        <p:txBody>
          <a:bodyPr/>
          <a:lstStyle/>
          <a:p>
            <a:endParaRPr lang="fr-FR"/>
          </a:p>
        </p:txBody>
      </p:sp>
      <p:sp>
        <p:nvSpPr>
          <p:cNvPr id="294916" name="Line 29"/>
          <p:cNvSpPr>
            <a:spLocks noChangeShapeType="1"/>
          </p:cNvSpPr>
          <p:nvPr/>
        </p:nvSpPr>
        <p:spPr bwMode="auto">
          <a:xfrm>
            <a:off x="4583114" y="3049588"/>
            <a:ext cx="1800225" cy="0"/>
          </a:xfrm>
          <a:prstGeom prst="line">
            <a:avLst/>
          </a:prstGeom>
          <a:noFill/>
          <a:ln w="9525">
            <a:solidFill>
              <a:schemeClr val="tx1"/>
            </a:solidFill>
            <a:round/>
            <a:headEnd/>
            <a:tailEnd type="triangle" w="med" len="med"/>
          </a:ln>
        </p:spPr>
        <p:txBody>
          <a:bodyPr/>
          <a:lstStyle/>
          <a:p>
            <a:endParaRPr lang="fr-FR"/>
          </a:p>
        </p:txBody>
      </p:sp>
      <p:sp>
        <p:nvSpPr>
          <p:cNvPr id="294917" name="Rectangle 30"/>
          <p:cNvSpPr>
            <a:spLocks noChangeArrowheads="1"/>
          </p:cNvSpPr>
          <p:nvPr/>
        </p:nvSpPr>
        <p:spPr bwMode="auto">
          <a:xfrm>
            <a:off x="4583114" y="908050"/>
            <a:ext cx="1081087" cy="2141538"/>
          </a:xfrm>
          <a:prstGeom prst="rect">
            <a:avLst/>
          </a:prstGeom>
          <a:noFill/>
          <a:ln w="9525">
            <a:solidFill>
              <a:schemeClr val="tx1"/>
            </a:solidFill>
            <a:miter lim="800000"/>
            <a:headEnd/>
            <a:tailEnd/>
          </a:ln>
        </p:spPr>
        <p:txBody>
          <a:bodyPr wrap="none" anchor="ctr"/>
          <a:lstStyle/>
          <a:p>
            <a:endParaRPr lang="fr-FR"/>
          </a:p>
        </p:txBody>
      </p:sp>
      <p:sp>
        <p:nvSpPr>
          <p:cNvPr id="294918" name="Text Box 33"/>
          <p:cNvSpPr txBox="1">
            <a:spLocks noChangeArrowheads="1"/>
          </p:cNvSpPr>
          <p:nvPr/>
        </p:nvSpPr>
        <p:spPr bwMode="auto">
          <a:xfrm>
            <a:off x="6024563" y="3121026"/>
            <a:ext cx="552450" cy="366713"/>
          </a:xfrm>
          <a:prstGeom prst="rect">
            <a:avLst/>
          </a:prstGeom>
          <a:noFill/>
          <a:ln w="9525">
            <a:noFill/>
            <a:miter lim="800000"/>
            <a:headEnd/>
            <a:tailEnd/>
          </a:ln>
        </p:spPr>
        <p:txBody>
          <a:bodyPr wrap="none">
            <a:spAutoFit/>
          </a:bodyPr>
          <a:lstStyle/>
          <a:p>
            <a:r>
              <a:rPr lang="fr-FR" dirty="0"/>
              <a:t>f(E)</a:t>
            </a:r>
          </a:p>
        </p:txBody>
      </p:sp>
      <p:sp>
        <p:nvSpPr>
          <p:cNvPr id="294919" name="Text Box 34"/>
          <p:cNvSpPr txBox="1">
            <a:spLocks noChangeArrowheads="1"/>
          </p:cNvSpPr>
          <p:nvPr/>
        </p:nvSpPr>
        <p:spPr bwMode="auto">
          <a:xfrm>
            <a:off x="9120188" y="3121026"/>
            <a:ext cx="1085850" cy="366713"/>
          </a:xfrm>
          <a:prstGeom prst="rect">
            <a:avLst/>
          </a:prstGeom>
          <a:noFill/>
          <a:ln w="9525">
            <a:noFill/>
            <a:miter lim="800000"/>
            <a:headEnd/>
            <a:tailEnd/>
          </a:ln>
        </p:spPr>
        <p:txBody>
          <a:bodyPr wrap="none">
            <a:spAutoFit/>
          </a:bodyPr>
          <a:lstStyle/>
          <a:p>
            <a:r>
              <a:rPr lang="fr-FR"/>
              <a:t>dn(E)/dE</a:t>
            </a:r>
          </a:p>
        </p:txBody>
      </p:sp>
      <p:sp>
        <p:nvSpPr>
          <p:cNvPr id="294921" name="Text Box 37"/>
          <p:cNvSpPr txBox="1">
            <a:spLocks noChangeArrowheads="1"/>
          </p:cNvSpPr>
          <p:nvPr/>
        </p:nvSpPr>
        <p:spPr bwMode="auto">
          <a:xfrm>
            <a:off x="4173538" y="353468"/>
            <a:ext cx="336550" cy="366713"/>
          </a:xfrm>
          <a:prstGeom prst="rect">
            <a:avLst/>
          </a:prstGeom>
          <a:noFill/>
          <a:ln w="9525">
            <a:noFill/>
            <a:miter lim="800000"/>
            <a:headEnd/>
            <a:tailEnd/>
          </a:ln>
        </p:spPr>
        <p:txBody>
          <a:bodyPr wrap="none">
            <a:spAutoFit/>
          </a:bodyPr>
          <a:lstStyle/>
          <a:p>
            <a:r>
              <a:rPr lang="fr-FR" dirty="0"/>
              <a:t>E</a:t>
            </a:r>
          </a:p>
        </p:txBody>
      </p:sp>
      <p:sp>
        <p:nvSpPr>
          <p:cNvPr id="294922" name="Text Box 38"/>
          <p:cNvSpPr txBox="1">
            <a:spLocks noChangeArrowheads="1"/>
          </p:cNvSpPr>
          <p:nvPr/>
        </p:nvSpPr>
        <p:spPr bwMode="auto">
          <a:xfrm>
            <a:off x="4151313" y="614363"/>
            <a:ext cx="430212" cy="366712"/>
          </a:xfrm>
          <a:prstGeom prst="rect">
            <a:avLst/>
          </a:prstGeom>
          <a:noFill/>
          <a:ln w="9525">
            <a:noFill/>
            <a:miter lim="800000"/>
            <a:headEnd/>
            <a:tailEnd/>
          </a:ln>
        </p:spPr>
        <p:txBody>
          <a:bodyPr wrap="none">
            <a:spAutoFit/>
          </a:bodyPr>
          <a:lstStyle/>
          <a:p>
            <a:r>
              <a:rPr lang="fr-FR"/>
              <a:t>E</a:t>
            </a:r>
            <a:r>
              <a:rPr lang="fr-FR" baseline="-25000"/>
              <a:t>F</a:t>
            </a:r>
            <a:endParaRPr lang="fr-FR"/>
          </a:p>
        </p:txBody>
      </p:sp>
      <p:sp>
        <p:nvSpPr>
          <p:cNvPr id="294923" name="Line 60"/>
          <p:cNvSpPr>
            <a:spLocks noChangeShapeType="1"/>
          </p:cNvSpPr>
          <p:nvPr/>
        </p:nvSpPr>
        <p:spPr bwMode="auto">
          <a:xfrm flipV="1">
            <a:off x="4649788" y="3349626"/>
            <a:ext cx="0" cy="3097213"/>
          </a:xfrm>
          <a:prstGeom prst="line">
            <a:avLst/>
          </a:prstGeom>
          <a:noFill/>
          <a:ln w="9525">
            <a:solidFill>
              <a:schemeClr val="tx1"/>
            </a:solidFill>
            <a:round/>
            <a:headEnd/>
            <a:tailEnd type="triangle" w="med" len="med"/>
          </a:ln>
        </p:spPr>
        <p:txBody>
          <a:bodyPr/>
          <a:lstStyle/>
          <a:p>
            <a:endParaRPr lang="fr-FR"/>
          </a:p>
        </p:txBody>
      </p:sp>
      <p:sp>
        <p:nvSpPr>
          <p:cNvPr id="294924" name="Line 61"/>
          <p:cNvSpPr>
            <a:spLocks noChangeShapeType="1"/>
          </p:cNvSpPr>
          <p:nvPr/>
        </p:nvSpPr>
        <p:spPr bwMode="auto">
          <a:xfrm>
            <a:off x="4649789" y="6446838"/>
            <a:ext cx="1800225" cy="0"/>
          </a:xfrm>
          <a:prstGeom prst="line">
            <a:avLst/>
          </a:prstGeom>
          <a:noFill/>
          <a:ln w="9525">
            <a:solidFill>
              <a:schemeClr val="tx1"/>
            </a:solidFill>
            <a:round/>
            <a:headEnd/>
            <a:tailEnd type="triangle" w="med" len="med"/>
          </a:ln>
        </p:spPr>
        <p:txBody>
          <a:bodyPr/>
          <a:lstStyle/>
          <a:p>
            <a:endParaRPr lang="fr-FR"/>
          </a:p>
        </p:txBody>
      </p:sp>
      <p:sp>
        <p:nvSpPr>
          <p:cNvPr id="294925" name="Rectangle 62"/>
          <p:cNvSpPr>
            <a:spLocks noChangeArrowheads="1"/>
          </p:cNvSpPr>
          <p:nvPr/>
        </p:nvSpPr>
        <p:spPr bwMode="auto">
          <a:xfrm>
            <a:off x="4656139" y="4868864"/>
            <a:ext cx="1081087" cy="1577975"/>
          </a:xfrm>
          <a:prstGeom prst="rect">
            <a:avLst/>
          </a:prstGeom>
          <a:noFill/>
          <a:ln w="9525">
            <a:solidFill>
              <a:schemeClr val="tx1"/>
            </a:solidFill>
            <a:miter lim="800000"/>
            <a:headEnd/>
            <a:tailEnd/>
          </a:ln>
        </p:spPr>
        <p:txBody>
          <a:bodyPr wrap="none" anchor="ctr"/>
          <a:lstStyle/>
          <a:p>
            <a:endParaRPr lang="fr-FR"/>
          </a:p>
        </p:txBody>
      </p:sp>
      <p:sp>
        <p:nvSpPr>
          <p:cNvPr id="294926" name="Line 63"/>
          <p:cNvSpPr>
            <a:spLocks noChangeShapeType="1"/>
          </p:cNvSpPr>
          <p:nvPr/>
        </p:nvSpPr>
        <p:spPr bwMode="auto">
          <a:xfrm flipH="1">
            <a:off x="1992313" y="4868863"/>
            <a:ext cx="7129462" cy="0"/>
          </a:xfrm>
          <a:prstGeom prst="line">
            <a:avLst/>
          </a:prstGeom>
          <a:noFill/>
          <a:ln w="9525">
            <a:solidFill>
              <a:schemeClr val="tx1"/>
            </a:solidFill>
            <a:prstDash val="dashDot"/>
            <a:round/>
            <a:headEnd/>
            <a:tailEnd/>
          </a:ln>
        </p:spPr>
        <p:txBody>
          <a:bodyPr/>
          <a:lstStyle/>
          <a:p>
            <a:endParaRPr lang="fr-FR"/>
          </a:p>
        </p:txBody>
      </p:sp>
      <p:sp>
        <p:nvSpPr>
          <p:cNvPr id="294927" name="Text Box 65"/>
          <p:cNvSpPr txBox="1">
            <a:spLocks noChangeArrowheads="1"/>
          </p:cNvSpPr>
          <p:nvPr/>
        </p:nvSpPr>
        <p:spPr bwMode="auto">
          <a:xfrm>
            <a:off x="6091238" y="6518276"/>
            <a:ext cx="552450" cy="366713"/>
          </a:xfrm>
          <a:prstGeom prst="rect">
            <a:avLst/>
          </a:prstGeom>
          <a:noFill/>
          <a:ln w="9525">
            <a:noFill/>
            <a:miter lim="800000"/>
            <a:headEnd/>
            <a:tailEnd/>
          </a:ln>
        </p:spPr>
        <p:txBody>
          <a:bodyPr wrap="none">
            <a:spAutoFit/>
          </a:bodyPr>
          <a:lstStyle/>
          <a:p>
            <a:r>
              <a:rPr lang="fr-FR"/>
              <a:t>f(E)</a:t>
            </a:r>
          </a:p>
        </p:txBody>
      </p:sp>
      <p:sp>
        <p:nvSpPr>
          <p:cNvPr id="294928" name="Text Box 66"/>
          <p:cNvSpPr txBox="1">
            <a:spLocks noChangeArrowheads="1"/>
          </p:cNvSpPr>
          <p:nvPr/>
        </p:nvSpPr>
        <p:spPr bwMode="auto">
          <a:xfrm>
            <a:off x="9582150" y="6308726"/>
            <a:ext cx="1085850" cy="366713"/>
          </a:xfrm>
          <a:prstGeom prst="rect">
            <a:avLst/>
          </a:prstGeom>
          <a:noFill/>
          <a:ln w="9525">
            <a:noFill/>
            <a:miter lim="800000"/>
            <a:headEnd/>
            <a:tailEnd/>
          </a:ln>
        </p:spPr>
        <p:txBody>
          <a:bodyPr wrap="none">
            <a:spAutoFit/>
          </a:bodyPr>
          <a:lstStyle/>
          <a:p>
            <a:r>
              <a:rPr lang="fr-FR"/>
              <a:t>dn(E)/dE</a:t>
            </a:r>
          </a:p>
        </p:txBody>
      </p:sp>
      <p:sp>
        <p:nvSpPr>
          <p:cNvPr id="294929" name="Text Box 68"/>
          <p:cNvSpPr txBox="1">
            <a:spLocks noChangeArrowheads="1"/>
          </p:cNvSpPr>
          <p:nvPr/>
        </p:nvSpPr>
        <p:spPr bwMode="auto">
          <a:xfrm>
            <a:off x="7099300" y="3041651"/>
            <a:ext cx="336550" cy="366713"/>
          </a:xfrm>
          <a:prstGeom prst="rect">
            <a:avLst/>
          </a:prstGeom>
          <a:noFill/>
          <a:ln w="9525">
            <a:noFill/>
            <a:miter lim="800000"/>
            <a:headEnd/>
            <a:tailEnd/>
          </a:ln>
        </p:spPr>
        <p:txBody>
          <a:bodyPr wrap="none">
            <a:spAutoFit/>
          </a:bodyPr>
          <a:lstStyle/>
          <a:p>
            <a:r>
              <a:rPr lang="fr-FR"/>
              <a:t>E</a:t>
            </a:r>
          </a:p>
        </p:txBody>
      </p:sp>
      <p:sp>
        <p:nvSpPr>
          <p:cNvPr id="294930" name="Text Box 69"/>
          <p:cNvSpPr txBox="1">
            <a:spLocks noChangeArrowheads="1"/>
          </p:cNvSpPr>
          <p:nvPr/>
        </p:nvSpPr>
        <p:spPr bwMode="auto">
          <a:xfrm>
            <a:off x="4079876" y="4437063"/>
            <a:ext cx="430213" cy="366712"/>
          </a:xfrm>
          <a:prstGeom prst="rect">
            <a:avLst/>
          </a:prstGeom>
          <a:noFill/>
          <a:ln w="9525">
            <a:noFill/>
            <a:miter lim="800000"/>
            <a:headEnd/>
            <a:tailEnd/>
          </a:ln>
        </p:spPr>
        <p:txBody>
          <a:bodyPr wrap="none">
            <a:spAutoFit/>
          </a:bodyPr>
          <a:lstStyle/>
          <a:p>
            <a:r>
              <a:rPr lang="fr-FR"/>
              <a:t>E</a:t>
            </a:r>
            <a:r>
              <a:rPr lang="fr-FR" baseline="-25000"/>
              <a:t>F</a:t>
            </a:r>
            <a:endParaRPr lang="fr-FR"/>
          </a:p>
        </p:txBody>
      </p:sp>
      <p:grpSp>
        <p:nvGrpSpPr>
          <p:cNvPr id="294931" name="Group 82"/>
          <p:cNvGrpSpPr>
            <a:grpSpLocks/>
          </p:cNvGrpSpPr>
          <p:nvPr/>
        </p:nvGrpSpPr>
        <p:grpSpPr bwMode="auto">
          <a:xfrm>
            <a:off x="1539826" y="353467"/>
            <a:ext cx="2748484" cy="3034772"/>
            <a:chOff x="-250" y="69"/>
            <a:chExt cx="1917" cy="2122"/>
          </a:xfrm>
        </p:grpSpPr>
        <p:sp>
          <p:nvSpPr>
            <p:cNvPr id="294971" name="Line 6"/>
            <p:cNvSpPr>
              <a:spLocks noChangeShapeType="1"/>
            </p:cNvSpPr>
            <p:nvPr/>
          </p:nvSpPr>
          <p:spPr bwMode="auto">
            <a:xfrm>
              <a:off x="249" y="1921"/>
              <a:ext cx="1180" cy="0"/>
            </a:xfrm>
            <a:prstGeom prst="line">
              <a:avLst/>
            </a:prstGeom>
            <a:noFill/>
            <a:ln w="9525">
              <a:solidFill>
                <a:schemeClr val="tx1"/>
              </a:solidFill>
              <a:round/>
              <a:headEnd/>
              <a:tailEnd type="triangle" w="med" len="med"/>
            </a:ln>
          </p:spPr>
          <p:txBody>
            <a:bodyPr/>
            <a:lstStyle/>
            <a:p>
              <a:endParaRPr lang="fr-FR"/>
            </a:p>
          </p:txBody>
        </p:sp>
        <p:sp>
          <p:nvSpPr>
            <p:cNvPr id="294972" name="Text Box 32"/>
            <p:cNvSpPr txBox="1">
              <a:spLocks noChangeArrowheads="1"/>
            </p:cNvSpPr>
            <p:nvPr/>
          </p:nvSpPr>
          <p:spPr bwMode="auto">
            <a:xfrm>
              <a:off x="1234" y="1933"/>
              <a:ext cx="433" cy="258"/>
            </a:xfrm>
            <a:prstGeom prst="rect">
              <a:avLst/>
            </a:prstGeom>
            <a:noFill/>
            <a:ln w="9525">
              <a:noFill/>
              <a:miter lim="800000"/>
              <a:headEnd/>
              <a:tailEnd/>
            </a:ln>
          </p:spPr>
          <p:txBody>
            <a:bodyPr wrap="none">
              <a:spAutoFit/>
            </a:bodyPr>
            <a:lstStyle/>
            <a:p>
              <a:r>
                <a:rPr lang="fr-FR"/>
                <a:t>g(E)</a:t>
              </a:r>
            </a:p>
          </p:txBody>
        </p:sp>
        <p:sp>
          <p:nvSpPr>
            <p:cNvPr id="294973" name="Oval 76"/>
            <p:cNvSpPr>
              <a:spLocks noChangeArrowheads="1"/>
            </p:cNvSpPr>
            <p:nvPr/>
          </p:nvSpPr>
          <p:spPr bwMode="auto">
            <a:xfrm>
              <a:off x="-159" y="1570"/>
              <a:ext cx="1043" cy="26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4" name="Rectangle 77"/>
            <p:cNvSpPr>
              <a:spLocks noChangeArrowheads="1"/>
            </p:cNvSpPr>
            <p:nvPr/>
          </p:nvSpPr>
          <p:spPr bwMode="auto">
            <a:xfrm>
              <a:off x="-159" y="1525"/>
              <a:ext cx="408" cy="363"/>
            </a:xfrm>
            <a:prstGeom prst="rect">
              <a:avLst/>
            </a:prstGeom>
            <a:solidFill>
              <a:schemeClr val="bg1"/>
            </a:solidFill>
            <a:ln w="9525">
              <a:noFill/>
              <a:miter lim="800000"/>
              <a:headEnd/>
              <a:tailEnd/>
            </a:ln>
          </p:spPr>
          <p:txBody>
            <a:bodyPr wrap="none" anchor="ctr"/>
            <a:lstStyle/>
            <a:p>
              <a:endParaRPr lang="fr-FR"/>
            </a:p>
          </p:txBody>
        </p:sp>
        <p:sp>
          <p:nvSpPr>
            <p:cNvPr id="294975" name="Oval 78"/>
            <p:cNvSpPr>
              <a:spLocks noChangeArrowheads="1"/>
            </p:cNvSpPr>
            <p:nvPr/>
          </p:nvSpPr>
          <p:spPr bwMode="auto">
            <a:xfrm>
              <a:off x="-141" y="1084"/>
              <a:ext cx="765" cy="396"/>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6" name="Rectangle 79"/>
            <p:cNvSpPr>
              <a:spLocks noChangeArrowheads="1"/>
            </p:cNvSpPr>
            <p:nvPr/>
          </p:nvSpPr>
          <p:spPr bwMode="auto">
            <a:xfrm>
              <a:off x="-159" y="935"/>
              <a:ext cx="408" cy="590"/>
            </a:xfrm>
            <a:prstGeom prst="rect">
              <a:avLst/>
            </a:prstGeom>
            <a:solidFill>
              <a:schemeClr val="bg1"/>
            </a:solidFill>
            <a:ln w="9525">
              <a:noFill/>
              <a:miter lim="800000"/>
              <a:headEnd/>
              <a:tailEnd/>
            </a:ln>
          </p:spPr>
          <p:txBody>
            <a:bodyPr wrap="none" anchor="ctr"/>
            <a:lstStyle/>
            <a:p>
              <a:endParaRPr lang="fr-FR"/>
            </a:p>
          </p:txBody>
        </p:sp>
        <p:sp>
          <p:nvSpPr>
            <p:cNvPr id="294977" name="Oval 80"/>
            <p:cNvSpPr>
              <a:spLocks noChangeArrowheads="1"/>
            </p:cNvSpPr>
            <p:nvPr/>
          </p:nvSpPr>
          <p:spPr bwMode="auto">
            <a:xfrm>
              <a:off x="-231" y="255"/>
              <a:ext cx="953" cy="589"/>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8" name="Rectangle 81"/>
            <p:cNvSpPr>
              <a:spLocks noChangeArrowheads="1"/>
            </p:cNvSpPr>
            <p:nvPr/>
          </p:nvSpPr>
          <p:spPr bwMode="auto">
            <a:xfrm>
              <a:off x="-250" y="164"/>
              <a:ext cx="499" cy="726"/>
            </a:xfrm>
            <a:prstGeom prst="rect">
              <a:avLst/>
            </a:prstGeom>
            <a:solidFill>
              <a:schemeClr val="bg1"/>
            </a:solidFill>
            <a:ln w="9525">
              <a:noFill/>
              <a:miter lim="800000"/>
              <a:headEnd/>
              <a:tailEnd/>
            </a:ln>
          </p:spPr>
          <p:txBody>
            <a:bodyPr wrap="none" anchor="ctr"/>
            <a:lstStyle/>
            <a:p>
              <a:endParaRPr lang="fr-FR"/>
            </a:p>
          </p:txBody>
        </p:sp>
        <p:sp>
          <p:nvSpPr>
            <p:cNvPr id="294979" name="Text Box 35"/>
            <p:cNvSpPr txBox="1">
              <a:spLocks noChangeArrowheads="1"/>
            </p:cNvSpPr>
            <p:nvPr/>
          </p:nvSpPr>
          <p:spPr bwMode="auto">
            <a:xfrm>
              <a:off x="22" y="69"/>
              <a:ext cx="236" cy="258"/>
            </a:xfrm>
            <a:prstGeom prst="rect">
              <a:avLst/>
            </a:prstGeom>
            <a:noFill/>
            <a:ln w="9525">
              <a:noFill/>
              <a:miter lim="800000"/>
              <a:headEnd/>
              <a:tailEnd/>
            </a:ln>
          </p:spPr>
          <p:txBody>
            <a:bodyPr wrap="none">
              <a:spAutoFit/>
            </a:bodyPr>
            <a:lstStyle/>
            <a:p>
              <a:r>
                <a:rPr lang="fr-FR"/>
                <a:t>E</a:t>
              </a:r>
            </a:p>
          </p:txBody>
        </p:sp>
        <p:sp>
          <p:nvSpPr>
            <p:cNvPr id="294980" name="Line 5"/>
            <p:cNvSpPr>
              <a:spLocks noChangeShapeType="1"/>
            </p:cNvSpPr>
            <p:nvPr/>
          </p:nvSpPr>
          <p:spPr bwMode="auto">
            <a:xfrm>
              <a:off x="249" y="106"/>
              <a:ext cx="0" cy="1860"/>
            </a:xfrm>
            <a:prstGeom prst="line">
              <a:avLst/>
            </a:prstGeom>
            <a:noFill/>
            <a:ln w="9525">
              <a:solidFill>
                <a:schemeClr val="tx1"/>
              </a:solidFill>
              <a:round/>
              <a:headEnd type="triangle" w="med" len="med"/>
              <a:tailEnd/>
            </a:ln>
          </p:spPr>
          <p:txBody>
            <a:bodyPr/>
            <a:lstStyle/>
            <a:p>
              <a:endParaRPr lang="fr-FR"/>
            </a:p>
          </p:txBody>
        </p:sp>
      </p:grpSp>
      <p:sp>
        <p:nvSpPr>
          <p:cNvPr id="294932" name="Line 84"/>
          <p:cNvSpPr>
            <a:spLocks noChangeShapeType="1"/>
          </p:cNvSpPr>
          <p:nvPr/>
        </p:nvSpPr>
        <p:spPr bwMode="auto">
          <a:xfrm>
            <a:off x="8328025" y="3128963"/>
            <a:ext cx="1873250" cy="0"/>
          </a:xfrm>
          <a:prstGeom prst="line">
            <a:avLst/>
          </a:prstGeom>
          <a:noFill/>
          <a:ln w="9525">
            <a:solidFill>
              <a:schemeClr val="tx1"/>
            </a:solidFill>
            <a:round/>
            <a:headEnd/>
            <a:tailEnd type="triangle" w="med" len="med"/>
          </a:ln>
        </p:spPr>
        <p:txBody>
          <a:bodyPr/>
          <a:lstStyle/>
          <a:p>
            <a:endParaRPr lang="fr-FR"/>
          </a:p>
        </p:txBody>
      </p:sp>
      <p:sp>
        <p:nvSpPr>
          <p:cNvPr id="294933" name="Oval 86" descr="Diagonales larges vers le haut"/>
          <p:cNvSpPr>
            <a:spLocks noChangeArrowheads="1"/>
          </p:cNvSpPr>
          <p:nvPr/>
        </p:nvSpPr>
        <p:spPr bwMode="auto">
          <a:xfrm>
            <a:off x="7680326" y="2571750"/>
            <a:ext cx="1655763" cy="4127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34" name="Rectangle 87"/>
          <p:cNvSpPr>
            <a:spLocks noChangeArrowheads="1"/>
          </p:cNvSpPr>
          <p:nvPr/>
        </p:nvSpPr>
        <p:spPr bwMode="auto">
          <a:xfrm>
            <a:off x="7680325" y="2500313"/>
            <a:ext cx="647700" cy="576262"/>
          </a:xfrm>
          <a:prstGeom prst="rect">
            <a:avLst/>
          </a:prstGeom>
          <a:solidFill>
            <a:schemeClr val="bg1"/>
          </a:solidFill>
          <a:ln w="9525">
            <a:noFill/>
            <a:miter lim="800000"/>
            <a:headEnd/>
            <a:tailEnd/>
          </a:ln>
        </p:spPr>
        <p:txBody>
          <a:bodyPr wrap="none" anchor="ctr"/>
          <a:lstStyle/>
          <a:p>
            <a:endParaRPr lang="fr-FR"/>
          </a:p>
        </p:txBody>
      </p:sp>
      <p:sp>
        <p:nvSpPr>
          <p:cNvPr id="294935" name="Oval 88" descr="Diagonales larges vers le haut"/>
          <p:cNvSpPr>
            <a:spLocks noChangeArrowheads="1"/>
          </p:cNvSpPr>
          <p:nvPr/>
        </p:nvSpPr>
        <p:spPr bwMode="auto">
          <a:xfrm>
            <a:off x="7708900" y="1800225"/>
            <a:ext cx="1214438" cy="6286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36" name="Rectangle 89"/>
          <p:cNvSpPr>
            <a:spLocks noChangeArrowheads="1"/>
          </p:cNvSpPr>
          <p:nvPr/>
        </p:nvSpPr>
        <p:spPr bwMode="auto">
          <a:xfrm>
            <a:off x="7680325" y="1563689"/>
            <a:ext cx="647700" cy="936625"/>
          </a:xfrm>
          <a:prstGeom prst="rect">
            <a:avLst/>
          </a:prstGeom>
          <a:solidFill>
            <a:schemeClr val="bg1"/>
          </a:solidFill>
          <a:ln w="9525">
            <a:noFill/>
            <a:miter lim="800000"/>
            <a:headEnd/>
            <a:tailEnd/>
          </a:ln>
        </p:spPr>
        <p:txBody>
          <a:bodyPr wrap="none" anchor="ctr"/>
          <a:lstStyle/>
          <a:p>
            <a:endParaRPr lang="fr-FR"/>
          </a:p>
        </p:txBody>
      </p:sp>
      <p:sp>
        <p:nvSpPr>
          <p:cNvPr id="366682" name="Oval 90"/>
          <p:cNvSpPr>
            <a:spLocks noChangeArrowheads="1"/>
          </p:cNvSpPr>
          <p:nvPr/>
        </p:nvSpPr>
        <p:spPr bwMode="auto">
          <a:xfrm>
            <a:off x="7680325" y="404814"/>
            <a:ext cx="1512888" cy="935037"/>
          </a:xfrm>
          <a:prstGeom prst="ellipse">
            <a:avLst/>
          </a:prstGeom>
          <a:gradFill rotWithShape="1">
            <a:gsLst>
              <a:gs pos="0">
                <a:schemeClr val="bg1">
                  <a:alpha val="0"/>
                </a:schemeClr>
              </a:gs>
              <a:gs pos="100000">
                <a:schemeClr val="bg1">
                  <a:gamma/>
                  <a:shade val="46275"/>
                  <a:invGamma/>
                  <a:alpha val="0"/>
                </a:schemeClr>
              </a:gs>
            </a:gsLst>
            <a:lin ang="5400000" scaled="1"/>
          </a:gradFill>
          <a:ln w="9525">
            <a:solidFill>
              <a:schemeClr val="tx1"/>
            </a:solidFill>
            <a:round/>
            <a:headEnd/>
            <a:tailEnd/>
          </a:ln>
          <a:effectLst/>
        </p:spPr>
        <p:txBody>
          <a:bodyPr wrap="none" anchor="ctr"/>
          <a:lstStyle/>
          <a:p>
            <a:pPr>
              <a:defRPr/>
            </a:pPr>
            <a:endParaRPr lang="fr-FR"/>
          </a:p>
        </p:txBody>
      </p:sp>
      <p:grpSp>
        <p:nvGrpSpPr>
          <p:cNvPr id="294939" name="Group 100"/>
          <p:cNvGrpSpPr>
            <a:grpSpLocks/>
          </p:cNvGrpSpPr>
          <p:nvPr/>
        </p:nvGrpSpPr>
        <p:grpSpPr bwMode="auto">
          <a:xfrm>
            <a:off x="7464425" y="404814"/>
            <a:ext cx="1728788" cy="1152525"/>
            <a:chOff x="2925" y="1026"/>
            <a:chExt cx="1089" cy="726"/>
          </a:xfrm>
        </p:grpSpPr>
        <p:sp>
          <p:nvSpPr>
            <p:cNvPr id="294968" name="Oval 95" descr="Diagonales larges vers le haut"/>
            <p:cNvSpPr>
              <a:spLocks noChangeArrowheads="1"/>
            </p:cNvSpPr>
            <p:nvPr/>
          </p:nvSpPr>
          <p:spPr bwMode="auto">
            <a:xfrm>
              <a:off x="3061" y="1026"/>
              <a:ext cx="953" cy="594"/>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69" name="Rectangle 96"/>
            <p:cNvSpPr>
              <a:spLocks noChangeArrowheads="1"/>
            </p:cNvSpPr>
            <p:nvPr/>
          </p:nvSpPr>
          <p:spPr bwMode="auto">
            <a:xfrm>
              <a:off x="2925" y="1026"/>
              <a:ext cx="1088" cy="318"/>
            </a:xfrm>
            <a:prstGeom prst="rect">
              <a:avLst/>
            </a:prstGeom>
            <a:solidFill>
              <a:schemeClr val="bg1"/>
            </a:solidFill>
            <a:ln w="9525">
              <a:noFill/>
              <a:miter lim="800000"/>
              <a:headEnd/>
              <a:tailEnd/>
            </a:ln>
          </p:spPr>
          <p:txBody>
            <a:bodyPr wrap="none" anchor="ctr"/>
            <a:lstStyle/>
            <a:p>
              <a:endParaRPr lang="fr-FR"/>
            </a:p>
          </p:txBody>
        </p:sp>
        <p:sp>
          <p:nvSpPr>
            <p:cNvPr id="294970" name="Rectangle 97"/>
            <p:cNvSpPr>
              <a:spLocks noChangeArrowheads="1"/>
            </p:cNvSpPr>
            <p:nvPr/>
          </p:nvSpPr>
          <p:spPr bwMode="auto">
            <a:xfrm>
              <a:off x="2970" y="1026"/>
              <a:ext cx="499" cy="726"/>
            </a:xfrm>
            <a:prstGeom prst="rect">
              <a:avLst/>
            </a:prstGeom>
            <a:solidFill>
              <a:schemeClr val="bg1"/>
            </a:solidFill>
            <a:ln w="9525">
              <a:noFill/>
              <a:miter lim="800000"/>
              <a:headEnd/>
              <a:tailEnd/>
            </a:ln>
          </p:spPr>
          <p:txBody>
            <a:bodyPr wrap="none" anchor="ctr"/>
            <a:lstStyle/>
            <a:p>
              <a:endParaRPr lang="fr-FR"/>
            </a:p>
          </p:txBody>
        </p:sp>
      </p:grpSp>
      <p:sp>
        <p:nvSpPr>
          <p:cNvPr id="294940" name="Line 31"/>
          <p:cNvSpPr>
            <a:spLocks noChangeShapeType="1"/>
          </p:cNvSpPr>
          <p:nvPr/>
        </p:nvSpPr>
        <p:spPr bwMode="auto">
          <a:xfrm flipH="1">
            <a:off x="1919288" y="908050"/>
            <a:ext cx="7129462" cy="0"/>
          </a:xfrm>
          <a:prstGeom prst="line">
            <a:avLst/>
          </a:prstGeom>
          <a:noFill/>
          <a:ln w="9525">
            <a:solidFill>
              <a:schemeClr val="tx1"/>
            </a:solidFill>
            <a:prstDash val="dashDot"/>
            <a:round/>
            <a:headEnd/>
            <a:tailEnd/>
          </a:ln>
        </p:spPr>
        <p:txBody>
          <a:bodyPr/>
          <a:lstStyle/>
          <a:p>
            <a:endParaRPr lang="fr-FR"/>
          </a:p>
        </p:txBody>
      </p:sp>
      <p:sp>
        <p:nvSpPr>
          <p:cNvPr id="294941" name="Text Box 92"/>
          <p:cNvSpPr txBox="1">
            <a:spLocks noChangeArrowheads="1"/>
          </p:cNvSpPr>
          <p:nvPr/>
        </p:nvSpPr>
        <p:spPr bwMode="auto">
          <a:xfrm>
            <a:off x="8004175" y="436118"/>
            <a:ext cx="336550" cy="366712"/>
          </a:xfrm>
          <a:prstGeom prst="rect">
            <a:avLst/>
          </a:prstGeom>
          <a:noFill/>
          <a:ln w="9525">
            <a:noFill/>
            <a:miter lim="800000"/>
            <a:headEnd/>
            <a:tailEnd/>
          </a:ln>
        </p:spPr>
        <p:txBody>
          <a:bodyPr wrap="none">
            <a:spAutoFit/>
          </a:bodyPr>
          <a:lstStyle/>
          <a:p>
            <a:r>
              <a:rPr lang="fr-FR"/>
              <a:t>E</a:t>
            </a:r>
          </a:p>
        </p:txBody>
      </p:sp>
      <p:sp>
        <p:nvSpPr>
          <p:cNvPr id="294942" name="Line 93"/>
          <p:cNvSpPr>
            <a:spLocks noChangeShapeType="1"/>
          </p:cNvSpPr>
          <p:nvPr/>
        </p:nvSpPr>
        <p:spPr bwMode="auto">
          <a:xfrm>
            <a:off x="8328025" y="247650"/>
            <a:ext cx="0" cy="2952750"/>
          </a:xfrm>
          <a:prstGeom prst="line">
            <a:avLst/>
          </a:prstGeom>
          <a:noFill/>
          <a:ln w="9525">
            <a:solidFill>
              <a:schemeClr val="tx1"/>
            </a:solidFill>
            <a:round/>
            <a:headEnd type="triangle" w="med" len="med"/>
            <a:tailEnd/>
          </a:ln>
        </p:spPr>
        <p:txBody>
          <a:bodyPr/>
          <a:lstStyle/>
          <a:p>
            <a:endParaRPr lang="fr-FR"/>
          </a:p>
        </p:txBody>
      </p:sp>
      <p:grpSp>
        <p:nvGrpSpPr>
          <p:cNvPr id="294943" name="Group 101"/>
          <p:cNvGrpSpPr>
            <a:grpSpLocks/>
          </p:cNvGrpSpPr>
          <p:nvPr/>
        </p:nvGrpSpPr>
        <p:grpSpPr bwMode="auto">
          <a:xfrm>
            <a:off x="1612032" y="3559176"/>
            <a:ext cx="2971801" cy="3325813"/>
            <a:chOff x="-250" y="69"/>
            <a:chExt cx="1872" cy="2095"/>
          </a:xfrm>
        </p:grpSpPr>
        <p:sp>
          <p:nvSpPr>
            <p:cNvPr id="294958" name="Line 102"/>
            <p:cNvSpPr>
              <a:spLocks noChangeShapeType="1"/>
            </p:cNvSpPr>
            <p:nvPr/>
          </p:nvSpPr>
          <p:spPr bwMode="auto">
            <a:xfrm>
              <a:off x="249" y="1921"/>
              <a:ext cx="1180" cy="0"/>
            </a:xfrm>
            <a:prstGeom prst="line">
              <a:avLst/>
            </a:prstGeom>
            <a:noFill/>
            <a:ln w="9525">
              <a:solidFill>
                <a:schemeClr val="tx1"/>
              </a:solidFill>
              <a:round/>
              <a:headEnd/>
              <a:tailEnd type="triangle" w="med" len="med"/>
            </a:ln>
          </p:spPr>
          <p:txBody>
            <a:bodyPr/>
            <a:lstStyle/>
            <a:p>
              <a:endParaRPr lang="fr-FR"/>
            </a:p>
          </p:txBody>
        </p:sp>
        <p:sp>
          <p:nvSpPr>
            <p:cNvPr id="294959" name="Text Box 103"/>
            <p:cNvSpPr txBox="1">
              <a:spLocks noChangeArrowheads="1"/>
            </p:cNvSpPr>
            <p:nvPr/>
          </p:nvSpPr>
          <p:spPr bwMode="auto">
            <a:xfrm>
              <a:off x="1234" y="1933"/>
              <a:ext cx="388" cy="231"/>
            </a:xfrm>
            <a:prstGeom prst="rect">
              <a:avLst/>
            </a:prstGeom>
            <a:noFill/>
            <a:ln w="9525">
              <a:noFill/>
              <a:miter lim="800000"/>
              <a:headEnd/>
              <a:tailEnd/>
            </a:ln>
          </p:spPr>
          <p:txBody>
            <a:bodyPr wrap="none">
              <a:spAutoFit/>
            </a:bodyPr>
            <a:lstStyle/>
            <a:p>
              <a:r>
                <a:rPr lang="fr-FR"/>
                <a:t>g(E)</a:t>
              </a:r>
            </a:p>
          </p:txBody>
        </p:sp>
        <p:sp>
          <p:nvSpPr>
            <p:cNvPr id="294960" name="Oval 104"/>
            <p:cNvSpPr>
              <a:spLocks noChangeArrowheads="1"/>
            </p:cNvSpPr>
            <p:nvPr/>
          </p:nvSpPr>
          <p:spPr bwMode="auto">
            <a:xfrm>
              <a:off x="-159" y="1570"/>
              <a:ext cx="1043" cy="26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1" name="Rectangle 105"/>
            <p:cNvSpPr>
              <a:spLocks noChangeArrowheads="1"/>
            </p:cNvSpPr>
            <p:nvPr/>
          </p:nvSpPr>
          <p:spPr bwMode="auto">
            <a:xfrm>
              <a:off x="-159" y="1525"/>
              <a:ext cx="408" cy="363"/>
            </a:xfrm>
            <a:prstGeom prst="rect">
              <a:avLst/>
            </a:prstGeom>
            <a:solidFill>
              <a:schemeClr val="bg1"/>
            </a:solidFill>
            <a:ln w="9525">
              <a:noFill/>
              <a:miter lim="800000"/>
              <a:headEnd/>
              <a:tailEnd/>
            </a:ln>
          </p:spPr>
          <p:txBody>
            <a:bodyPr wrap="none" anchor="ctr"/>
            <a:lstStyle/>
            <a:p>
              <a:endParaRPr lang="fr-FR"/>
            </a:p>
          </p:txBody>
        </p:sp>
        <p:sp>
          <p:nvSpPr>
            <p:cNvPr id="294962" name="Oval 106"/>
            <p:cNvSpPr>
              <a:spLocks noChangeArrowheads="1"/>
            </p:cNvSpPr>
            <p:nvPr/>
          </p:nvSpPr>
          <p:spPr bwMode="auto">
            <a:xfrm>
              <a:off x="-141" y="1084"/>
              <a:ext cx="765" cy="396"/>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3" name="Rectangle 107"/>
            <p:cNvSpPr>
              <a:spLocks noChangeArrowheads="1"/>
            </p:cNvSpPr>
            <p:nvPr/>
          </p:nvSpPr>
          <p:spPr bwMode="auto">
            <a:xfrm>
              <a:off x="-159" y="935"/>
              <a:ext cx="408" cy="590"/>
            </a:xfrm>
            <a:prstGeom prst="rect">
              <a:avLst/>
            </a:prstGeom>
            <a:solidFill>
              <a:schemeClr val="bg1"/>
            </a:solidFill>
            <a:ln w="9525">
              <a:noFill/>
              <a:miter lim="800000"/>
              <a:headEnd/>
              <a:tailEnd/>
            </a:ln>
          </p:spPr>
          <p:txBody>
            <a:bodyPr wrap="none" anchor="ctr"/>
            <a:lstStyle/>
            <a:p>
              <a:endParaRPr lang="fr-FR"/>
            </a:p>
          </p:txBody>
        </p:sp>
        <p:sp>
          <p:nvSpPr>
            <p:cNvPr id="294964" name="Oval 108"/>
            <p:cNvSpPr>
              <a:spLocks noChangeArrowheads="1"/>
            </p:cNvSpPr>
            <p:nvPr/>
          </p:nvSpPr>
          <p:spPr bwMode="auto">
            <a:xfrm>
              <a:off x="-231" y="255"/>
              <a:ext cx="953" cy="589"/>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5" name="Rectangle 109"/>
            <p:cNvSpPr>
              <a:spLocks noChangeArrowheads="1"/>
            </p:cNvSpPr>
            <p:nvPr/>
          </p:nvSpPr>
          <p:spPr bwMode="auto">
            <a:xfrm>
              <a:off x="-250" y="164"/>
              <a:ext cx="499" cy="726"/>
            </a:xfrm>
            <a:prstGeom prst="rect">
              <a:avLst/>
            </a:prstGeom>
            <a:solidFill>
              <a:schemeClr val="bg1"/>
            </a:solidFill>
            <a:ln w="9525">
              <a:noFill/>
              <a:miter lim="800000"/>
              <a:headEnd/>
              <a:tailEnd/>
            </a:ln>
          </p:spPr>
          <p:txBody>
            <a:bodyPr wrap="none" anchor="ctr"/>
            <a:lstStyle/>
            <a:p>
              <a:endParaRPr lang="fr-FR"/>
            </a:p>
          </p:txBody>
        </p:sp>
        <p:sp>
          <p:nvSpPr>
            <p:cNvPr id="294966" name="Text Box 110"/>
            <p:cNvSpPr txBox="1">
              <a:spLocks noChangeArrowheads="1"/>
            </p:cNvSpPr>
            <p:nvPr/>
          </p:nvSpPr>
          <p:spPr bwMode="auto">
            <a:xfrm>
              <a:off x="22" y="69"/>
              <a:ext cx="212" cy="231"/>
            </a:xfrm>
            <a:prstGeom prst="rect">
              <a:avLst/>
            </a:prstGeom>
            <a:noFill/>
            <a:ln w="9525">
              <a:noFill/>
              <a:miter lim="800000"/>
              <a:headEnd/>
              <a:tailEnd/>
            </a:ln>
          </p:spPr>
          <p:txBody>
            <a:bodyPr wrap="none">
              <a:spAutoFit/>
            </a:bodyPr>
            <a:lstStyle/>
            <a:p>
              <a:r>
                <a:rPr lang="fr-FR"/>
                <a:t>E</a:t>
              </a:r>
            </a:p>
          </p:txBody>
        </p:sp>
        <p:sp>
          <p:nvSpPr>
            <p:cNvPr id="294967" name="Line 111"/>
            <p:cNvSpPr>
              <a:spLocks noChangeShapeType="1"/>
            </p:cNvSpPr>
            <p:nvPr/>
          </p:nvSpPr>
          <p:spPr bwMode="auto">
            <a:xfrm>
              <a:off x="249" y="106"/>
              <a:ext cx="0" cy="1860"/>
            </a:xfrm>
            <a:prstGeom prst="line">
              <a:avLst/>
            </a:prstGeom>
            <a:noFill/>
            <a:ln w="9525">
              <a:solidFill>
                <a:schemeClr val="tx1"/>
              </a:solidFill>
              <a:round/>
              <a:headEnd type="triangle" w="med" len="med"/>
              <a:tailEnd/>
            </a:ln>
          </p:spPr>
          <p:txBody>
            <a:bodyPr/>
            <a:lstStyle/>
            <a:p>
              <a:endParaRPr lang="fr-FR"/>
            </a:p>
          </p:txBody>
        </p:sp>
      </p:grpSp>
      <p:sp>
        <p:nvSpPr>
          <p:cNvPr id="294944" name="Line 113"/>
          <p:cNvSpPr>
            <a:spLocks noChangeShapeType="1"/>
          </p:cNvSpPr>
          <p:nvPr/>
        </p:nvSpPr>
        <p:spPr bwMode="auto">
          <a:xfrm>
            <a:off x="8488363" y="6584950"/>
            <a:ext cx="1873250" cy="0"/>
          </a:xfrm>
          <a:prstGeom prst="line">
            <a:avLst/>
          </a:prstGeom>
          <a:noFill/>
          <a:ln w="9525">
            <a:solidFill>
              <a:schemeClr val="tx1"/>
            </a:solidFill>
            <a:round/>
            <a:headEnd/>
            <a:tailEnd type="triangle" w="med" len="med"/>
          </a:ln>
        </p:spPr>
        <p:txBody>
          <a:bodyPr/>
          <a:lstStyle/>
          <a:p>
            <a:endParaRPr lang="fr-FR"/>
          </a:p>
        </p:txBody>
      </p:sp>
      <p:sp>
        <p:nvSpPr>
          <p:cNvPr id="294945" name="Text Box 114"/>
          <p:cNvSpPr txBox="1">
            <a:spLocks noChangeArrowheads="1"/>
          </p:cNvSpPr>
          <p:nvPr/>
        </p:nvSpPr>
        <p:spPr bwMode="auto">
          <a:xfrm>
            <a:off x="10052050" y="6316663"/>
            <a:ext cx="184150" cy="366712"/>
          </a:xfrm>
          <a:prstGeom prst="rect">
            <a:avLst/>
          </a:prstGeom>
          <a:noFill/>
          <a:ln w="9525">
            <a:noFill/>
            <a:miter lim="800000"/>
            <a:headEnd/>
            <a:tailEnd/>
          </a:ln>
        </p:spPr>
        <p:txBody>
          <a:bodyPr wrap="none">
            <a:spAutoFit/>
          </a:bodyPr>
          <a:lstStyle/>
          <a:p>
            <a:endParaRPr lang="fr-FR"/>
          </a:p>
        </p:txBody>
      </p:sp>
      <p:sp>
        <p:nvSpPr>
          <p:cNvPr id="294946" name="Oval 115"/>
          <p:cNvSpPr>
            <a:spLocks noChangeArrowheads="1"/>
          </p:cNvSpPr>
          <p:nvPr/>
        </p:nvSpPr>
        <p:spPr bwMode="auto">
          <a:xfrm>
            <a:off x="7840663" y="6027738"/>
            <a:ext cx="1655762" cy="41275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47" name="Rectangle 116"/>
          <p:cNvSpPr>
            <a:spLocks noChangeArrowheads="1"/>
          </p:cNvSpPr>
          <p:nvPr/>
        </p:nvSpPr>
        <p:spPr bwMode="auto">
          <a:xfrm>
            <a:off x="7840663" y="5956301"/>
            <a:ext cx="647700" cy="576263"/>
          </a:xfrm>
          <a:prstGeom prst="rect">
            <a:avLst/>
          </a:prstGeom>
          <a:solidFill>
            <a:schemeClr val="bg1"/>
          </a:solidFill>
          <a:ln w="9525">
            <a:noFill/>
            <a:miter lim="800000"/>
            <a:headEnd/>
            <a:tailEnd/>
          </a:ln>
        </p:spPr>
        <p:txBody>
          <a:bodyPr wrap="none" anchor="ctr"/>
          <a:lstStyle/>
          <a:p>
            <a:endParaRPr lang="fr-FR"/>
          </a:p>
        </p:txBody>
      </p:sp>
      <p:sp>
        <p:nvSpPr>
          <p:cNvPr id="294948" name="Oval 117"/>
          <p:cNvSpPr>
            <a:spLocks noChangeArrowheads="1"/>
          </p:cNvSpPr>
          <p:nvPr/>
        </p:nvSpPr>
        <p:spPr bwMode="auto">
          <a:xfrm>
            <a:off x="7869239" y="5256213"/>
            <a:ext cx="1214437" cy="62865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49" name="Rectangle 118"/>
          <p:cNvSpPr>
            <a:spLocks noChangeArrowheads="1"/>
          </p:cNvSpPr>
          <p:nvPr/>
        </p:nvSpPr>
        <p:spPr bwMode="auto">
          <a:xfrm>
            <a:off x="7840663" y="5019676"/>
            <a:ext cx="647700" cy="936625"/>
          </a:xfrm>
          <a:prstGeom prst="rect">
            <a:avLst/>
          </a:prstGeom>
          <a:solidFill>
            <a:schemeClr val="bg1"/>
          </a:solidFill>
          <a:ln w="9525">
            <a:noFill/>
            <a:miter lim="800000"/>
            <a:headEnd/>
            <a:tailEnd/>
          </a:ln>
        </p:spPr>
        <p:txBody>
          <a:bodyPr wrap="none" anchor="ctr"/>
          <a:lstStyle/>
          <a:p>
            <a:endParaRPr lang="fr-FR"/>
          </a:p>
        </p:txBody>
      </p:sp>
      <p:sp>
        <p:nvSpPr>
          <p:cNvPr id="294950" name="Oval 119"/>
          <p:cNvSpPr>
            <a:spLocks noChangeArrowheads="1"/>
          </p:cNvSpPr>
          <p:nvPr/>
        </p:nvSpPr>
        <p:spPr bwMode="auto">
          <a:xfrm>
            <a:off x="7726364" y="3860800"/>
            <a:ext cx="1512887" cy="935038"/>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51" name="Rectangle 120"/>
          <p:cNvSpPr>
            <a:spLocks noChangeArrowheads="1"/>
          </p:cNvSpPr>
          <p:nvPr/>
        </p:nvSpPr>
        <p:spPr bwMode="auto">
          <a:xfrm>
            <a:off x="7696201" y="3716339"/>
            <a:ext cx="792163" cy="1152525"/>
          </a:xfrm>
          <a:prstGeom prst="rect">
            <a:avLst/>
          </a:prstGeom>
          <a:solidFill>
            <a:schemeClr val="bg1"/>
          </a:solidFill>
          <a:ln w="9525">
            <a:noFill/>
            <a:miter lim="800000"/>
            <a:headEnd/>
            <a:tailEnd/>
          </a:ln>
        </p:spPr>
        <p:txBody>
          <a:bodyPr wrap="none" anchor="ctr"/>
          <a:lstStyle/>
          <a:p>
            <a:endParaRPr lang="fr-FR"/>
          </a:p>
        </p:txBody>
      </p:sp>
      <p:sp>
        <p:nvSpPr>
          <p:cNvPr id="294952" name="Text Box 121"/>
          <p:cNvSpPr txBox="1">
            <a:spLocks noChangeArrowheads="1"/>
          </p:cNvSpPr>
          <p:nvPr/>
        </p:nvSpPr>
        <p:spPr bwMode="auto">
          <a:xfrm>
            <a:off x="8128000" y="3644901"/>
            <a:ext cx="336550" cy="366713"/>
          </a:xfrm>
          <a:prstGeom prst="rect">
            <a:avLst/>
          </a:prstGeom>
          <a:noFill/>
          <a:ln w="9525">
            <a:noFill/>
            <a:miter lim="800000"/>
            <a:headEnd/>
            <a:tailEnd/>
          </a:ln>
        </p:spPr>
        <p:txBody>
          <a:bodyPr wrap="none">
            <a:spAutoFit/>
          </a:bodyPr>
          <a:lstStyle/>
          <a:p>
            <a:r>
              <a:rPr lang="fr-FR"/>
              <a:t>E</a:t>
            </a:r>
          </a:p>
        </p:txBody>
      </p:sp>
      <p:sp>
        <p:nvSpPr>
          <p:cNvPr id="294953" name="Oval 123" descr="Diagonales larges vers le haut"/>
          <p:cNvSpPr>
            <a:spLocks noChangeArrowheads="1"/>
          </p:cNvSpPr>
          <p:nvPr/>
        </p:nvSpPr>
        <p:spPr bwMode="auto">
          <a:xfrm>
            <a:off x="7824788" y="6021388"/>
            <a:ext cx="1655762" cy="4127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54" name="Rectangle 124"/>
          <p:cNvSpPr>
            <a:spLocks noChangeArrowheads="1"/>
          </p:cNvSpPr>
          <p:nvPr/>
        </p:nvSpPr>
        <p:spPr bwMode="auto">
          <a:xfrm>
            <a:off x="7824788" y="5949951"/>
            <a:ext cx="647700" cy="576263"/>
          </a:xfrm>
          <a:prstGeom prst="rect">
            <a:avLst/>
          </a:prstGeom>
          <a:solidFill>
            <a:schemeClr val="bg1"/>
          </a:solidFill>
          <a:ln w="9525">
            <a:noFill/>
            <a:miter lim="800000"/>
            <a:headEnd/>
            <a:tailEnd/>
          </a:ln>
        </p:spPr>
        <p:txBody>
          <a:bodyPr wrap="none" anchor="ctr"/>
          <a:lstStyle/>
          <a:p>
            <a:endParaRPr lang="fr-FR"/>
          </a:p>
        </p:txBody>
      </p:sp>
      <p:sp>
        <p:nvSpPr>
          <p:cNvPr id="294955" name="Oval 125" descr="Diagonales larges vers le haut"/>
          <p:cNvSpPr>
            <a:spLocks noChangeArrowheads="1"/>
          </p:cNvSpPr>
          <p:nvPr/>
        </p:nvSpPr>
        <p:spPr bwMode="auto">
          <a:xfrm>
            <a:off x="7896225" y="5243513"/>
            <a:ext cx="1214438" cy="6286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56" name="Rectangle 126"/>
          <p:cNvSpPr>
            <a:spLocks noChangeArrowheads="1"/>
          </p:cNvSpPr>
          <p:nvPr/>
        </p:nvSpPr>
        <p:spPr bwMode="auto">
          <a:xfrm>
            <a:off x="7867650" y="5006976"/>
            <a:ext cx="647700" cy="936625"/>
          </a:xfrm>
          <a:prstGeom prst="rect">
            <a:avLst/>
          </a:prstGeom>
          <a:solidFill>
            <a:schemeClr val="bg1"/>
          </a:solidFill>
          <a:ln w="9525">
            <a:noFill/>
            <a:miter lim="800000"/>
            <a:headEnd/>
            <a:tailEnd/>
          </a:ln>
        </p:spPr>
        <p:txBody>
          <a:bodyPr wrap="none" anchor="ctr"/>
          <a:lstStyle/>
          <a:p>
            <a:endParaRPr lang="fr-FR"/>
          </a:p>
        </p:txBody>
      </p:sp>
      <p:sp>
        <p:nvSpPr>
          <p:cNvPr id="294957" name="Line 122"/>
          <p:cNvSpPr>
            <a:spLocks noChangeShapeType="1"/>
          </p:cNvSpPr>
          <p:nvPr/>
        </p:nvSpPr>
        <p:spPr bwMode="auto">
          <a:xfrm>
            <a:off x="8488363" y="3703638"/>
            <a:ext cx="0" cy="2952750"/>
          </a:xfrm>
          <a:prstGeom prst="line">
            <a:avLst/>
          </a:prstGeom>
          <a:noFill/>
          <a:ln w="9525">
            <a:solidFill>
              <a:schemeClr val="tx1"/>
            </a:solidFill>
            <a:round/>
            <a:headEnd type="triangle" w="med" len="med"/>
            <a:tailEnd/>
          </a:ln>
        </p:spPr>
        <p:txBody>
          <a:bodyP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813" y="3607028"/>
            <a:ext cx="487363" cy="487363"/>
          </a:xfrm>
          <a:prstGeom prst="rect">
            <a:avLst/>
          </a:prstGeom>
        </p:spPr>
      </p:pic>
      <p:sp>
        <p:nvSpPr>
          <p:cNvPr id="3" name="ZoneTexte 2">
            <a:extLst>
              <a:ext uri="{FF2B5EF4-FFF2-40B4-BE49-F238E27FC236}">
                <a16:creationId xmlns:a16="http://schemas.microsoft.com/office/drawing/2014/main" id="{B411C45E-C777-3FE2-3967-E095E6CE653F}"/>
              </a:ext>
            </a:extLst>
          </p:cNvPr>
          <p:cNvSpPr txBox="1"/>
          <p:nvPr/>
        </p:nvSpPr>
        <p:spPr>
          <a:xfrm>
            <a:off x="3332674" y="2502624"/>
            <a:ext cx="428322" cy="369332"/>
          </a:xfrm>
          <a:prstGeom prst="rect">
            <a:avLst/>
          </a:prstGeom>
          <a:noFill/>
        </p:spPr>
        <p:txBody>
          <a:bodyPr wrap="none" rtlCol="0">
            <a:spAutoFit/>
          </a:bodyPr>
          <a:lstStyle/>
          <a:p>
            <a:r>
              <a:rPr lang="fr-FR" dirty="0"/>
              <a:t>1s</a:t>
            </a:r>
          </a:p>
        </p:txBody>
      </p:sp>
      <p:sp>
        <p:nvSpPr>
          <p:cNvPr id="4" name="ZoneTexte 3">
            <a:extLst>
              <a:ext uri="{FF2B5EF4-FFF2-40B4-BE49-F238E27FC236}">
                <a16:creationId xmlns:a16="http://schemas.microsoft.com/office/drawing/2014/main" id="{F53C126D-0003-39DA-29DB-3C4C5C9D2724}"/>
              </a:ext>
            </a:extLst>
          </p:cNvPr>
          <p:cNvSpPr txBox="1"/>
          <p:nvPr/>
        </p:nvSpPr>
        <p:spPr>
          <a:xfrm>
            <a:off x="3294193" y="1863399"/>
            <a:ext cx="428322" cy="369332"/>
          </a:xfrm>
          <a:prstGeom prst="rect">
            <a:avLst/>
          </a:prstGeom>
          <a:noFill/>
        </p:spPr>
        <p:txBody>
          <a:bodyPr wrap="none" rtlCol="0">
            <a:spAutoFit/>
          </a:bodyPr>
          <a:lstStyle/>
          <a:p>
            <a:r>
              <a:rPr lang="fr-FR" dirty="0"/>
              <a:t>2s</a:t>
            </a:r>
          </a:p>
        </p:txBody>
      </p:sp>
      <p:sp>
        <p:nvSpPr>
          <p:cNvPr id="5" name="ZoneTexte 4">
            <a:extLst>
              <a:ext uri="{FF2B5EF4-FFF2-40B4-BE49-F238E27FC236}">
                <a16:creationId xmlns:a16="http://schemas.microsoft.com/office/drawing/2014/main" id="{B8118C2B-9D76-4D94-476B-4CD66CAE9089}"/>
              </a:ext>
            </a:extLst>
          </p:cNvPr>
          <p:cNvSpPr txBox="1"/>
          <p:nvPr/>
        </p:nvSpPr>
        <p:spPr>
          <a:xfrm>
            <a:off x="3267901" y="851646"/>
            <a:ext cx="441146" cy="369332"/>
          </a:xfrm>
          <a:prstGeom prst="rect">
            <a:avLst/>
          </a:prstGeom>
          <a:noFill/>
        </p:spPr>
        <p:txBody>
          <a:bodyPr wrap="none" rtlCol="0">
            <a:spAutoFit/>
          </a:bodyPr>
          <a:lstStyle/>
          <a:p>
            <a:r>
              <a:rPr lang="fr-FR" dirty="0"/>
              <a:t>2p</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ChangeArrowheads="1"/>
          </p:cNvSpPr>
          <p:nvPr>
            <p:ph type="ctrTitle"/>
          </p:nvPr>
        </p:nvSpPr>
        <p:spPr/>
        <p:txBody>
          <a:bodyPr/>
          <a:lstStyle/>
          <a:p>
            <a:pPr eaLnBrk="1" hangingPunct="1"/>
            <a:r>
              <a:rPr lang="fr-FR"/>
              <a:t>Chapitre 10</a:t>
            </a:r>
          </a:p>
        </p:txBody>
      </p:sp>
      <p:sp>
        <p:nvSpPr>
          <p:cNvPr id="295940" name="Rectangle 3"/>
          <p:cNvSpPr>
            <a:spLocks noGrp="1" noChangeArrowheads="1"/>
          </p:cNvSpPr>
          <p:nvPr>
            <p:ph type="subTitle" idx="1"/>
          </p:nvPr>
        </p:nvSpPr>
        <p:spPr/>
        <p:txBody>
          <a:bodyPr/>
          <a:lstStyle/>
          <a:p>
            <a:pPr eaLnBrk="1" hangingPunct="1"/>
            <a:r>
              <a:rPr lang="fr-FR"/>
              <a:t>Le semiconducteur à l’équilibre thermodynamique</a:t>
            </a:r>
          </a:p>
        </p:txBody>
      </p:sp>
      <p:sp>
        <p:nvSpPr>
          <p:cNvPr id="295938" name="Rectangle 7"/>
          <p:cNvSpPr>
            <a:spLocks noGrp="1" noChangeArrowheads="1"/>
          </p:cNvSpPr>
          <p:nvPr>
            <p:ph type="sldNum" sz="quarter" idx="12"/>
          </p:nvPr>
        </p:nvSpPr>
        <p:spPr>
          <a:noFill/>
        </p:spPr>
        <p:txBody>
          <a:bodyPr/>
          <a:lstStyle/>
          <a:p>
            <a:fld id="{8D5F499A-90EC-49A2-A886-93F98134D97D}" type="slidenum">
              <a:rPr lang="fr-FR" altLang="en-US"/>
              <a:pPr/>
              <a:t>213</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4032" y="142603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type="title"/>
          </p:nvPr>
        </p:nvSpPr>
        <p:spPr/>
        <p:txBody>
          <a:bodyPr/>
          <a:lstStyle/>
          <a:p>
            <a:pPr eaLnBrk="1" hangingPunct="1"/>
            <a:r>
              <a:rPr lang="fr-FR"/>
              <a:t>Le semiconducteur à l’équilibre</a:t>
            </a:r>
          </a:p>
        </p:txBody>
      </p:sp>
      <p:sp>
        <p:nvSpPr>
          <p:cNvPr id="296964" name="Rectangle 3"/>
          <p:cNvSpPr>
            <a:spLocks noGrp="1" noChangeArrowheads="1"/>
          </p:cNvSpPr>
          <p:nvPr>
            <p:ph idx="1"/>
          </p:nvPr>
        </p:nvSpPr>
        <p:spPr/>
        <p:txBody>
          <a:bodyPr/>
          <a:lstStyle/>
          <a:p>
            <a:pPr eaLnBrk="1" hangingPunct="1"/>
            <a:r>
              <a:rPr lang="fr-FR"/>
              <a:t>C’est quoi l’équilibre?</a:t>
            </a:r>
          </a:p>
          <a:p>
            <a:pPr eaLnBrk="1" hangingPunct="1"/>
            <a:endParaRPr lang="fr-FR"/>
          </a:p>
          <a:p>
            <a:pPr lvl="1" eaLnBrk="1" hangingPunct="1"/>
            <a:r>
              <a:rPr lang="fr-FR"/>
              <a:t>Pas de forces extérieures:</a:t>
            </a:r>
          </a:p>
          <a:p>
            <a:pPr lvl="1" eaLnBrk="1" hangingPunct="1"/>
            <a:endParaRPr lang="fr-FR"/>
          </a:p>
          <a:p>
            <a:pPr lvl="2" eaLnBrk="1" hangingPunct="1"/>
            <a:r>
              <a:rPr lang="fr-FR"/>
              <a:t>Pas de tension appliquée</a:t>
            </a:r>
          </a:p>
          <a:p>
            <a:pPr lvl="2" eaLnBrk="1" hangingPunct="1"/>
            <a:r>
              <a:rPr lang="fr-FR"/>
              <a:t>Pas de champ magnétique</a:t>
            </a:r>
          </a:p>
          <a:p>
            <a:pPr lvl="2" eaLnBrk="1" hangingPunct="1"/>
            <a:r>
              <a:rPr lang="fr-FR"/>
              <a:t>Pas de gradient de température</a:t>
            </a:r>
          </a:p>
          <a:p>
            <a:pPr lvl="2" eaLnBrk="1" hangingPunct="1">
              <a:buFont typeface="Wingdings" pitchFamily="2" charset="2"/>
              <a:buNone/>
            </a:pPr>
            <a:endParaRPr lang="fr-FR"/>
          </a:p>
        </p:txBody>
      </p:sp>
      <p:sp>
        <p:nvSpPr>
          <p:cNvPr id="296962" name="Espace réservé du numéro de diapositive 5"/>
          <p:cNvSpPr>
            <a:spLocks noGrp="1"/>
          </p:cNvSpPr>
          <p:nvPr>
            <p:ph type="sldNum" sz="quarter" idx="12"/>
          </p:nvPr>
        </p:nvSpPr>
        <p:spPr>
          <a:noFill/>
        </p:spPr>
        <p:txBody>
          <a:bodyPr/>
          <a:lstStyle/>
          <a:p>
            <a:fld id="{13D8E2E6-991D-4DD3-86ED-A0ED59F21D29}" type="slidenum">
              <a:rPr lang="fr-FR" altLang="en-US"/>
              <a:pPr/>
              <a:t>214</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Rectangle 2"/>
          <p:cNvSpPr>
            <a:spLocks noGrp="1" noChangeArrowheads="1"/>
          </p:cNvSpPr>
          <p:nvPr>
            <p:ph type="title"/>
          </p:nvPr>
        </p:nvSpPr>
        <p:spPr/>
        <p:txBody>
          <a:bodyPr>
            <a:normAutofit/>
          </a:bodyPr>
          <a:lstStyle/>
          <a:p>
            <a:pPr eaLnBrk="1" hangingPunct="1"/>
            <a:r>
              <a:rPr lang="fr-FR"/>
              <a:t>Densité de porteurs de charges dans les SC.</a:t>
            </a:r>
          </a:p>
        </p:txBody>
      </p:sp>
      <p:sp>
        <p:nvSpPr>
          <p:cNvPr id="324611" name="Rectangle 3"/>
          <p:cNvSpPr>
            <a:spLocks noGrp="1" noChangeArrowheads="1"/>
          </p:cNvSpPr>
          <p:nvPr>
            <p:ph idx="1"/>
          </p:nvPr>
        </p:nvSpPr>
        <p:spPr/>
        <p:txBody>
          <a:bodyPr/>
          <a:lstStyle/>
          <a:p>
            <a:pPr lvl="1" eaLnBrk="1" hangingPunct="1">
              <a:defRPr/>
            </a:pPr>
            <a:r>
              <a:rPr lang="fr-FR" i="1" u="sng" dirty="0">
                <a:effectLst>
                  <a:outerShdw blurRad="38100" dist="38100" dir="2700000" algn="tl">
                    <a:srgbClr val="C0C0C0"/>
                  </a:outerShdw>
                </a:effectLst>
              </a:rPr>
              <a:t>Question</a:t>
            </a:r>
            <a:r>
              <a:rPr lang="fr-FR" dirty="0"/>
              <a:t>: combien y a t il d’électrons dans la BC et de trous dans la BV dans un semiconducteur  à une température T?</a:t>
            </a:r>
          </a:p>
          <a:p>
            <a:pPr lvl="1" eaLnBrk="1" hangingPunct="1">
              <a:defRPr/>
            </a:pPr>
            <a:r>
              <a:rPr lang="fr-FR" i="1" u="sng" dirty="0">
                <a:effectLst>
                  <a:outerShdw blurRad="38100" dist="38100" dir="2700000" algn="tl">
                    <a:srgbClr val="C0C0C0"/>
                  </a:outerShdw>
                </a:effectLst>
              </a:rPr>
              <a:t>Réponse :</a:t>
            </a:r>
            <a:r>
              <a:rPr lang="fr-FR" dirty="0"/>
              <a:t> </a:t>
            </a:r>
          </a:p>
          <a:p>
            <a:pPr lvl="2">
              <a:defRPr/>
            </a:pPr>
            <a:r>
              <a:rPr lang="fr-FR" u="sng" dirty="0"/>
              <a:t>À une énergie E:</a:t>
            </a:r>
          </a:p>
          <a:p>
            <a:pPr lvl="1" eaLnBrk="1" hangingPunct="1">
              <a:defRPr/>
            </a:pPr>
            <a:endParaRPr lang="fr-FR" dirty="0"/>
          </a:p>
          <a:p>
            <a:pPr lvl="1" eaLnBrk="1" hangingPunct="1">
              <a:defRPr/>
            </a:pPr>
            <a:endParaRPr lang="fr-FR" dirty="0"/>
          </a:p>
          <a:p>
            <a:pPr lvl="2" eaLnBrk="1" hangingPunct="1">
              <a:defRPr/>
            </a:pPr>
            <a:r>
              <a:rPr lang="fr-FR" u="sng" dirty="0"/>
              <a:t>Dans la bande de largeur </a:t>
            </a:r>
            <a:r>
              <a:rPr lang="fr-FR" u="sng" dirty="0">
                <a:latin typeface="Symbol" pitchFamily="18" charset="2"/>
              </a:rPr>
              <a:t>D</a:t>
            </a:r>
            <a:r>
              <a:rPr lang="fr-FR" u="sng" dirty="0"/>
              <a:t>E</a:t>
            </a:r>
          </a:p>
        </p:txBody>
      </p:sp>
      <p:sp>
        <p:nvSpPr>
          <p:cNvPr id="122884" name="Espace réservé du numéro de diapositive 5"/>
          <p:cNvSpPr>
            <a:spLocks noGrp="1"/>
          </p:cNvSpPr>
          <p:nvPr>
            <p:ph type="sldNum" sz="quarter" idx="12"/>
          </p:nvPr>
        </p:nvSpPr>
        <p:spPr>
          <a:noFill/>
        </p:spPr>
        <p:txBody>
          <a:bodyPr/>
          <a:lstStyle/>
          <a:p>
            <a:fld id="{4D026AC9-092C-4E7B-86DE-BD0EB54D8564}" type="slidenum">
              <a:rPr lang="fr-FR" altLang="en-US"/>
              <a:pPr/>
              <a:t>215</a:t>
            </a:fld>
            <a:endParaRPr lang="fr-FR" altLang="en-US"/>
          </a:p>
        </p:txBody>
      </p:sp>
      <p:graphicFrame>
        <p:nvGraphicFramePr>
          <p:cNvPr id="122882" name="Object 4"/>
          <p:cNvGraphicFramePr>
            <a:graphicFrameLocks noChangeAspect="1"/>
          </p:cNvGraphicFramePr>
          <p:nvPr>
            <p:extLst>
              <p:ext uri="{D42A27DB-BD31-4B8C-83A1-F6EECF244321}">
                <p14:modId xmlns:p14="http://schemas.microsoft.com/office/powerpoint/2010/main" val="3244917018"/>
              </p:ext>
            </p:extLst>
          </p:nvPr>
        </p:nvGraphicFramePr>
        <p:xfrm>
          <a:off x="4943872" y="2708921"/>
          <a:ext cx="3124200" cy="962025"/>
        </p:xfrm>
        <a:graphic>
          <a:graphicData uri="http://schemas.openxmlformats.org/presentationml/2006/ole">
            <mc:AlternateContent xmlns:mc="http://schemas.openxmlformats.org/markup-compatibility/2006">
              <mc:Choice xmlns:v="urn:schemas-microsoft-com:vml" Requires="v">
                <p:oleObj name="Equation" r:id="rId5" imgW="1485720" imgH="457200" progId="Equation.3">
                  <p:embed/>
                </p:oleObj>
              </mc:Choice>
              <mc:Fallback>
                <p:oleObj name="Equation" r:id="rId5" imgW="1485720" imgH="457200" progId="Equation.3">
                  <p:embed/>
                  <p:pic>
                    <p:nvPicPr>
                      <p:cNvPr id="12288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872" y="2708921"/>
                        <a:ext cx="312420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883" name="Object 5"/>
          <p:cNvGraphicFramePr>
            <a:graphicFrameLocks noChangeAspect="1"/>
          </p:cNvGraphicFramePr>
          <p:nvPr>
            <p:extLst>
              <p:ext uri="{D42A27DB-BD31-4B8C-83A1-F6EECF244321}">
                <p14:modId xmlns:p14="http://schemas.microsoft.com/office/powerpoint/2010/main" val="1922215948"/>
              </p:ext>
            </p:extLst>
          </p:nvPr>
        </p:nvGraphicFramePr>
        <p:xfrm>
          <a:off x="4439817" y="4437112"/>
          <a:ext cx="3925887" cy="1443038"/>
        </p:xfrm>
        <a:graphic>
          <a:graphicData uri="http://schemas.openxmlformats.org/presentationml/2006/ole">
            <mc:AlternateContent xmlns:mc="http://schemas.openxmlformats.org/markup-compatibility/2006">
              <mc:Choice xmlns:v="urn:schemas-microsoft-com:vml" Requires="v">
                <p:oleObj name="Equation" r:id="rId7" imgW="1866600" imgH="685800" progId="Equation.3">
                  <p:embed/>
                </p:oleObj>
              </mc:Choice>
              <mc:Fallback>
                <p:oleObj name="Equation" r:id="rId7" imgW="1866600" imgH="685800" progId="Equation.3">
                  <p:embed/>
                  <p:pic>
                    <p:nvPicPr>
                      <p:cNvPr id="12288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9817" y="4437112"/>
                        <a:ext cx="3925887" cy="1443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89373" y="321170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4"/>
          <p:cNvSpPr>
            <a:spLocks noGrp="1" noChangeArrowheads="1"/>
          </p:cNvSpPr>
          <p:nvPr>
            <p:ph type="title"/>
          </p:nvPr>
        </p:nvSpPr>
        <p:spPr/>
        <p:txBody>
          <a:bodyPr>
            <a:normAutofit/>
          </a:bodyPr>
          <a:lstStyle/>
          <a:p>
            <a:pPr eaLnBrk="1" hangingPunct="1"/>
            <a:r>
              <a:rPr lang="fr-FR"/>
              <a:t>Densité de porteurs de charges dans les SC.</a:t>
            </a:r>
          </a:p>
        </p:txBody>
      </p:sp>
      <p:sp>
        <p:nvSpPr>
          <p:cNvPr id="297986" name="Espace réservé du numéro de diapositive 4"/>
          <p:cNvSpPr>
            <a:spLocks noGrp="1"/>
          </p:cNvSpPr>
          <p:nvPr>
            <p:ph type="sldNum" sz="quarter" idx="12"/>
          </p:nvPr>
        </p:nvSpPr>
        <p:spPr>
          <a:noFill/>
        </p:spPr>
        <p:txBody>
          <a:bodyPr/>
          <a:lstStyle/>
          <a:p>
            <a:fld id="{432013B9-1332-4DAA-8DBC-4F4D0C82D569}" type="slidenum">
              <a:rPr lang="fr-FR" altLang="en-US"/>
              <a:pPr/>
              <a:t>216</a:t>
            </a:fld>
            <a:endParaRPr lang="fr-FR" altLang="en-US"/>
          </a:p>
        </p:txBody>
      </p:sp>
      <p:pic>
        <p:nvPicPr>
          <p:cNvPr id="297988" name="Picture 5"/>
          <p:cNvPicPr>
            <a:picLocks noChangeAspect="1" noChangeArrowheads="1"/>
          </p:cNvPicPr>
          <p:nvPr/>
        </p:nvPicPr>
        <p:blipFill>
          <a:blip r:embed="rId5" cstate="print"/>
          <a:srcRect/>
          <a:stretch>
            <a:fillRect/>
          </a:stretch>
        </p:blipFill>
        <p:spPr bwMode="auto">
          <a:xfrm rot="16200000">
            <a:off x="3780103" y="272291"/>
            <a:ext cx="4919829" cy="7200801"/>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245" y="328498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2"/>
          <p:cNvSpPr>
            <a:spLocks noGrp="1" noChangeArrowheads="1"/>
          </p:cNvSpPr>
          <p:nvPr>
            <p:ph type="title"/>
          </p:nvPr>
        </p:nvSpPr>
        <p:spPr/>
        <p:txBody>
          <a:bodyPr/>
          <a:lstStyle/>
          <a:p>
            <a:pPr eaLnBrk="1" hangingPunct="1"/>
            <a:r>
              <a:rPr lang="fr-FR"/>
              <a:t>Calcul de n</a:t>
            </a:r>
            <a:r>
              <a:rPr lang="fr-FR" baseline="-25000"/>
              <a:t>0</a:t>
            </a:r>
            <a:r>
              <a:rPr lang="fr-FR"/>
              <a:t> et p</a:t>
            </a:r>
            <a:r>
              <a:rPr lang="fr-FR" baseline="-25000"/>
              <a:t>0</a:t>
            </a:r>
          </a:p>
        </p:txBody>
      </p:sp>
      <p:sp>
        <p:nvSpPr>
          <p:cNvPr id="327683" name="Rectangle 3"/>
          <p:cNvSpPr>
            <a:spLocks noGrp="1" noChangeArrowheads="1"/>
          </p:cNvSpPr>
          <p:nvPr>
            <p:ph idx="1"/>
          </p:nvPr>
        </p:nvSpPr>
        <p:spPr/>
        <p:txBody>
          <a:bodyPr/>
          <a:lstStyle/>
          <a:p>
            <a:pPr eaLnBrk="1" hangingPunct="1">
              <a:defRPr/>
            </a:pPr>
            <a:r>
              <a:rPr lang="fr-FR" u="sng" dirty="0"/>
              <a:t>hypothèse:</a:t>
            </a:r>
            <a:r>
              <a:rPr lang="fr-FR" dirty="0"/>
              <a:t> </a:t>
            </a:r>
            <a:r>
              <a:rPr lang="fr-FR" i="1" dirty="0"/>
              <a:t>E</a:t>
            </a:r>
            <a:r>
              <a:rPr lang="fr-FR" i="1" baseline="-25000" dirty="0"/>
              <a:t>F</a:t>
            </a:r>
            <a:r>
              <a:rPr lang="fr-FR" dirty="0"/>
              <a:t> est à plus de 3kT sous la BC ou à plus de 3 kT au dessus de BV </a:t>
            </a:r>
            <a:r>
              <a:rPr lang="fr-FR" dirty="0">
                <a:sym typeface="Wingdings" pitchFamily="2" charset="2"/>
              </a:rPr>
              <a:t> on peut utiliser l’approximation de MB.</a:t>
            </a:r>
          </a:p>
          <a:p>
            <a:pPr lvl="1" eaLnBrk="1" hangingPunct="1">
              <a:defRPr/>
            </a:pPr>
            <a:r>
              <a:rPr lang="fr-FR" i="1" dirty="0">
                <a:effectLst>
                  <a:outerShdw blurRad="38100" dist="38100" dir="2700000" algn="tl">
                    <a:srgbClr val="C0C0C0"/>
                  </a:outerShdw>
                </a:effectLst>
                <a:sym typeface="Wingdings" pitchFamily="2" charset="2"/>
              </a:rPr>
              <a:t>Expression de n</a:t>
            </a:r>
            <a:r>
              <a:rPr lang="fr-FR" i="1" baseline="-25000" dirty="0">
                <a:effectLst>
                  <a:outerShdw blurRad="38100" dist="38100" dir="2700000" algn="tl">
                    <a:srgbClr val="C0C0C0"/>
                  </a:outerShdw>
                </a:effectLst>
                <a:sym typeface="Wingdings" pitchFamily="2" charset="2"/>
              </a:rPr>
              <a:t>0</a:t>
            </a:r>
            <a:r>
              <a:rPr lang="fr-FR" i="1" dirty="0">
                <a:effectLst>
                  <a:outerShdw blurRad="38100" dist="38100" dir="2700000" algn="tl">
                    <a:srgbClr val="C0C0C0"/>
                  </a:outerShdw>
                </a:effectLst>
                <a:sym typeface="Wingdings" pitchFamily="2" charset="2"/>
              </a:rPr>
              <a:t>:</a:t>
            </a:r>
            <a:endParaRPr lang="fr-FR" i="1" baseline="-25000" dirty="0">
              <a:effectLst>
                <a:outerShdw blurRad="38100" dist="38100" dir="2700000" algn="tl">
                  <a:srgbClr val="C0C0C0"/>
                </a:outerShdw>
              </a:effectLst>
            </a:endParaRPr>
          </a:p>
        </p:txBody>
      </p:sp>
      <p:sp>
        <p:nvSpPr>
          <p:cNvPr id="123907" name="Espace réservé du numéro de diapositive 5"/>
          <p:cNvSpPr>
            <a:spLocks noGrp="1"/>
          </p:cNvSpPr>
          <p:nvPr>
            <p:ph type="sldNum" sz="quarter" idx="12"/>
          </p:nvPr>
        </p:nvSpPr>
        <p:spPr>
          <a:noFill/>
        </p:spPr>
        <p:txBody>
          <a:bodyPr/>
          <a:lstStyle/>
          <a:p>
            <a:fld id="{22AC8030-71AE-41A9-9260-77BC95DD1E26}" type="slidenum">
              <a:rPr lang="fr-FR" altLang="en-US"/>
              <a:pPr/>
              <a:t>217</a:t>
            </a:fld>
            <a:endParaRPr lang="fr-FR" altLang="en-US"/>
          </a:p>
        </p:txBody>
      </p:sp>
      <p:graphicFrame>
        <p:nvGraphicFramePr>
          <p:cNvPr id="123906" name="Object 4"/>
          <p:cNvGraphicFramePr>
            <a:graphicFrameLocks noChangeAspect="1"/>
          </p:cNvGraphicFramePr>
          <p:nvPr>
            <p:extLst>
              <p:ext uri="{D42A27DB-BD31-4B8C-83A1-F6EECF244321}">
                <p14:modId xmlns:p14="http://schemas.microsoft.com/office/powerpoint/2010/main" val="1031998680"/>
              </p:ext>
            </p:extLst>
          </p:nvPr>
        </p:nvGraphicFramePr>
        <p:xfrm>
          <a:off x="1847528" y="3501008"/>
          <a:ext cx="8599488" cy="2032000"/>
        </p:xfrm>
        <a:graphic>
          <a:graphicData uri="http://schemas.openxmlformats.org/presentationml/2006/ole">
            <mc:AlternateContent xmlns:mc="http://schemas.openxmlformats.org/markup-compatibility/2006">
              <mc:Choice xmlns:v="urn:schemas-microsoft-com:vml" Requires="v">
                <p:oleObj name="Equation" r:id="rId5" imgW="4089240" imgH="965160" progId="Equation.3">
                  <p:embed/>
                </p:oleObj>
              </mc:Choice>
              <mc:Fallback>
                <p:oleObj name="Equation" r:id="rId5" imgW="4089240" imgH="965160" progId="Equation.3">
                  <p:embed/>
                  <p:pic>
                    <p:nvPicPr>
                      <p:cNvPr id="12390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28" y="3501008"/>
                        <a:ext cx="8599488"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10" name="Rectangle 5"/>
          <p:cNvSpPr>
            <a:spLocks noChangeArrowheads="1"/>
          </p:cNvSpPr>
          <p:nvPr/>
        </p:nvSpPr>
        <p:spPr bwMode="auto">
          <a:xfrm>
            <a:off x="2495550" y="4509121"/>
            <a:ext cx="6624638" cy="1223963"/>
          </a:xfrm>
          <a:prstGeom prst="rect">
            <a:avLst/>
          </a:prstGeom>
          <a:solidFill>
            <a:srgbClr val="DDDDDD">
              <a:alpha val="32156"/>
            </a:srgbClr>
          </a:solidFill>
          <a:ln w="28575">
            <a:solidFill>
              <a:srgbClr val="FF0000"/>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883" y="32573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pPr eaLnBrk="1" hangingPunct="1"/>
            <a:r>
              <a:rPr lang="fr-FR"/>
              <a:t>Calcul de n</a:t>
            </a:r>
            <a:r>
              <a:rPr lang="fr-FR" baseline="-25000"/>
              <a:t>0</a:t>
            </a:r>
            <a:r>
              <a:rPr lang="fr-FR"/>
              <a:t> et p</a:t>
            </a:r>
            <a:r>
              <a:rPr lang="fr-FR" baseline="-25000"/>
              <a:t>0</a:t>
            </a:r>
          </a:p>
        </p:txBody>
      </p:sp>
      <p:sp>
        <p:nvSpPr>
          <p:cNvPr id="124931" name="Espace réservé du numéro de diapositive 5"/>
          <p:cNvSpPr>
            <a:spLocks noGrp="1"/>
          </p:cNvSpPr>
          <p:nvPr>
            <p:ph type="sldNum" sz="quarter" idx="12"/>
          </p:nvPr>
        </p:nvSpPr>
        <p:spPr>
          <a:noFill/>
        </p:spPr>
        <p:txBody>
          <a:bodyPr/>
          <a:lstStyle/>
          <a:p>
            <a:fld id="{296B1371-7E44-4E74-BD6C-0484992D2A95}" type="slidenum">
              <a:rPr lang="fr-FR" altLang="en-US"/>
              <a:pPr/>
              <a:t>218</a:t>
            </a:fld>
            <a:endParaRPr lang="fr-FR" altLang="en-US"/>
          </a:p>
        </p:txBody>
      </p:sp>
      <p:graphicFrame>
        <p:nvGraphicFramePr>
          <p:cNvPr id="124930" name="Object 4"/>
          <p:cNvGraphicFramePr>
            <a:graphicFrameLocks noChangeAspect="1"/>
          </p:cNvGraphicFramePr>
          <p:nvPr/>
        </p:nvGraphicFramePr>
        <p:xfrm>
          <a:off x="2640013" y="1665289"/>
          <a:ext cx="7048500" cy="2725737"/>
        </p:xfrm>
        <a:graphic>
          <a:graphicData uri="http://schemas.openxmlformats.org/presentationml/2006/ole">
            <mc:AlternateContent xmlns:mc="http://schemas.openxmlformats.org/markup-compatibility/2006">
              <mc:Choice xmlns:v="urn:schemas-microsoft-com:vml" Requires="v">
                <p:oleObj name="Equation" r:id="rId5" imgW="3352680" imgH="1295280" progId="Equation.3">
                  <p:embed/>
                </p:oleObj>
              </mc:Choice>
              <mc:Fallback>
                <p:oleObj name="Equation" r:id="rId5" imgW="3352680" imgH="1295280" progId="Equation.3">
                  <p:embed/>
                  <p:pic>
                    <p:nvPicPr>
                      <p:cNvPr id="12493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3" y="1665289"/>
                        <a:ext cx="7048500" cy="272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8709" name="Text Box 5"/>
          <p:cNvSpPr txBox="1">
            <a:spLocks noChangeArrowheads="1"/>
          </p:cNvSpPr>
          <p:nvPr/>
        </p:nvSpPr>
        <p:spPr bwMode="auto">
          <a:xfrm>
            <a:off x="1919289" y="4852988"/>
            <a:ext cx="8497887" cy="1107996"/>
          </a:xfrm>
          <a:prstGeom prst="rect">
            <a:avLst/>
          </a:prstGeom>
          <a:noFill/>
          <a:ln w="9525">
            <a:noFill/>
            <a:miter lim="800000"/>
            <a:headEnd/>
            <a:tailEnd/>
          </a:ln>
          <a:effectLst/>
        </p:spPr>
        <p:txBody>
          <a:bodyPr>
            <a:spAutoFit/>
          </a:bodyPr>
          <a:lstStyle/>
          <a:p>
            <a:pPr>
              <a:defRPr/>
            </a:pPr>
            <a:r>
              <a:rPr lang="fr-FR" sz="2200" i="1">
                <a:effectLst>
                  <a:outerShdw blurRad="38100" dist="38100" dir="2700000" algn="tl">
                    <a:srgbClr val="C0C0C0"/>
                  </a:outerShdw>
                </a:effectLst>
              </a:rPr>
              <a:t>N</a:t>
            </a:r>
            <a:r>
              <a:rPr lang="fr-FR" sz="2200" i="1" baseline="-25000">
                <a:effectLst>
                  <a:outerShdw blurRad="38100" dist="38100" dir="2700000" algn="tl">
                    <a:srgbClr val="C0C0C0"/>
                  </a:outerShdw>
                </a:effectLst>
              </a:rPr>
              <a:t>c</a:t>
            </a:r>
            <a:r>
              <a:rPr lang="fr-FR" sz="2200" i="1">
                <a:effectLst>
                  <a:outerShdw blurRad="38100" dist="38100" dir="2700000" algn="tl">
                    <a:srgbClr val="C0C0C0"/>
                  </a:outerShdw>
                </a:effectLst>
              </a:rPr>
              <a:t> et N</a:t>
            </a:r>
            <a:r>
              <a:rPr lang="fr-FR" sz="2200" i="1" baseline="-25000">
                <a:effectLst>
                  <a:outerShdw blurRad="38100" dist="38100" dir="2700000" algn="tl">
                    <a:srgbClr val="C0C0C0"/>
                  </a:outerShdw>
                </a:effectLst>
              </a:rPr>
              <a:t>v</a:t>
            </a:r>
            <a:r>
              <a:rPr lang="fr-FR" sz="2200" i="1">
                <a:effectLst>
                  <a:outerShdw blurRad="38100" dist="38100" dir="2700000" algn="tl">
                    <a:srgbClr val="C0C0C0"/>
                  </a:outerShdw>
                </a:effectLst>
              </a:rPr>
              <a:t> sont les </a:t>
            </a:r>
            <a:r>
              <a:rPr lang="fr-FR" sz="2200" i="1">
                <a:solidFill>
                  <a:srgbClr val="FF0000"/>
                </a:solidFill>
                <a:effectLst>
                  <a:outerShdw blurRad="38100" dist="38100" dir="2700000" algn="tl">
                    <a:srgbClr val="C0C0C0"/>
                  </a:outerShdw>
                </a:effectLst>
              </a:rPr>
              <a:t>densité d’états effectives </a:t>
            </a:r>
            <a:r>
              <a:rPr lang="fr-FR" sz="2200" i="1">
                <a:effectLst>
                  <a:outerShdw blurRad="38100" dist="38100" dir="2700000" algn="tl">
                    <a:srgbClr val="C0C0C0"/>
                  </a:outerShdw>
                </a:effectLst>
              </a:rPr>
              <a:t>(</a:t>
            </a:r>
            <a:r>
              <a:rPr lang="fr-FR" sz="2200" i="1">
                <a:effectLst>
                  <a:outerShdw blurRad="38100" dist="38100" dir="2700000" algn="tl">
                    <a:srgbClr val="C0C0C0"/>
                  </a:outerShdw>
                </a:effectLst>
                <a:cs typeface="Arial" charset="0"/>
              </a:rPr>
              <a:t>~ le nombre de places)</a:t>
            </a:r>
            <a:r>
              <a:rPr lang="fr-FR" sz="2200" i="1">
                <a:effectLst>
                  <a:outerShdw blurRad="38100" dist="38100" dir="2700000" algn="tl">
                    <a:srgbClr val="C0C0C0"/>
                  </a:outerShdw>
                </a:effectLst>
              </a:rPr>
              <a:t> dans la bande de conduction et la bande de valence respectivement. L’ordre de grandeur est Nc </a:t>
            </a:r>
            <a:r>
              <a:rPr lang="fr-FR" sz="2200" i="1">
                <a:effectLst>
                  <a:outerShdw blurRad="38100" dist="38100" dir="2700000" algn="tl">
                    <a:srgbClr val="C0C0C0"/>
                  </a:outerShdw>
                </a:effectLst>
                <a:cs typeface="Arial" charset="0"/>
              </a:rPr>
              <a:t>~ Nv ~ 2.5 x 10</a:t>
            </a:r>
            <a:r>
              <a:rPr lang="fr-FR" sz="2200" i="1" baseline="30000">
                <a:effectLst>
                  <a:outerShdw blurRad="38100" dist="38100" dir="2700000" algn="tl">
                    <a:srgbClr val="C0C0C0"/>
                  </a:outerShdw>
                </a:effectLst>
                <a:cs typeface="Arial" charset="0"/>
              </a:rPr>
              <a:t>19</a:t>
            </a:r>
            <a:r>
              <a:rPr lang="fr-FR" sz="2200" i="1">
                <a:effectLst>
                  <a:outerShdw blurRad="38100" dist="38100" dir="2700000" algn="tl">
                    <a:srgbClr val="C0C0C0"/>
                  </a:outerShdw>
                </a:effectLst>
                <a:cs typeface="Arial" charset="0"/>
              </a:rPr>
              <a:t> cm</a:t>
            </a:r>
            <a:r>
              <a:rPr lang="fr-FR" sz="2200" i="1" baseline="30000">
                <a:effectLst>
                  <a:outerShdw blurRad="38100" dist="38100" dir="2700000" algn="tl">
                    <a:srgbClr val="C0C0C0"/>
                  </a:outerShdw>
                </a:effectLst>
                <a:cs typeface="Arial" charset="0"/>
              </a:rPr>
              <a:t>-3</a:t>
            </a:r>
            <a:r>
              <a:rPr lang="fr-FR" sz="2200" i="1">
                <a:effectLst>
                  <a:outerShdw blurRad="38100" dist="38100" dir="2700000" algn="tl">
                    <a:srgbClr val="C0C0C0"/>
                  </a:outerShdw>
                </a:effectLst>
                <a:cs typeface="Arial" charset="0"/>
              </a:rPr>
              <a:t>.</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416" y="29416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2"/>
          <p:cNvSpPr>
            <a:spLocks noGrp="1" noChangeArrowheads="1"/>
          </p:cNvSpPr>
          <p:nvPr>
            <p:ph type="title"/>
          </p:nvPr>
        </p:nvSpPr>
        <p:spPr>
          <a:xfrm>
            <a:off x="1981200" y="404813"/>
            <a:ext cx="7543800" cy="652462"/>
          </a:xfrm>
        </p:spPr>
        <p:txBody>
          <a:bodyPr/>
          <a:lstStyle/>
          <a:p>
            <a:pPr eaLnBrk="1" hangingPunct="1"/>
            <a:r>
              <a:rPr lang="fr-FR" sz="3500"/>
              <a:t>La loi d’action de masse</a:t>
            </a:r>
          </a:p>
        </p:txBody>
      </p:sp>
      <p:sp>
        <p:nvSpPr>
          <p:cNvPr id="333827" name="Rectangle 3"/>
          <p:cNvSpPr>
            <a:spLocks noGrp="1" noChangeArrowheads="1"/>
          </p:cNvSpPr>
          <p:nvPr>
            <p:ph idx="1"/>
          </p:nvPr>
        </p:nvSpPr>
        <p:spPr>
          <a:xfrm>
            <a:off x="1981200" y="1412875"/>
            <a:ext cx="8229600" cy="4718050"/>
          </a:xfrm>
        </p:spPr>
        <p:txBody>
          <a:bodyPr/>
          <a:lstStyle/>
          <a:p>
            <a:pPr lvl="1" eaLnBrk="1" hangingPunct="1">
              <a:lnSpc>
                <a:spcPct val="90000"/>
              </a:lnSpc>
              <a:defRPr/>
            </a:pPr>
            <a:r>
              <a:rPr lang="fr-FR" sz="2200" i="1" u="sng">
                <a:effectLst>
                  <a:outerShdw blurRad="38100" dist="38100" dir="2700000" algn="tl">
                    <a:srgbClr val="C0C0C0"/>
                  </a:outerShdw>
                </a:effectLst>
              </a:rPr>
              <a:t>Règle pratique</a:t>
            </a:r>
            <a:r>
              <a:rPr lang="fr-FR" sz="2200"/>
              <a:t>: le produit du nombre d’électrons dans la BC par le nombre de trous dans la BV est donné par:</a:t>
            </a:r>
          </a:p>
          <a:p>
            <a:pPr lvl="1" eaLnBrk="1" hangingPunct="1">
              <a:lnSpc>
                <a:spcPct val="90000"/>
              </a:lnSpc>
              <a:defRPr/>
            </a:pPr>
            <a:endParaRPr lang="fr-FR" sz="2200"/>
          </a:p>
          <a:p>
            <a:pPr lvl="1" eaLnBrk="1" hangingPunct="1">
              <a:lnSpc>
                <a:spcPct val="90000"/>
              </a:lnSpc>
              <a:defRPr/>
            </a:pPr>
            <a:endParaRPr lang="fr-FR" sz="2200"/>
          </a:p>
          <a:p>
            <a:pPr lvl="1" eaLnBrk="1" hangingPunct="1">
              <a:lnSpc>
                <a:spcPct val="90000"/>
              </a:lnSpc>
              <a:defRPr/>
            </a:pPr>
            <a:endParaRPr lang="fr-FR" sz="2200"/>
          </a:p>
          <a:p>
            <a:pPr lvl="1" eaLnBrk="1" hangingPunct="1">
              <a:lnSpc>
                <a:spcPct val="90000"/>
              </a:lnSpc>
              <a:defRPr/>
            </a:pPr>
            <a:endParaRPr lang="fr-FR" sz="2200"/>
          </a:p>
          <a:p>
            <a:pPr lvl="1" eaLnBrk="1" hangingPunct="1">
              <a:lnSpc>
                <a:spcPct val="90000"/>
              </a:lnSpc>
              <a:defRPr/>
            </a:pPr>
            <a:r>
              <a:rPr lang="fr-FR" sz="2200" i="1" u="sng">
                <a:effectLst>
                  <a:outerShdw blurRad="38100" dist="38100" dir="2700000" algn="tl">
                    <a:srgbClr val="C0C0C0"/>
                  </a:outerShdw>
                </a:effectLst>
              </a:rPr>
              <a:t>Remarque importante</a:t>
            </a:r>
            <a:r>
              <a:rPr lang="fr-FR" sz="2200"/>
              <a:t>: les expressions que nous venons d’établir pour n et p l’ont été en supposant que </a:t>
            </a:r>
            <a:r>
              <a:rPr lang="fr-FR" sz="2200" i="1">
                <a:effectLst>
                  <a:outerShdw blurRad="38100" dist="38100" dir="2700000" algn="tl">
                    <a:srgbClr val="C0C0C0"/>
                  </a:outerShdw>
                </a:effectLst>
              </a:rPr>
              <a:t>E</a:t>
            </a:r>
            <a:r>
              <a:rPr lang="fr-FR" sz="2200" i="1" baseline="-25000">
                <a:effectLst>
                  <a:outerShdw blurRad="38100" dist="38100" dir="2700000" algn="tl">
                    <a:srgbClr val="C0C0C0"/>
                  </a:outerShdw>
                </a:effectLst>
              </a:rPr>
              <a:t>F</a:t>
            </a:r>
            <a:r>
              <a:rPr lang="fr-FR" sz="2200"/>
              <a:t> distant d’au moins </a:t>
            </a:r>
            <a:r>
              <a:rPr lang="fr-FR" sz="2200" i="1"/>
              <a:t>3kT</a:t>
            </a:r>
            <a:r>
              <a:rPr lang="fr-FR" sz="2200"/>
              <a:t> d’une ou l’autre bande. Ce calcul ne suppose pas que </a:t>
            </a:r>
            <a:r>
              <a:rPr lang="fr-FR" sz="2200" i="1"/>
              <a:t>n = p</a:t>
            </a:r>
            <a:r>
              <a:rPr lang="fr-FR" sz="2200"/>
              <a:t> </a:t>
            </a:r>
            <a:r>
              <a:rPr lang="fr-FR" sz="2200">
                <a:sym typeface="Wingdings" pitchFamily="2" charset="2"/>
              </a:rPr>
              <a:t> la règle </a:t>
            </a:r>
            <a:r>
              <a:rPr lang="fr-FR" sz="2200" i="1">
                <a:effectLst>
                  <a:outerShdw blurRad="38100" dist="38100" dir="2700000" algn="tl">
                    <a:srgbClr val="C0C0C0"/>
                  </a:outerShdw>
                </a:effectLst>
                <a:sym typeface="Wingdings" pitchFamily="2" charset="2"/>
              </a:rPr>
              <a:t>n x p = n</a:t>
            </a:r>
            <a:r>
              <a:rPr lang="fr-FR" sz="2200" i="1" baseline="-25000">
                <a:effectLst>
                  <a:outerShdw blurRad="38100" dist="38100" dir="2700000" algn="tl">
                    <a:srgbClr val="C0C0C0"/>
                  </a:outerShdw>
                </a:effectLst>
                <a:sym typeface="Wingdings" pitchFamily="2" charset="2"/>
              </a:rPr>
              <a:t>i</a:t>
            </a:r>
            <a:r>
              <a:rPr lang="fr-FR" sz="2200" i="1" baseline="30000">
                <a:effectLst>
                  <a:outerShdw blurRad="38100" dist="38100" dir="2700000" algn="tl">
                    <a:srgbClr val="C0C0C0"/>
                  </a:outerShdw>
                </a:effectLst>
                <a:sym typeface="Wingdings" pitchFamily="2" charset="2"/>
              </a:rPr>
              <a:t>2</a:t>
            </a:r>
            <a:r>
              <a:rPr lang="fr-FR" sz="2200">
                <a:sym typeface="Wingdings" pitchFamily="2" charset="2"/>
              </a:rPr>
              <a:t> restera vraie lorsque l’on dopera le SC, à condition de respecter la condition sur </a:t>
            </a:r>
            <a:r>
              <a:rPr lang="fr-FR" sz="2200" i="1">
                <a:effectLst>
                  <a:outerShdw blurRad="38100" dist="38100" dir="2700000" algn="tl">
                    <a:srgbClr val="C0C0C0"/>
                  </a:outerShdw>
                </a:effectLst>
                <a:sym typeface="Wingdings" pitchFamily="2" charset="2"/>
              </a:rPr>
              <a:t>E</a:t>
            </a:r>
            <a:r>
              <a:rPr lang="fr-FR" sz="2200" i="1" baseline="-25000">
                <a:effectLst>
                  <a:outerShdw blurRad="38100" dist="38100" dir="2700000" algn="tl">
                    <a:srgbClr val="C0C0C0"/>
                  </a:outerShdw>
                </a:effectLst>
                <a:sym typeface="Wingdings" pitchFamily="2" charset="2"/>
              </a:rPr>
              <a:t>F</a:t>
            </a:r>
            <a:r>
              <a:rPr lang="fr-FR" sz="2200">
                <a:sym typeface="Wingdings" pitchFamily="2" charset="2"/>
              </a:rPr>
              <a:t>. C’est le cas usuel. Dans le cas contraire (exception) on dit que le SC est dégénéré.</a:t>
            </a:r>
            <a:endParaRPr lang="fr-FR" sz="2200"/>
          </a:p>
          <a:p>
            <a:pPr lvl="1" eaLnBrk="1" hangingPunct="1">
              <a:lnSpc>
                <a:spcPct val="90000"/>
              </a:lnSpc>
              <a:buFont typeface="Wingdings" pitchFamily="2" charset="2"/>
              <a:buNone/>
              <a:defRPr/>
            </a:pPr>
            <a:endParaRPr lang="fr-FR" sz="2200"/>
          </a:p>
        </p:txBody>
      </p:sp>
      <p:sp>
        <p:nvSpPr>
          <p:cNvPr id="125955" name="Espace réservé du numéro de diapositive 5"/>
          <p:cNvSpPr>
            <a:spLocks noGrp="1"/>
          </p:cNvSpPr>
          <p:nvPr>
            <p:ph type="sldNum" sz="quarter" idx="12"/>
          </p:nvPr>
        </p:nvSpPr>
        <p:spPr>
          <a:noFill/>
        </p:spPr>
        <p:txBody>
          <a:bodyPr/>
          <a:lstStyle/>
          <a:p>
            <a:fld id="{D0FBCE07-61CC-466D-94EF-E88074A156E3}" type="slidenum">
              <a:rPr lang="fr-FR" altLang="en-US"/>
              <a:pPr/>
              <a:t>219</a:t>
            </a:fld>
            <a:endParaRPr lang="fr-FR" altLang="en-US"/>
          </a:p>
        </p:txBody>
      </p:sp>
      <p:graphicFrame>
        <p:nvGraphicFramePr>
          <p:cNvPr id="125954" name="Object 4"/>
          <p:cNvGraphicFramePr>
            <a:graphicFrameLocks noChangeAspect="1"/>
          </p:cNvGraphicFramePr>
          <p:nvPr>
            <p:extLst>
              <p:ext uri="{D42A27DB-BD31-4B8C-83A1-F6EECF244321}">
                <p14:modId xmlns:p14="http://schemas.microsoft.com/office/powerpoint/2010/main" val="1947560884"/>
              </p:ext>
            </p:extLst>
          </p:nvPr>
        </p:nvGraphicFramePr>
        <p:xfrm>
          <a:off x="2351089" y="2276476"/>
          <a:ext cx="7735887" cy="1019175"/>
        </p:xfrm>
        <a:graphic>
          <a:graphicData uri="http://schemas.openxmlformats.org/presentationml/2006/ole">
            <mc:AlternateContent xmlns:mc="http://schemas.openxmlformats.org/markup-compatibility/2006">
              <mc:Choice xmlns:v="urn:schemas-microsoft-com:vml" Requires="v">
                <p:oleObj name="Equation" r:id="rId5" imgW="3187440" imgH="419040" progId="Equation.3">
                  <p:embed/>
                </p:oleObj>
              </mc:Choice>
              <mc:Fallback>
                <p:oleObj name="Equation" r:id="rId5" imgW="3187440" imgH="419040" progId="Equation.3">
                  <p:embed/>
                  <p:pic>
                    <p:nvPicPr>
                      <p:cNvPr id="12595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9" y="2276476"/>
                        <a:ext cx="7735887" cy="1019175"/>
                      </a:xfrm>
                      <a:prstGeom prst="rect">
                        <a:avLst/>
                      </a:prstGeom>
                      <a:solidFill>
                        <a:schemeClr val="bg1"/>
                      </a:solidFill>
                      <a:ln w="9525">
                        <a:solidFill>
                          <a:srgbClr val="9900CC"/>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1384" y="305196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p:cNvSpPr>
            <a:spLocks noGrp="1" noChangeArrowheads="1"/>
          </p:cNvSpPr>
          <p:nvPr>
            <p:ph type="title"/>
          </p:nvPr>
        </p:nvSpPr>
        <p:spPr>
          <a:noFill/>
        </p:spPr>
        <p:txBody>
          <a:bodyPr/>
          <a:lstStyle/>
          <a:p>
            <a:pPr eaLnBrk="1" hangingPunct="1"/>
            <a:r>
              <a:rPr lang="fr-FR"/>
              <a:t>Liaison ionique</a:t>
            </a:r>
          </a:p>
        </p:txBody>
      </p:sp>
      <p:sp>
        <p:nvSpPr>
          <p:cNvPr id="221187" name="Rectangle 3"/>
          <p:cNvSpPr>
            <a:spLocks noGrp="1" noChangeArrowheads="1"/>
          </p:cNvSpPr>
          <p:nvPr>
            <p:ph idx="1"/>
          </p:nvPr>
        </p:nvSpPr>
        <p:spPr>
          <a:xfrm>
            <a:off x="1847850" y="2446338"/>
            <a:ext cx="8229600" cy="3575050"/>
          </a:xfrm>
        </p:spPr>
        <p:txBody>
          <a:bodyPr/>
          <a:lstStyle/>
          <a:p>
            <a:pPr eaLnBrk="1" hangingPunct="1"/>
            <a:r>
              <a:rPr lang="fr-FR" dirty="0"/>
              <a:t>L’électron libéré par le métal Alcalin (Na) est piégé par l’Halogène (Cl) </a:t>
            </a:r>
          </a:p>
          <a:p>
            <a:pPr eaLnBrk="1" hangingPunct="1"/>
            <a:r>
              <a:rPr lang="fr-FR" dirty="0"/>
              <a:t>Aucun électron libéré dans le réseau</a:t>
            </a:r>
          </a:p>
          <a:p>
            <a:pPr eaLnBrk="1" hangingPunct="1"/>
            <a:r>
              <a:rPr lang="fr-FR" dirty="0"/>
              <a:t>En général les cristaux ioniques sont </a:t>
            </a:r>
            <a:r>
              <a:rPr lang="fr-FR" dirty="0">
                <a:solidFill>
                  <a:srgbClr val="FF0000"/>
                </a:solidFill>
              </a:rPr>
              <a:t>isolants</a:t>
            </a:r>
          </a:p>
          <a:p>
            <a:pPr eaLnBrk="1" hangingPunct="1"/>
            <a:r>
              <a:rPr lang="fr-FR" dirty="0"/>
              <a:t>Liaison entre atomes très forte </a:t>
            </a:r>
            <a:r>
              <a:rPr lang="fr-FR" dirty="0">
                <a:sym typeface="Wingdings" pitchFamily="2" charset="2"/>
              </a:rPr>
              <a:t> cristaux très durs</a:t>
            </a:r>
            <a:endParaRPr lang="fr-FR" dirty="0"/>
          </a:p>
        </p:txBody>
      </p:sp>
      <p:sp>
        <p:nvSpPr>
          <p:cNvPr id="221186" name="Espace réservé du numéro de diapositive 5"/>
          <p:cNvSpPr>
            <a:spLocks noGrp="1"/>
          </p:cNvSpPr>
          <p:nvPr>
            <p:ph type="sldNum" sz="quarter" idx="12"/>
          </p:nvPr>
        </p:nvSpPr>
        <p:spPr>
          <a:noFill/>
        </p:spPr>
        <p:txBody>
          <a:bodyPr/>
          <a:lstStyle/>
          <a:p>
            <a:fld id="{DEA007B5-6C21-471F-AC5E-6048BD78E5AA}" type="slidenum">
              <a:rPr lang="fr-FR" altLang="en-US"/>
              <a:pPr/>
              <a:t>22</a:t>
            </a:fld>
            <a:endParaRPr lang="fr-FR" alt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normAutofit fontScale="90000"/>
          </a:bodyPr>
          <a:lstStyle/>
          <a:p>
            <a:pPr eaLnBrk="1" hangingPunct="1"/>
            <a:r>
              <a:rPr lang="fr-FR"/>
              <a:t>Niveau de Fermi dans un semiconducteur intrinsèque</a:t>
            </a:r>
          </a:p>
        </p:txBody>
      </p:sp>
      <p:sp>
        <p:nvSpPr>
          <p:cNvPr id="126981" name="Rectangle 3"/>
          <p:cNvSpPr>
            <a:spLocks noGrp="1" noChangeArrowheads="1"/>
          </p:cNvSpPr>
          <p:nvPr>
            <p:ph idx="1"/>
          </p:nvPr>
        </p:nvSpPr>
        <p:spPr>
          <a:xfrm>
            <a:off x="1487488" y="1484313"/>
            <a:ext cx="8229601" cy="4411662"/>
          </a:xfrm>
        </p:spPr>
        <p:txBody>
          <a:bodyPr/>
          <a:lstStyle/>
          <a:p>
            <a:pPr lvl="2" eaLnBrk="1" hangingPunct="1"/>
            <a:r>
              <a:rPr lang="fr-FR"/>
              <a:t>Semiconducteur intrinsèque : semiconducteur sans impuretés , </a:t>
            </a:r>
            <a:r>
              <a:rPr lang="fr-FR" i="1"/>
              <a:t>ie</a:t>
            </a:r>
            <a:r>
              <a:rPr lang="fr-FR"/>
              <a:t> que les niveaux d’énergie permis sont seulement ceux des bandes.</a:t>
            </a:r>
          </a:p>
          <a:p>
            <a:pPr lvl="2" eaLnBrk="1" hangingPunct="1"/>
            <a:r>
              <a:rPr lang="fr-FR"/>
              <a:t>Les électrons  </a:t>
            </a:r>
            <a:r>
              <a:rPr lang="fr-FR" i="1"/>
              <a:t>n</a:t>
            </a:r>
            <a:r>
              <a:rPr lang="fr-FR"/>
              <a:t> dans la BC proviennent de la BV; ils laissent des trous </a:t>
            </a:r>
            <a:r>
              <a:rPr lang="fr-FR" i="1"/>
              <a:t>p</a:t>
            </a:r>
            <a:r>
              <a:rPr lang="fr-FR"/>
              <a:t> dans la BV</a:t>
            </a:r>
          </a:p>
          <a:p>
            <a:pPr lvl="1" eaLnBrk="1" hangingPunct="1"/>
            <a:endParaRPr lang="fr-FR"/>
          </a:p>
        </p:txBody>
      </p:sp>
      <p:sp>
        <p:nvSpPr>
          <p:cNvPr id="126979" name="Espace réservé du numéro de diapositive 5"/>
          <p:cNvSpPr>
            <a:spLocks noGrp="1"/>
          </p:cNvSpPr>
          <p:nvPr>
            <p:ph type="sldNum" sz="quarter" idx="12"/>
          </p:nvPr>
        </p:nvSpPr>
        <p:spPr>
          <a:noFill/>
        </p:spPr>
        <p:txBody>
          <a:bodyPr/>
          <a:lstStyle/>
          <a:p>
            <a:fld id="{EE0CEA6F-D210-416E-9C2D-79821CFB1E32}" type="slidenum">
              <a:rPr lang="fr-FR" altLang="en-US"/>
              <a:pPr/>
              <a:t>220</a:t>
            </a:fld>
            <a:endParaRPr lang="fr-FR" altLang="en-US"/>
          </a:p>
        </p:txBody>
      </p:sp>
      <p:pic>
        <p:nvPicPr>
          <p:cNvPr id="126982" name="Picture 4"/>
          <p:cNvPicPr>
            <a:picLocks noChangeAspect="1" noChangeArrowheads="1"/>
          </p:cNvPicPr>
          <p:nvPr/>
        </p:nvPicPr>
        <p:blipFill>
          <a:blip r:embed="rId5" cstate="print"/>
          <a:srcRect b="7011"/>
          <a:stretch>
            <a:fillRect/>
          </a:stretch>
        </p:blipFill>
        <p:spPr bwMode="auto">
          <a:xfrm>
            <a:off x="2109788" y="4005263"/>
            <a:ext cx="3409950" cy="2736850"/>
          </a:xfrm>
          <a:prstGeom prst="rect">
            <a:avLst/>
          </a:prstGeom>
          <a:noFill/>
          <a:ln w="9525">
            <a:noFill/>
            <a:miter lim="800000"/>
            <a:headEnd/>
            <a:tailEnd/>
          </a:ln>
        </p:spPr>
      </p:pic>
      <p:pic>
        <p:nvPicPr>
          <p:cNvPr id="126983" name="Picture 5"/>
          <p:cNvPicPr>
            <a:picLocks noChangeAspect="1" noChangeArrowheads="1"/>
          </p:cNvPicPr>
          <p:nvPr/>
        </p:nvPicPr>
        <p:blipFill>
          <a:blip r:embed="rId6" cstate="print"/>
          <a:srcRect b="23817"/>
          <a:stretch>
            <a:fillRect/>
          </a:stretch>
        </p:blipFill>
        <p:spPr bwMode="auto">
          <a:xfrm>
            <a:off x="6076950" y="4292600"/>
            <a:ext cx="4267200" cy="2376488"/>
          </a:xfrm>
          <a:prstGeom prst="rect">
            <a:avLst/>
          </a:prstGeom>
          <a:noFill/>
          <a:ln w="9525">
            <a:noFill/>
            <a:miter lim="800000"/>
            <a:headEnd/>
            <a:tailEnd/>
          </a:ln>
        </p:spPr>
      </p:pic>
      <p:graphicFrame>
        <p:nvGraphicFramePr>
          <p:cNvPr id="126978" name="Object 6"/>
          <p:cNvGraphicFramePr>
            <a:graphicFrameLocks noChangeAspect="1"/>
          </p:cNvGraphicFramePr>
          <p:nvPr>
            <p:extLst>
              <p:ext uri="{D42A27DB-BD31-4B8C-83A1-F6EECF244321}">
                <p14:modId xmlns:p14="http://schemas.microsoft.com/office/powerpoint/2010/main" val="1162757924"/>
              </p:ext>
            </p:extLst>
          </p:nvPr>
        </p:nvGraphicFramePr>
        <p:xfrm>
          <a:off x="4583832" y="3068960"/>
          <a:ext cx="3316288" cy="622300"/>
        </p:xfrm>
        <a:graphic>
          <a:graphicData uri="http://schemas.openxmlformats.org/presentationml/2006/ole">
            <mc:AlternateContent xmlns:mc="http://schemas.openxmlformats.org/markup-compatibility/2006">
              <mc:Choice xmlns:v="urn:schemas-microsoft-com:vml" Requires="v">
                <p:oleObj name="Equation" r:id="rId7" imgW="1218960" imgH="228600" progId="Equation.3">
                  <p:embed/>
                </p:oleObj>
              </mc:Choice>
              <mc:Fallback>
                <p:oleObj name="Equation" r:id="rId7" imgW="1218960" imgH="228600" progId="Equation.3">
                  <p:embed/>
                  <p:pic>
                    <p:nvPicPr>
                      <p:cNvPr id="1269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3832" y="3068960"/>
                        <a:ext cx="3316288" cy="622300"/>
                      </a:xfrm>
                      <a:prstGeom prst="rect">
                        <a:avLst/>
                      </a:prstGeom>
                      <a:solidFill>
                        <a:schemeClr val="bg1"/>
                      </a:solidFill>
                      <a:ln w="9525">
                        <a:solidFill>
                          <a:srgbClr val="9900CC"/>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745"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6"/>
          <p:cNvGrpSpPr>
            <a:grpSpLocks/>
          </p:cNvGrpSpPr>
          <p:nvPr/>
        </p:nvGrpSpPr>
        <p:grpSpPr bwMode="auto">
          <a:xfrm>
            <a:off x="6865067" y="4113251"/>
            <a:ext cx="3352800" cy="2044700"/>
            <a:chOff x="3168" y="1844"/>
            <a:chExt cx="2400" cy="1592"/>
          </a:xfrm>
        </p:grpSpPr>
        <p:pic>
          <p:nvPicPr>
            <p:cNvPr id="23" name="Picture 7" descr="malvino_2_10_p"/>
            <p:cNvPicPr>
              <a:picLocks noChangeAspect="1" noChangeArrowheads="1"/>
            </p:cNvPicPr>
            <p:nvPr/>
          </p:nvPicPr>
          <p:blipFill>
            <a:blip r:embed="rId5" cstate="print">
              <a:clrChange>
                <a:clrFrom>
                  <a:srgbClr val="585858"/>
                </a:clrFrom>
                <a:clrTo>
                  <a:srgbClr val="585858">
                    <a:alpha val="0"/>
                  </a:srgbClr>
                </a:clrTo>
              </a:clrChange>
            </a:blip>
            <a:srcRect/>
            <a:stretch>
              <a:fillRect/>
            </a:stretch>
          </p:blipFill>
          <p:spPr bwMode="auto">
            <a:xfrm>
              <a:off x="3168" y="1844"/>
              <a:ext cx="2400" cy="1592"/>
            </a:xfrm>
            <a:prstGeom prst="rect">
              <a:avLst/>
            </a:prstGeom>
            <a:solidFill>
              <a:schemeClr val="folHlink"/>
            </a:solidFill>
            <a:ln w="9525">
              <a:noFill/>
              <a:miter lim="800000"/>
              <a:headEnd/>
              <a:tailEnd/>
            </a:ln>
          </p:spPr>
        </p:pic>
        <p:sp>
          <p:nvSpPr>
            <p:cNvPr id="24" name="AutoShape 8"/>
            <p:cNvSpPr>
              <a:spLocks noChangeArrowheads="1"/>
            </p:cNvSpPr>
            <p:nvPr/>
          </p:nvSpPr>
          <p:spPr bwMode="auto">
            <a:xfrm>
              <a:off x="5046" y="2601"/>
              <a:ext cx="144" cy="144"/>
            </a:xfrm>
            <a:prstGeom prst="flowChartConnector">
              <a:avLst/>
            </a:prstGeom>
            <a:solidFill>
              <a:srgbClr val="FF3300"/>
            </a:solidFill>
            <a:ln w="9525">
              <a:solidFill>
                <a:schemeClr val="tx1"/>
              </a:solidFill>
              <a:miter lim="800000"/>
              <a:headEnd/>
              <a:tailEnd/>
            </a:ln>
          </p:spPr>
          <p:txBody>
            <a:bodyPr wrap="none" anchor="ctr"/>
            <a:lstStyle/>
            <a:p>
              <a:endParaRPr lang="fr-FR"/>
            </a:p>
          </p:txBody>
        </p:sp>
      </p:grpSp>
      <p:sp>
        <p:nvSpPr>
          <p:cNvPr id="299012" name="Rectangle 3"/>
          <p:cNvSpPr>
            <a:spLocks noGrp="1" noChangeArrowheads="1"/>
          </p:cNvSpPr>
          <p:nvPr>
            <p:ph type="title"/>
          </p:nvPr>
        </p:nvSpPr>
        <p:spPr/>
        <p:txBody>
          <a:bodyPr/>
          <a:lstStyle/>
          <a:p>
            <a:pPr eaLnBrk="1" hangingPunct="1"/>
            <a:r>
              <a:rPr lang="fr-FR"/>
              <a:t>Conduction bipolaire</a:t>
            </a:r>
          </a:p>
        </p:txBody>
      </p:sp>
      <p:sp>
        <p:nvSpPr>
          <p:cNvPr id="299013" name="Rectangle 4"/>
          <p:cNvSpPr>
            <a:spLocks noGrp="1" noChangeArrowheads="1"/>
          </p:cNvSpPr>
          <p:nvPr>
            <p:ph type="body" sz="half" idx="1"/>
          </p:nvPr>
        </p:nvSpPr>
        <p:spPr>
          <a:xfrm>
            <a:off x="2133600" y="2514600"/>
            <a:ext cx="3810000" cy="2362200"/>
          </a:xfrm>
          <a:noFill/>
        </p:spPr>
        <p:txBody>
          <a:bodyPr/>
          <a:lstStyle/>
          <a:p>
            <a:pPr eaLnBrk="1" hangingPunct="1"/>
            <a:r>
              <a:rPr lang="fr-FR" sz="2200"/>
              <a:t>La présence d’électrons et trous entraîne une conduction bipolaire dans les SC</a:t>
            </a:r>
          </a:p>
        </p:txBody>
      </p:sp>
      <p:sp>
        <p:nvSpPr>
          <p:cNvPr id="299010" name="Espace réservé du numéro de diapositive 6"/>
          <p:cNvSpPr>
            <a:spLocks noGrp="1"/>
          </p:cNvSpPr>
          <p:nvPr>
            <p:ph type="sldNum" sz="quarter" idx="12"/>
          </p:nvPr>
        </p:nvSpPr>
        <p:spPr>
          <a:noFill/>
        </p:spPr>
        <p:txBody>
          <a:bodyPr/>
          <a:lstStyle/>
          <a:p>
            <a:fld id="{71056B46-1224-4D8D-A099-447D30F73521}" type="slidenum">
              <a:rPr lang="fr-FR" altLang="en-US"/>
              <a:pPr/>
              <a:t>221</a:t>
            </a:fld>
            <a:endParaRPr lang="fr-FR" altLang="en-US"/>
          </a:p>
        </p:txBody>
      </p:sp>
      <p:sp>
        <p:nvSpPr>
          <p:cNvPr id="299014" name="Rectangle 5"/>
          <p:cNvSpPr>
            <a:spLocks noChangeArrowheads="1"/>
          </p:cNvSpPr>
          <p:nvPr/>
        </p:nvSpPr>
        <p:spPr bwMode="auto">
          <a:xfrm>
            <a:off x="2057400" y="4191000"/>
            <a:ext cx="4038600" cy="24384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dirty="0">
                <a:latin typeface="Calibri" panose="020F0502020204030204" pitchFamily="34" charset="0"/>
              </a:rPr>
              <a:t>On peut privilégier une des deux conductions par le dopage  du semi-conducteur, </a:t>
            </a:r>
            <a:r>
              <a:rPr lang="fr-FR" sz="2400" i="1" dirty="0" err="1">
                <a:latin typeface="Calibri" panose="020F0502020204030204" pitchFamily="34" charset="0"/>
              </a:rPr>
              <a:t>ie</a:t>
            </a:r>
            <a:r>
              <a:rPr lang="fr-FR" sz="2400" dirty="0">
                <a:latin typeface="Calibri" panose="020F0502020204030204" pitchFamily="34" charset="0"/>
              </a:rPr>
              <a:t> l’introduction d’impuretés</a:t>
            </a:r>
          </a:p>
        </p:txBody>
      </p:sp>
      <p:sp>
        <p:nvSpPr>
          <p:cNvPr id="418825" name="AutoShape 9"/>
          <p:cNvSpPr>
            <a:spLocks noChangeArrowheads="1"/>
          </p:cNvSpPr>
          <p:nvPr/>
        </p:nvSpPr>
        <p:spPr bwMode="auto">
          <a:xfrm>
            <a:off x="8069264" y="5084764"/>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6" name="AutoShape 10"/>
          <p:cNvSpPr>
            <a:spLocks noChangeArrowheads="1"/>
          </p:cNvSpPr>
          <p:nvPr/>
        </p:nvSpPr>
        <p:spPr bwMode="auto">
          <a:xfrm>
            <a:off x="8947151" y="5056189"/>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7" name="AutoShape 11"/>
          <p:cNvSpPr>
            <a:spLocks noChangeArrowheads="1"/>
          </p:cNvSpPr>
          <p:nvPr/>
        </p:nvSpPr>
        <p:spPr bwMode="auto">
          <a:xfrm>
            <a:off x="8616951" y="5114925"/>
            <a:ext cx="200025" cy="185738"/>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8" name="AutoShape 12"/>
          <p:cNvSpPr>
            <a:spLocks noChangeArrowheads="1"/>
          </p:cNvSpPr>
          <p:nvPr/>
        </p:nvSpPr>
        <p:spPr bwMode="auto">
          <a:xfrm>
            <a:off x="8759826" y="5230814"/>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9" name="AutoShape 13"/>
          <p:cNvSpPr>
            <a:spLocks noChangeArrowheads="1"/>
          </p:cNvSpPr>
          <p:nvPr/>
        </p:nvSpPr>
        <p:spPr bwMode="auto">
          <a:xfrm>
            <a:off x="9480551" y="5084764"/>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grpSp>
        <p:nvGrpSpPr>
          <p:cNvPr id="3" name="Group 14"/>
          <p:cNvGrpSpPr>
            <a:grpSpLocks/>
          </p:cNvGrpSpPr>
          <p:nvPr/>
        </p:nvGrpSpPr>
        <p:grpSpPr bwMode="auto">
          <a:xfrm>
            <a:off x="7608889" y="6165851"/>
            <a:ext cx="1768475" cy="549275"/>
            <a:chOff x="3833" y="3884"/>
            <a:chExt cx="1114" cy="346"/>
          </a:xfrm>
        </p:grpSpPr>
        <p:sp>
          <p:nvSpPr>
            <p:cNvPr id="299022" name="AutoShape 15"/>
            <p:cNvSpPr>
              <a:spLocks noChangeArrowheads="1"/>
            </p:cNvSpPr>
            <p:nvPr/>
          </p:nvSpPr>
          <p:spPr bwMode="auto">
            <a:xfrm flipH="1">
              <a:off x="3833" y="3884"/>
              <a:ext cx="1114" cy="125"/>
            </a:xfrm>
            <a:prstGeom prst="rightArrow">
              <a:avLst>
                <a:gd name="adj1" fmla="val 50000"/>
                <a:gd name="adj2" fmla="val 222800"/>
              </a:avLst>
            </a:prstGeom>
            <a:solidFill>
              <a:schemeClr val="accent1"/>
            </a:solidFill>
            <a:ln w="9525">
              <a:solidFill>
                <a:schemeClr val="tx1"/>
              </a:solidFill>
              <a:miter lim="800000"/>
              <a:headEnd/>
              <a:tailEnd/>
            </a:ln>
          </p:spPr>
          <p:txBody>
            <a:bodyPr wrap="none" anchor="ctr"/>
            <a:lstStyle/>
            <a:p>
              <a:endParaRPr lang="fr-FR"/>
            </a:p>
          </p:txBody>
        </p:sp>
        <p:sp>
          <p:nvSpPr>
            <p:cNvPr id="299023" name="Text Box 16"/>
            <p:cNvSpPr txBox="1">
              <a:spLocks noChangeArrowheads="1"/>
            </p:cNvSpPr>
            <p:nvPr/>
          </p:nvSpPr>
          <p:spPr bwMode="auto">
            <a:xfrm>
              <a:off x="4105" y="3942"/>
              <a:ext cx="659" cy="288"/>
            </a:xfrm>
            <a:prstGeom prst="rect">
              <a:avLst/>
            </a:prstGeom>
            <a:noFill/>
            <a:ln w="9525">
              <a:noFill/>
              <a:miter lim="800000"/>
              <a:headEnd/>
              <a:tailEnd/>
            </a:ln>
          </p:spPr>
          <p:txBody>
            <a:bodyPr wrap="none">
              <a:spAutoFit/>
            </a:bodyPr>
            <a:lstStyle/>
            <a:p>
              <a:r>
                <a:rPr kumimoji="1" lang="fr-FR" sz="2400">
                  <a:latin typeface="Times New Roman" pitchFamily="18" charset="0"/>
                </a:rPr>
                <a:t>E </a:t>
              </a:r>
              <a:r>
                <a:rPr kumimoji="1" lang="fr-FR" sz="2400" baseline="-25000">
                  <a:latin typeface="Times New Roman" pitchFamily="18" charset="0"/>
                </a:rPr>
                <a:t>externe</a:t>
              </a:r>
            </a:p>
          </p:txBody>
        </p:sp>
      </p:grpSp>
      <p:grpSp>
        <p:nvGrpSpPr>
          <p:cNvPr id="18" name="Group 6"/>
          <p:cNvGrpSpPr>
            <a:grpSpLocks/>
          </p:cNvGrpSpPr>
          <p:nvPr/>
        </p:nvGrpSpPr>
        <p:grpSpPr bwMode="auto">
          <a:xfrm>
            <a:off x="6781800" y="2057400"/>
            <a:ext cx="3352800" cy="2044700"/>
            <a:chOff x="3168" y="1844"/>
            <a:chExt cx="2400" cy="1592"/>
          </a:xfrm>
        </p:grpSpPr>
        <p:pic>
          <p:nvPicPr>
            <p:cNvPr id="19" name="Picture 7" descr="malvino_2_10_p"/>
            <p:cNvPicPr>
              <a:picLocks noChangeAspect="1" noChangeArrowheads="1"/>
            </p:cNvPicPr>
            <p:nvPr/>
          </p:nvPicPr>
          <p:blipFill>
            <a:blip r:embed="rId5" cstate="print">
              <a:clrChange>
                <a:clrFrom>
                  <a:srgbClr val="585858"/>
                </a:clrFrom>
                <a:clrTo>
                  <a:srgbClr val="585858">
                    <a:alpha val="0"/>
                  </a:srgbClr>
                </a:clrTo>
              </a:clrChange>
            </a:blip>
            <a:srcRect/>
            <a:stretch>
              <a:fillRect/>
            </a:stretch>
          </p:blipFill>
          <p:spPr bwMode="auto">
            <a:xfrm>
              <a:off x="3168" y="1844"/>
              <a:ext cx="2400" cy="1592"/>
            </a:xfrm>
            <a:prstGeom prst="rect">
              <a:avLst/>
            </a:prstGeom>
            <a:solidFill>
              <a:schemeClr val="folHlink"/>
            </a:solidFill>
            <a:ln w="9525">
              <a:noFill/>
              <a:miter lim="800000"/>
              <a:headEnd/>
              <a:tailEnd/>
            </a:ln>
          </p:spPr>
        </p:pic>
        <p:sp>
          <p:nvSpPr>
            <p:cNvPr id="20" name="AutoShape 8"/>
            <p:cNvSpPr>
              <a:spLocks noChangeArrowheads="1"/>
            </p:cNvSpPr>
            <p:nvPr/>
          </p:nvSpPr>
          <p:spPr bwMode="auto">
            <a:xfrm>
              <a:off x="5046" y="2601"/>
              <a:ext cx="144" cy="144"/>
            </a:xfrm>
            <a:prstGeom prst="flowChartConnector">
              <a:avLst/>
            </a:prstGeom>
            <a:solidFill>
              <a:srgbClr val="FF3300"/>
            </a:solidFill>
            <a:ln w="9525">
              <a:solidFill>
                <a:schemeClr val="tx1"/>
              </a:solidFill>
              <a:miter lim="800000"/>
              <a:headEnd/>
              <a:tailEnd/>
            </a:ln>
          </p:spPr>
          <p:txBody>
            <a:bodyPr wrap="none" anchor="ct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49766" y="31853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8829"/>
                                        </p:tgtEl>
                                        <p:attrNameLst>
                                          <p:attrName>style.visibility</p:attrName>
                                        </p:attrNameLst>
                                      </p:cBhvr>
                                      <p:to>
                                        <p:strVal val="visible"/>
                                      </p:to>
                                    </p:set>
                                  </p:childTnLst>
                                  <p:subTnLst>
                                    <p:set>
                                      <p:cBhvr override="childStyle">
                                        <p:cTn dur="1" fill="hold" display="0" masterRel="nextClick" afterEffect="1"/>
                                        <p:tgtEl>
                                          <p:spTgt spid="41882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8826"/>
                                        </p:tgtEl>
                                        <p:attrNameLst>
                                          <p:attrName>style.visibility</p:attrName>
                                        </p:attrNameLst>
                                      </p:cBhvr>
                                      <p:to>
                                        <p:strVal val="visible"/>
                                      </p:to>
                                    </p:set>
                                  </p:childTnLst>
                                  <p:subTnLst>
                                    <p:set>
                                      <p:cBhvr override="childStyle">
                                        <p:cTn dur="1" fill="hold" display="0" masterRel="nextClick" afterEffect="1"/>
                                        <p:tgtEl>
                                          <p:spTgt spid="41882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8828"/>
                                        </p:tgtEl>
                                        <p:attrNameLst>
                                          <p:attrName>style.visibility</p:attrName>
                                        </p:attrNameLst>
                                      </p:cBhvr>
                                      <p:to>
                                        <p:strVal val="visible"/>
                                      </p:to>
                                    </p:set>
                                  </p:childTnLst>
                                  <p:subTnLst>
                                    <p:set>
                                      <p:cBhvr override="childStyle">
                                        <p:cTn dur="1" fill="hold" display="0" masterRel="nextClick" afterEffect="1"/>
                                        <p:tgtEl>
                                          <p:spTgt spid="41882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8827"/>
                                        </p:tgtEl>
                                        <p:attrNameLst>
                                          <p:attrName>style.visibility</p:attrName>
                                        </p:attrNameLst>
                                      </p:cBhvr>
                                      <p:to>
                                        <p:strVal val="visible"/>
                                      </p:to>
                                    </p:set>
                                  </p:childTnLst>
                                  <p:subTnLst>
                                    <p:set>
                                      <p:cBhvr override="childStyle">
                                        <p:cTn dur="1" fill="hold" display="0" masterRel="nextClick" afterEffect="1"/>
                                        <p:tgtEl>
                                          <p:spTgt spid="418827"/>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18825"/>
                                        </p:tgtEl>
                                        <p:attrNameLst>
                                          <p:attrName>style.visibility</p:attrName>
                                        </p:attrNameLst>
                                      </p:cBhvr>
                                      <p:to>
                                        <p:strVal val="visible"/>
                                      </p:to>
                                    </p:set>
                                  </p:childTnLst>
                                  <p:subTnLst>
                                    <p:set>
                                      <p:cBhvr override="childStyle">
                                        <p:cTn dur="1" fill="hold" display="0" masterRel="nextClick" afterEffect="1"/>
                                        <p:tgtEl>
                                          <p:spTgt spid="4188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182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18825" grpId="0" animBg="1"/>
      <p:bldP spid="418826" grpId="0" animBg="1"/>
      <p:bldP spid="418827" grpId="0" animBg="1"/>
      <p:bldP spid="418828" grpId="0" animBg="1"/>
      <p:bldP spid="418829"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2"/>
          <p:cNvSpPr>
            <a:spLocks noGrp="1" noChangeArrowheads="1"/>
          </p:cNvSpPr>
          <p:nvPr>
            <p:ph type="title"/>
          </p:nvPr>
        </p:nvSpPr>
        <p:spPr/>
        <p:txBody>
          <a:bodyPr/>
          <a:lstStyle/>
          <a:p>
            <a:pPr algn="ctr" eaLnBrk="1" hangingPunct="1"/>
            <a:r>
              <a:rPr lang="fr-FR" sz="3000"/>
              <a:t>Électrons dans une structure Diamant (ex: Si)</a:t>
            </a:r>
          </a:p>
        </p:txBody>
      </p:sp>
      <p:sp>
        <p:nvSpPr>
          <p:cNvPr id="300034" name="Espace réservé du numéro de diapositive 4"/>
          <p:cNvSpPr>
            <a:spLocks noGrp="1"/>
          </p:cNvSpPr>
          <p:nvPr>
            <p:ph type="sldNum" sz="quarter" idx="12"/>
          </p:nvPr>
        </p:nvSpPr>
        <p:spPr>
          <a:noFill/>
        </p:spPr>
        <p:txBody>
          <a:bodyPr/>
          <a:lstStyle/>
          <a:p>
            <a:fld id="{DC5EE305-5E47-4F1A-8695-9A1B10572DC6}" type="slidenum">
              <a:rPr lang="fr-FR" altLang="en-US"/>
              <a:pPr/>
              <a:t>222</a:t>
            </a:fld>
            <a:endParaRPr lang="fr-FR" altLang="en-US"/>
          </a:p>
        </p:txBody>
      </p:sp>
      <p:pic>
        <p:nvPicPr>
          <p:cNvPr id="300036" name="Picture 3" descr="schockley1p"/>
          <p:cNvPicPr>
            <a:picLocks noChangeAspect="1" noChangeArrowheads="1"/>
          </p:cNvPicPr>
          <p:nvPr/>
        </p:nvPicPr>
        <p:blipFill>
          <a:blip r:embed="rId5" cstate="print"/>
          <a:srcRect/>
          <a:stretch>
            <a:fillRect/>
          </a:stretch>
        </p:blipFill>
        <p:spPr bwMode="auto">
          <a:xfrm>
            <a:off x="2990850" y="2209800"/>
            <a:ext cx="7067550" cy="4008438"/>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472"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ChangeArrowheads="1"/>
          </p:cNvSpPr>
          <p:nvPr>
            <p:ph type="title"/>
          </p:nvPr>
        </p:nvSpPr>
        <p:spPr/>
        <p:txBody>
          <a:bodyPr/>
          <a:lstStyle/>
          <a:p>
            <a:pPr algn="ctr" eaLnBrk="1" hangingPunct="1"/>
            <a:r>
              <a:rPr lang="fr-FR" sz="3000"/>
              <a:t>Électrons dans une structure Diamant (ex: Si)</a:t>
            </a:r>
          </a:p>
        </p:txBody>
      </p:sp>
      <p:sp>
        <p:nvSpPr>
          <p:cNvPr id="301058" name="Espace réservé du numéro de diapositive 5"/>
          <p:cNvSpPr>
            <a:spLocks noGrp="1"/>
          </p:cNvSpPr>
          <p:nvPr>
            <p:ph type="sldNum" sz="quarter" idx="12"/>
          </p:nvPr>
        </p:nvSpPr>
        <p:spPr>
          <a:noFill/>
        </p:spPr>
        <p:txBody>
          <a:bodyPr/>
          <a:lstStyle/>
          <a:p>
            <a:fld id="{2322A32F-CAE6-423B-AE5A-4F46C24CE56D}" type="slidenum">
              <a:rPr lang="fr-FR" altLang="en-US"/>
              <a:pPr/>
              <a:t>223</a:t>
            </a:fld>
            <a:endParaRPr lang="fr-FR" altLang="en-US"/>
          </a:p>
        </p:txBody>
      </p:sp>
      <p:pic>
        <p:nvPicPr>
          <p:cNvPr id="301060" name="Picture 3" descr="schockley2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667001" y="2133601"/>
            <a:ext cx="7629525" cy="4062413"/>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1464" y="3429000"/>
            <a:ext cx="487363" cy="487363"/>
          </a:xfrm>
          <a:prstGeom prst="rect">
            <a:avLst/>
          </a:prstGeom>
        </p:spPr>
      </p:pic>
      <p:sp>
        <p:nvSpPr>
          <p:cNvPr id="6" name="ZoneTexte 5">
            <a:extLst>
              <a:ext uri="{FF2B5EF4-FFF2-40B4-BE49-F238E27FC236}">
                <a16:creationId xmlns:a16="http://schemas.microsoft.com/office/drawing/2014/main" id="{41E2355B-215F-4C61-AACD-C6F76724C6A5}"/>
              </a:ext>
            </a:extLst>
          </p:cNvPr>
          <p:cNvSpPr txBox="1"/>
          <p:nvPr/>
        </p:nvSpPr>
        <p:spPr>
          <a:xfrm>
            <a:off x="623392" y="1412776"/>
            <a:ext cx="5314275" cy="369332"/>
          </a:xfrm>
          <a:prstGeom prst="rect">
            <a:avLst/>
          </a:prstGeom>
          <a:noFill/>
        </p:spPr>
        <p:txBody>
          <a:bodyPr wrap="none" rtlCol="0">
            <a:spAutoFit/>
          </a:bodyPr>
          <a:lstStyle/>
          <a:p>
            <a:r>
              <a:rPr lang="fr-FR" dirty="0"/>
              <a:t>Illustration d’après </a:t>
            </a:r>
            <a:r>
              <a:rPr lang="fr-FR" dirty="0" err="1"/>
              <a:t>Shockley</a:t>
            </a:r>
            <a:r>
              <a:rPr lang="fr-FR" dirty="0"/>
              <a:t> , Electrons and </a:t>
            </a:r>
            <a:r>
              <a:rPr lang="fr-FR" dirty="0" err="1"/>
              <a:t>Holes</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6" name="Rectangle 2"/>
          <p:cNvSpPr>
            <a:spLocks noGrp="1" noChangeArrowheads="1"/>
          </p:cNvSpPr>
          <p:nvPr>
            <p:ph type="title"/>
          </p:nvPr>
        </p:nvSpPr>
        <p:spPr/>
        <p:txBody>
          <a:bodyPr>
            <a:normAutofit fontScale="90000"/>
          </a:bodyPr>
          <a:lstStyle/>
          <a:p>
            <a:pPr eaLnBrk="1" hangingPunct="1"/>
            <a:r>
              <a:rPr lang="fr-FR"/>
              <a:t>Niveau de Fermi dans un semiconducteur intrinsèque</a:t>
            </a:r>
          </a:p>
        </p:txBody>
      </p:sp>
      <p:sp>
        <p:nvSpPr>
          <p:cNvPr id="128007" name="Rectangle 3"/>
          <p:cNvSpPr>
            <a:spLocks noGrp="1" noChangeArrowheads="1"/>
          </p:cNvSpPr>
          <p:nvPr>
            <p:ph idx="1"/>
          </p:nvPr>
        </p:nvSpPr>
        <p:spPr/>
        <p:txBody>
          <a:bodyPr/>
          <a:lstStyle/>
          <a:p>
            <a:pPr lvl="1" eaLnBrk="1" hangingPunct="1"/>
            <a:r>
              <a:rPr lang="fr-FR"/>
              <a:t>Postulat: </a:t>
            </a:r>
            <a:r>
              <a:rPr lang="fr-FR" i="1"/>
              <a:t>n = p</a:t>
            </a:r>
          </a:p>
        </p:txBody>
      </p:sp>
      <p:sp>
        <p:nvSpPr>
          <p:cNvPr id="128005" name="Espace réservé du numéro de diapositive 5"/>
          <p:cNvSpPr>
            <a:spLocks noGrp="1"/>
          </p:cNvSpPr>
          <p:nvPr>
            <p:ph type="sldNum" sz="quarter" idx="12"/>
          </p:nvPr>
        </p:nvSpPr>
        <p:spPr>
          <a:noFill/>
        </p:spPr>
        <p:txBody>
          <a:bodyPr/>
          <a:lstStyle/>
          <a:p>
            <a:fld id="{868F93C0-AC39-4DC1-9534-34869649E272}" type="slidenum">
              <a:rPr lang="fr-FR" altLang="en-US"/>
              <a:pPr/>
              <a:t>224</a:t>
            </a:fld>
            <a:endParaRPr lang="fr-FR" altLang="en-US"/>
          </a:p>
        </p:txBody>
      </p:sp>
      <p:graphicFrame>
        <p:nvGraphicFramePr>
          <p:cNvPr id="128002" name="Object 4"/>
          <p:cNvGraphicFramePr>
            <a:graphicFrameLocks noChangeAspect="1"/>
          </p:cNvGraphicFramePr>
          <p:nvPr/>
        </p:nvGraphicFramePr>
        <p:xfrm>
          <a:off x="3095626" y="2276476"/>
          <a:ext cx="6169025" cy="841375"/>
        </p:xfrm>
        <a:graphic>
          <a:graphicData uri="http://schemas.openxmlformats.org/presentationml/2006/ole">
            <mc:AlternateContent xmlns:mc="http://schemas.openxmlformats.org/markup-compatibility/2006">
              <mc:Choice xmlns:v="urn:schemas-microsoft-com:vml" Requires="v">
                <p:oleObj name="Equation" r:id="rId5" imgW="3543120" imgH="482400" progId="Equation.3">
                  <p:embed/>
                </p:oleObj>
              </mc:Choice>
              <mc:Fallback>
                <p:oleObj name="Equation" r:id="rId5" imgW="3543120" imgH="482400" progId="Equation.3">
                  <p:embed/>
                  <p:pic>
                    <p:nvPicPr>
                      <p:cNvPr id="12800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6" y="2276476"/>
                        <a:ext cx="6169025"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008" name="AutoShape 5"/>
          <p:cNvSpPr>
            <a:spLocks noChangeArrowheads="1"/>
          </p:cNvSpPr>
          <p:nvPr/>
        </p:nvSpPr>
        <p:spPr bwMode="auto">
          <a:xfrm>
            <a:off x="6311900" y="3141664"/>
            <a:ext cx="234950" cy="320675"/>
          </a:xfrm>
          <a:prstGeom prst="downArrow">
            <a:avLst>
              <a:gd name="adj1" fmla="val 50000"/>
              <a:gd name="adj2" fmla="val 34122"/>
            </a:avLst>
          </a:prstGeom>
          <a:solidFill>
            <a:schemeClr val="folHlink"/>
          </a:solidFill>
          <a:ln w="9525">
            <a:solidFill>
              <a:schemeClr val="tx1"/>
            </a:solidFill>
            <a:miter lim="800000"/>
            <a:headEnd/>
            <a:tailEnd/>
          </a:ln>
        </p:spPr>
        <p:txBody>
          <a:bodyPr wrap="none" anchor="ctr"/>
          <a:lstStyle/>
          <a:p>
            <a:endParaRPr lang="fr-FR"/>
          </a:p>
        </p:txBody>
      </p:sp>
      <p:graphicFrame>
        <p:nvGraphicFramePr>
          <p:cNvPr id="128003" name="Object 6"/>
          <p:cNvGraphicFramePr>
            <a:graphicFrameLocks noChangeAspect="1"/>
          </p:cNvGraphicFramePr>
          <p:nvPr>
            <p:extLst>
              <p:ext uri="{D42A27DB-BD31-4B8C-83A1-F6EECF244321}">
                <p14:modId xmlns:p14="http://schemas.microsoft.com/office/powerpoint/2010/main" val="2327930291"/>
              </p:ext>
            </p:extLst>
          </p:nvPr>
        </p:nvGraphicFramePr>
        <p:xfrm>
          <a:off x="4398964" y="3573464"/>
          <a:ext cx="3641725" cy="809625"/>
        </p:xfrm>
        <a:graphic>
          <a:graphicData uri="http://schemas.openxmlformats.org/presentationml/2006/ole">
            <mc:AlternateContent xmlns:mc="http://schemas.openxmlformats.org/markup-compatibility/2006">
              <mc:Choice xmlns:v="urn:schemas-microsoft-com:vml" Requires="v">
                <p:oleObj name="Équation" r:id="rId7" imgW="2171520" imgH="482400" progId="Equation.3">
                  <p:embed/>
                </p:oleObj>
              </mc:Choice>
              <mc:Fallback>
                <p:oleObj name="Équation" r:id="rId7" imgW="2171520" imgH="482400" progId="Equation.3">
                  <p:embed/>
                  <p:pic>
                    <p:nvPicPr>
                      <p:cNvPr id="128003" name="Object 6"/>
                      <p:cNvPicPr>
                        <a:picLocks noChangeAspect="1" noChangeArrowheads="1"/>
                      </p:cNvPicPr>
                      <p:nvPr/>
                    </p:nvPicPr>
                    <p:blipFill>
                      <a:blip r:embed="rId8"/>
                      <a:srcRect/>
                      <a:stretch>
                        <a:fillRect/>
                      </a:stretch>
                    </p:blipFill>
                    <p:spPr bwMode="auto">
                      <a:xfrm>
                        <a:off x="4398964" y="3573464"/>
                        <a:ext cx="3641725"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009" name="AutoShape 7"/>
          <p:cNvSpPr>
            <a:spLocks noChangeArrowheads="1"/>
          </p:cNvSpPr>
          <p:nvPr/>
        </p:nvSpPr>
        <p:spPr bwMode="auto">
          <a:xfrm>
            <a:off x="6311900" y="4476751"/>
            <a:ext cx="234950" cy="320675"/>
          </a:xfrm>
          <a:prstGeom prst="downArrow">
            <a:avLst>
              <a:gd name="adj1" fmla="val 50000"/>
              <a:gd name="adj2" fmla="val 34122"/>
            </a:avLst>
          </a:prstGeom>
          <a:solidFill>
            <a:schemeClr val="folHlink"/>
          </a:solidFill>
          <a:ln w="9525">
            <a:solidFill>
              <a:schemeClr val="tx1"/>
            </a:solidFill>
            <a:miter lim="800000"/>
            <a:headEnd/>
            <a:tailEnd/>
          </a:ln>
        </p:spPr>
        <p:txBody>
          <a:bodyPr wrap="none" anchor="ctr"/>
          <a:lstStyle/>
          <a:p>
            <a:endParaRPr lang="fr-FR"/>
          </a:p>
        </p:txBody>
      </p:sp>
      <p:grpSp>
        <p:nvGrpSpPr>
          <p:cNvPr id="128010" name="Group 13"/>
          <p:cNvGrpSpPr>
            <a:grpSpLocks/>
          </p:cNvGrpSpPr>
          <p:nvPr/>
        </p:nvGrpSpPr>
        <p:grpSpPr bwMode="auto">
          <a:xfrm>
            <a:off x="2822575" y="5110163"/>
            <a:ext cx="6878638" cy="1211262"/>
            <a:chOff x="818" y="3219"/>
            <a:chExt cx="4333" cy="763"/>
          </a:xfrm>
        </p:grpSpPr>
        <p:graphicFrame>
          <p:nvGraphicFramePr>
            <p:cNvPr id="128004" name="Object 8"/>
            <p:cNvGraphicFramePr>
              <a:graphicFrameLocks noChangeAspect="1"/>
            </p:cNvGraphicFramePr>
            <p:nvPr>
              <p:extLst>
                <p:ext uri="{D42A27DB-BD31-4B8C-83A1-F6EECF244321}">
                  <p14:modId xmlns:p14="http://schemas.microsoft.com/office/powerpoint/2010/main" val="171296681"/>
                </p:ext>
              </p:extLst>
            </p:nvPr>
          </p:nvGraphicFramePr>
          <p:xfrm>
            <a:off x="818" y="3219"/>
            <a:ext cx="4333" cy="483"/>
          </p:xfrm>
          <a:graphic>
            <a:graphicData uri="http://schemas.openxmlformats.org/presentationml/2006/ole">
              <mc:AlternateContent xmlns:mc="http://schemas.openxmlformats.org/markup-compatibility/2006">
                <mc:Choice xmlns:v="urn:schemas-microsoft-com:vml" Requires="v">
                  <p:oleObj name="Equation" r:id="rId9" imgW="4101840" imgH="457200" progId="Equation.3">
                    <p:embed/>
                  </p:oleObj>
                </mc:Choice>
                <mc:Fallback>
                  <p:oleObj name="Equation" r:id="rId9" imgW="4101840" imgH="457200" progId="Equation.3">
                    <p:embed/>
                    <p:pic>
                      <p:nvPicPr>
                        <p:cNvPr id="128004"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 y="3219"/>
                          <a:ext cx="4333" cy="483"/>
                        </a:xfrm>
                        <a:prstGeom prst="rect">
                          <a:avLst/>
                        </a:prstGeom>
                        <a:solidFill>
                          <a:schemeClr val="bg1"/>
                        </a:solidFill>
                        <a:ln w="9525">
                          <a:solidFill>
                            <a:srgbClr val="9900CC"/>
                          </a:solidFill>
                          <a:miter lim="800000"/>
                          <a:headEnd/>
                          <a:tailEnd/>
                        </a:ln>
                      </p:spPr>
                    </p:pic>
                  </p:oleObj>
                </mc:Fallback>
              </mc:AlternateContent>
            </a:graphicData>
          </a:graphic>
        </p:graphicFrame>
        <p:sp>
          <p:nvSpPr>
            <p:cNvPr id="128012" name="AutoShape 9"/>
            <p:cNvSpPr>
              <a:spLocks/>
            </p:cNvSpPr>
            <p:nvPr/>
          </p:nvSpPr>
          <p:spPr bwMode="auto">
            <a:xfrm rot="-5400000">
              <a:off x="3771" y="3321"/>
              <a:ext cx="90" cy="726"/>
            </a:xfrm>
            <a:prstGeom prst="leftBrace">
              <a:avLst>
                <a:gd name="adj1" fmla="val 67222"/>
                <a:gd name="adj2" fmla="val 49912"/>
              </a:avLst>
            </a:prstGeom>
            <a:noFill/>
            <a:ln w="19050">
              <a:solidFill>
                <a:srgbClr val="FF0000"/>
              </a:solidFill>
              <a:round/>
              <a:headEnd/>
              <a:tailEnd/>
            </a:ln>
          </p:spPr>
          <p:txBody>
            <a:bodyPr wrap="none" anchor="ctr"/>
            <a:lstStyle/>
            <a:p>
              <a:endParaRPr lang="fr-FR"/>
            </a:p>
          </p:txBody>
        </p:sp>
        <p:sp>
          <p:nvSpPr>
            <p:cNvPr id="128013" name="Text Box 10"/>
            <p:cNvSpPr txBox="1">
              <a:spLocks noChangeArrowheads="1"/>
            </p:cNvSpPr>
            <p:nvPr/>
          </p:nvSpPr>
          <p:spPr bwMode="auto">
            <a:xfrm>
              <a:off x="3453" y="3751"/>
              <a:ext cx="696" cy="231"/>
            </a:xfrm>
            <a:prstGeom prst="rect">
              <a:avLst/>
            </a:prstGeom>
            <a:noFill/>
            <a:ln w="9525">
              <a:noFill/>
              <a:miter lim="800000"/>
              <a:headEnd/>
              <a:tailEnd/>
            </a:ln>
          </p:spPr>
          <p:txBody>
            <a:bodyPr wrap="none">
              <a:spAutoFit/>
            </a:bodyPr>
            <a:lstStyle/>
            <a:p>
              <a:r>
                <a:rPr lang="en-US">
                  <a:cs typeface="Arial" charset="0"/>
                </a:rPr>
                <a:t>~10 meV</a:t>
              </a:r>
            </a:p>
          </p:txBody>
        </p:sp>
      </p:grpSp>
      <p:sp>
        <p:nvSpPr>
          <p:cNvPr id="128011" name="Rectangle 14"/>
          <p:cNvSpPr>
            <a:spLocks noChangeArrowheads="1"/>
          </p:cNvSpPr>
          <p:nvPr/>
        </p:nvSpPr>
        <p:spPr bwMode="auto">
          <a:xfrm>
            <a:off x="8256588" y="5084763"/>
            <a:ext cx="1439862" cy="792162"/>
          </a:xfrm>
          <a:prstGeom prst="rect">
            <a:avLst/>
          </a:prstGeom>
          <a:noFill/>
          <a:ln w="28575">
            <a:solidFill>
              <a:srgbClr val="FF0000"/>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0" name="Rectangle 5"/>
          <p:cNvSpPr>
            <a:spLocks noGrp="1" noChangeArrowheads="1"/>
          </p:cNvSpPr>
          <p:nvPr>
            <p:ph type="title"/>
          </p:nvPr>
        </p:nvSpPr>
        <p:spPr/>
        <p:txBody>
          <a:bodyPr>
            <a:normAutofit fontScale="90000"/>
          </a:bodyPr>
          <a:lstStyle/>
          <a:p>
            <a:pPr eaLnBrk="1" hangingPunct="1"/>
            <a:r>
              <a:rPr lang="fr-FR"/>
              <a:t>Niveau de Fermi dans un semiconducteur intrinsèque</a:t>
            </a:r>
          </a:p>
        </p:txBody>
      </p:sp>
      <p:sp>
        <p:nvSpPr>
          <p:cNvPr id="129029" name="Rectangle 3"/>
          <p:cNvSpPr>
            <a:spLocks noGrp="1" noChangeArrowheads="1"/>
          </p:cNvSpPr>
          <p:nvPr>
            <p:ph idx="1"/>
          </p:nvPr>
        </p:nvSpPr>
        <p:spPr/>
        <p:txBody>
          <a:bodyPr/>
          <a:lstStyle/>
          <a:p>
            <a:pPr lvl="1" eaLnBrk="1" hangingPunct="1"/>
            <a:r>
              <a:rPr lang="fr-FR"/>
              <a:t>Quelques valeurs numériques</a:t>
            </a:r>
          </a:p>
        </p:txBody>
      </p:sp>
      <p:sp>
        <p:nvSpPr>
          <p:cNvPr id="129028" name="Espace réservé du numéro de diapositive 5"/>
          <p:cNvSpPr>
            <a:spLocks noGrp="1"/>
          </p:cNvSpPr>
          <p:nvPr>
            <p:ph type="sldNum" sz="quarter" idx="12"/>
          </p:nvPr>
        </p:nvSpPr>
        <p:spPr>
          <a:noFill/>
        </p:spPr>
        <p:txBody>
          <a:bodyPr/>
          <a:lstStyle/>
          <a:p>
            <a:fld id="{C3B27E91-99F5-4B4C-9C67-7EBE85616DCD}" type="slidenum">
              <a:rPr lang="fr-FR" altLang="en-US"/>
              <a:pPr/>
              <a:t>225</a:t>
            </a:fld>
            <a:endParaRPr lang="fr-FR" altLang="en-US"/>
          </a:p>
        </p:txBody>
      </p:sp>
      <p:graphicFrame>
        <p:nvGraphicFramePr>
          <p:cNvPr id="335999" name="Group 127"/>
          <p:cNvGraphicFramePr>
            <a:graphicFrameLocks noGrp="1"/>
          </p:cNvGraphicFramePr>
          <p:nvPr>
            <p:extLst>
              <p:ext uri="{D42A27DB-BD31-4B8C-83A1-F6EECF244321}">
                <p14:modId xmlns:p14="http://schemas.microsoft.com/office/powerpoint/2010/main" val="1594833881"/>
              </p:ext>
            </p:extLst>
          </p:nvPr>
        </p:nvGraphicFramePr>
        <p:xfrm>
          <a:off x="1847851" y="2276475"/>
          <a:ext cx="8640763" cy="4549776"/>
        </p:xfrm>
        <a:graphic>
          <a:graphicData uri="http://schemas.openxmlformats.org/drawingml/2006/table">
            <a:tbl>
              <a:tblPr/>
              <a:tblGrid>
                <a:gridCol w="1341438">
                  <a:extLst>
                    <a:ext uri="{9D8B030D-6E8A-4147-A177-3AD203B41FA5}">
                      <a16:colId xmlns:a16="http://schemas.microsoft.com/office/drawing/2014/main" val="20000"/>
                    </a:ext>
                  </a:extLst>
                </a:gridCol>
                <a:gridCol w="1042987">
                  <a:extLst>
                    <a:ext uri="{9D8B030D-6E8A-4147-A177-3AD203B41FA5}">
                      <a16:colId xmlns:a16="http://schemas.microsoft.com/office/drawing/2014/main" val="20001"/>
                    </a:ext>
                  </a:extLst>
                </a:gridCol>
                <a:gridCol w="925513">
                  <a:extLst>
                    <a:ext uri="{9D8B030D-6E8A-4147-A177-3AD203B41FA5}">
                      <a16:colId xmlns:a16="http://schemas.microsoft.com/office/drawing/2014/main" val="20002"/>
                    </a:ext>
                  </a:extLst>
                </a:gridCol>
                <a:gridCol w="1457325">
                  <a:extLst>
                    <a:ext uri="{9D8B030D-6E8A-4147-A177-3AD203B41FA5}">
                      <a16:colId xmlns:a16="http://schemas.microsoft.com/office/drawing/2014/main" val="20003"/>
                    </a:ext>
                  </a:extLst>
                </a:gridCol>
                <a:gridCol w="1490662">
                  <a:extLst>
                    <a:ext uri="{9D8B030D-6E8A-4147-A177-3AD203B41FA5}">
                      <a16:colId xmlns:a16="http://schemas.microsoft.com/office/drawing/2014/main" val="20004"/>
                    </a:ext>
                  </a:extLst>
                </a:gridCol>
                <a:gridCol w="966788">
                  <a:extLst>
                    <a:ext uri="{9D8B030D-6E8A-4147-A177-3AD203B41FA5}">
                      <a16:colId xmlns:a16="http://schemas.microsoft.com/office/drawing/2014/main" val="20005"/>
                    </a:ext>
                  </a:extLst>
                </a:gridCol>
                <a:gridCol w="1416050">
                  <a:extLst>
                    <a:ext uri="{9D8B030D-6E8A-4147-A177-3AD203B41FA5}">
                      <a16:colId xmlns:a16="http://schemas.microsoft.com/office/drawing/2014/main" val="20006"/>
                    </a:ext>
                  </a:extLst>
                </a:gridCol>
              </a:tblGrid>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N</a:t>
                      </a:r>
                      <a:r>
                        <a:rPr kumimoji="0" lang="fr-FR" sz="2000" b="0" i="0" u="none" strike="noStrike" cap="none" normalizeH="0" baseline="-25000">
                          <a:ln>
                            <a:noFill/>
                          </a:ln>
                          <a:solidFill>
                            <a:schemeClr val="tx1"/>
                          </a:solidFill>
                          <a:effectLst/>
                          <a:latin typeface="Arial" charset="0"/>
                        </a:rPr>
                        <a:t>C</a:t>
                      </a:r>
                      <a:r>
                        <a:rPr kumimoji="0" lang="fr-FR" sz="2000" b="0" i="0" u="none" strike="noStrike" cap="none" normalizeH="0" baseline="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(10</a:t>
                      </a:r>
                      <a:r>
                        <a:rPr kumimoji="0" lang="fr-FR" sz="2000" b="0" i="0" u="none" strike="noStrike" cap="none" normalizeH="0" baseline="30000">
                          <a:ln>
                            <a:noFill/>
                          </a:ln>
                          <a:solidFill>
                            <a:schemeClr val="tx1"/>
                          </a:solidFill>
                          <a:effectLst/>
                          <a:latin typeface="Arial" charset="0"/>
                        </a:rPr>
                        <a:t>19 </a:t>
                      </a:r>
                      <a:r>
                        <a:rPr kumimoji="0" lang="fr-FR" sz="2000" b="0" i="0" u="none" strike="noStrike" cap="none" normalizeH="0" baseline="0">
                          <a:ln>
                            <a:noFill/>
                          </a:ln>
                          <a:solidFill>
                            <a:schemeClr val="tx1"/>
                          </a:solidFill>
                          <a:effectLst/>
                          <a:latin typeface="Arial" charset="0"/>
                        </a:rPr>
                        <a:t>cm</a:t>
                      </a:r>
                      <a:r>
                        <a:rPr kumimoji="0" lang="fr-FR" sz="2000" b="0" i="0" u="none" strike="noStrike" cap="none" normalizeH="0" baseline="30000">
                          <a:ln>
                            <a:noFill/>
                          </a:ln>
                          <a:solidFill>
                            <a:schemeClr val="tx1"/>
                          </a:solidFill>
                          <a:effectLst/>
                          <a:latin typeface="Arial" charset="0"/>
                        </a:rPr>
                        <a:t>-3</a:t>
                      </a:r>
                      <a:r>
                        <a:rPr kumimoji="0" lang="fr-FR" sz="20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N</a:t>
                      </a:r>
                      <a:r>
                        <a:rPr kumimoji="0" lang="fr-FR" sz="2000" b="0" i="0" u="none" strike="noStrike" cap="none" normalizeH="0" baseline="-25000">
                          <a:ln>
                            <a:noFill/>
                          </a:ln>
                          <a:solidFill>
                            <a:schemeClr val="tx1"/>
                          </a:solidFill>
                          <a:effectLst/>
                          <a:latin typeface="Arial" charset="0"/>
                        </a:rPr>
                        <a:t>V</a:t>
                      </a:r>
                      <a:r>
                        <a:rPr kumimoji="0" lang="fr-FR" sz="2000" b="0" i="0" u="none" strike="noStrike" cap="none" normalizeH="0" baseline="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(10</a:t>
                      </a:r>
                      <a:r>
                        <a:rPr kumimoji="0" lang="fr-FR" sz="2000" b="0" i="0" u="none" strike="noStrike" cap="none" normalizeH="0" baseline="30000">
                          <a:ln>
                            <a:noFill/>
                          </a:ln>
                          <a:solidFill>
                            <a:schemeClr val="tx1"/>
                          </a:solidFill>
                          <a:effectLst/>
                          <a:latin typeface="Arial" charset="0"/>
                        </a:rPr>
                        <a:t>19 </a:t>
                      </a:r>
                      <a:r>
                        <a:rPr kumimoji="0" lang="fr-FR" sz="2000" b="0" i="0" u="none" strike="noStrike" cap="none" normalizeH="0" baseline="0">
                          <a:ln>
                            <a:noFill/>
                          </a:ln>
                          <a:solidFill>
                            <a:schemeClr val="tx1"/>
                          </a:solidFill>
                          <a:effectLst/>
                          <a:latin typeface="Arial" charset="0"/>
                        </a:rPr>
                        <a:t>cm</a:t>
                      </a:r>
                      <a:r>
                        <a:rPr kumimoji="0" lang="fr-FR" sz="2000" b="0" i="0" u="none" strike="noStrike" cap="none" normalizeH="0" baseline="30000">
                          <a:ln>
                            <a:noFill/>
                          </a:ln>
                          <a:solidFill>
                            <a:schemeClr val="tx1"/>
                          </a:solidFill>
                          <a:effectLst/>
                          <a:latin typeface="Arial" charset="0"/>
                        </a:rPr>
                        <a:t>-3</a:t>
                      </a:r>
                      <a:r>
                        <a:rPr kumimoji="0" lang="fr-FR" sz="20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Eg</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dirty="0">
                          <a:ln>
                            <a:noFill/>
                          </a:ln>
                          <a:solidFill>
                            <a:schemeClr val="tx1"/>
                          </a:solidFill>
                          <a:effectLst/>
                          <a:latin typeface="Arial" charset="0"/>
                        </a:rPr>
                        <a:t>n</a:t>
                      </a:r>
                      <a:r>
                        <a:rPr kumimoji="0" lang="fr-FR" sz="2000" b="0" i="0" u="none" strike="noStrike" cap="none" normalizeH="0" baseline="-25000" dirty="0">
                          <a:ln>
                            <a:noFill/>
                          </a:ln>
                          <a:solidFill>
                            <a:schemeClr val="tx1"/>
                          </a:solidFill>
                          <a:effectLst/>
                          <a:latin typeface="Arial" charset="0"/>
                        </a:rPr>
                        <a:t>i</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dirty="0">
                          <a:ln>
                            <a:noFill/>
                          </a:ln>
                          <a:solidFill>
                            <a:schemeClr val="tx1"/>
                          </a:solidFill>
                          <a:effectLst/>
                          <a:latin typeface="Arial" charset="0"/>
                        </a:rPr>
                        <a:t>(cm</a:t>
                      </a:r>
                      <a:r>
                        <a:rPr kumimoji="0" lang="fr-FR" sz="2000" b="0" i="0" u="none" strike="noStrike" cap="none" normalizeH="0" baseline="30000" dirty="0">
                          <a:ln>
                            <a:noFill/>
                          </a:ln>
                          <a:solidFill>
                            <a:schemeClr val="tx1"/>
                          </a:solidFill>
                          <a:effectLst/>
                          <a:latin typeface="Arial" charset="0"/>
                        </a:rPr>
                        <a:t>-3</a:t>
                      </a:r>
                      <a:r>
                        <a:rPr kumimoji="0" lang="fr-FR" sz="2000" b="0" i="0" u="none" strike="noStrike" cap="none" normalizeH="0" baseline="0" dirty="0">
                          <a:ln>
                            <a:noFill/>
                          </a:ln>
                          <a:solidFill>
                            <a:schemeClr val="tx1"/>
                          </a:solidFill>
                          <a:effectLst/>
                          <a:latin typeface="Arial" charset="0"/>
                        </a:rPr>
                        <a:t>) à 300K</a:t>
                      </a:r>
                      <a:endParaRPr kumimoji="0" lang="fr-FR" sz="2000" b="0" i="0" u="none" strike="noStrike" cap="none" normalizeH="0" baseline="3000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400" b="0" i="0" u="none" strike="noStrike" cap="none" normalizeH="0" baseline="0">
                          <a:ln>
                            <a:noFill/>
                          </a:ln>
                          <a:solidFill>
                            <a:schemeClr val="tx1"/>
                          </a:solidFill>
                          <a:effectLst/>
                          <a:latin typeface="Arial" charset="0"/>
                        </a:rPr>
                        <a:t>1,5x10</a:t>
                      </a:r>
                      <a:r>
                        <a:rPr kumimoji="0" lang="fr-FR" sz="2400" b="0" i="0" u="none" strike="noStrike" cap="none" normalizeH="0" baseline="30000">
                          <a:ln>
                            <a:noFill/>
                          </a:ln>
                          <a:solidFill>
                            <a:schemeClr val="tx1"/>
                          </a:solidFill>
                          <a:effectLst/>
                          <a:latin typeface="Arial" charset="0"/>
                        </a:rPr>
                        <a:t>10</a:t>
                      </a:r>
                      <a:endParaRPr kumimoji="0" lang="fr-FR"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400" b="0" i="0" u="none" strike="noStrike" cap="none" normalizeH="0" baseline="0">
                          <a:ln>
                            <a:noFill/>
                          </a:ln>
                          <a:solidFill>
                            <a:schemeClr val="tx1"/>
                          </a:solidFill>
                          <a:effectLst/>
                          <a:latin typeface="Arial" charset="0"/>
                        </a:rPr>
                        <a:t>2,4x10</a:t>
                      </a:r>
                      <a:r>
                        <a:rPr kumimoji="0" lang="fr-FR" sz="2400" b="0" i="0" u="none" strike="noStrike" cap="none" normalizeH="0" baseline="30000">
                          <a:ln>
                            <a:noFill/>
                          </a:ln>
                          <a:solidFill>
                            <a:schemeClr val="tx1"/>
                          </a:solidFill>
                          <a:effectLst/>
                          <a:latin typeface="Arial" charset="0"/>
                        </a:rPr>
                        <a:t>13</a:t>
                      </a: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GaAs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dirty="0">
                          <a:ln>
                            <a:noFill/>
                          </a:ln>
                          <a:solidFill>
                            <a:schemeClr val="tx1"/>
                          </a:solidFill>
                          <a:effectLst/>
                          <a:latin typeface="Arial" charset="0"/>
                        </a:rPr>
                        <a:t>~1x10</a:t>
                      </a:r>
                      <a:r>
                        <a:rPr kumimoji="0" lang="fr-FR" sz="2600" b="0" i="0" u="none" strike="noStrike" cap="none" normalizeH="0" baseline="30000" dirty="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GaN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0,223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dirty="0">
                          <a:ln>
                            <a:noFill/>
                          </a:ln>
                          <a:solidFill>
                            <a:schemeClr val="tx1"/>
                          </a:solidFill>
                          <a:effectLst/>
                          <a:latin typeface="Arial" charset="0"/>
                        </a:rPr>
                        <a:t>~10</a:t>
                      </a:r>
                      <a:r>
                        <a:rPr kumimoji="0" lang="fr-FR" sz="2600" b="0" i="0" u="none" strike="noStrike" cap="none" normalizeH="0" baseline="30000" dirty="0">
                          <a:ln>
                            <a:noFill/>
                          </a:ln>
                          <a:solidFill>
                            <a:schemeClr val="tx1"/>
                          </a:solidFill>
                          <a:effectLst/>
                          <a:latin typeface="Arial" charset="0"/>
                        </a:rPr>
                        <a:t>-11</a:t>
                      </a:r>
                      <a:endParaRPr kumimoji="0" lang="fr-FR" sz="2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4H-SiC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InP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pSp>
        <p:nvGrpSpPr>
          <p:cNvPr id="129097" name="Group 118"/>
          <p:cNvGrpSpPr>
            <a:grpSpLocks/>
          </p:cNvGrpSpPr>
          <p:nvPr/>
        </p:nvGrpSpPr>
        <p:grpSpPr bwMode="auto">
          <a:xfrm>
            <a:off x="3503614" y="2349500"/>
            <a:ext cx="1514475" cy="628650"/>
            <a:chOff x="1247" y="1480"/>
            <a:chExt cx="954" cy="396"/>
          </a:xfrm>
        </p:grpSpPr>
        <p:graphicFrame>
          <p:nvGraphicFramePr>
            <p:cNvPr id="129026" name="Object 76"/>
            <p:cNvGraphicFramePr>
              <a:graphicFrameLocks noChangeAspect="1"/>
            </p:cNvGraphicFramePr>
            <p:nvPr/>
          </p:nvGraphicFramePr>
          <p:xfrm>
            <a:off x="1247" y="1480"/>
            <a:ext cx="410" cy="396"/>
          </p:xfrm>
          <a:graphic>
            <a:graphicData uri="http://schemas.openxmlformats.org/presentationml/2006/ole">
              <mc:AlternateContent xmlns:mc="http://schemas.openxmlformats.org/markup-compatibility/2006">
                <mc:Choice xmlns:v="urn:schemas-microsoft-com:vml" Requires="v">
                  <p:oleObj name="Equation" r:id="rId5" imgW="406080" imgH="393480" progId="Equation.3">
                    <p:embed/>
                  </p:oleObj>
                </mc:Choice>
                <mc:Fallback>
                  <p:oleObj name="Equation" r:id="rId5" imgW="406080" imgH="393480" progId="Equation.3">
                    <p:embed/>
                    <p:pic>
                      <p:nvPicPr>
                        <p:cNvPr id="129026" name="Object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 y="1480"/>
                          <a:ext cx="410" cy="396"/>
                        </a:xfrm>
                        <a:prstGeom prst="rect">
                          <a:avLst/>
                        </a:prstGeom>
                        <a:solidFill>
                          <a:schemeClr val="bg1"/>
                        </a:solidFill>
                      </p:spPr>
                    </p:pic>
                  </p:oleObj>
                </mc:Fallback>
              </mc:AlternateContent>
            </a:graphicData>
          </a:graphic>
        </p:graphicFrame>
        <p:graphicFrame>
          <p:nvGraphicFramePr>
            <p:cNvPr id="129027" name="Object 78"/>
            <p:cNvGraphicFramePr>
              <a:graphicFrameLocks noChangeAspect="1"/>
            </p:cNvGraphicFramePr>
            <p:nvPr/>
          </p:nvGraphicFramePr>
          <p:xfrm>
            <a:off x="1791" y="1480"/>
            <a:ext cx="410" cy="396"/>
          </p:xfrm>
          <a:graphic>
            <a:graphicData uri="http://schemas.openxmlformats.org/presentationml/2006/ole">
              <mc:AlternateContent xmlns:mc="http://schemas.openxmlformats.org/markup-compatibility/2006">
                <mc:Choice xmlns:v="urn:schemas-microsoft-com:vml" Requires="v">
                  <p:oleObj name="Equation" r:id="rId7" imgW="406080" imgH="393480" progId="Equation.3">
                    <p:embed/>
                  </p:oleObj>
                </mc:Choice>
                <mc:Fallback>
                  <p:oleObj name="Equation" r:id="rId7" imgW="406080" imgH="393480" progId="Equation.3">
                    <p:embed/>
                    <p:pic>
                      <p:nvPicPr>
                        <p:cNvPr id="129027" name="Object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1" y="1480"/>
                          <a:ext cx="410" cy="396"/>
                        </a:xfrm>
                        <a:prstGeom prst="rect">
                          <a:avLst/>
                        </a:prstGeom>
                        <a:solidFill>
                          <a:schemeClr val="bg1"/>
                        </a:solidFill>
                      </p:spPr>
                    </p:pic>
                  </p:oleObj>
                </mc:Fallback>
              </mc:AlternateContent>
            </a:graphicData>
          </a:graphic>
        </p:graphicFrame>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1362" y="401682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2"/>
          <p:cNvSpPr>
            <a:spLocks noGrp="1" noChangeArrowheads="1"/>
          </p:cNvSpPr>
          <p:nvPr>
            <p:ph type="title"/>
          </p:nvPr>
        </p:nvSpPr>
        <p:spPr/>
        <p:txBody>
          <a:bodyPr/>
          <a:lstStyle/>
          <a:p>
            <a:pPr eaLnBrk="1" hangingPunct="1"/>
            <a:r>
              <a:rPr lang="fr-FR"/>
              <a:t>Variation </a:t>
            </a:r>
            <a:r>
              <a:rPr lang="fr-FR" i="1"/>
              <a:t>n</a:t>
            </a:r>
            <a:r>
              <a:rPr lang="fr-FR" i="1" baseline="-25000"/>
              <a:t>i</a:t>
            </a:r>
            <a:r>
              <a:rPr lang="fr-FR" i="1"/>
              <a:t>(T)</a:t>
            </a:r>
          </a:p>
        </p:txBody>
      </p:sp>
      <p:sp>
        <p:nvSpPr>
          <p:cNvPr id="130054" name="Rectangle 8"/>
          <p:cNvSpPr>
            <a:spLocks noGrp="1" noChangeArrowheads="1"/>
          </p:cNvSpPr>
          <p:nvPr>
            <p:ph type="body" sz="half" idx="1"/>
          </p:nvPr>
        </p:nvSpPr>
        <p:spPr>
          <a:xfrm>
            <a:off x="1847850" y="3284539"/>
            <a:ext cx="4038600" cy="2414587"/>
          </a:xfrm>
        </p:spPr>
        <p:txBody>
          <a:bodyPr/>
          <a:lstStyle/>
          <a:p>
            <a:pPr lvl="1" eaLnBrk="1" hangingPunct="1"/>
            <a:r>
              <a:rPr lang="fr-FR" sz="2200" dirty="0"/>
              <a:t>Dans un SC intrinsèque:</a:t>
            </a:r>
          </a:p>
          <a:p>
            <a:pPr lvl="2" eaLnBrk="1" hangingPunct="1"/>
            <a:r>
              <a:rPr lang="fr-FR" sz="2100" i="1" dirty="0"/>
              <a:t>n</a:t>
            </a:r>
            <a:r>
              <a:rPr lang="fr-FR" sz="2100" i="1" baseline="-25000" dirty="0"/>
              <a:t>i </a:t>
            </a:r>
            <a:r>
              <a:rPr lang="fr-FR" sz="2100" dirty="0"/>
              <a:t>n’est </a:t>
            </a:r>
            <a:r>
              <a:rPr lang="fr-FR" sz="2100" u="sng" dirty="0">
                <a:solidFill>
                  <a:srgbClr val="FF0000"/>
                </a:solidFill>
              </a:rPr>
              <a:t>pas constant</a:t>
            </a:r>
          </a:p>
          <a:p>
            <a:pPr lvl="2" eaLnBrk="1" hangingPunct="1"/>
            <a:r>
              <a:rPr lang="fr-FR" sz="2100" i="1" dirty="0"/>
              <a:t>n</a:t>
            </a:r>
            <a:r>
              <a:rPr lang="fr-FR" sz="2100" i="1" baseline="-25000" dirty="0"/>
              <a:t>i</a:t>
            </a:r>
            <a:r>
              <a:rPr lang="fr-FR" sz="2100" i="1" dirty="0"/>
              <a:t> </a:t>
            </a:r>
            <a:r>
              <a:rPr lang="fr-FR" sz="2100" dirty="0"/>
              <a:t>est d’autant plus grand que:</a:t>
            </a:r>
          </a:p>
          <a:p>
            <a:pPr lvl="3" eaLnBrk="1" hangingPunct="1"/>
            <a:r>
              <a:rPr lang="fr-FR" sz="1800" i="1" dirty="0" err="1"/>
              <a:t>E</a:t>
            </a:r>
            <a:r>
              <a:rPr lang="fr-FR" sz="1800" i="1" baseline="-25000" dirty="0" err="1"/>
              <a:t>g</a:t>
            </a:r>
            <a:r>
              <a:rPr lang="fr-FR" sz="1800" i="1" baseline="-25000" dirty="0"/>
              <a:t> </a:t>
            </a:r>
            <a:r>
              <a:rPr lang="fr-FR" sz="1800" dirty="0"/>
              <a:t> est petit</a:t>
            </a:r>
          </a:p>
          <a:p>
            <a:pPr lvl="3" eaLnBrk="1" hangingPunct="1"/>
            <a:r>
              <a:rPr lang="fr-FR" sz="1800" dirty="0"/>
              <a:t>Température élevée</a:t>
            </a:r>
          </a:p>
        </p:txBody>
      </p:sp>
      <p:graphicFrame>
        <p:nvGraphicFramePr>
          <p:cNvPr id="130050" name="Object 5"/>
          <p:cNvGraphicFramePr>
            <a:graphicFrameLocks noGrp="1" noChangeAspect="1"/>
          </p:cNvGraphicFramePr>
          <p:nvPr>
            <p:ph sz="half" idx="2"/>
          </p:nvPr>
        </p:nvGraphicFramePr>
        <p:xfrm>
          <a:off x="7429500" y="3716338"/>
          <a:ext cx="1524000" cy="419100"/>
        </p:xfrm>
        <a:graphic>
          <a:graphicData uri="http://schemas.openxmlformats.org/presentationml/2006/ole">
            <mc:AlternateContent xmlns:mc="http://schemas.openxmlformats.org/markup-compatibility/2006">
              <mc:Choice xmlns:v="urn:schemas-microsoft-com:vml" Requires="v">
                <p:oleObj name="Equation" r:id="rId5" imgW="1523880" imgH="419040" progId="Equation.3">
                  <p:embed/>
                </p:oleObj>
              </mc:Choice>
              <mc:Fallback>
                <p:oleObj name="Equation" r:id="rId5" imgW="1523880" imgH="419040" progId="Equation.3">
                  <p:embed/>
                  <p:pic>
                    <p:nvPicPr>
                      <p:cNvPr id="13005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716338"/>
                        <a:ext cx="1524000" cy="419100"/>
                      </a:xfrm>
                      <a:prstGeom prst="rect">
                        <a:avLst/>
                      </a:prstGeom>
                      <a:solidFill>
                        <a:schemeClr val="folHlink"/>
                      </a:solidFill>
                      <a:ln w="9525">
                        <a:solidFill>
                          <a:srgbClr val="9900CC"/>
                        </a:solidFill>
                        <a:miter lim="800000"/>
                        <a:headEnd/>
                        <a:tailEnd/>
                      </a:ln>
                    </p:spPr>
                  </p:pic>
                </p:oleObj>
              </mc:Fallback>
            </mc:AlternateContent>
          </a:graphicData>
        </a:graphic>
      </p:graphicFrame>
      <p:sp>
        <p:nvSpPr>
          <p:cNvPr id="130052" name="Espace réservé du numéro de diapositive 6"/>
          <p:cNvSpPr>
            <a:spLocks noGrp="1"/>
          </p:cNvSpPr>
          <p:nvPr>
            <p:ph type="sldNum" sz="quarter" idx="12"/>
          </p:nvPr>
        </p:nvSpPr>
        <p:spPr>
          <a:noFill/>
        </p:spPr>
        <p:txBody>
          <a:bodyPr/>
          <a:lstStyle/>
          <a:p>
            <a:fld id="{6EFF9FE1-F107-40A4-9222-C445EDE82AD2}" type="slidenum">
              <a:rPr lang="fr-FR" altLang="en-US"/>
              <a:pPr/>
              <a:t>226</a:t>
            </a:fld>
            <a:endParaRPr lang="fr-FR" altLang="en-US"/>
          </a:p>
        </p:txBody>
      </p:sp>
      <p:graphicFrame>
        <p:nvGraphicFramePr>
          <p:cNvPr id="130051" name="Object 11"/>
          <p:cNvGraphicFramePr>
            <a:graphicFrameLocks noChangeAspect="1"/>
          </p:cNvGraphicFramePr>
          <p:nvPr>
            <p:extLst>
              <p:ext uri="{D42A27DB-BD31-4B8C-83A1-F6EECF244321}">
                <p14:modId xmlns:p14="http://schemas.microsoft.com/office/powerpoint/2010/main" val="546514291"/>
              </p:ext>
            </p:extLst>
          </p:nvPr>
        </p:nvGraphicFramePr>
        <p:xfrm>
          <a:off x="2208214" y="1844676"/>
          <a:ext cx="3698875" cy="1019175"/>
        </p:xfrm>
        <a:graphic>
          <a:graphicData uri="http://schemas.openxmlformats.org/presentationml/2006/ole">
            <mc:AlternateContent xmlns:mc="http://schemas.openxmlformats.org/markup-compatibility/2006">
              <mc:Choice xmlns:v="urn:schemas-microsoft-com:vml" Requires="v">
                <p:oleObj name="Equation" r:id="rId7" imgW="1523880" imgH="419040" progId="Equation.3">
                  <p:embed/>
                </p:oleObj>
              </mc:Choice>
              <mc:Fallback>
                <p:oleObj name="Equation" r:id="rId7" imgW="1523880" imgH="419040" progId="Equation.3">
                  <p:embed/>
                  <p:pic>
                    <p:nvPicPr>
                      <p:cNvPr id="130051"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214" y="1844676"/>
                        <a:ext cx="3698875" cy="1019175"/>
                      </a:xfrm>
                      <a:prstGeom prst="rect">
                        <a:avLst/>
                      </a:prstGeom>
                      <a:solidFill>
                        <a:schemeClr val="bg1"/>
                      </a:solidFill>
                      <a:ln w="9525">
                        <a:solidFill>
                          <a:srgbClr val="9900CC"/>
                        </a:solidFill>
                        <a:miter lim="800000"/>
                        <a:headEnd/>
                        <a:tailEnd/>
                      </a:ln>
                    </p:spPr>
                  </p:pic>
                </p:oleObj>
              </mc:Fallback>
            </mc:AlternateContent>
          </a:graphicData>
        </a:graphic>
      </p:graphicFrame>
      <p:grpSp>
        <p:nvGrpSpPr>
          <p:cNvPr id="130055" name="Group 13"/>
          <p:cNvGrpSpPr>
            <a:grpSpLocks/>
          </p:cNvGrpSpPr>
          <p:nvPr/>
        </p:nvGrpSpPr>
        <p:grpSpPr bwMode="auto">
          <a:xfrm>
            <a:off x="6383536" y="519540"/>
            <a:ext cx="3744913" cy="6337300"/>
            <a:chOff x="2744" y="164"/>
            <a:chExt cx="2359" cy="3992"/>
          </a:xfrm>
        </p:grpSpPr>
        <p:pic>
          <p:nvPicPr>
            <p:cNvPr id="130056" name="Picture 4"/>
            <p:cNvPicPr>
              <a:picLocks noChangeAspect="1" noChangeArrowheads="1"/>
            </p:cNvPicPr>
            <p:nvPr/>
          </p:nvPicPr>
          <p:blipFill>
            <a:blip r:embed="rId9" cstate="print"/>
            <a:srcRect/>
            <a:stretch>
              <a:fillRect/>
            </a:stretch>
          </p:blipFill>
          <p:spPr bwMode="auto">
            <a:xfrm>
              <a:off x="2744" y="164"/>
              <a:ext cx="2359" cy="3992"/>
            </a:xfrm>
            <a:prstGeom prst="rect">
              <a:avLst/>
            </a:prstGeom>
            <a:noFill/>
            <a:ln w="9525">
              <a:noFill/>
              <a:miter lim="800000"/>
              <a:headEnd/>
              <a:tailEnd/>
            </a:ln>
          </p:spPr>
        </p:pic>
        <p:sp>
          <p:nvSpPr>
            <p:cNvPr id="130057" name="Line 12"/>
            <p:cNvSpPr>
              <a:spLocks noChangeShapeType="1"/>
            </p:cNvSpPr>
            <p:nvPr/>
          </p:nvSpPr>
          <p:spPr bwMode="auto">
            <a:xfrm>
              <a:off x="4676" y="445"/>
              <a:ext cx="0" cy="3448"/>
            </a:xfrm>
            <a:prstGeom prst="line">
              <a:avLst/>
            </a:prstGeom>
            <a:noFill/>
            <a:ln w="28575">
              <a:solidFill>
                <a:srgbClr val="FF0000"/>
              </a:solidFill>
              <a:prstDash val="dashDot"/>
              <a:round/>
              <a:headEnd/>
              <a:tailEnd/>
            </a:ln>
          </p:spPr>
          <p:txBody>
            <a:bodyP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1187" y="3438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2"/>
          <p:cNvSpPr>
            <a:spLocks noGrp="1" noChangeArrowheads="1"/>
          </p:cNvSpPr>
          <p:nvPr>
            <p:ph type="title"/>
          </p:nvPr>
        </p:nvSpPr>
        <p:spPr/>
        <p:txBody>
          <a:bodyPr/>
          <a:lstStyle/>
          <a:p>
            <a:pPr eaLnBrk="1" hangingPunct="1"/>
            <a:r>
              <a:rPr lang="fr-FR"/>
              <a:t>Dopage du semiconducteur</a:t>
            </a:r>
          </a:p>
        </p:txBody>
      </p:sp>
      <p:sp>
        <p:nvSpPr>
          <p:cNvPr id="302084" name="Rectangle 3"/>
          <p:cNvSpPr>
            <a:spLocks noGrp="1" noChangeArrowheads="1"/>
          </p:cNvSpPr>
          <p:nvPr>
            <p:ph idx="1"/>
          </p:nvPr>
        </p:nvSpPr>
        <p:spPr/>
        <p:txBody>
          <a:bodyPr/>
          <a:lstStyle/>
          <a:p>
            <a:pPr lvl="1" eaLnBrk="1" hangingPunct="1"/>
            <a:r>
              <a:rPr lang="fr-FR"/>
              <a:t>Va permettre de changer et surtout contrôler les propriétés électriques du SC</a:t>
            </a:r>
          </a:p>
          <a:p>
            <a:pPr lvl="1" eaLnBrk="1" hangingPunct="1"/>
            <a:r>
              <a:rPr lang="fr-FR"/>
              <a:t>Introduction d’impuretés (dopants) qui vont modifier la relation </a:t>
            </a:r>
            <a:r>
              <a:rPr lang="fr-FR" i="1"/>
              <a:t>n = p</a:t>
            </a:r>
            <a:r>
              <a:rPr lang="fr-FR"/>
              <a:t>:</a:t>
            </a:r>
          </a:p>
          <a:p>
            <a:pPr lvl="2" eaLnBrk="1" hangingPunct="1"/>
            <a:r>
              <a:rPr lang="fr-FR"/>
              <a:t>Impuretés de type donneur 	</a:t>
            </a:r>
            <a:r>
              <a:rPr lang="fr-FR">
                <a:sym typeface="Wingdings" pitchFamily="2" charset="2"/>
              </a:rPr>
              <a:t> 	n &gt; p  type n</a:t>
            </a:r>
          </a:p>
          <a:p>
            <a:pPr lvl="2" eaLnBrk="1" hangingPunct="1"/>
            <a:r>
              <a:rPr lang="fr-FR"/>
              <a:t>Impuretés de type accepteur </a:t>
            </a:r>
            <a:r>
              <a:rPr lang="fr-FR">
                <a:sym typeface="Wingdings" pitchFamily="2" charset="2"/>
              </a:rPr>
              <a:t> 	p &gt; n  type p</a:t>
            </a:r>
          </a:p>
          <a:p>
            <a:pPr lvl="2" eaLnBrk="1" hangingPunct="1"/>
            <a:endParaRPr lang="fr-FR"/>
          </a:p>
        </p:txBody>
      </p:sp>
      <p:sp>
        <p:nvSpPr>
          <p:cNvPr id="302082" name="Espace réservé du numéro de diapositive 5"/>
          <p:cNvSpPr>
            <a:spLocks noGrp="1"/>
          </p:cNvSpPr>
          <p:nvPr>
            <p:ph type="sldNum" sz="quarter" idx="12"/>
          </p:nvPr>
        </p:nvSpPr>
        <p:spPr>
          <a:noFill/>
        </p:spPr>
        <p:txBody>
          <a:bodyPr/>
          <a:lstStyle/>
          <a:p>
            <a:fld id="{AC5D2596-7885-444C-BD05-15999E7B2249}" type="slidenum">
              <a:rPr lang="fr-FR" altLang="en-US"/>
              <a:pPr/>
              <a:t>227</a:t>
            </a:fld>
            <a:endParaRPr lang="fr-FR" altLang="en-US"/>
          </a:p>
        </p:txBody>
      </p:sp>
      <p:sp>
        <p:nvSpPr>
          <p:cNvPr id="302085" name="Text Box 4"/>
          <p:cNvSpPr txBox="1">
            <a:spLocks noChangeArrowheads="1"/>
          </p:cNvSpPr>
          <p:nvPr/>
        </p:nvSpPr>
        <p:spPr bwMode="auto">
          <a:xfrm>
            <a:off x="1703389" y="4868864"/>
            <a:ext cx="8785225" cy="1200329"/>
          </a:xfrm>
          <a:prstGeom prst="rect">
            <a:avLst/>
          </a:prstGeom>
          <a:noFill/>
          <a:ln w="9525">
            <a:noFill/>
            <a:miter lim="800000"/>
            <a:headEnd/>
            <a:tailEnd/>
          </a:ln>
        </p:spPr>
        <p:txBody>
          <a:bodyPr>
            <a:spAutoFit/>
          </a:bodyPr>
          <a:lstStyle/>
          <a:p>
            <a:r>
              <a:rPr lang="fr-FR" sz="2400"/>
              <a:t>La position des espèces chimiques dopantes dans le tableau de Mendeleïev et la position des atomes constituants le réseau cristallin hôte définissent le rôle des impuretés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08637" y="35512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2"/>
          <p:cNvSpPr>
            <a:spLocks noGrp="1" noChangeArrowheads="1"/>
          </p:cNvSpPr>
          <p:nvPr>
            <p:ph type="title"/>
          </p:nvPr>
        </p:nvSpPr>
        <p:spPr>
          <a:xfrm>
            <a:off x="1973605" y="404664"/>
            <a:ext cx="7543800" cy="863600"/>
          </a:xfrm>
        </p:spPr>
        <p:txBody>
          <a:bodyPr/>
          <a:lstStyle/>
          <a:p>
            <a:pPr eaLnBrk="1" hangingPunct="1"/>
            <a:r>
              <a:rPr lang="fr-FR" dirty="0"/>
              <a:t>Semi-conducteur intrinsèque</a:t>
            </a:r>
          </a:p>
        </p:txBody>
      </p:sp>
      <p:sp>
        <p:nvSpPr>
          <p:cNvPr id="303108" name="Rectangle 3"/>
          <p:cNvSpPr>
            <a:spLocks noGrp="1" noChangeArrowheads="1"/>
          </p:cNvSpPr>
          <p:nvPr>
            <p:ph type="body" sz="half" idx="1"/>
          </p:nvPr>
        </p:nvSpPr>
        <p:spPr>
          <a:xfrm>
            <a:off x="2362200" y="1676400"/>
            <a:ext cx="3810000" cy="3232150"/>
          </a:xfrm>
          <a:solidFill>
            <a:schemeClr val="bg1"/>
          </a:solidFill>
        </p:spPr>
        <p:txBody>
          <a:bodyPr/>
          <a:lstStyle/>
          <a:p>
            <a:pPr eaLnBrk="1" hangingPunct="1"/>
            <a:r>
              <a:rPr lang="fr-FR" sz="2600" dirty="0"/>
              <a:t>Variation exponentielle de la densité de porteurs</a:t>
            </a:r>
          </a:p>
          <a:p>
            <a:pPr eaLnBrk="1" hangingPunct="1"/>
            <a:r>
              <a:rPr lang="fr-FR" sz="2600" dirty="0"/>
              <a:t>Si </a:t>
            </a:r>
            <a:r>
              <a:rPr lang="fr-FR" sz="2600" i="1" dirty="0"/>
              <a:t>n</a:t>
            </a:r>
            <a:r>
              <a:rPr lang="fr-FR" sz="2600" i="1" baseline="-25000" dirty="0"/>
              <a:t>i</a:t>
            </a:r>
            <a:r>
              <a:rPr lang="fr-FR" sz="2600" i="1" dirty="0"/>
              <a:t>&gt;10</a:t>
            </a:r>
            <a:r>
              <a:rPr lang="fr-FR" sz="2600" i="1" baseline="30000" dirty="0"/>
              <a:t>15</a:t>
            </a:r>
            <a:r>
              <a:rPr lang="fr-FR" sz="2600" i="1" dirty="0"/>
              <a:t>cm</a:t>
            </a:r>
            <a:r>
              <a:rPr lang="fr-FR" sz="2600" i="1" baseline="30000" dirty="0"/>
              <a:t>-3</a:t>
            </a:r>
            <a:r>
              <a:rPr lang="fr-FR" sz="2600" i="1" dirty="0"/>
              <a:t>, </a:t>
            </a:r>
            <a:r>
              <a:rPr lang="fr-FR" sz="2600" dirty="0"/>
              <a:t>le matériau inadapté pour des dispositifs électroniques.</a:t>
            </a:r>
          </a:p>
          <a:p>
            <a:pPr eaLnBrk="1" hangingPunct="1">
              <a:buFont typeface="Wingdings" pitchFamily="2" charset="2"/>
              <a:buNone/>
            </a:pPr>
            <a:endParaRPr lang="fr-FR" sz="2600" dirty="0"/>
          </a:p>
        </p:txBody>
      </p:sp>
      <p:sp>
        <p:nvSpPr>
          <p:cNvPr id="303106" name="Espace réservé du numéro de diapositive 6"/>
          <p:cNvSpPr>
            <a:spLocks noGrp="1"/>
          </p:cNvSpPr>
          <p:nvPr>
            <p:ph type="sldNum" sz="quarter" idx="12"/>
          </p:nvPr>
        </p:nvSpPr>
        <p:spPr>
          <a:noFill/>
        </p:spPr>
        <p:txBody>
          <a:bodyPr/>
          <a:lstStyle/>
          <a:p>
            <a:fld id="{D02BB805-4121-4C01-8468-D7774777E4AB}" type="slidenum">
              <a:rPr lang="fr-FR" altLang="en-US"/>
              <a:pPr/>
              <a:t>228</a:t>
            </a:fld>
            <a:endParaRPr lang="fr-FR" altLang="en-US"/>
          </a:p>
        </p:txBody>
      </p:sp>
      <p:sp>
        <p:nvSpPr>
          <p:cNvPr id="303109" name="Text Box 4"/>
          <p:cNvSpPr txBox="1">
            <a:spLocks noChangeArrowheads="1"/>
          </p:cNvSpPr>
          <p:nvPr/>
        </p:nvSpPr>
        <p:spPr bwMode="auto">
          <a:xfrm>
            <a:off x="2193925" y="5451475"/>
            <a:ext cx="184150" cy="457200"/>
          </a:xfrm>
          <a:prstGeom prst="rect">
            <a:avLst/>
          </a:prstGeom>
          <a:noFill/>
          <a:ln w="9525">
            <a:noFill/>
            <a:miter lim="800000"/>
            <a:headEnd/>
            <a:tailEnd/>
          </a:ln>
        </p:spPr>
        <p:txBody>
          <a:bodyPr wrap="none">
            <a:spAutoFit/>
          </a:bodyPr>
          <a:lstStyle/>
          <a:p>
            <a:endParaRPr kumimoji="1" lang="fr-FR" sz="2400">
              <a:latin typeface="Times New Roman" pitchFamily="18" charset="0"/>
            </a:endParaRPr>
          </a:p>
        </p:txBody>
      </p:sp>
      <p:sp>
        <p:nvSpPr>
          <p:cNvPr id="303110" name="AutoShape 5"/>
          <p:cNvSpPr>
            <a:spLocks noChangeArrowheads="1"/>
          </p:cNvSpPr>
          <p:nvPr/>
        </p:nvSpPr>
        <p:spPr bwMode="auto">
          <a:xfrm>
            <a:off x="1828801" y="5181601"/>
            <a:ext cx="976313" cy="485775"/>
          </a:xfrm>
          <a:custGeom>
            <a:avLst/>
            <a:gdLst>
              <a:gd name="T0" fmla="*/ 732235 w 21600"/>
              <a:gd name="T1" fmla="*/ 0 h 21600"/>
              <a:gd name="T2" fmla="*/ 0 w 21600"/>
              <a:gd name="T3" fmla="*/ 242888 h 21600"/>
              <a:gd name="T4" fmla="*/ 732235 w 21600"/>
              <a:gd name="T5" fmla="*/ 485775 h 21600"/>
              <a:gd name="T6" fmla="*/ 976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421894" name="Text Box 6"/>
          <p:cNvSpPr txBox="1">
            <a:spLocks noChangeArrowheads="1"/>
          </p:cNvSpPr>
          <p:nvPr/>
        </p:nvSpPr>
        <p:spPr bwMode="auto">
          <a:xfrm>
            <a:off x="2743200" y="4978400"/>
            <a:ext cx="3824288" cy="946150"/>
          </a:xfrm>
          <a:prstGeom prst="rect">
            <a:avLst/>
          </a:prstGeom>
          <a:noFill/>
          <a:ln w="9525">
            <a:noFill/>
            <a:miter lim="800000"/>
            <a:headEnd/>
            <a:tailEnd/>
          </a:ln>
          <a:effectLst/>
        </p:spPr>
        <p:txBody>
          <a:bodyPr wrap="none">
            <a:spAutoFit/>
          </a:bodyPr>
          <a:lstStyle/>
          <a:p>
            <a:pPr>
              <a:defRPr/>
            </a:pP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SC à grands « gap »</a:t>
            </a:r>
          </a:p>
          <a:p>
            <a:pPr>
              <a:defRPr/>
            </a:pP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Type </a:t>
            </a:r>
            <a:r>
              <a:rPr kumimoji="1" lang="fr-FR" sz="2800" i="1" dirty="0" err="1">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SiC</a:t>
            </a: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 </a:t>
            </a:r>
            <a:r>
              <a:rPr kumimoji="1" lang="fr-FR" sz="2800" i="1" dirty="0" err="1">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GaN</a:t>
            </a: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 Diamant</a:t>
            </a:r>
            <a:r>
              <a:rPr kumimoji="1" lang="fr-FR" sz="2400" dirty="0">
                <a:latin typeface="Calibri" panose="020F0502020204030204" pitchFamily="34" charset="0"/>
                <a:cs typeface="Calibri" panose="020F0502020204030204" pitchFamily="34" charset="0"/>
              </a:rPr>
              <a:t> </a:t>
            </a:r>
          </a:p>
        </p:txBody>
      </p:sp>
      <p:sp>
        <p:nvSpPr>
          <p:cNvPr id="303112" name="Rectangle 7"/>
          <p:cNvSpPr>
            <a:spLocks noChangeArrowheads="1"/>
          </p:cNvSpPr>
          <p:nvPr/>
        </p:nvSpPr>
        <p:spPr bwMode="auto">
          <a:xfrm>
            <a:off x="6324600" y="1671638"/>
            <a:ext cx="3810000" cy="1909762"/>
          </a:xfrm>
          <a:prstGeom prst="rect">
            <a:avLst/>
          </a:prstGeom>
          <a:solidFill>
            <a:schemeClr val="accent1"/>
          </a:solid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dirty="0">
                <a:latin typeface="Calibri" panose="020F0502020204030204" pitchFamily="34" charset="0"/>
                <a:cs typeface="Calibri" panose="020F0502020204030204" pitchFamily="34" charset="0"/>
              </a:rPr>
              <a:t>Remarque:</a:t>
            </a:r>
          </a:p>
          <a:p>
            <a:pPr marL="1027113" lvl="1" indent="-455613">
              <a:spcBef>
                <a:spcPct val="20000"/>
              </a:spcBef>
              <a:buClr>
                <a:srgbClr val="A50021"/>
              </a:buClr>
              <a:buSzPct val="75000"/>
              <a:buFont typeface="Wingdings" pitchFamily="2" charset="2"/>
              <a:buChar char="n"/>
            </a:pPr>
            <a:r>
              <a:rPr lang="fr-FR" sz="2800" dirty="0">
                <a:latin typeface="Calibri" panose="020F0502020204030204" pitchFamily="34" charset="0"/>
                <a:cs typeface="Calibri" panose="020F0502020204030204" pitchFamily="34" charset="0"/>
              </a:rPr>
              <a:t>Le produit </a:t>
            </a:r>
            <a:r>
              <a:rPr lang="fr-FR" sz="2800" i="1" dirty="0" err="1">
                <a:latin typeface="Calibri" panose="020F0502020204030204" pitchFamily="34" charset="0"/>
                <a:cs typeface="Calibri" panose="020F0502020204030204" pitchFamily="34" charset="0"/>
              </a:rPr>
              <a:t>np</a:t>
            </a:r>
            <a:r>
              <a:rPr lang="fr-FR" sz="2800" dirty="0">
                <a:latin typeface="Calibri" panose="020F0502020204030204" pitchFamily="34" charset="0"/>
                <a:cs typeface="Calibri" panose="020F0502020204030204" pitchFamily="34" charset="0"/>
              </a:rPr>
              <a:t> est indépendant du niveau de Fermi</a:t>
            </a:r>
          </a:p>
          <a:p>
            <a:pPr marL="1027113" lvl="1" indent="-455613">
              <a:spcBef>
                <a:spcPct val="20000"/>
              </a:spcBef>
              <a:buClr>
                <a:srgbClr val="A50021"/>
              </a:buClr>
              <a:buSzPct val="75000"/>
            </a:pPr>
            <a:r>
              <a:rPr lang="fr-FR" sz="2800" i="1" dirty="0">
                <a:latin typeface="Times New Roman" pitchFamily="18" charset="0"/>
              </a:rPr>
              <a:t>	</a:t>
            </a:r>
          </a:p>
        </p:txBody>
      </p:sp>
      <p:sp>
        <p:nvSpPr>
          <p:cNvPr id="421896" name="Text Box 8"/>
          <p:cNvSpPr txBox="1">
            <a:spLocks noChangeArrowheads="1"/>
          </p:cNvSpPr>
          <p:nvPr/>
        </p:nvSpPr>
        <p:spPr bwMode="auto">
          <a:xfrm>
            <a:off x="6934200" y="3810001"/>
            <a:ext cx="3316742" cy="830997"/>
          </a:xfrm>
          <a:prstGeom prst="rect">
            <a:avLst/>
          </a:prstGeom>
          <a:noFill/>
          <a:ln w="9525">
            <a:noFill/>
            <a:miter lim="800000"/>
            <a:headEnd/>
            <a:tailEnd/>
          </a:ln>
          <a:effectLst/>
        </p:spPr>
        <p:txBody>
          <a:bodyPr wrap="none">
            <a:spAutoFit/>
          </a:bodyPr>
          <a:lstStyle/>
          <a:p>
            <a:pPr>
              <a:defRPr/>
            </a:pPr>
            <a:r>
              <a:rPr kumimoji="1" lang="fr-FR" sz="24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Expression valable même</a:t>
            </a:r>
          </a:p>
          <a:p>
            <a:pPr>
              <a:defRPr/>
            </a:pPr>
            <a:r>
              <a:rPr kumimoji="1" lang="fr-FR" sz="24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si semi-conducteur </a:t>
            </a:r>
            <a:r>
              <a:rPr kumimoji="1" lang="fr-FR" sz="2400" b="1" i="1" u="sng"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dopé</a:t>
            </a:r>
          </a:p>
        </p:txBody>
      </p:sp>
      <p:sp>
        <p:nvSpPr>
          <p:cNvPr id="303114" name="AutoShape 9"/>
          <p:cNvSpPr>
            <a:spLocks noChangeArrowheads="1"/>
          </p:cNvSpPr>
          <p:nvPr/>
        </p:nvSpPr>
        <p:spPr bwMode="auto">
          <a:xfrm rot="4093304">
            <a:off x="5717381" y="3655219"/>
            <a:ext cx="1214438" cy="762000"/>
          </a:xfrm>
          <a:prstGeom prst="curvedUpArrow">
            <a:avLst>
              <a:gd name="adj1" fmla="val 31875"/>
              <a:gd name="adj2" fmla="val 6375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303115" name="AutoShape 10"/>
          <p:cNvSpPr>
            <a:spLocks noChangeArrowheads="1"/>
          </p:cNvSpPr>
          <p:nvPr/>
        </p:nvSpPr>
        <p:spPr bwMode="auto">
          <a:xfrm rot="5400000">
            <a:off x="8060532" y="4893470"/>
            <a:ext cx="976313" cy="485775"/>
          </a:xfrm>
          <a:custGeom>
            <a:avLst/>
            <a:gdLst>
              <a:gd name="T0" fmla="*/ 732235 w 21600"/>
              <a:gd name="T1" fmla="*/ 0 h 21600"/>
              <a:gd name="T2" fmla="*/ 0 w 21600"/>
              <a:gd name="T3" fmla="*/ 242888 h 21600"/>
              <a:gd name="T4" fmla="*/ 732235 w 21600"/>
              <a:gd name="T5" fmla="*/ 485775 h 21600"/>
              <a:gd name="T6" fmla="*/ 976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421899" name="Text Box 11"/>
          <p:cNvSpPr txBox="1">
            <a:spLocks noChangeArrowheads="1"/>
          </p:cNvSpPr>
          <p:nvPr/>
        </p:nvSpPr>
        <p:spPr bwMode="auto">
          <a:xfrm>
            <a:off x="6823076" y="5781676"/>
            <a:ext cx="3597139" cy="523220"/>
          </a:xfrm>
          <a:prstGeom prst="rect">
            <a:avLst/>
          </a:prstGeom>
          <a:solidFill>
            <a:schemeClr val="bg1"/>
          </a:solidFill>
          <a:ln w="9525">
            <a:noFill/>
            <a:miter lim="800000"/>
            <a:headEnd/>
            <a:tailEnd/>
          </a:ln>
          <a:effectLst/>
        </p:spPr>
        <p:txBody>
          <a:bodyPr wrap="none">
            <a:spAutoFit/>
          </a:bodyPr>
          <a:lstStyle/>
          <a:p>
            <a:pPr>
              <a:defRPr/>
            </a:pPr>
            <a:r>
              <a:rPr kumimoji="1" lang="fr-FR" sz="2800" i="1" dirty="0">
                <a:solidFill>
                  <a:schemeClr val="accent2"/>
                </a:solidFill>
                <a:effectLst>
                  <a:outerShdw blurRad="38100" dist="38100" dir="2700000" algn="tl">
                    <a:srgbClr val="000000"/>
                  </a:outerShdw>
                </a:effectLst>
                <a:latin typeface="Calibri" panose="020F0502020204030204" pitchFamily="34" charset="0"/>
                <a:cs typeface="Calibri" panose="020F0502020204030204" pitchFamily="34" charset="0"/>
              </a:rPr>
              <a:t>Introduction du dopage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408"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2"/>
          <p:cNvSpPr>
            <a:spLocks noGrp="1" noChangeArrowheads="1"/>
          </p:cNvSpPr>
          <p:nvPr>
            <p:ph type="title"/>
          </p:nvPr>
        </p:nvSpPr>
        <p:spPr/>
        <p:txBody>
          <a:bodyPr/>
          <a:lstStyle/>
          <a:p>
            <a:pPr eaLnBrk="1" hangingPunct="1"/>
            <a:r>
              <a:rPr lang="fr-FR"/>
              <a:t>Dopage du semiconducteur</a:t>
            </a:r>
          </a:p>
        </p:txBody>
      </p:sp>
      <p:sp>
        <p:nvSpPr>
          <p:cNvPr id="304132" name="Rectangle 3"/>
          <p:cNvSpPr>
            <a:spLocks noGrp="1" noChangeArrowheads="1"/>
          </p:cNvSpPr>
          <p:nvPr>
            <p:ph idx="1"/>
          </p:nvPr>
        </p:nvSpPr>
        <p:spPr/>
        <p:txBody>
          <a:bodyPr/>
          <a:lstStyle/>
          <a:p>
            <a:pPr eaLnBrk="1" hangingPunct="1"/>
            <a:r>
              <a:rPr lang="fr-FR"/>
              <a:t>Considérons le cas du SC Silicium ( col IV)</a:t>
            </a:r>
          </a:p>
          <a:p>
            <a:pPr lvl="1" eaLnBrk="1" hangingPunct="1"/>
            <a:r>
              <a:rPr lang="fr-FR"/>
              <a:t>Introduisons des atomes dopants de la colonne V:</a:t>
            </a:r>
          </a:p>
          <a:p>
            <a:pPr lvl="2" eaLnBrk="1" hangingPunct="1"/>
            <a:r>
              <a:rPr lang="fr-FR"/>
              <a:t>Par ex N, As ou P </a:t>
            </a:r>
            <a:r>
              <a:rPr lang="fr-FR">
                <a:sym typeface="Wingdings" pitchFamily="2" charset="2"/>
              </a:rPr>
              <a:t> 5 électrons périphériques </a:t>
            </a:r>
            <a:r>
              <a:rPr lang="fr-FR" i="1">
                <a:sym typeface="Wingdings" pitchFamily="2" charset="2"/>
              </a:rPr>
              <a:t>ie</a:t>
            </a:r>
            <a:r>
              <a:rPr lang="fr-FR">
                <a:sym typeface="Wingdings" pitchFamily="2" charset="2"/>
              </a:rPr>
              <a:t> un de « trop » / au Si.</a:t>
            </a:r>
            <a:endParaRPr lang="fr-FR"/>
          </a:p>
        </p:txBody>
      </p:sp>
      <p:sp>
        <p:nvSpPr>
          <p:cNvPr id="304130" name="Espace réservé du numéro de diapositive 5"/>
          <p:cNvSpPr>
            <a:spLocks noGrp="1"/>
          </p:cNvSpPr>
          <p:nvPr>
            <p:ph type="sldNum" sz="quarter" idx="12"/>
          </p:nvPr>
        </p:nvSpPr>
        <p:spPr>
          <a:noFill/>
        </p:spPr>
        <p:txBody>
          <a:bodyPr/>
          <a:lstStyle/>
          <a:p>
            <a:fld id="{CED3763D-8C59-4681-AB60-89A24EF389A4}" type="slidenum">
              <a:rPr lang="fr-FR" altLang="en-US"/>
              <a:pPr/>
              <a:t>229</a:t>
            </a:fld>
            <a:endParaRPr lang="fr-FR" altLang="en-US"/>
          </a:p>
        </p:txBody>
      </p:sp>
      <p:pic>
        <p:nvPicPr>
          <p:cNvPr id="304133" name="Picture 4"/>
          <p:cNvPicPr>
            <a:picLocks noChangeAspect="1" noChangeArrowheads="1"/>
          </p:cNvPicPr>
          <p:nvPr/>
        </p:nvPicPr>
        <p:blipFill>
          <a:blip r:embed="rId5" cstate="print"/>
          <a:srcRect/>
          <a:stretch>
            <a:fillRect/>
          </a:stretch>
        </p:blipFill>
        <p:spPr bwMode="auto">
          <a:xfrm>
            <a:off x="6383339" y="3644900"/>
            <a:ext cx="4035425" cy="2825750"/>
          </a:xfrm>
          <a:prstGeom prst="rect">
            <a:avLst/>
          </a:prstGeom>
          <a:noFill/>
          <a:ln w="9525">
            <a:noFill/>
            <a:miter lim="800000"/>
            <a:headEnd/>
            <a:tailEnd/>
          </a:ln>
        </p:spPr>
      </p:pic>
      <p:sp>
        <p:nvSpPr>
          <p:cNvPr id="304134" name="Oval 17"/>
          <p:cNvSpPr>
            <a:spLocks noChangeAspect="1" noChangeArrowheads="1"/>
          </p:cNvSpPr>
          <p:nvPr/>
        </p:nvSpPr>
        <p:spPr bwMode="auto">
          <a:xfrm>
            <a:off x="9091613" y="4524375"/>
            <a:ext cx="431800" cy="431800"/>
          </a:xfrm>
          <a:prstGeom prst="ellipse">
            <a:avLst/>
          </a:prstGeom>
          <a:noFill/>
          <a:ln w="19050">
            <a:solidFill>
              <a:srgbClr val="000099"/>
            </a:solidFill>
            <a:round/>
            <a:headEnd/>
            <a:tailEnd/>
          </a:ln>
        </p:spPr>
        <p:txBody>
          <a:bodyPr wrap="none" anchor="ctr"/>
          <a:lstStyle/>
          <a:p>
            <a:endParaRPr lang="fr-FR"/>
          </a:p>
        </p:txBody>
      </p:sp>
      <p:sp>
        <p:nvSpPr>
          <p:cNvPr id="304135" name="Oval 13"/>
          <p:cNvSpPr>
            <a:spLocks noChangeArrowheads="1"/>
          </p:cNvSpPr>
          <p:nvPr/>
        </p:nvSpPr>
        <p:spPr bwMode="auto">
          <a:xfrm>
            <a:off x="8975726" y="4667251"/>
            <a:ext cx="73025" cy="73025"/>
          </a:xfrm>
          <a:prstGeom prst="ellipse">
            <a:avLst/>
          </a:prstGeom>
          <a:solidFill>
            <a:srgbClr val="FF0000"/>
          </a:solidFill>
          <a:ln w="9525">
            <a:noFill/>
            <a:round/>
            <a:headEnd/>
            <a:tailEnd/>
          </a:ln>
        </p:spPr>
        <p:txBody>
          <a:bodyPr wrap="none" anchor="ctr"/>
          <a:lstStyle/>
          <a:p>
            <a:endParaRPr lang="fr-FR"/>
          </a:p>
        </p:txBody>
      </p:sp>
      <p:sp>
        <p:nvSpPr>
          <p:cNvPr id="304136" name="Oval 14"/>
          <p:cNvSpPr>
            <a:spLocks noChangeArrowheads="1"/>
          </p:cNvSpPr>
          <p:nvPr/>
        </p:nvSpPr>
        <p:spPr bwMode="auto">
          <a:xfrm>
            <a:off x="9307514" y="4379914"/>
            <a:ext cx="73025" cy="73025"/>
          </a:xfrm>
          <a:prstGeom prst="ellipse">
            <a:avLst/>
          </a:prstGeom>
          <a:solidFill>
            <a:srgbClr val="FF0000"/>
          </a:solidFill>
          <a:ln w="9525">
            <a:noFill/>
            <a:round/>
            <a:headEnd/>
            <a:tailEnd/>
          </a:ln>
        </p:spPr>
        <p:txBody>
          <a:bodyPr wrap="none" anchor="ctr"/>
          <a:lstStyle/>
          <a:p>
            <a:endParaRPr lang="fr-FR"/>
          </a:p>
        </p:txBody>
      </p:sp>
      <p:sp>
        <p:nvSpPr>
          <p:cNvPr id="304137" name="Oval 15"/>
          <p:cNvSpPr>
            <a:spLocks noChangeArrowheads="1"/>
          </p:cNvSpPr>
          <p:nvPr/>
        </p:nvSpPr>
        <p:spPr bwMode="auto">
          <a:xfrm>
            <a:off x="9580564" y="4738689"/>
            <a:ext cx="73025" cy="73025"/>
          </a:xfrm>
          <a:prstGeom prst="ellipse">
            <a:avLst/>
          </a:prstGeom>
          <a:solidFill>
            <a:srgbClr val="FF0000"/>
          </a:solidFill>
          <a:ln w="9525">
            <a:noFill/>
            <a:round/>
            <a:headEnd/>
            <a:tailEnd/>
          </a:ln>
        </p:spPr>
        <p:txBody>
          <a:bodyPr wrap="none" anchor="ctr"/>
          <a:lstStyle/>
          <a:p>
            <a:endParaRPr lang="fr-FR"/>
          </a:p>
        </p:txBody>
      </p:sp>
      <p:sp>
        <p:nvSpPr>
          <p:cNvPr id="304138" name="Oval 16"/>
          <p:cNvSpPr>
            <a:spLocks noChangeArrowheads="1"/>
          </p:cNvSpPr>
          <p:nvPr/>
        </p:nvSpPr>
        <p:spPr bwMode="auto">
          <a:xfrm>
            <a:off x="9234489" y="5013326"/>
            <a:ext cx="73025" cy="73025"/>
          </a:xfrm>
          <a:prstGeom prst="ellipse">
            <a:avLst/>
          </a:prstGeom>
          <a:solidFill>
            <a:srgbClr val="FF0000"/>
          </a:solidFill>
          <a:ln w="9525">
            <a:noFill/>
            <a:round/>
            <a:headEnd/>
            <a:tailEnd/>
          </a:ln>
        </p:spPr>
        <p:txBody>
          <a:bodyPr wrap="none" anchor="ctr"/>
          <a:lstStyle/>
          <a:p>
            <a:endParaRPr lang="fr-FR"/>
          </a:p>
        </p:txBody>
      </p:sp>
      <p:sp>
        <p:nvSpPr>
          <p:cNvPr id="304139" name="Oval 18"/>
          <p:cNvSpPr>
            <a:spLocks noChangeArrowheads="1"/>
          </p:cNvSpPr>
          <p:nvPr/>
        </p:nvSpPr>
        <p:spPr bwMode="auto">
          <a:xfrm>
            <a:off x="9120189" y="4552951"/>
            <a:ext cx="73025" cy="73025"/>
          </a:xfrm>
          <a:prstGeom prst="ellipse">
            <a:avLst/>
          </a:prstGeom>
          <a:solidFill>
            <a:srgbClr val="33CC33"/>
          </a:solidFill>
          <a:ln w="9525">
            <a:noFill/>
            <a:round/>
            <a:headEnd/>
            <a:tailEnd/>
          </a:ln>
        </p:spPr>
        <p:txBody>
          <a:bodyPr wrap="none" anchor="ctr"/>
          <a:lstStyle/>
          <a:p>
            <a:endParaRPr lang="fr-FR"/>
          </a:p>
        </p:txBody>
      </p:sp>
      <p:grpSp>
        <p:nvGrpSpPr>
          <p:cNvPr id="304140" name="Group 28"/>
          <p:cNvGrpSpPr>
            <a:grpSpLocks/>
          </p:cNvGrpSpPr>
          <p:nvPr/>
        </p:nvGrpSpPr>
        <p:grpSpPr bwMode="auto">
          <a:xfrm>
            <a:off x="2208213" y="3644901"/>
            <a:ext cx="1109662" cy="1668463"/>
            <a:chOff x="549" y="2441"/>
            <a:chExt cx="699" cy="1051"/>
          </a:xfrm>
        </p:grpSpPr>
        <p:sp>
          <p:nvSpPr>
            <p:cNvPr id="304159" name="Oval 7"/>
            <p:cNvSpPr>
              <a:spLocks noChangeArrowheads="1"/>
            </p:cNvSpPr>
            <p:nvPr/>
          </p:nvSpPr>
          <p:spPr bwMode="auto">
            <a:xfrm>
              <a:off x="567" y="2441"/>
              <a:ext cx="681" cy="680"/>
            </a:xfrm>
            <a:prstGeom prst="ellipse">
              <a:avLst/>
            </a:prstGeom>
            <a:noFill/>
            <a:ln w="28575">
              <a:solidFill>
                <a:schemeClr val="tx1"/>
              </a:solidFill>
              <a:round/>
              <a:headEnd/>
              <a:tailEnd/>
            </a:ln>
          </p:spPr>
          <p:txBody>
            <a:bodyPr wrap="none" anchor="ctr"/>
            <a:lstStyle/>
            <a:p>
              <a:endParaRPr lang="fr-FR"/>
            </a:p>
          </p:txBody>
        </p:sp>
        <p:sp>
          <p:nvSpPr>
            <p:cNvPr id="304160" name="Oval 5"/>
            <p:cNvSpPr>
              <a:spLocks noChangeAspect="1" noChangeArrowheads="1"/>
            </p:cNvSpPr>
            <p:nvPr/>
          </p:nvSpPr>
          <p:spPr bwMode="auto">
            <a:xfrm>
              <a:off x="749" y="2614"/>
              <a:ext cx="315" cy="317"/>
            </a:xfrm>
            <a:prstGeom prst="ellipse">
              <a:avLst/>
            </a:prstGeom>
            <a:solidFill>
              <a:schemeClr val="tx1">
                <a:lumMod val="25000"/>
                <a:lumOff val="75000"/>
              </a:schemeClr>
            </a:solidFill>
            <a:ln w="9525">
              <a:noFill/>
              <a:round/>
              <a:headEnd/>
              <a:tailEnd/>
            </a:ln>
          </p:spPr>
          <p:txBody>
            <a:bodyPr wrap="none" anchor="ctr"/>
            <a:lstStyle/>
            <a:p>
              <a:pPr algn="ctr"/>
              <a:r>
                <a:rPr lang="fr-FR" b="1" dirty="0">
                  <a:solidFill>
                    <a:schemeClr val="hlink"/>
                  </a:solidFill>
                  <a:latin typeface="Times New Roman" pitchFamily="18" charset="0"/>
                </a:rPr>
                <a:t>P</a:t>
              </a:r>
            </a:p>
          </p:txBody>
        </p:sp>
        <p:sp>
          <p:nvSpPr>
            <p:cNvPr id="304161" name="Oval 8"/>
            <p:cNvSpPr>
              <a:spLocks noChangeArrowheads="1"/>
            </p:cNvSpPr>
            <p:nvPr/>
          </p:nvSpPr>
          <p:spPr bwMode="auto">
            <a:xfrm>
              <a:off x="703" y="2478"/>
              <a:ext cx="46" cy="46"/>
            </a:xfrm>
            <a:prstGeom prst="ellipse">
              <a:avLst/>
            </a:prstGeom>
            <a:solidFill>
              <a:srgbClr val="FF0000"/>
            </a:solidFill>
            <a:ln w="9525">
              <a:noFill/>
              <a:round/>
              <a:headEnd/>
              <a:tailEnd/>
            </a:ln>
          </p:spPr>
          <p:txBody>
            <a:bodyPr wrap="none" anchor="ctr"/>
            <a:lstStyle/>
            <a:p>
              <a:endParaRPr lang="fr-FR"/>
            </a:p>
          </p:txBody>
        </p:sp>
        <p:sp>
          <p:nvSpPr>
            <p:cNvPr id="304163" name="Oval 10"/>
            <p:cNvSpPr>
              <a:spLocks noChangeArrowheads="1"/>
            </p:cNvSpPr>
            <p:nvPr/>
          </p:nvSpPr>
          <p:spPr bwMode="auto">
            <a:xfrm>
              <a:off x="1201" y="2886"/>
              <a:ext cx="46" cy="46"/>
            </a:xfrm>
            <a:prstGeom prst="ellipse">
              <a:avLst/>
            </a:prstGeom>
            <a:solidFill>
              <a:srgbClr val="FF0000"/>
            </a:solidFill>
            <a:ln w="9525">
              <a:noFill/>
              <a:round/>
              <a:headEnd/>
              <a:tailEnd/>
            </a:ln>
          </p:spPr>
          <p:txBody>
            <a:bodyPr wrap="none" anchor="ctr"/>
            <a:lstStyle/>
            <a:p>
              <a:endParaRPr lang="fr-FR"/>
            </a:p>
          </p:txBody>
        </p:sp>
        <p:sp>
          <p:nvSpPr>
            <p:cNvPr id="304164" name="Oval 11"/>
            <p:cNvSpPr>
              <a:spLocks noChangeArrowheads="1"/>
            </p:cNvSpPr>
            <p:nvPr/>
          </p:nvSpPr>
          <p:spPr bwMode="auto">
            <a:xfrm>
              <a:off x="930" y="3095"/>
              <a:ext cx="46" cy="46"/>
            </a:xfrm>
            <a:prstGeom prst="ellipse">
              <a:avLst/>
            </a:prstGeom>
            <a:solidFill>
              <a:srgbClr val="FF0000"/>
            </a:solidFill>
            <a:ln w="9525">
              <a:noFill/>
              <a:round/>
              <a:headEnd/>
              <a:tailEnd/>
            </a:ln>
          </p:spPr>
          <p:txBody>
            <a:bodyPr wrap="none" anchor="ctr"/>
            <a:lstStyle/>
            <a:p>
              <a:endParaRPr lang="fr-FR"/>
            </a:p>
          </p:txBody>
        </p:sp>
        <p:sp>
          <p:nvSpPr>
            <p:cNvPr id="304165" name="Oval 12"/>
            <p:cNvSpPr>
              <a:spLocks noChangeArrowheads="1"/>
            </p:cNvSpPr>
            <p:nvPr/>
          </p:nvSpPr>
          <p:spPr bwMode="auto">
            <a:xfrm>
              <a:off x="549" y="2840"/>
              <a:ext cx="46" cy="46"/>
            </a:xfrm>
            <a:prstGeom prst="ellipse">
              <a:avLst/>
            </a:prstGeom>
            <a:solidFill>
              <a:srgbClr val="FF0000"/>
            </a:solidFill>
            <a:ln w="9525">
              <a:noFill/>
              <a:round/>
              <a:headEnd/>
              <a:tailEnd/>
            </a:ln>
          </p:spPr>
          <p:txBody>
            <a:bodyPr wrap="none" anchor="ctr"/>
            <a:lstStyle/>
            <a:p>
              <a:endParaRPr lang="fr-FR"/>
            </a:p>
          </p:txBody>
        </p:sp>
        <p:sp>
          <p:nvSpPr>
            <p:cNvPr id="304166" name="Text Box 19"/>
            <p:cNvSpPr txBox="1">
              <a:spLocks noChangeArrowheads="1"/>
            </p:cNvSpPr>
            <p:nvPr/>
          </p:nvSpPr>
          <p:spPr bwMode="auto">
            <a:xfrm>
              <a:off x="645" y="3261"/>
              <a:ext cx="524" cy="231"/>
            </a:xfrm>
            <a:prstGeom prst="rect">
              <a:avLst/>
            </a:prstGeom>
            <a:noFill/>
            <a:ln w="9525">
              <a:noFill/>
              <a:miter lim="800000"/>
              <a:headEnd/>
              <a:tailEnd/>
            </a:ln>
          </p:spPr>
          <p:txBody>
            <a:bodyPr wrap="none">
              <a:spAutoFit/>
            </a:bodyPr>
            <a:lstStyle/>
            <a:p>
              <a:r>
                <a:rPr lang="fr-FR"/>
                <a:t>neutre</a:t>
              </a:r>
            </a:p>
          </p:txBody>
        </p:sp>
      </p:grpSp>
      <p:sp>
        <p:nvSpPr>
          <p:cNvPr id="304141" name="Oval 20"/>
          <p:cNvSpPr>
            <a:spLocks noChangeArrowheads="1"/>
          </p:cNvSpPr>
          <p:nvPr/>
        </p:nvSpPr>
        <p:spPr bwMode="auto">
          <a:xfrm>
            <a:off x="4870450" y="3789363"/>
            <a:ext cx="1081088" cy="1079500"/>
          </a:xfrm>
          <a:prstGeom prst="ellipse">
            <a:avLst/>
          </a:prstGeom>
          <a:noFill/>
          <a:ln w="28575">
            <a:solidFill>
              <a:schemeClr val="tx1"/>
            </a:solidFill>
            <a:round/>
            <a:headEnd/>
            <a:tailEnd/>
          </a:ln>
        </p:spPr>
        <p:txBody>
          <a:bodyPr wrap="none" anchor="ctr"/>
          <a:lstStyle/>
          <a:p>
            <a:endParaRPr lang="fr-FR"/>
          </a:p>
        </p:txBody>
      </p:sp>
      <p:sp>
        <p:nvSpPr>
          <p:cNvPr id="304142" name="Oval 21"/>
          <p:cNvSpPr>
            <a:spLocks noChangeAspect="1" noChangeArrowheads="1"/>
          </p:cNvSpPr>
          <p:nvPr/>
        </p:nvSpPr>
        <p:spPr bwMode="auto">
          <a:xfrm>
            <a:off x="5159376" y="4064000"/>
            <a:ext cx="500063" cy="503238"/>
          </a:xfrm>
          <a:prstGeom prst="ellipse">
            <a:avLst/>
          </a:prstGeom>
          <a:solidFill>
            <a:schemeClr val="tx1">
              <a:lumMod val="25000"/>
              <a:lumOff val="75000"/>
            </a:schemeClr>
          </a:solidFill>
          <a:ln w="9525">
            <a:noFill/>
            <a:round/>
            <a:headEnd/>
            <a:tailEnd/>
          </a:ln>
        </p:spPr>
        <p:txBody>
          <a:bodyPr wrap="none" anchor="ctr"/>
          <a:lstStyle/>
          <a:p>
            <a:pPr algn="ctr"/>
            <a:r>
              <a:rPr lang="fr-FR" b="1">
                <a:solidFill>
                  <a:schemeClr val="hlink"/>
                </a:solidFill>
                <a:latin typeface="Times New Roman" pitchFamily="18" charset="0"/>
              </a:rPr>
              <a:t>P</a:t>
            </a:r>
          </a:p>
        </p:txBody>
      </p:sp>
      <p:sp>
        <p:nvSpPr>
          <p:cNvPr id="304143" name="Oval 22"/>
          <p:cNvSpPr>
            <a:spLocks noChangeArrowheads="1"/>
          </p:cNvSpPr>
          <p:nvPr/>
        </p:nvSpPr>
        <p:spPr bwMode="auto">
          <a:xfrm>
            <a:off x="4440239" y="3689601"/>
            <a:ext cx="73025" cy="73025"/>
          </a:xfrm>
          <a:prstGeom prst="ellipse">
            <a:avLst/>
          </a:prstGeom>
          <a:solidFill>
            <a:srgbClr val="33CC33"/>
          </a:solidFill>
          <a:ln w="9525">
            <a:noFill/>
            <a:round/>
            <a:headEnd/>
            <a:tailEnd/>
          </a:ln>
        </p:spPr>
        <p:txBody>
          <a:bodyPr wrap="none" anchor="ctr"/>
          <a:lstStyle/>
          <a:p>
            <a:endParaRPr lang="fr-FR"/>
          </a:p>
        </p:txBody>
      </p:sp>
      <p:sp>
        <p:nvSpPr>
          <p:cNvPr id="304144" name="Oval 23"/>
          <p:cNvSpPr>
            <a:spLocks noChangeArrowheads="1"/>
          </p:cNvSpPr>
          <p:nvPr/>
        </p:nvSpPr>
        <p:spPr bwMode="auto">
          <a:xfrm>
            <a:off x="5375276" y="3759201"/>
            <a:ext cx="73025" cy="73025"/>
          </a:xfrm>
          <a:prstGeom prst="ellipse">
            <a:avLst/>
          </a:prstGeom>
          <a:solidFill>
            <a:srgbClr val="FF0000"/>
          </a:solidFill>
          <a:ln w="9525">
            <a:noFill/>
            <a:round/>
            <a:headEnd/>
            <a:tailEnd/>
          </a:ln>
        </p:spPr>
        <p:txBody>
          <a:bodyPr wrap="none" anchor="ctr"/>
          <a:lstStyle/>
          <a:p>
            <a:endParaRPr lang="fr-FR"/>
          </a:p>
        </p:txBody>
      </p:sp>
      <p:sp>
        <p:nvSpPr>
          <p:cNvPr id="304145" name="Oval 24"/>
          <p:cNvSpPr>
            <a:spLocks noChangeArrowheads="1"/>
          </p:cNvSpPr>
          <p:nvPr/>
        </p:nvSpPr>
        <p:spPr bwMode="auto">
          <a:xfrm>
            <a:off x="5905501" y="4292601"/>
            <a:ext cx="73025" cy="73025"/>
          </a:xfrm>
          <a:prstGeom prst="ellipse">
            <a:avLst/>
          </a:prstGeom>
          <a:solidFill>
            <a:srgbClr val="FF0000"/>
          </a:solidFill>
          <a:ln w="9525">
            <a:noFill/>
            <a:round/>
            <a:headEnd/>
            <a:tailEnd/>
          </a:ln>
        </p:spPr>
        <p:txBody>
          <a:bodyPr wrap="none" anchor="ctr"/>
          <a:lstStyle/>
          <a:p>
            <a:endParaRPr lang="fr-FR"/>
          </a:p>
        </p:txBody>
      </p:sp>
      <p:sp>
        <p:nvSpPr>
          <p:cNvPr id="304146" name="Oval 25"/>
          <p:cNvSpPr>
            <a:spLocks noChangeArrowheads="1"/>
          </p:cNvSpPr>
          <p:nvPr/>
        </p:nvSpPr>
        <p:spPr bwMode="auto">
          <a:xfrm>
            <a:off x="5446714" y="4827589"/>
            <a:ext cx="73025" cy="73025"/>
          </a:xfrm>
          <a:prstGeom prst="ellipse">
            <a:avLst/>
          </a:prstGeom>
          <a:solidFill>
            <a:srgbClr val="FF0000"/>
          </a:solidFill>
          <a:ln w="9525">
            <a:noFill/>
            <a:round/>
            <a:headEnd/>
            <a:tailEnd/>
          </a:ln>
        </p:spPr>
        <p:txBody>
          <a:bodyPr wrap="none" anchor="ctr"/>
          <a:lstStyle/>
          <a:p>
            <a:endParaRPr lang="fr-FR"/>
          </a:p>
        </p:txBody>
      </p:sp>
      <p:sp>
        <p:nvSpPr>
          <p:cNvPr id="304147" name="Oval 26"/>
          <p:cNvSpPr>
            <a:spLocks noChangeArrowheads="1"/>
          </p:cNvSpPr>
          <p:nvPr/>
        </p:nvSpPr>
        <p:spPr bwMode="auto">
          <a:xfrm>
            <a:off x="4841876" y="4292601"/>
            <a:ext cx="73025" cy="73025"/>
          </a:xfrm>
          <a:prstGeom prst="ellipse">
            <a:avLst/>
          </a:prstGeom>
          <a:solidFill>
            <a:srgbClr val="FF0000"/>
          </a:solidFill>
          <a:ln w="9525">
            <a:noFill/>
            <a:round/>
            <a:headEnd/>
            <a:tailEnd/>
          </a:ln>
        </p:spPr>
        <p:txBody>
          <a:bodyPr wrap="none" anchor="ctr"/>
          <a:lstStyle/>
          <a:p>
            <a:endParaRPr lang="fr-FR"/>
          </a:p>
        </p:txBody>
      </p:sp>
      <p:sp>
        <p:nvSpPr>
          <p:cNvPr id="304148" name="Text Box 27"/>
          <p:cNvSpPr txBox="1">
            <a:spLocks noChangeArrowheads="1"/>
          </p:cNvSpPr>
          <p:nvPr/>
        </p:nvSpPr>
        <p:spPr bwMode="auto">
          <a:xfrm>
            <a:off x="4943475" y="4956176"/>
            <a:ext cx="990600" cy="366713"/>
          </a:xfrm>
          <a:prstGeom prst="rect">
            <a:avLst/>
          </a:prstGeom>
          <a:noFill/>
          <a:ln w="9525">
            <a:noFill/>
            <a:miter lim="800000"/>
            <a:headEnd/>
            <a:tailEnd/>
          </a:ln>
        </p:spPr>
        <p:txBody>
          <a:bodyPr wrap="none">
            <a:spAutoFit/>
          </a:bodyPr>
          <a:lstStyle/>
          <a:p>
            <a:r>
              <a:rPr lang="fr-FR"/>
              <a:t>Ionisé +</a:t>
            </a:r>
          </a:p>
        </p:txBody>
      </p:sp>
      <p:sp>
        <p:nvSpPr>
          <p:cNvPr id="304149" name="Text Box 29"/>
          <p:cNvSpPr txBox="1">
            <a:spLocks noChangeArrowheads="1"/>
          </p:cNvSpPr>
          <p:nvPr/>
        </p:nvSpPr>
        <p:spPr bwMode="auto">
          <a:xfrm>
            <a:off x="4292245" y="3848100"/>
            <a:ext cx="361950" cy="366712"/>
          </a:xfrm>
          <a:prstGeom prst="rect">
            <a:avLst/>
          </a:prstGeom>
          <a:noFill/>
          <a:ln w="9525">
            <a:noFill/>
            <a:miter lim="800000"/>
            <a:headEnd/>
            <a:tailEnd/>
          </a:ln>
        </p:spPr>
        <p:txBody>
          <a:bodyPr wrap="none">
            <a:spAutoFit/>
          </a:bodyPr>
          <a:lstStyle/>
          <a:p>
            <a:r>
              <a:rPr lang="fr-FR" dirty="0"/>
              <a:t>e</a:t>
            </a:r>
            <a:r>
              <a:rPr lang="fr-FR" baseline="30000" dirty="0"/>
              <a:t>-</a:t>
            </a:r>
            <a:endParaRPr lang="fr-FR" dirty="0"/>
          </a:p>
        </p:txBody>
      </p:sp>
      <p:sp>
        <p:nvSpPr>
          <p:cNvPr id="304150" name="Oval 30"/>
          <p:cNvSpPr>
            <a:spLocks noChangeArrowheads="1"/>
          </p:cNvSpPr>
          <p:nvPr/>
        </p:nvSpPr>
        <p:spPr bwMode="auto">
          <a:xfrm>
            <a:off x="4008438" y="3500439"/>
            <a:ext cx="2374900" cy="1944687"/>
          </a:xfrm>
          <a:prstGeom prst="ellipse">
            <a:avLst/>
          </a:prstGeom>
          <a:noFill/>
          <a:ln w="9525">
            <a:solidFill>
              <a:srgbClr val="FF3399"/>
            </a:solidFill>
            <a:round/>
            <a:headEnd/>
            <a:tailEnd/>
          </a:ln>
        </p:spPr>
        <p:txBody>
          <a:bodyPr wrap="none" anchor="ctr"/>
          <a:lstStyle/>
          <a:p>
            <a:endParaRPr lang="fr-FR"/>
          </a:p>
        </p:txBody>
      </p:sp>
      <p:sp>
        <p:nvSpPr>
          <p:cNvPr id="304151" name="AutoShape 31"/>
          <p:cNvSpPr>
            <a:spLocks noChangeArrowheads="1"/>
          </p:cNvSpPr>
          <p:nvPr/>
        </p:nvSpPr>
        <p:spPr bwMode="auto">
          <a:xfrm rot="-3089353">
            <a:off x="3963988" y="5297488"/>
            <a:ext cx="514350" cy="234950"/>
          </a:xfrm>
          <a:prstGeom prst="leftRightArrow">
            <a:avLst>
              <a:gd name="adj1" fmla="val 50000"/>
              <a:gd name="adj2" fmla="val 43784"/>
            </a:avLst>
          </a:prstGeom>
          <a:solidFill>
            <a:srgbClr val="DDDDDD"/>
          </a:solidFill>
          <a:ln w="9525">
            <a:solidFill>
              <a:schemeClr val="tx1"/>
            </a:solidFill>
            <a:miter lim="800000"/>
            <a:headEnd/>
            <a:tailEnd/>
          </a:ln>
        </p:spPr>
        <p:txBody>
          <a:bodyPr wrap="none" anchor="ctr"/>
          <a:lstStyle/>
          <a:p>
            <a:endParaRPr lang="fr-FR"/>
          </a:p>
        </p:txBody>
      </p:sp>
      <p:grpSp>
        <p:nvGrpSpPr>
          <p:cNvPr id="304152" name="Group 37"/>
          <p:cNvGrpSpPr>
            <a:grpSpLocks/>
          </p:cNvGrpSpPr>
          <p:nvPr/>
        </p:nvGrpSpPr>
        <p:grpSpPr bwMode="auto">
          <a:xfrm>
            <a:off x="2208213" y="5805488"/>
            <a:ext cx="1028700" cy="647700"/>
            <a:chOff x="735" y="3657"/>
            <a:chExt cx="648" cy="408"/>
          </a:xfrm>
        </p:grpSpPr>
        <p:sp>
          <p:nvSpPr>
            <p:cNvPr id="304155" name="Oval 34"/>
            <p:cNvSpPr>
              <a:spLocks noChangeArrowheads="1"/>
            </p:cNvSpPr>
            <p:nvPr/>
          </p:nvSpPr>
          <p:spPr bwMode="auto">
            <a:xfrm>
              <a:off x="975" y="3657"/>
              <a:ext cx="408" cy="408"/>
            </a:xfrm>
            <a:prstGeom prst="ellipse">
              <a:avLst/>
            </a:prstGeom>
            <a:noFill/>
            <a:ln w="9525">
              <a:solidFill>
                <a:srgbClr val="FF3399"/>
              </a:solidFill>
              <a:round/>
              <a:headEnd/>
              <a:tailEnd/>
            </a:ln>
          </p:spPr>
          <p:txBody>
            <a:bodyPr wrap="none" anchor="ctr"/>
            <a:lstStyle/>
            <a:p>
              <a:endParaRPr lang="fr-FR"/>
            </a:p>
          </p:txBody>
        </p:sp>
        <p:sp>
          <p:nvSpPr>
            <p:cNvPr id="304156" name="Oval 32"/>
            <p:cNvSpPr>
              <a:spLocks noChangeArrowheads="1"/>
            </p:cNvSpPr>
            <p:nvPr/>
          </p:nvSpPr>
          <p:spPr bwMode="auto">
            <a:xfrm>
              <a:off x="1066" y="3748"/>
              <a:ext cx="226" cy="226"/>
            </a:xfrm>
            <a:prstGeom prst="ellipse">
              <a:avLst/>
            </a:prstGeom>
            <a:solidFill>
              <a:schemeClr val="bg1">
                <a:lumMod val="85000"/>
              </a:schemeClr>
            </a:solidFill>
            <a:ln w="9525">
              <a:solidFill>
                <a:schemeClr val="tx1"/>
              </a:solidFill>
              <a:round/>
              <a:headEnd/>
              <a:tailEnd/>
            </a:ln>
          </p:spPr>
          <p:txBody>
            <a:bodyPr wrap="none" anchor="ctr"/>
            <a:lstStyle/>
            <a:p>
              <a:pPr algn="ctr"/>
              <a:r>
                <a:rPr lang="fr-FR" dirty="0"/>
                <a:t>+</a:t>
              </a:r>
            </a:p>
          </p:txBody>
        </p:sp>
        <p:sp>
          <p:nvSpPr>
            <p:cNvPr id="304157" name="Oval 35"/>
            <p:cNvSpPr>
              <a:spLocks noChangeArrowheads="1"/>
            </p:cNvSpPr>
            <p:nvPr/>
          </p:nvSpPr>
          <p:spPr bwMode="auto">
            <a:xfrm>
              <a:off x="930" y="3838"/>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304158" name="Text Box 36"/>
            <p:cNvSpPr txBox="1">
              <a:spLocks noChangeArrowheads="1"/>
            </p:cNvSpPr>
            <p:nvPr/>
          </p:nvSpPr>
          <p:spPr bwMode="auto">
            <a:xfrm>
              <a:off x="735" y="3760"/>
              <a:ext cx="228" cy="231"/>
            </a:xfrm>
            <a:prstGeom prst="rect">
              <a:avLst/>
            </a:prstGeom>
            <a:noFill/>
            <a:ln w="9525">
              <a:noFill/>
              <a:miter lim="800000"/>
              <a:headEnd/>
              <a:tailEnd/>
            </a:ln>
          </p:spPr>
          <p:txBody>
            <a:bodyPr wrap="none">
              <a:spAutoFit/>
            </a:bodyPr>
            <a:lstStyle/>
            <a:p>
              <a:r>
                <a:rPr lang="fr-FR"/>
                <a:t>e</a:t>
              </a:r>
              <a:r>
                <a:rPr lang="fr-FR" baseline="30000"/>
                <a:t>-</a:t>
              </a:r>
              <a:endParaRPr lang="fr-FR"/>
            </a:p>
          </p:txBody>
        </p:sp>
      </p:grpSp>
      <p:sp>
        <p:nvSpPr>
          <p:cNvPr id="304153" name="AutoShape 38"/>
          <p:cNvSpPr>
            <a:spLocks/>
          </p:cNvSpPr>
          <p:nvPr/>
        </p:nvSpPr>
        <p:spPr bwMode="auto">
          <a:xfrm>
            <a:off x="3287713" y="5661025"/>
            <a:ext cx="215900" cy="935038"/>
          </a:xfrm>
          <a:prstGeom prst="rightBrace">
            <a:avLst>
              <a:gd name="adj1" fmla="val 36091"/>
              <a:gd name="adj2" fmla="val 50000"/>
            </a:avLst>
          </a:prstGeom>
          <a:noFill/>
          <a:ln w="9525">
            <a:solidFill>
              <a:srgbClr val="000099"/>
            </a:solidFill>
            <a:round/>
            <a:headEnd/>
            <a:tailEnd/>
          </a:ln>
        </p:spPr>
        <p:txBody>
          <a:bodyPr wrap="none" anchor="ctr"/>
          <a:lstStyle/>
          <a:p>
            <a:endParaRPr lang="fr-FR"/>
          </a:p>
        </p:txBody>
      </p:sp>
      <p:sp>
        <p:nvSpPr>
          <p:cNvPr id="304154" name="Text Box 39"/>
          <p:cNvSpPr txBox="1">
            <a:spLocks noChangeArrowheads="1"/>
          </p:cNvSpPr>
          <p:nvPr/>
        </p:nvSpPr>
        <p:spPr bwMode="auto">
          <a:xfrm>
            <a:off x="3648075" y="5811838"/>
            <a:ext cx="2540000" cy="641350"/>
          </a:xfrm>
          <a:prstGeom prst="rect">
            <a:avLst/>
          </a:prstGeom>
          <a:noFill/>
          <a:ln w="9525">
            <a:noFill/>
            <a:miter lim="800000"/>
            <a:headEnd/>
            <a:tailEnd/>
          </a:ln>
        </p:spPr>
        <p:txBody>
          <a:bodyPr>
            <a:spAutoFit/>
          </a:bodyPr>
          <a:lstStyle/>
          <a:p>
            <a:r>
              <a:rPr lang="fr-FR"/>
              <a:t>Cela « ressemble » à l’atome d’hydrogène</a:t>
            </a:r>
          </a:p>
        </p:txBody>
      </p:sp>
      <p:sp>
        <p:nvSpPr>
          <p:cNvPr id="39" name="Oval 22"/>
          <p:cNvSpPr>
            <a:spLocks noChangeArrowheads="1"/>
          </p:cNvSpPr>
          <p:nvPr/>
        </p:nvSpPr>
        <p:spPr bwMode="auto">
          <a:xfrm>
            <a:off x="3177961" y="3842001"/>
            <a:ext cx="73025" cy="73025"/>
          </a:xfrm>
          <a:prstGeom prst="ellipse">
            <a:avLst/>
          </a:prstGeom>
          <a:solidFill>
            <a:srgbClr val="33CC33"/>
          </a:solidFill>
          <a:ln w="9525">
            <a:noFill/>
            <a:round/>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5975" y="29241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Grp="1" noChangeArrowheads="1"/>
          </p:cNvSpPr>
          <p:nvPr>
            <p:ph type="title"/>
          </p:nvPr>
        </p:nvSpPr>
        <p:spPr>
          <a:noFill/>
        </p:spPr>
        <p:txBody>
          <a:bodyPr/>
          <a:lstStyle/>
          <a:p>
            <a:pPr eaLnBrk="1" hangingPunct="1"/>
            <a:r>
              <a:rPr lang="fr-FR"/>
              <a:t>Liaison ionique</a:t>
            </a:r>
          </a:p>
        </p:txBody>
      </p:sp>
      <p:sp>
        <p:nvSpPr>
          <p:cNvPr id="220163" name="Rectangle 3"/>
          <p:cNvSpPr>
            <a:spLocks noGrp="1" noChangeArrowheads="1"/>
          </p:cNvSpPr>
          <p:nvPr>
            <p:ph idx="1"/>
          </p:nvPr>
        </p:nvSpPr>
        <p:spPr/>
        <p:txBody>
          <a:bodyPr/>
          <a:lstStyle/>
          <a:p>
            <a:pPr eaLnBrk="1" hangingPunct="1">
              <a:lnSpc>
                <a:spcPct val="80000"/>
              </a:lnSpc>
            </a:pPr>
            <a:r>
              <a:rPr lang="fr-FR" sz="2600"/>
              <a:t>La force de cohésion est due à l’attraction Coulombienne des deux ions </a:t>
            </a:r>
            <a:r>
              <a:rPr lang="fr-FR" sz="2600">
                <a:sym typeface="Wingdings" pitchFamily="2" charset="2"/>
              </a:rPr>
              <a:t> </a:t>
            </a:r>
            <a:r>
              <a:rPr lang="fr-FR" sz="2600">
                <a:solidFill>
                  <a:srgbClr val="FF0000"/>
                </a:solidFill>
                <a:sym typeface="Wingdings" pitchFamily="2" charset="2"/>
              </a:rPr>
              <a:t>liaison ionique</a:t>
            </a:r>
            <a:endParaRPr lang="fr-FR" sz="2600">
              <a:solidFill>
                <a:srgbClr val="FF0000"/>
              </a:solidFill>
            </a:endParaRPr>
          </a:p>
          <a:p>
            <a:pPr eaLnBrk="1" hangingPunct="1">
              <a:lnSpc>
                <a:spcPct val="80000"/>
              </a:lnSpc>
            </a:pPr>
            <a:r>
              <a:rPr lang="fr-FR" sz="2600"/>
              <a:t>En fait, liaison « identique » à la liaison covalente sauf que les atomes sont très différents (pas la même colonne)</a:t>
            </a:r>
          </a:p>
          <a:p>
            <a:pPr eaLnBrk="1" hangingPunct="1">
              <a:lnSpc>
                <a:spcPct val="80000"/>
              </a:lnSpc>
            </a:pPr>
            <a:r>
              <a:rPr lang="fr-FR" sz="2600"/>
              <a:t>La frontière covalente/ionique n’est pas brutale: dépend de la nature électronique des éléments associés</a:t>
            </a:r>
          </a:p>
          <a:p>
            <a:pPr lvl="1" eaLnBrk="1" hangingPunct="1">
              <a:lnSpc>
                <a:spcPct val="80000"/>
              </a:lnSpc>
            </a:pPr>
            <a:r>
              <a:rPr lang="fr-FR" sz="2200"/>
              <a:t>Col I – VII </a:t>
            </a:r>
            <a:r>
              <a:rPr lang="fr-FR" sz="2200">
                <a:sym typeface="Wingdings" pitchFamily="2" charset="2"/>
              </a:rPr>
              <a:t> essentiellement  ionique</a:t>
            </a:r>
            <a:endParaRPr lang="fr-FR" sz="2200"/>
          </a:p>
          <a:p>
            <a:pPr lvl="1" eaLnBrk="1" hangingPunct="1">
              <a:lnSpc>
                <a:spcPct val="80000"/>
              </a:lnSpc>
            </a:pPr>
            <a:r>
              <a:rPr lang="fr-FR" sz="2200"/>
              <a:t>Col II-VI </a:t>
            </a:r>
            <a:r>
              <a:rPr lang="fr-FR" sz="2200">
                <a:sym typeface="Wingdings" pitchFamily="2" charset="2"/>
              </a:rPr>
              <a:t> 80% ionique 20% covalente (CdTe)</a:t>
            </a:r>
            <a:endParaRPr lang="fr-FR" sz="2200"/>
          </a:p>
          <a:p>
            <a:pPr lvl="1" eaLnBrk="1" hangingPunct="1">
              <a:lnSpc>
                <a:spcPct val="80000"/>
              </a:lnSpc>
            </a:pPr>
            <a:r>
              <a:rPr lang="fr-FR" sz="2200"/>
              <a:t>Col III-V </a:t>
            </a:r>
            <a:r>
              <a:rPr lang="fr-FR" sz="2200">
                <a:sym typeface="Wingdings" pitchFamily="2" charset="2"/>
              </a:rPr>
              <a:t> 60% ionique 40% covalente (GaAs, GaP, InP)</a:t>
            </a:r>
            <a:endParaRPr lang="fr-FR" sz="2200"/>
          </a:p>
          <a:p>
            <a:pPr lvl="1" eaLnBrk="1" hangingPunct="1">
              <a:lnSpc>
                <a:spcPct val="80000"/>
              </a:lnSpc>
            </a:pPr>
            <a:r>
              <a:rPr lang="fr-FR" sz="2200"/>
              <a:t>Col IV-IV </a:t>
            </a:r>
            <a:r>
              <a:rPr lang="fr-FR" sz="2200">
                <a:sym typeface="Wingdings" pitchFamily="2" charset="2"/>
              </a:rPr>
              <a:t> essentiellement covalente (Si, Ge)</a:t>
            </a:r>
            <a:endParaRPr lang="fr-FR" sz="2200"/>
          </a:p>
        </p:txBody>
      </p:sp>
      <p:sp>
        <p:nvSpPr>
          <p:cNvPr id="220162" name="Espace réservé du numéro de diapositive 5"/>
          <p:cNvSpPr>
            <a:spLocks noGrp="1"/>
          </p:cNvSpPr>
          <p:nvPr>
            <p:ph type="sldNum" sz="quarter" idx="12"/>
          </p:nvPr>
        </p:nvSpPr>
        <p:spPr>
          <a:noFill/>
        </p:spPr>
        <p:txBody>
          <a:bodyPr/>
          <a:lstStyle/>
          <a:p>
            <a:fld id="{2DF15823-EDC7-4638-9B02-47B0538CB3D4}" type="slidenum">
              <a:rPr lang="fr-FR" altLang="en-US"/>
              <a:pPr/>
              <a:t>23</a:t>
            </a:fld>
            <a:endParaRPr lang="fr-FR" altLang="en-US"/>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ChangeArrowheads="1"/>
          </p:cNvSpPr>
          <p:nvPr>
            <p:ph type="title"/>
          </p:nvPr>
        </p:nvSpPr>
        <p:spPr/>
        <p:txBody>
          <a:bodyPr/>
          <a:lstStyle/>
          <a:p>
            <a:pPr eaLnBrk="1" hangingPunct="1"/>
            <a:r>
              <a:rPr lang="fr-FR"/>
              <a:t>Dopage du semiconducteur</a:t>
            </a:r>
          </a:p>
        </p:txBody>
      </p:sp>
      <p:sp>
        <p:nvSpPr>
          <p:cNvPr id="305156" name="Rectangle 3"/>
          <p:cNvSpPr>
            <a:spLocks noGrp="1" noChangeArrowheads="1"/>
          </p:cNvSpPr>
          <p:nvPr>
            <p:ph idx="1"/>
          </p:nvPr>
        </p:nvSpPr>
        <p:spPr/>
        <p:txBody>
          <a:bodyPr/>
          <a:lstStyle/>
          <a:p>
            <a:pPr lvl="1" eaLnBrk="1" hangingPunct="1"/>
            <a:r>
              <a:rPr lang="fr-FR"/>
              <a:t>Atome colonne V : analogie avec l’atome d’hydrogène</a:t>
            </a:r>
          </a:p>
          <a:p>
            <a:pPr lvl="2" eaLnBrk="1" hangingPunct="1"/>
            <a:r>
              <a:rPr lang="fr-FR"/>
              <a:t>Le « cinquième » électron n’appartient pas à la BV !</a:t>
            </a:r>
          </a:p>
          <a:p>
            <a:pPr lvl="2" eaLnBrk="1" hangingPunct="1"/>
            <a:r>
              <a:rPr lang="fr-FR"/>
              <a:t>Le « cinquième » électron n’appartient pas à la BC !</a:t>
            </a:r>
          </a:p>
          <a:p>
            <a:pPr lvl="2" eaLnBrk="1" hangingPunct="1"/>
            <a:r>
              <a:rPr lang="fr-FR"/>
              <a:t>Où est il énergétiquement ?</a:t>
            </a:r>
          </a:p>
          <a:p>
            <a:pPr lvl="2" eaLnBrk="1" hangingPunct="1"/>
            <a:endParaRPr lang="fr-FR"/>
          </a:p>
          <a:p>
            <a:pPr lvl="1" eaLnBrk="1" hangingPunct="1"/>
            <a:r>
              <a:rPr lang="fr-FR"/>
              <a:t>Modèle de l’hydrogène « modifié »:</a:t>
            </a:r>
          </a:p>
          <a:p>
            <a:pPr lvl="2" eaLnBrk="1" hangingPunct="1"/>
            <a:r>
              <a:rPr lang="fr-FR"/>
              <a:t>L’électron ne se déplace pas dans le vide</a:t>
            </a:r>
          </a:p>
          <a:p>
            <a:pPr lvl="2" eaLnBrk="1" hangingPunct="1"/>
            <a:r>
              <a:rPr lang="fr-FR"/>
              <a:t>L’électron est affecté d’une masse « effective »</a:t>
            </a:r>
          </a:p>
        </p:txBody>
      </p:sp>
      <p:sp>
        <p:nvSpPr>
          <p:cNvPr id="305154" name="Espace réservé du numéro de diapositive 5"/>
          <p:cNvSpPr>
            <a:spLocks noGrp="1"/>
          </p:cNvSpPr>
          <p:nvPr>
            <p:ph type="sldNum" sz="quarter" idx="12"/>
          </p:nvPr>
        </p:nvSpPr>
        <p:spPr>
          <a:noFill/>
        </p:spPr>
        <p:txBody>
          <a:bodyPr/>
          <a:lstStyle/>
          <a:p>
            <a:fld id="{230113A7-FF68-4E03-8028-F8007E786DBE}" type="slidenum">
              <a:rPr lang="fr-FR" altLang="en-US"/>
              <a:pPr/>
              <a:t>230</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0" name="Rectangle 2"/>
          <p:cNvSpPr>
            <a:spLocks noGrp="1" noChangeArrowheads="1"/>
          </p:cNvSpPr>
          <p:nvPr>
            <p:ph type="title"/>
          </p:nvPr>
        </p:nvSpPr>
        <p:spPr/>
        <p:txBody>
          <a:bodyPr/>
          <a:lstStyle/>
          <a:p>
            <a:pPr eaLnBrk="1" hangingPunct="1"/>
            <a:r>
              <a:rPr lang="fr-FR"/>
              <a:t>Niveau d’énergie dus aux impuretés.</a:t>
            </a:r>
          </a:p>
        </p:txBody>
      </p:sp>
      <p:sp>
        <p:nvSpPr>
          <p:cNvPr id="131081" name="Rectangle 3"/>
          <p:cNvSpPr>
            <a:spLocks noGrp="1" noChangeArrowheads="1"/>
          </p:cNvSpPr>
          <p:nvPr>
            <p:ph idx="1"/>
          </p:nvPr>
        </p:nvSpPr>
        <p:spPr>
          <a:xfrm>
            <a:off x="1487488" y="1719263"/>
            <a:ext cx="8229601" cy="4995862"/>
          </a:xfrm>
        </p:spPr>
        <p:txBody>
          <a:bodyPr/>
          <a:lstStyle/>
          <a:p>
            <a:pPr lvl="1" eaLnBrk="1" hangingPunct="1">
              <a:lnSpc>
                <a:spcPct val="90000"/>
              </a:lnSpc>
            </a:pPr>
            <a:r>
              <a:rPr lang="fr-FR" i="1" u="sng" dirty="0"/>
              <a:t>Force</a:t>
            </a:r>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r>
              <a:rPr lang="fr-FR" i="1" u="sng" dirty="0"/>
              <a:t>Potentiel</a:t>
            </a:r>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r>
              <a:rPr lang="fr-FR" i="1" u="sng" dirty="0"/>
              <a:t>Énergie</a:t>
            </a:r>
          </a:p>
          <a:p>
            <a:pPr lvl="1" eaLnBrk="1" hangingPunct="1">
              <a:lnSpc>
                <a:spcPct val="90000"/>
              </a:lnSpc>
            </a:pPr>
            <a:endParaRPr lang="fr-FR" i="1" u="sng" dirty="0"/>
          </a:p>
          <a:p>
            <a:pPr marL="274320" lvl="1" indent="0">
              <a:lnSpc>
                <a:spcPct val="90000"/>
              </a:lnSpc>
              <a:buNone/>
            </a:pPr>
            <a:endParaRPr lang="fr-FR" i="1" u="sng" dirty="0"/>
          </a:p>
          <a:p>
            <a:pPr lvl="1" eaLnBrk="1" hangingPunct="1">
              <a:lnSpc>
                <a:spcPct val="90000"/>
              </a:lnSpc>
            </a:pPr>
            <a:endParaRPr lang="fr-FR" i="1" u="sng" dirty="0"/>
          </a:p>
          <a:p>
            <a:pPr lvl="1" eaLnBrk="1" hangingPunct="1">
              <a:lnSpc>
                <a:spcPct val="90000"/>
              </a:lnSpc>
            </a:pPr>
            <a:r>
              <a:rPr lang="fr-FR" i="1" u="sng" dirty="0"/>
              <a:t>Rydberg</a:t>
            </a:r>
          </a:p>
        </p:txBody>
      </p:sp>
      <p:sp>
        <p:nvSpPr>
          <p:cNvPr id="131079" name="Espace réservé du numéro de diapositive 5"/>
          <p:cNvSpPr>
            <a:spLocks noGrp="1"/>
          </p:cNvSpPr>
          <p:nvPr>
            <p:ph type="sldNum" sz="quarter" idx="12"/>
          </p:nvPr>
        </p:nvSpPr>
        <p:spPr>
          <a:noFill/>
        </p:spPr>
        <p:txBody>
          <a:bodyPr/>
          <a:lstStyle/>
          <a:p>
            <a:fld id="{CDF4E060-F53E-4622-A2A6-8EBAD7E383D9}" type="slidenum">
              <a:rPr lang="fr-FR" altLang="en-US"/>
              <a:pPr/>
              <a:t>231</a:t>
            </a:fld>
            <a:endParaRPr lang="fr-FR" altLang="en-US"/>
          </a:p>
        </p:txBody>
      </p:sp>
      <p:graphicFrame>
        <p:nvGraphicFramePr>
          <p:cNvPr id="131074" name="Object 4"/>
          <p:cNvGraphicFramePr>
            <a:graphicFrameLocks noChangeAspect="1"/>
          </p:cNvGraphicFramePr>
          <p:nvPr/>
        </p:nvGraphicFramePr>
        <p:xfrm>
          <a:off x="3822701" y="1628776"/>
          <a:ext cx="2220913" cy="962025"/>
        </p:xfrm>
        <a:graphic>
          <a:graphicData uri="http://schemas.openxmlformats.org/presentationml/2006/ole">
            <mc:AlternateContent xmlns:mc="http://schemas.openxmlformats.org/markup-compatibility/2006">
              <mc:Choice xmlns:v="urn:schemas-microsoft-com:vml" Requires="v">
                <p:oleObj name="Equation" r:id="rId5" imgW="1054080" imgH="457200" progId="Equation.3">
                  <p:embed/>
                </p:oleObj>
              </mc:Choice>
              <mc:Fallback>
                <p:oleObj name="Equation" r:id="rId5" imgW="1054080" imgH="457200" progId="Equation.3">
                  <p:embed/>
                  <p:pic>
                    <p:nvPicPr>
                      <p:cNvPr id="13107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2701" y="1628776"/>
                        <a:ext cx="2220913"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5" name="Object 5"/>
          <p:cNvGraphicFramePr>
            <a:graphicFrameLocks noChangeAspect="1"/>
          </p:cNvGraphicFramePr>
          <p:nvPr/>
        </p:nvGraphicFramePr>
        <p:xfrm>
          <a:off x="3851275" y="2997200"/>
          <a:ext cx="2408238" cy="960438"/>
        </p:xfrm>
        <a:graphic>
          <a:graphicData uri="http://schemas.openxmlformats.org/presentationml/2006/ole">
            <mc:AlternateContent xmlns:mc="http://schemas.openxmlformats.org/markup-compatibility/2006">
              <mc:Choice xmlns:v="urn:schemas-microsoft-com:vml" Requires="v">
                <p:oleObj name="Equation" r:id="rId7" imgW="1143000" imgH="457200" progId="Equation.3">
                  <p:embed/>
                </p:oleObj>
              </mc:Choice>
              <mc:Fallback>
                <p:oleObj name="Equation" r:id="rId7" imgW="1143000" imgH="457200" progId="Equation.3">
                  <p:embed/>
                  <p:pic>
                    <p:nvPicPr>
                      <p:cNvPr id="13107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997200"/>
                        <a:ext cx="2408238"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6" name="Object 6"/>
          <p:cNvGraphicFramePr>
            <a:graphicFrameLocks noChangeAspect="1"/>
          </p:cNvGraphicFramePr>
          <p:nvPr/>
        </p:nvGraphicFramePr>
        <p:xfrm>
          <a:off x="3667125" y="4365626"/>
          <a:ext cx="3130550" cy="962025"/>
        </p:xfrm>
        <a:graphic>
          <a:graphicData uri="http://schemas.openxmlformats.org/presentationml/2006/ole">
            <mc:AlternateContent xmlns:mc="http://schemas.openxmlformats.org/markup-compatibility/2006">
              <mc:Choice xmlns:v="urn:schemas-microsoft-com:vml" Requires="v">
                <p:oleObj name="Equation" r:id="rId9" imgW="1485720" imgH="457200" progId="Equation.3">
                  <p:embed/>
                </p:oleObj>
              </mc:Choice>
              <mc:Fallback>
                <p:oleObj name="Equation" r:id="rId9" imgW="1485720" imgH="457200" progId="Equation.3">
                  <p:embed/>
                  <p:pic>
                    <p:nvPicPr>
                      <p:cNvPr id="13107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7125" y="4365626"/>
                        <a:ext cx="313055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7" name="Object 7"/>
          <p:cNvGraphicFramePr>
            <a:graphicFrameLocks noChangeAspect="1"/>
          </p:cNvGraphicFramePr>
          <p:nvPr/>
        </p:nvGraphicFramePr>
        <p:xfrm>
          <a:off x="3648075" y="5661026"/>
          <a:ext cx="3690938" cy="962025"/>
        </p:xfrm>
        <a:graphic>
          <a:graphicData uri="http://schemas.openxmlformats.org/presentationml/2006/ole">
            <mc:AlternateContent xmlns:mc="http://schemas.openxmlformats.org/markup-compatibility/2006">
              <mc:Choice xmlns:v="urn:schemas-microsoft-com:vml" Requires="v">
                <p:oleObj name="Equation" r:id="rId11" imgW="1752480" imgH="457200" progId="Equation.3">
                  <p:embed/>
                </p:oleObj>
              </mc:Choice>
              <mc:Fallback>
                <p:oleObj name="Equation" r:id="rId11" imgW="1752480" imgH="457200" progId="Equation.3">
                  <p:embed/>
                  <p:pic>
                    <p:nvPicPr>
                      <p:cNvPr id="13107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8075" y="5661026"/>
                        <a:ext cx="3690938"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3048" name="Text Box 8"/>
          <p:cNvSpPr txBox="1">
            <a:spLocks noChangeArrowheads="1"/>
          </p:cNvSpPr>
          <p:nvPr/>
        </p:nvSpPr>
        <p:spPr bwMode="auto">
          <a:xfrm>
            <a:off x="7624763" y="1844675"/>
            <a:ext cx="2863850" cy="1562100"/>
          </a:xfrm>
          <a:prstGeom prst="rect">
            <a:avLst/>
          </a:prstGeom>
          <a:solidFill>
            <a:srgbClr val="DDDDDD"/>
          </a:solidFill>
          <a:ln w="9525">
            <a:solidFill>
              <a:srgbClr val="000099"/>
            </a:solidFill>
            <a:miter lim="800000"/>
            <a:headEnd/>
            <a:tailEnd/>
          </a:ln>
          <a:effectLst>
            <a:outerShdw dist="107763" dir="18900000" algn="ctr" rotWithShape="0">
              <a:schemeClr val="bg2">
                <a:alpha val="50000"/>
              </a:schemeClr>
            </a:outerShdw>
          </a:effectLst>
        </p:spPr>
        <p:txBody>
          <a:bodyPr>
            <a:spAutoFit/>
          </a:bodyPr>
          <a:lstStyle/>
          <a:p>
            <a:pPr>
              <a:defRPr/>
            </a:pPr>
            <a:r>
              <a:rPr lang="fr-FR" sz="2400" i="1" u="sng">
                <a:effectLst>
                  <a:outerShdw blurRad="38100" dist="38100" dir="2700000" algn="tl">
                    <a:srgbClr val="FFFFFF"/>
                  </a:outerShdw>
                </a:effectLst>
              </a:rPr>
              <a:t>On doit remplacer:</a:t>
            </a:r>
          </a:p>
          <a:p>
            <a:pPr>
              <a:buFontTx/>
              <a:buChar char="•"/>
              <a:defRPr/>
            </a:pPr>
            <a:r>
              <a:rPr lang="fr-FR" sz="2400"/>
              <a:t> </a:t>
            </a:r>
            <a:r>
              <a:rPr lang="fr-FR" sz="2400">
                <a:latin typeface="Symbol" pitchFamily="18" charset="2"/>
              </a:rPr>
              <a:t>e</a:t>
            </a:r>
            <a:r>
              <a:rPr lang="fr-FR" sz="2400" baseline="-25000">
                <a:latin typeface="Times New Roman" pitchFamily="18" charset="0"/>
              </a:rPr>
              <a:t>vide</a:t>
            </a:r>
            <a:r>
              <a:rPr lang="fr-FR" sz="2400">
                <a:latin typeface="Times New Roman" pitchFamily="18" charset="0"/>
              </a:rPr>
              <a:t> par </a:t>
            </a:r>
            <a:r>
              <a:rPr lang="fr-FR" sz="2400">
                <a:latin typeface="Symbol" pitchFamily="18" charset="2"/>
              </a:rPr>
              <a:t>e</a:t>
            </a:r>
            <a:r>
              <a:rPr lang="fr-FR" sz="2400" baseline="-25000"/>
              <a:t>sc</a:t>
            </a:r>
            <a:r>
              <a:rPr lang="fr-FR" sz="2400"/>
              <a:t> </a:t>
            </a:r>
          </a:p>
          <a:p>
            <a:pPr>
              <a:buFontTx/>
              <a:buChar char="•"/>
              <a:defRPr/>
            </a:pPr>
            <a:endParaRPr lang="fr-FR" sz="2400"/>
          </a:p>
          <a:p>
            <a:pPr>
              <a:buFontTx/>
              <a:buChar char="•"/>
              <a:defRPr/>
            </a:pPr>
            <a:r>
              <a:rPr lang="fr-FR" sz="2400" i="1"/>
              <a:t> m</a:t>
            </a:r>
            <a:r>
              <a:rPr lang="fr-FR" sz="2400"/>
              <a:t> par </a:t>
            </a:r>
            <a:r>
              <a:rPr lang="fr-FR" sz="2400" i="1"/>
              <a:t>m*.</a:t>
            </a:r>
          </a:p>
        </p:txBody>
      </p:sp>
      <p:sp>
        <p:nvSpPr>
          <p:cNvPr id="131083" name="AutoShape 9"/>
          <p:cNvSpPr>
            <a:spLocks/>
          </p:cNvSpPr>
          <p:nvPr/>
        </p:nvSpPr>
        <p:spPr bwMode="auto">
          <a:xfrm>
            <a:off x="7177089" y="1773239"/>
            <a:ext cx="287337" cy="4941887"/>
          </a:xfrm>
          <a:prstGeom prst="rightBrace">
            <a:avLst>
              <a:gd name="adj1" fmla="val 143324"/>
              <a:gd name="adj2" fmla="val 17250"/>
            </a:avLst>
          </a:prstGeom>
          <a:noFill/>
          <a:ln w="28575">
            <a:solidFill>
              <a:srgbClr val="FF0000"/>
            </a:solidFill>
            <a:round/>
            <a:headEnd/>
            <a:tailEnd/>
          </a:ln>
        </p:spPr>
        <p:txBody>
          <a:bodyPr wrap="none" anchor="ctr"/>
          <a:lstStyle/>
          <a:p>
            <a:endParaRPr lang="fr-FR"/>
          </a:p>
        </p:txBody>
      </p:sp>
      <p:sp>
        <p:nvSpPr>
          <p:cNvPr id="131084" name="AutoShape 10"/>
          <p:cNvSpPr>
            <a:spLocks noChangeArrowheads="1"/>
          </p:cNvSpPr>
          <p:nvPr/>
        </p:nvSpPr>
        <p:spPr bwMode="auto">
          <a:xfrm>
            <a:off x="9048750" y="3644900"/>
            <a:ext cx="234950" cy="463550"/>
          </a:xfrm>
          <a:prstGeom prst="downArrow">
            <a:avLst>
              <a:gd name="adj1" fmla="val 50000"/>
              <a:gd name="adj2" fmla="val 49324"/>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131078" name="Object 11"/>
          <p:cNvGraphicFramePr>
            <a:graphicFrameLocks noChangeAspect="1"/>
          </p:cNvGraphicFramePr>
          <p:nvPr/>
        </p:nvGraphicFramePr>
        <p:xfrm>
          <a:off x="7824788" y="4292601"/>
          <a:ext cx="2622550" cy="1158875"/>
        </p:xfrm>
        <a:graphic>
          <a:graphicData uri="http://schemas.openxmlformats.org/presentationml/2006/ole">
            <mc:AlternateContent xmlns:mc="http://schemas.openxmlformats.org/markup-compatibility/2006">
              <mc:Choice xmlns:v="urn:schemas-microsoft-com:vml" Requires="v">
                <p:oleObj name="Equation" r:id="rId13" imgW="977760" imgH="431640" progId="Equation.3">
                  <p:embed/>
                </p:oleObj>
              </mc:Choice>
              <mc:Fallback>
                <p:oleObj name="Equation" r:id="rId13" imgW="977760" imgH="431640" progId="Equation.3">
                  <p:embed/>
                  <p:pic>
                    <p:nvPicPr>
                      <p:cNvPr id="131078"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4788" y="4292601"/>
                        <a:ext cx="2622550" cy="1158875"/>
                      </a:xfrm>
                      <a:prstGeom prst="rect">
                        <a:avLst/>
                      </a:prstGeom>
                      <a:solidFill>
                        <a:srgbClr val="99CCFF"/>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2"/>
          <p:cNvSpPr>
            <a:spLocks noGrp="1" noChangeArrowheads="1"/>
          </p:cNvSpPr>
          <p:nvPr>
            <p:ph type="title"/>
          </p:nvPr>
        </p:nvSpPr>
        <p:spPr/>
        <p:txBody>
          <a:bodyPr>
            <a:normAutofit/>
          </a:bodyPr>
          <a:lstStyle/>
          <a:p>
            <a:pPr eaLnBrk="1" hangingPunct="1"/>
            <a:r>
              <a:rPr lang="fr-FR"/>
              <a:t>Niveau « donneur » dans la Bande Interdite.</a:t>
            </a:r>
          </a:p>
        </p:txBody>
      </p:sp>
      <p:sp>
        <p:nvSpPr>
          <p:cNvPr id="344067" name="Rectangle 3"/>
          <p:cNvSpPr>
            <a:spLocks noGrp="1" noChangeArrowheads="1"/>
          </p:cNvSpPr>
          <p:nvPr>
            <p:ph idx="1"/>
          </p:nvPr>
        </p:nvSpPr>
        <p:spPr>
          <a:xfrm>
            <a:off x="1981200" y="1557338"/>
            <a:ext cx="8229600" cy="4895850"/>
          </a:xfrm>
        </p:spPr>
        <p:txBody>
          <a:bodyPr/>
          <a:lstStyle/>
          <a:p>
            <a:pPr lvl="1" eaLnBrk="1" hangingPunct="1">
              <a:defRPr/>
            </a:pPr>
            <a:r>
              <a:rPr lang="fr-FR" i="1" u="sng" dirty="0">
                <a:effectLst>
                  <a:outerShdw blurRad="38100" dist="38100" dir="2700000" algn="tl">
                    <a:srgbClr val="C0C0C0"/>
                  </a:outerShdw>
                </a:effectLst>
              </a:rPr>
              <a:t>Application pour le Silicium</a:t>
            </a:r>
            <a:r>
              <a:rPr lang="fr-FR" dirty="0"/>
              <a:t> (</a:t>
            </a:r>
            <a:r>
              <a:rPr lang="fr-FR" sz="2800" dirty="0" err="1">
                <a:latin typeface="Symbol" pitchFamily="18" charset="2"/>
              </a:rPr>
              <a:t>e</a:t>
            </a:r>
            <a:r>
              <a:rPr lang="fr-FR" baseline="-25000" dirty="0" err="1">
                <a:latin typeface="Times New Roman" pitchFamily="18" charset="0"/>
              </a:rPr>
              <a:t>Si</a:t>
            </a:r>
            <a:r>
              <a:rPr lang="fr-FR" dirty="0">
                <a:latin typeface="Times New Roman" pitchFamily="18" charset="0"/>
              </a:rPr>
              <a:t>=12)</a:t>
            </a:r>
          </a:p>
          <a:p>
            <a:pPr lvl="2" eaLnBrk="1" hangingPunct="1">
              <a:defRPr/>
            </a:pPr>
            <a:r>
              <a:rPr lang="fr-FR" dirty="0"/>
              <a:t>Dans notre cas E est l’énergie qu’il faut apporter à l’électron pour l’amener dans la bande de conduction (le rendre libre, mais pas l’extraire du matériau)</a:t>
            </a:r>
          </a:p>
          <a:p>
            <a:pPr lvl="2" eaLnBrk="1" hangingPunct="1">
              <a:defRPr/>
            </a:pPr>
            <a:r>
              <a:rPr lang="fr-FR" i="1" dirty="0"/>
              <a:t>E = E</a:t>
            </a:r>
            <a:r>
              <a:rPr lang="fr-FR" i="1" baseline="-25000" dirty="0"/>
              <a:t>C</a:t>
            </a:r>
            <a:r>
              <a:rPr lang="fr-FR" i="1" dirty="0"/>
              <a:t> – E</a:t>
            </a:r>
            <a:r>
              <a:rPr lang="fr-FR" i="1" baseline="-25000" dirty="0"/>
              <a:t>D</a:t>
            </a:r>
            <a:r>
              <a:rPr lang="fr-FR" i="1" dirty="0"/>
              <a:t>=</a:t>
            </a:r>
            <a:r>
              <a:rPr lang="fr-FR" i="1" dirty="0" err="1"/>
              <a:t>R</a:t>
            </a:r>
            <a:r>
              <a:rPr lang="fr-FR" i="1" baseline="-25000" dirty="0" err="1"/>
              <a:t>y</a:t>
            </a:r>
            <a:r>
              <a:rPr lang="fr-FR" i="1" dirty="0"/>
              <a:t>*/n²=</a:t>
            </a:r>
            <a:r>
              <a:rPr lang="fr-FR" i="1" dirty="0" err="1"/>
              <a:t>R</a:t>
            </a:r>
            <a:r>
              <a:rPr lang="fr-FR" i="1" baseline="-25000" dirty="0" err="1"/>
              <a:t>y</a:t>
            </a:r>
            <a:r>
              <a:rPr lang="fr-FR" i="1" dirty="0"/>
              <a:t>*</a:t>
            </a:r>
          </a:p>
          <a:p>
            <a:pPr lvl="2" eaLnBrk="1" hangingPunct="1">
              <a:defRPr/>
            </a:pPr>
            <a:endParaRPr lang="fr-FR" i="1" dirty="0"/>
          </a:p>
          <a:p>
            <a:pPr lvl="2" eaLnBrk="1" hangingPunct="1">
              <a:defRPr/>
            </a:pPr>
            <a:endParaRPr lang="fr-FR" i="1" dirty="0"/>
          </a:p>
          <a:p>
            <a:pPr lvl="2" eaLnBrk="1" hangingPunct="1">
              <a:defRPr/>
            </a:pPr>
            <a:endParaRPr lang="fr-FR" i="1" dirty="0"/>
          </a:p>
          <a:p>
            <a:pPr lvl="2" eaLnBrk="1" hangingPunct="1">
              <a:defRPr/>
            </a:pPr>
            <a:endParaRPr lang="fr-FR" i="1" dirty="0"/>
          </a:p>
          <a:p>
            <a:pPr lvl="2" eaLnBrk="1" hangingPunct="1">
              <a:defRPr/>
            </a:pPr>
            <a:r>
              <a:rPr lang="fr-FR" dirty="0"/>
              <a:t>Expérimentalement on trouve:</a:t>
            </a:r>
          </a:p>
          <a:p>
            <a:pPr lvl="3" eaLnBrk="1" hangingPunct="1">
              <a:defRPr/>
            </a:pPr>
            <a:r>
              <a:rPr lang="fr-FR" dirty="0"/>
              <a:t>P	</a:t>
            </a:r>
            <a:r>
              <a:rPr lang="fr-FR" dirty="0">
                <a:cs typeface="Arial" charset="0"/>
              </a:rPr>
              <a:t>=&gt;	44 </a:t>
            </a:r>
            <a:r>
              <a:rPr lang="fr-FR" dirty="0" err="1">
                <a:cs typeface="Arial" charset="0"/>
              </a:rPr>
              <a:t>meV</a:t>
            </a:r>
            <a:endParaRPr lang="fr-FR" dirty="0">
              <a:cs typeface="Arial" charset="0"/>
            </a:endParaRPr>
          </a:p>
          <a:p>
            <a:pPr lvl="3" eaLnBrk="1" hangingPunct="1">
              <a:defRPr/>
            </a:pPr>
            <a:r>
              <a:rPr lang="fr-FR" dirty="0"/>
              <a:t>As	=&gt;	49 </a:t>
            </a:r>
            <a:r>
              <a:rPr lang="fr-FR" dirty="0" err="1"/>
              <a:t>meV</a:t>
            </a:r>
            <a:endParaRPr lang="fr-FR" dirty="0"/>
          </a:p>
          <a:p>
            <a:pPr lvl="3" eaLnBrk="1" hangingPunct="1">
              <a:defRPr/>
            </a:pPr>
            <a:r>
              <a:rPr lang="fr-FR" dirty="0"/>
              <a:t>Sb	=&gt;	39 </a:t>
            </a:r>
            <a:r>
              <a:rPr lang="fr-FR" dirty="0" err="1"/>
              <a:t>meV</a:t>
            </a:r>
            <a:endParaRPr lang="fr-FR" dirty="0"/>
          </a:p>
          <a:p>
            <a:pPr lvl="3" eaLnBrk="1" hangingPunct="1">
              <a:defRPr/>
            </a:pPr>
            <a:r>
              <a:rPr lang="fr-FR" dirty="0"/>
              <a:t>Bi	=&gt;	67 </a:t>
            </a:r>
            <a:r>
              <a:rPr lang="fr-FR" dirty="0" err="1"/>
              <a:t>meV</a:t>
            </a:r>
            <a:endParaRPr lang="fr-FR" dirty="0"/>
          </a:p>
        </p:txBody>
      </p:sp>
      <p:sp>
        <p:nvSpPr>
          <p:cNvPr id="132099" name="Espace réservé du numéro de diapositive 5"/>
          <p:cNvSpPr>
            <a:spLocks noGrp="1"/>
          </p:cNvSpPr>
          <p:nvPr>
            <p:ph type="sldNum" sz="quarter" idx="12"/>
          </p:nvPr>
        </p:nvSpPr>
        <p:spPr>
          <a:noFill/>
        </p:spPr>
        <p:txBody>
          <a:bodyPr/>
          <a:lstStyle/>
          <a:p>
            <a:fld id="{13BC5D39-1532-4CED-89C5-9D4E87786699}" type="slidenum">
              <a:rPr lang="fr-FR" altLang="en-US"/>
              <a:pPr/>
              <a:t>232</a:t>
            </a:fld>
            <a:endParaRPr lang="fr-FR" altLang="en-US"/>
          </a:p>
        </p:txBody>
      </p:sp>
      <p:graphicFrame>
        <p:nvGraphicFramePr>
          <p:cNvPr id="132098" name="Object 4"/>
          <p:cNvGraphicFramePr>
            <a:graphicFrameLocks noChangeAspect="1"/>
          </p:cNvGraphicFramePr>
          <p:nvPr>
            <p:extLst>
              <p:ext uri="{D42A27DB-BD31-4B8C-83A1-F6EECF244321}">
                <p14:modId xmlns:p14="http://schemas.microsoft.com/office/powerpoint/2010/main" val="2158173655"/>
              </p:ext>
            </p:extLst>
          </p:nvPr>
        </p:nvGraphicFramePr>
        <p:xfrm>
          <a:off x="4727848" y="3434003"/>
          <a:ext cx="4387850" cy="914400"/>
        </p:xfrm>
        <a:graphic>
          <a:graphicData uri="http://schemas.openxmlformats.org/presentationml/2006/ole">
            <mc:AlternateContent xmlns:mc="http://schemas.openxmlformats.org/markup-compatibility/2006">
              <mc:Choice xmlns:v="urn:schemas-microsoft-com:vml" Requires="v">
                <p:oleObj name="Equation" r:id="rId5" imgW="2070000" imgH="431640" progId="Equation.3">
                  <p:embed/>
                </p:oleObj>
              </mc:Choice>
              <mc:Fallback>
                <p:oleObj name="Equation" r:id="rId5" imgW="2070000" imgH="431640" progId="Equation.3">
                  <p:embed/>
                  <p:pic>
                    <p:nvPicPr>
                      <p:cNvPr id="13209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848" y="3434003"/>
                        <a:ext cx="4387850" cy="914400"/>
                      </a:xfrm>
                      <a:prstGeom prst="rect">
                        <a:avLst/>
                      </a:prstGeom>
                      <a:solidFill>
                        <a:srgbClr val="99CCFF"/>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5440" y="30689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2"/>
          <p:cNvSpPr>
            <a:spLocks noGrp="1" noChangeArrowheads="1"/>
          </p:cNvSpPr>
          <p:nvPr>
            <p:ph type="title"/>
          </p:nvPr>
        </p:nvSpPr>
        <p:spPr/>
        <p:txBody>
          <a:bodyPr>
            <a:normAutofit/>
          </a:bodyPr>
          <a:lstStyle/>
          <a:p>
            <a:pPr eaLnBrk="1" hangingPunct="1"/>
            <a:r>
              <a:rPr lang="fr-FR"/>
              <a:t>Niveau « donneur » dans la Bande Interdite.</a:t>
            </a:r>
          </a:p>
        </p:txBody>
      </p:sp>
      <p:sp>
        <p:nvSpPr>
          <p:cNvPr id="345091" name="Rectangle 3"/>
          <p:cNvSpPr>
            <a:spLocks noGrp="1" noChangeArrowheads="1"/>
          </p:cNvSpPr>
          <p:nvPr>
            <p:ph idx="1"/>
          </p:nvPr>
        </p:nvSpPr>
        <p:spPr>
          <a:xfrm>
            <a:off x="1981200" y="1557338"/>
            <a:ext cx="8229600" cy="2519362"/>
          </a:xfrm>
        </p:spPr>
        <p:txBody>
          <a:bodyPr/>
          <a:lstStyle/>
          <a:p>
            <a:pPr lvl="1" eaLnBrk="1" hangingPunct="1">
              <a:lnSpc>
                <a:spcPct val="80000"/>
              </a:lnSpc>
              <a:defRPr/>
            </a:pPr>
            <a:r>
              <a:rPr lang="fr-FR" sz="2200" i="1" u="sng" dirty="0">
                <a:effectLst>
                  <a:outerShdw blurRad="38100" dist="38100" dir="2700000" algn="tl">
                    <a:srgbClr val="C0C0C0"/>
                  </a:outerShdw>
                </a:effectLst>
              </a:rPr>
              <a:t>Résumé:</a:t>
            </a:r>
            <a:endParaRPr lang="fr-FR" sz="2200" dirty="0">
              <a:latin typeface="Times New Roman" pitchFamily="18" charset="0"/>
            </a:endParaRPr>
          </a:p>
          <a:p>
            <a:pPr lvl="2" eaLnBrk="1" hangingPunct="1">
              <a:lnSpc>
                <a:spcPct val="80000"/>
              </a:lnSpc>
              <a:defRPr/>
            </a:pPr>
            <a:r>
              <a:rPr lang="fr-FR" sz="2100" dirty="0"/>
              <a:t>Tant que le « 5ème » électron est lié à P (basse température) </a:t>
            </a:r>
            <a:r>
              <a:rPr lang="fr-FR" sz="2100" dirty="0">
                <a:sym typeface="Wingdings" pitchFamily="2" charset="2"/>
              </a:rPr>
              <a:t> </a:t>
            </a:r>
            <a:r>
              <a:rPr lang="fr-FR" sz="2100" dirty="0"/>
              <a:t> état d’énergie </a:t>
            </a:r>
            <a:r>
              <a:rPr lang="fr-FR" sz="2100" i="1" dirty="0"/>
              <a:t>E</a:t>
            </a:r>
            <a:r>
              <a:rPr lang="fr-FR" sz="2100" i="1" baseline="-25000" dirty="0"/>
              <a:t>D</a:t>
            </a:r>
            <a:r>
              <a:rPr lang="fr-FR" sz="2100" dirty="0"/>
              <a:t> et son « orbite » est localisée près de l’atome </a:t>
            </a:r>
          </a:p>
          <a:p>
            <a:pPr lvl="2" eaLnBrk="1" hangingPunct="1">
              <a:lnSpc>
                <a:spcPct val="80000"/>
              </a:lnSpc>
              <a:defRPr/>
            </a:pPr>
            <a:r>
              <a:rPr lang="fr-FR" sz="2100" dirty="0"/>
              <a:t>Lorsque on « l’amène » sur E</a:t>
            </a:r>
            <a:r>
              <a:rPr lang="fr-FR" sz="2100" baseline="-25000" dirty="0"/>
              <a:t>C</a:t>
            </a:r>
            <a:r>
              <a:rPr lang="fr-FR" sz="2100" dirty="0"/>
              <a:t> </a:t>
            </a:r>
            <a:r>
              <a:rPr lang="fr-FR" sz="2100" dirty="0">
                <a:sym typeface="Wingdings" pitchFamily="2" charset="2"/>
              </a:rPr>
              <a:t> changement de son état quantique ( lié =&gt; état quantique décrit par l’onde de Bloch)  il peut se propager dans tout le cristal  il participe à la conduction</a:t>
            </a:r>
            <a:endParaRPr lang="fr-FR" sz="2100" baseline="-25000" dirty="0"/>
          </a:p>
          <a:p>
            <a:pPr lvl="2" eaLnBrk="1" hangingPunct="1">
              <a:lnSpc>
                <a:spcPct val="80000"/>
              </a:lnSpc>
              <a:defRPr/>
            </a:pPr>
            <a:endParaRPr lang="fr-FR" sz="2100" dirty="0"/>
          </a:p>
        </p:txBody>
      </p:sp>
      <p:sp>
        <p:nvSpPr>
          <p:cNvPr id="306178" name="Espace réservé du numéro de diapositive 5"/>
          <p:cNvSpPr>
            <a:spLocks noGrp="1"/>
          </p:cNvSpPr>
          <p:nvPr>
            <p:ph type="sldNum" sz="quarter" idx="12"/>
          </p:nvPr>
        </p:nvSpPr>
        <p:spPr>
          <a:noFill/>
        </p:spPr>
        <p:txBody>
          <a:bodyPr/>
          <a:lstStyle/>
          <a:p>
            <a:fld id="{6319BBEB-F497-4C58-8CF1-5BDFC6039748}" type="slidenum">
              <a:rPr lang="fr-FR" altLang="en-US"/>
              <a:pPr/>
              <a:t>233</a:t>
            </a:fld>
            <a:endParaRPr lang="fr-FR" altLang="en-US"/>
          </a:p>
        </p:txBody>
      </p:sp>
      <p:sp>
        <p:nvSpPr>
          <p:cNvPr id="345093" name="Rectangle 5"/>
          <p:cNvSpPr>
            <a:spLocks noChangeArrowheads="1"/>
          </p:cNvSpPr>
          <p:nvPr/>
        </p:nvSpPr>
        <p:spPr bwMode="auto">
          <a:xfrm>
            <a:off x="2063750" y="4005264"/>
            <a:ext cx="8229600" cy="2376487"/>
          </a:xfrm>
          <a:prstGeom prst="rect">
            <a:avLst/>
          </a:prstGeom>
          <a:noFill/>
          <a:ln w="9525">
            <a:noFill/>
            <a:miter lim="800000"/>
            <a:headEnd/>
            <a:tailEnd/>
          </a:ln>
          <a:effectLst/>
        </p:spPr>
        <p:txBody>
          <a:bodyPr/>
          <a:lstStyle/>
          <a:p>
            <a:pPr marL="692150" lvl="1" indent="-347663">
              <a:spcBef>
                <a:spcPct val="20000"/>
              </a:spcBef>
              <a:buClr>
                <a:schemeClr val="accent2"/>
              </a:buClr>
              <a:buSzPct val="70000"/>
              <a:buFont typeface="Wingdings" pitchFamily="2" charset="2"/>
              <a:buChar char="l"/>
              <a:defRPr/>
            </a:pPr>
            <a:r>
              <a:rPr lang="fr-FR" sz="2200" i="1" u="sng" dirty="0">
                <a:effectLst>
                  <a:outerShdw blurRad="38100" dist="38100" dir="2700000" algn="tl">
                    <a:srgbClr val="C0C0C0"/>
                  </a:outerShdw>
                </a:effectLst>
              </a:rPr>
              <a:t>SC composés (« compounds SC)</a:t>
            </a:r>
          </a:p>
          <a:p>
            <a:pPr marL="987425" lvl="2" indent="-293688">
              <a:spcBef>
                <a:spcPct val="20000"/>
              </a:spcBef>
              <a:buClr>
                <a:schemeClr val="accent1"/>
              </a:buClr>
              <a:buSzPct val="70000"/>
              <a:buFont typeface="Wingdings" pitchFamily="2" charset="2"/>
              <a:buChar char="l"/>
              <a:defRPr/>
            </a:pPr>
            <a:r>
              <a:rPr lang="fr-FR" sz="2100" i="1" u="sng" dirty="0" err="1">
                <a:effectLst>
                  <a:outerShdw blurRad="38100" dist="38100" dir="2700000" algn="tl">
                    <a:srgbClr val="C0C0C0"/>
                  </a:outerShdw>
                </a:effectLst>
              </a:rPr>
              <a:t>GaAs</a:t>
            </a:r>
            <a:r>
              <a:rPr lang="fr-FR" sz="2100" i="1" u="sng" dirty="0">
                <a:effectLst>
                  <a:outerShdw blurRad="38100" dist="38100" dir="2700000" algn="tl">
                    <a:srgbClr val="C0C0C0"/>
                  </a:outerShdw>
                </a:effectLst>
              </a:rPr>
              <a:t> ou </a:t>
            </a:r>
            <a:r>
              <a:rPr lang="fr-FR" sz="2100" i="1" u="sng" dirty="0" err="1">
                <a:effectLst>
                  <a:outerShdw blurRad="38100" dist="38100" dir="2700000" algn="tl">
                    <a:srgbClr val="C0C0C0"/>
                  </a:outerShdw>
                </a:effectLst>
              </a:rPr>
              <a:t>InP</a:t>
            </a:r>
            <a:r>
              <a:rPr lang="fr-FR" sz="2100" i="1" u="sng" dirty="0">
                <a:effectLst>
                  <a:outerShdw blurRad="38100" dist="38100" dir="2700000" algn="tl">
                    <a:srgbClr val="C0C0C0"/>
                  </a:outerShdw>
                </a:effectLst>
              </a:rPr>
              <a:t> (III-V)</a:t>
            </a:r>
          </a:p>
          <a:p>
            <a:pPr marL="1281113" lvl="3" indent="-292100">
              <a:spcBef>
                <a:spcPct val="20000"/>
              </a:spcBef>
              <a:buClr>
                <a:schemeClr val="tx2"/>
              </a:buClr>
              <a:buSzPct val="75000"/>
              <a:buFont typeface="Wingdings" pitchFamily="2" charset="2"/>
              <a:buChar char="§"/>
              <a:defRPr/>
            </a:pPr>
            <a:r>
              <a:rPr lang="fr-FR" sz="2000" dirty="0">
                <a:latin typeface="Calibri" panose="020F0502020204030204" pitchFamily="34" charset="0"/>
              </a:rPr>
              <a:t>VI à la place de As =&gt; Se, Te</a:t>
            </a:r>
          </a:p>
          <a:p>
            <a:pPr marL="1281113" lvl="3" indent="-292100">
              <a:spcBef>
                <a:spcPct val="20000"/>
              </a:spcBef>
              <a:buClr>
                <a:schemeClr val="tx2"/>
              </a:buClr>
              <a:buSzPct val="75000"/>
              <a:buFont typeface="Wingdings" pitchFamily="2" charset="2"/>
              <a:buChar char="§"/>
              <a:defRPr/>
            </a:pPr>
            <a:r>
              <a:rPr lang="fr-FR" sz="2000" dirty="0">
                <a:latin typeface="Calibri" panose="020F0502020204030204" pitchFamily="34" charset="0"/>
              </a:rPr>
              <a:t>IV à la place de Ga =&gt; Si, C, Sn</a:t>
            </a:r>
          </a:p>
          <a:p>
            <a:pPr marL="1281113" lvl="3" indent="-292100">
              <a:spcBef>
                <a:spcPct val="20000"/>
              </a:spcBef>
              <a:buClr>
                <a:schemeClr val="tx2"/>
              </a:buClr>
              <a:buSzPct val="75000"/>
              <a:buFont typeface="Wingdings" pitchFamily="2" charset="2"/>
              <a:buChar char="§"/>
              <a:defRPr/>
            </a:pPr>
            <a:r>
              <a:rPr lang="fr-FR" sz="2000" dirty="0">
                <a:solidFill>
                  <a:srgbClr val="FF0000"/>
                </a:solidFill>
                <a:latin typeface="Calibri" panose="020F0502020204030204" pitchFamily="34" charset="0"/>
              </a:rPr>
              <a:t>m*=0,05 m</a:t>
            </a:r>
            <a:r>
              <a:rPr lang="fr-FR" sz="2000" baseline="-25000" dirty="0">
                <a:solidFill>
                  <a:srgbClr val="FF0000"/>
                </a:solidFill>
                <a:latin typeface="Calibri" panose="020F0502020204030204" pitchFamily="34" charset="0"/>
              </a:rPr>
              <a:t>0</a:t>
            </a:r>
            <a:r>
              <a:rPr lang="fr-FR" sz="2000" dirty="0">
                <a:solidFill>
                  <a:srgbClr val="FF0000"/>
                </a:solidFill>
                <a:latin typeface="Calibri" panose="020F0502020204030204" pitchFamily="34" charset="0"/>
              </a:rPr>
              <a:t> </a:t>
            </a:r>
            <a:r>
              <a:rPr lang="fr-FR" sz="2000" dirty="0">
                <a:solidFill>
                  <a:srgbClr val="FF0000"/>
                </a:solidFill>
                <a:latin typeface="Calibri" panose="020F0502020204030204" pitchFamily="34" charset="0"/>
                <a:sym typeface="Wingdings" pitchFamily="2" charset="2"/>
              </a:rPr>
              <a:t> E</a:t>
            </a:r>
            <a:r>
              <a:rPr lang="fr-FR" sz="2000" baseline="-25000" dirty="0">
                <a:solidFill>
                  <a:srgbClr val="FF0000"/>
                </a:solidFill>
                <a:latin typeface="Calibri" panose="020F0502020204030204" pitchFamily="34" charset="0"/>
                <a:sym typeface="Wingdings" pitchFamily="2" charset="2"/>
              </a:rPr>
              <a:t>C</a:t>
            </a:r>
            <a:r>
              <a:rPr lang="fr-FR" sz="2000" dirty="0">
                <a:solidFill>
                  <a:srgbClr val="FF0000"/>
                </a:solidFill>
                <a:latin typeface="Calibri" panose="020F0502020204030204" pitchFamily="34" charset="0"/>
                <a:sym typeface="Wingdings" pitchFamily="2" charset="2"/>
              </a:rPr>
              <a:t> – E</a:t>
            </a:r>
            <a:r>
              <a:rPr lang="fr-FR" sz="2000" baseline="-25000" dirty="0">
                <a:solidFill>
                  <a:srgbClr val="FF0000"/>
                </a:solidFill>
                <a:latin typeface="Calibri" panose="020F0502020204030204" pitchFamily="34" charset="0"/>
                <a:sym typeface="Wingdings" pitchFamily="2" charset="2"/>
              </a:rPr>
              <a:t>D</a:t>
            </a:r>
            <a:r>
              <a:rPr lang="fr-FR" sz="2000" dirty="0">
                <a:solidFill>
                  <a:srgbClr val="FF0000"/>
                </a:solidFill>
                <a:latin typeface="Calibri" panose="020F0502020204030204" pitchFamily="34" charset="0"/>
                <a:sym typeface="Wingdings" pitchFamily="2" charset="2"/>
              </a:rPr>
              <a:t> = 5 </a:t>
            </a:r>
            <a:r>
              <a:rPr lang="fr-FR" sz="2000" dirty="0" err="1">
                <a:solidFill>
                  <a:srgbClr val="FF0000"/>
                </a:solidFill>
                <a:latin typeface="Calibri" panose="020F0502020204030204" pitchFamily="34" charset="0"/>
                <a:sym typeface="Wingdings" pitchFamily="2" charset="2"/>
              </a:rPr>
              <a:t>meV</a:t>
            </a:r>
            <a:r>
              <a:rPr lang="fr-FR" sz="2000" dirty="0">
                <a:solidFill>
                  <a:srgbClr val="FF0000"/>
                </a:solidFill>
                <a:latin typeface="Calibri" panose="020F0502020204030204" pitchFamily="34" charset="0"/>
                <a:sym typeface="Wingdings" pitchFamily="2" charset="2"/>
              </a:rPr>
              <a:t> !!</a:t>
            </a:r>
            <a:endParaRPr lang="fr-FR" sz="2000" dirty="0">
              <a:solidFill>
                <a:srgbClr val="FF0000"/>
              </a:solidFill>
              <a:latin typeface="Calibri" panose="020F0502020204030204" pitchFamily="34" charset="0"/>
            </a:endParaRPr>
          </a:p>
          <a:p>
            <a:pPr marL="987425" lvl="2" indent="-293688">
              <a:spcBef>
                <a:spcPct val="20000"/>
              </a:spcBef>
              <a:buClr>
                <a:schemeClr val="accent1"/>
              </a:buClr>
              <a:buSzPct val="70000"/>
              <a:buFont typeface="Wingdings" pitchFamily="2" charset="2"/>
              <a:buChar char="l"/>
              <a:defRPr/>
            </a:pPr>
            <a:endParaRPr lang="fr-FR" sz="23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1424" y="30689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4"/>
          <p:cNvSpPr>
            <a:spLocks noGrp="1" noChangeArrowheads="1"/>
          </p:cNvSpPr>
          <p:nvPr>
            <p:ph type="title"/>
          </p:nvPr>
        </p:nvSpPr>
        <p:spPr/>
        <p:txBody>
          <a:bodyPr>
            <a:normAutofit/>
          </a:bodyPr>
          <a:lstStyle/>
          <a:p>
            <a:pPr eaLnBrk="1" hangingPunct="1"/>
            <a:r>
              <a:rPr lang="fr-FR"/>
              <a:t>Niveau « donneur » dans la Bande Interdite.</a:t>
            </a:r>
          </a:p>
        </p:txBody>
      </p:sp>
      <p:sp>
        <p:nvSpPr>
          <p:cNvPr id="307202" name="Espace réservé du numéro de diapositive 4"/>
          <p:cNvSpPr>
            <a:spLocks noGrp="1"/>
          </p:cNvSpPr>
          <p:nvPr>
            <p:ph type="sldNum" sz="quarter" idx="12"/>
          </p:nvPr>
        </p:nvSpPr>
        <p:spPr>
          <a:noFill/>
        </p:spPr>
        <p:txBody>
          <a:bodyPr/>
          <a:lstStyle/>
          <a:p>
            <a:fld id="{CF58363B-2765-47B3-BB20-D1789774A99B}" type="slidenum">
              <a:rPr lang="fr-FR" altLang="en-US"/>
              <a:pPr/>
              <a:t>234</a:t>
            </a:fld>
            <a:endParaRPr lang="fr-FR" altLang="en-US"/>
          </a:p>
        </p:txBody>
      </p:sp>
      <p:pic>
        <p:nvPicPr>
          <p:cNvPr id="307204" name="Picture 5"/>
          <p:cNvPicPr>
            <a:picLocks noChangeAspect="1" noChangeArrowheads="1"/>
          </p:cNvPicPr>
          <p:nvPr/>
        </p:nvPicPr>
        <p:blipFill>
          <a:blip r:embed="rId5" cstate="print"/>
          <a:srcRect b="11488"/>
          <a:stretch>
            <a:fillRect/>
          </a:stretch>
        </p:blipFill>
        <p:spPr bwMode="auto">
          <a:xfrm>
            <a:off x="1524000" y="1947864"/>
            <a:ext cx="4419600" cy="2776537"/>
          </a:xfrm>
          <a:prstGeom prst="rect">
            <a:avLst/>
          </a:prstGeom>
          <a:noFill/>
          <a:ln w="9525">
            <a:noFill/>
            <a:miter lim="800000"/>
            <a:headEnd/>
            <a:tailEnd/>
          </a:ln>
        </p:spPr>
      </p:pic>
      <p:pic>
        <p:nvPicPr>
          <p:cNvPr id="307205" name="Picture 6"/>
          <p:cNvPicPr>
            <a:picLocks noChangeAspect="1" noChangeArrowheads="1"/>
          </p:cNvPicPr>
          <p:nvPr/>
        </p:nvPicPr>
        <p:blipFill>
          <a:blip r:embed="rId6" cstate="print"/>
          <a:srcRect b="10660"/>
          <a:stretch>
            <a:fillRect/>
          </a:stretch>
        </p:blipFill>
        <p:spPr bwMode="auto">
          <a:xfrm>
            <a:off x="6248400" y="1970088"/>
            <a:ext cx="4344988" cy="2754312"/>
          </a:xfrm>
          <a:prstGeom prst="rect">
            <a:avLst/>
          </a:prstGeom>
          <a:noFill/>
          <a:ln w="9525">
            <a:noFill/>
            <a:miter lim="800000"/>
            <a:headEnd/>
            <a:tailEnd/>
          </a:ln>
        </p:spPr>
      </p:pic>
      <p:sp>
        <p:nvSpPr>
          <p:cNvPr id="346119" name="Text Box 7"/>
          <p:cNvSpPr txBox="1">
            <a:spLocks noChangeArrowheads="1"/>
          </p:cNvSpPr>
          <p:nvPr/>
        </p:nvSpPr>
        <p:spPr bwMode="auto">
          <a:xfrm>
            <a:off x="1992314" y="5084763"/>
            <a:ext cx="8351837" cy="1569660"/>
          </a:xfrm>
          <a:prstGeom prst="rect">
            <a:avLst/>
          </a:prstGeom>
          <a:noFill/>
          <a:ln w="9525">
            <a:noFill/>
            <a:miter lim="800000"/>
            <a:headEnd/>
            <a:tailEnd/>
          </a:ln>
          <a:effectLst/>
        </p:spPr>
        <p:txBody>
          <a:bodyPr>
            <a:spAutoFit/>
          </a:bodyPr>
          <a:lstStyle/>
          <a:p>
            <a:pPr>
              <a:buFontTx/>
              <a:buChar char="•"/>
              <a:defRPr/>
            </a:pPr>
            <a:r>
              <a:rPr lang="fr-FR" sz="2400"/>
              <a:t> On remarque que l’on a créé des électrons dans la bande de conduction sans la présence de trous dans la bande de valence </a:t>
            </a:r>
            <a:r>
              <a:rPr lang="fr-FR" sz="2400">
                <a:sym typeface="Wingdings" pitchFamily="2" charset="2"/>
              </a:rPr>
              <a:t>  </a:t>
            </a:r>
            <a:r>
              <a:rPr lang="fr-FR" sz="2400" i="1">
                <a:solidFill>
                  <a:srgbClr val="FF0000"/>
                </a:solidFill>
                <a:effectLst>
                  <a:outerShdw blurRad="38100" dist="38100" dir="2700000" algn="tl">
                    <a:srgbClr val="C0C0C0"/>
                  </a:outerShdw>
                </a:effectLst>
                <a:sym typeface="Wingdings" pitchFamily="2" charset="2"/>
              </a:rPr>
              <a:t>n </a:t>
            </a:r>
            <a:r>
              <a:rPr lang="fr-FR" sz="2400" i="1">
                <a:solidFill>
                  <a:srgbClr val="FF0000"/>
                </a:solidFill>
                <a:effectLst>
                  <a:outerShdw blurRad="38100" dist="38100" dir="2700000" algn="tl">
                    <a:srgbClr val="C0C0C0"/>
                  </a:outerShdw>
                </a:effectLst>
                <a:cs typeface="Arial" charset="0"/>
                <a:sym typeface="Wingdings" pitchFamily="2" charset="2"/>
              </a:rPr>
              <a:t>&gt;&gt; p.</a:t>
            </a:r>
          </a:p>
          <a:p>
            <a:pPr>
              <a:buFontTx/>
              <a:buChar char="•"/>
              <a:defRPr/>
            </a:pPr>
            <a:r>
              <a:rPr lang="fr-FR" sz="2400">
                <a:cs typeface="Arial" charset="0"/>
                <a:sym typeface="Wingdings" pitchFamily="2" charset="2"/>
              </a:rPr>
              <a:t> La BV est pleine  ne conduit pas!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Rectangle 2"/>
          <p:cNvSpPr>
            <a:spLocks noGrp="1" noChangeArrowheads="1"/>
          </p:cNvSpPr>
          <p:nvPr>
            <p:ph type="title"/>
          </p:nvPr>
        </p:nvSpPr>
        <p:spPr/>
        <p:txBody>
          <a:bodyPr>
            <a:normAutofit/>
          </a:bodyPr>
          <a:lstStyle/>
          <a:p>
            <a:pPr eaLnBrk="1" hangingPunct="1"/>
            <a:r>
              <a:rPr lang="fr-FR"/>
              <a:t>Niveau « accepteur » dans la Bande Interdite.</a:t>
            </a:r>
          </a:p>
        </p:txBody>
      </p:sp>
      <p:sp>
        <p:nvSpPr>
          <p:cNvPr id="308229" name="Rectangle 3"/>
          <p:cNvSpPr>
            <a:spLocks noGrp="1" noChangeArrowheads="1"/>
          </p:cNvSpPr>
          <p:nvPr>
            <p:ph idx="1"/>
          </p:nvPr>
        </p:nvSpPr>
        <p:spPr>
          <a:xfrm>
            <a:off x="1847850" y="1719263"/>
            <a:ext cx="8362950" cy="4411662"/>
          </a:xfrm>
        </p:spPr>
        <p:txBody>
          <a:bodyPr/>
          <a:lstStyle/>
          <a:p>
            <a:pPr eaLnBrk="1" hangingPunct="1"/>
            <a:r>
              <a:rPr lang="fr-FR" dirty="0"/>
              <a:t>Considérons le cas du SC Silicium (col IV)</a:t>
            </a:r>
          </a:p>
          <a:p>
            <a:pPr lvl="1" eaLnBrk="1" hangingPunct="1"/>
            <a:r>
              <a:rPr lang="fr-FR" dirty="0"/>
              <a:t>Introduisons des atomes dopants de la colonne III:</a:t>
            </a:r>
          </a:p>
          <a:p>
            <a:pPr lvl="2" eaLnBrk="1" hangingPunct="1"/>
            <a:r>
              <a:rPr lang="fr-FR" dirty="0"/>
              <a:t>Par ex B, Al ou Ga </a:t>
            </a:r>
            <a:r>
              <a:rPr lang="fr-FR" dirty="0">
                <a:sym typeface="Wingdings" pitchFamily="2" charset="2"/>
              </a:rPr>
              <a:t> 3 électrons périphériques </a:t>
            </a:r>
            <a:r>
              <a:rPr lang="fr-FR" i="1" dirty="0" err="1">
                <a:sym typeface="Wingdings" pitchFamily="2" charset="2"/>
              </a:rPr>
              <a:t>ie</a:t>
            </a:r>
            <a:r>
              <a:rPr lang="fr-FR" dirty="0">
                <a:sym typeface="Wingdings" pitchFamily="2" charset="2"/>
              </a:rPr>
              <a:t> un de « moins » / au Si.</a:t>
            </a:r>
            <a:endParaRPr lang="fr-FR" dirty="0"/>
          </a:p>
        </p:txBody>
      </p:sp>
      <p:sp>
        <p:nvSpPr>
          <p:cNvPr id="308226" name="Espace réservé du numéro de diapositive 5"/>
          <p:cNvSpPr>
            <a:spLocks noGrp="1"/>
          </p:cNvSpPr>
          <p:nvPr>
            <p:ph type="sldNum" sz="quarter" idx="12"/>
          </p:nvPr>
        </p:nvSpPr>
        <p:spPr>
          <a:noFill/>
        </p:spPr>
        <p:txBody>
          <a:bodyPr/>
          <a:lstStyle/>
          <a:p>
            <a:fld id="{6ACBD3B8-65CD-4DF6-8989-715566FF25C9}" type="slidenum">
              <a:rPr lang="fr-FR" altLang="en-US"/>
              <a:pPr/>
              <a:t>235</a:t>
            </a:fld>
            <a:endParaRPr lang="fr-FR" altLang="en-US"/>
          </a:p>
        </p:txBody>
      </p:sp>
      <p:pic>
        <p:nvPicPr>
          <p:cNvPr id="308227" name="Picture 38"/>
          <p:cNvPicPr>
            <a:picLocks noChangeAspect="1" noChangeArrowheads="1"/>
          </p:cNvPicPr>
          <p:nvPr/>
        </p:nvPicPr>
        <p:blipFill>
          <a:blip r:embed="rId5" cstate="print"/>
          <a:srcRect b="6699"/>
          <a:stretch>
            <a:fillRect/>
          </a:stretch>
        </p:blipFill>
        <p:spPr bwMode="auto">
          <a:xfrm>
            <a:off x="6546851" y="3702050"/>
            <a:ext cx="3813175" cy="2838450"/>
          </a:xfrm>
          <a:prstGeom prst="rect">
            <a:avLst/>
          </a:prstGeom>
          <a:noFill/>
          <a:ln w="9525">
            <a:noFill/>
            <a:miter lim="800000"/>
            <a:headEnd/>
            <a:tailEnd/>
          </a:ln>
        </p:spPr>
      </p:pic>
      <p:sp>
        <p:nvSpPr>
          <p:cNvPr id="308230" name="Oval 5"/>
          <p:cNvSpPr>
            <a:spLocks noChangeAspect="1" noChangeArrowheads="1"/>
          </p:cNvSpPr>
          <p:nvPr/>
        </p:nvSpPr>
        <p:spPr bwMode="auto">
          <a:xfrm>
            <a:off x="9091613" y="4524375"/>
            <a:ext cx="431800" cy="431800"/>
          </a:xfrm>
          <a:prstGeom prst="ellipse">
            <a:avLst/>
          </a:prstGeom>
          <a:noFill/>
          <a:ln w="19050">
            <a:solidFill>
              <a:srgbClr val="000099"/>
            </a:solidFill>
            <a:round/>
            <a:headEnd/>
            <a:tailEnd/>
          </a:ln>
        </p:spPr>
        <p:txBody>
          <a:bodyPr wrap="none" anchor="ctr"/>
          <a:lstStyle/>
          <a:p>
            <a:endParaRPr lang="fr-FR"/>
          </a:p>
        </p:txBody>
      </p:sp>
      <p:sp>
        <p:nvSpPr>
          <p:cNvPr id="308231" name="Oval 7"/>
          <p:cNvSpPr>
            <a:spLocks noChangeArrowheads="1"/>
          </p:cNvSpPr>
          <p:nvPr/>
        </p:nvSpPr>
        <p:spPr bwMode="auto">
          <a:xfrm>
            <a:off x="9236076" y="4379914"/>
            <a:ext cx="73025" cy="73025"/>
          </a:xfrm>
          <a:prstGeom prst="ellipse">
            <a:avLst/>
          </a:prstGeom>
          <a:solidFill>
            <a:srgbClr val="FF0000"/>
          </a:solidFill>
          <a:ln w="9525">
            <a:noFill/>
            <a:round/>
            <a:headEnd/>
            <a:tailEnd/>
          </a:ln>
        </p:spPr>
        <p:txBody>
          <a:bodyPr wrap="none" anchor="ctr"/>
          <a:lstStyle/>
          <a:p>
            <a:endParaRPr lang="fr-FR"/>
          </a:p>
        </p:txBody>
      </p:sp>
      <p:sp>
        <p:nvSpPr>
          <p:cNvPr id="308232" name="Oval 8"/>
          <p:cNvSpPr>
            <a:spLocks noChangeArrowheads="1"/>
          </p:cNvSpPr>
          <p:nvPr/>
        </p:nvSpPr>
        <p:spPr bwMode="auto">
          <a:xfrm>
            <a:off x="9509126" y="4667251"/>
            <a:ext cx="73025" cy="73025"/>
          </a:xfrm>
          <a:prstGeom prst="ellipse">
            <a:avLst/>
          </a:prstGeom>
          <a:solidFill>
            <a:srgbClr val="FF0000"/>
          </a:solidFill>
          <a:ln w="9525">
            <a:noFill/>
            <a:round/>
            <a:headEnd/>
            <a:tailEnd/>
          </a:ln>
        </p:spPr>
        <p:txBody>
          <a:bodyPr wrap="none" anchor="ctr"/>
          <a:lstStyle/>
          <a:p>
            <a:endParaRPr lang="fr-FR"/>
          </a:p>
        </p:txBody>
      </p:sp>
      <p:sp>
        <p:nvSpPr>
          <p:cNvPr id="308233" name="Oval 12"/>
          <p:cNvSpPr>
            <a:spLocks noChangeArrowheads="1"/>
          </p:cNvSpPr>
          <p:nvPr/>
        </p:nvSpPr>
        <p:spPr bwMode="auto">
          <a:xfrm>
            <a:off x="2236789" y="3644900"/>
            <a:ext cx="1081087" cy="1079500"/>
          </a:xfrm>
          <a:prstGeom prst="ellipse">
            <a:avLst/>
          </a:prstGeom>
          <a:noFill/>
          <a:ln w="28575">
            <a:solidFill>
              <a:schemeClr val="tx1"/>
            </a:solidFill>
            <a:round/>
            <a:headEnd/>
            <a:tailEnd/>
          </a:ln>
        </p:spPr>
        <p:txBody>
          <a:bodyPr wrap="none" anchor="ctr"/>
          <a:lstStyle/>
          <a:p>
            <a:endParaRPr lang="fr-FR"/>
          </a:p>
        </p:txBody>
      </p:sp>
      <p:sp>
        <p:nvSpPr>
          <p:cNvPr id="308234" name="Oval 13"/>
          <p:cNvSpPr>
            <a:spLocks noChangeAspect="1" noChangeArrowheads="1"/>
          </p:cNvSpPr>
          <p:nvPr/>
        </p:nvSpPr>
        <p:spPr bwMode="auto">
          <a:xfrm>
            <a:off x="2525713" y="3919539"/>
            <a:ext cx="500062" cy="503237"/>
          </a:xfrm>
          <a:prstGeom prst="ellipse">
            <a:avLst/>
          </a:prstGeom>
          <a:solidFill>
            <a:schemeClr val="bg1">
              <a:lumMod val="85000"/>
            </a:schemeClr>
          </a:solidFill>
          <a:ln w="9525">
            <a:noFill/>
            <a:round/>
            <a:headEnd/>
            <a:tailEnd/>
          </a:ln>
        </p:spPr>
        <p:txBody>
          <a:bodyPr wrap="none" anchor="ctr"/>
          <a:lstStyle/>
          <a:p>
            <a:pPr algn="ctr"/>
            <a:r>
              <a:rPr lang="fr-FR" b="1">
                <a:solidFill>
                  <a:schemeClr val="hlink"/>
                </a:solidFill>
                <a:latin typeface="Times New Roman" pitchFamily="18" charset="0"/>
              </a:rPr>
              <a:t>B</a:t>
            </a:r>
          </a:p>
        </p:txBody>
      </p:sp>
      <p:sp>
        <p:nvSpPr>
          <p:cNvPr id="308235" name="Oval 15"/>
          <p:cNvSpPr>
            <a:spLocks noChangeArrowheads="1"/>
          </p:cNvSpPr>
          <p:nvPr/>
        </p:nvSpPr>
        <p:spPr bwMode="auto">
          <a:xfrm>
            <a:off x="3128964" y="3775076"/>
            <a:ext cx="73025" cy="73025"/>
          </a:xfrm>
          <a:prstGeom prst="ellipse">
            <a:avLst/>
          </a:prstGeom>
          <a:solidFill>
            <a:srgbClr val="FF0000"/>
          </a:solidFill>
          <a:ln w="9525">
            <a:noFill/>
            <a:round/>
            <a:headEnd/>
            <a:tailEnd/>
          </a:ln>
        </p:spPr>
        <p:txBody>
          <a:bodyPr wrap="none" anchor="ctr"/>
          <a:lstStyle/>
          <a:p>
            <a:endParaRPr lang="fr-FR"/>
          </a:p>
        </p:txBody>
      </p:sp>
      <p:sp>
        <p:nvSpPr>
          <p:cNvPr id="308236" name="Oval 17"/>
          <p:cNvSpPr>
            <a:spLocks noChangeArrowheads="1"/>
          </p:cNvSpPr>
          <p:nvPr/>
        </p:nvSpPr>
        <p:spPr bwMode="auto">
          <a:xfrm>
            <a:off x="2813051" y="4683126"/>
            <a:ext cx="73025" cy="73025"/>
          </a:xfrm>
          <a:prstGeom prst="ellipse">
            <a:avLst/>
          </a:prstGeom>
          <a:solidFill>
            <a:srgbClr val="FF0000"/>
          </a:solidFill>
          <a:ln w="9525">
            <a:noFill/>
            <a:round/>
            <a:headEnd/>
            <a:tailEnd/>
          </a:ln>
        </p:spPr>
        <p:txBody>
          <a:bodyPr wrap="none" anchor="ctr"/>
          <a:lstStyle/>
          <a:p>
            <a:endParaRPr lang="fr-FR"/>
          </a:p>
        </p:txBody>
      </p:sp>
      <p:sp>
        <p:nvSpPr>
          <p:cNvPr id="308237" name="Oval 18"/>
          <p:cNvSpPr>
            <a:spLocks noChangeArrowheads="1"/>
          </p:cNvSpPr>
          <p:nvPr/>
        </p:nvSpPr>
        <p:spPr bwMode="auto">
          <a:xfrm>
            <a:off x="2208214" y="4278314"/>
            <a:ext cx="73025" cy="73025"/>
          </a:xfrm>
          <a:prstGeom prst="ellipse">
            <a:avLst/>
          </a:prstGeom>
          <a:solidFill>
            <a:srgbClr val="FF0000"/>
          </a:solidFill>
          <a:ln w="9525">
            <a:noFill/>
            <a:round/>
            <a:headEnd/>
            <a:tailEnd/>
          </a:ln>
        </p:spPr>
        <p:txBody>
          <a:bodyPr wrap="none" anchor="ctr"/>
          <a:lstStyle/>
          <a:p>
            <a:endParaRPr lang="fr-FR"/>
          </a:p>
        </p:txBody>
      </p:sp>
      <p:sp>
        <p:nvSpPr>
          <p:cNvPr id="308238" name="Text Box 19"/>
          <p:cNvSpPr txBox="1">
            <a:spLocks noChangeArrowheads="1"/>
          </p:cNvSpPr>
          <p:nvPr/>
        </p:nvSpPr>
        <p:spPr bwMode="auto">
          <a:xfrm>
            <a:off x="2360613" y="4946651"/>
            <a:ext cx="831850" cy="366713"/>
          </a:xfrm>
          <a:prstGeom prst="rect">
            <a:avLst/>
          </a:prstGeom>
          <a:noFill/>
          <a:ln w="9525">
            <a:noFill/>
            <a:miter lim="800000"/>
            <a:headEnd/>
            <a:tailEnd/>
          </a:ln>
        </p:spPr>
        <p:txBody>
          <a:bodyPr wrap="none">
            <a:spAutoFit/>
          </a:bodyPr>
          <a:lstStyle/>
          <a:p>
            <a:r>
              <a:rPr lang="fr-FR"/>
              <a:t>neutre</a:t>
            </a:r>
          </a:p>
        </p:txBody>
      </p:sp>
      <p:sp>
        <p:nvSpPr>
          <p:cNvPr id="308239" name="Oval 20"/>
          <p:cNvSpPr>
            <a:spLocks noChangeArrowheads="1"/>
          </p:cNvSpPr>
          <p:nvPr/>
        </p:nvSpPr>
        <p:spPr bwMode="auto">
          <a:xfrm>
            <a:off x="4870450" y="3789363"/>
            <a:ext cx="1081088" cy="1079500"/>
          </a:xfrm>
          <a:prstGeom prst="ellipse">
            <a:avLst/>
          </a:prstGeom>
          <a:noFill/>
          <a:ln w="28575">
            <a:solidFill>
              <a:schemeClr val="tx1"/>
            </a:solidFill>
            <a:round/>
            <a:headEnd/>
            <a:tailEnd/>
          </a:ln>
        </p:spPr>
        <p:txBody>
          <a:bodyPr wrap="none" anchor="ctr"/>
          <a:lstStyle/>
          <a:p>
            <a:endParaRPr lang="fr-FR"/>
          </a:p>
        </p:txBody>
      </p:sp>
      <p:sp>
        <p:nvSpPr>
          <p:cNvPr id="308240" name="Oval 21"/>
          <p:cNvSpPr>
            <a:spLocks noChangeAspect="1" noChangeArrowheads="1"/>
          </p:cNvSpPr>
          <p:nvPr/>
        </p:nvSpPr>
        <p:spPr bwMode="auto">
          <a:xfrm>
            <a:off x="5159376" y="4064000"/>
            <a:ext cx="500063" cy="503238"/>
          </a:xfrm>
          <a:prstGeom prst="ellipse">
            <a:avLst/>
          </a:prstGeom>
          <a:solidFill>
            <a:schemeClr val="bg1">
              <a:lumMod val="85000"/>
            </a:schemeClr>
          </a:solidFill>
          <a:ln w="9525">
            <a:noFill/>
            <a:round/>
            <a:headEnd/>
            <a:tailEnd/>
          </a:ln>
        </p:spPr>
        <p:txBody>
          <a:bodyPr wrap="none" anchor="ctr"/>
          <a:lstStyle/>
          <a:p>
            <a:pPr algn="ctr"/>
            <a:r>
              <a:rPr lang="fr-FR" b="1" dirty="0">
                <a:solidFill>
                  <a:schemeClr val="hlink"/>
                </a:solidFill>
                <a:latin typeface="Times New Roman" pitchFamily="18" charset="0"/>
              </a:rPr>
              <a:t>B</a:t>
            </a:r>
          </a:p>
        </p:txBody>
      </p:sp>
      <p:sp>
        <p:nvSpPr>
          <p:cNvPr id="308241" name="Oval 23"/>
          <p:cNvSpPr>
            <a:spLocks noChangeArrowheads="1"/>
          </p:cNvSpPr>
          <p:nvPr/>
        </p:nvSpPr>
        <p:spPr bwMode="auto">
          <a:xfrm>
            <a:off x="5375276" y="3759201"/>
            <a:ext cx="73025" cy="73025"/>
          </a:xfrm>
          <a:prstGeom prst="ellipse">
            <a:avLst/>
          </a:prstGeom>
          <a:solidFill>
            <a:srgbClr val="FF0000"/>
          </a:solidFill>
          <a:ln w="9525">
            <a:noFill/>
            <a:round/>
            <a:headEnd/>
            <a:tailEnd/>
          </a:ln>
        </p:spPr>
        <p:txBody>
          <a:bodyPr wrap="none" anchor="ctr"/>
          <a:lstStyle/>
          <a:p>
            <a:endParaRPr lang="fr-FR"/>
          </a:p>
        </p:txBody>
      </p:sp>
      <p:sp>
        <p:nvSpPr>
          <p:cNvPr id="308242" name="Oval 24"/>
          <p:cNvSpPr>
            <a:spLocks noChangeArrowheads="1"/>
          </p:cNvSpPr>
          <p:nvPr/>
        </p:nvSpPr>
        <p:spPr bwMode="auto">
          <a:xfrm>
            <a:off x="5905501" y="4292601"/>
            <a:ext cx="73025" cy="73025"/>
          </a:xfrm>
          <a:prstGeom prst="ellipse">
            <a:avLst/>
          </a:prstGeom>
          <a:solidFill>
            <a:srgbClr val="FF0000"/>
          </a:solidFill>
          <a:ln w="9525">
            <a:noFill/>
            <a:round/>
            <a:headEnd/>
            <a:tailEnd/>
          </a:ln>
        </p:spPr>
        <p:txBody>
          <a:bodyPr wrap="none" anchor="ctr"/>
          <a:lstStyle/>
          <a:p>
            <a:endParaRPr lang="fr-FR"/>
          </a:p>
        </p:txBody>
      </p:sp>
      <p:sp>
        <p:nvSpPr>
          <p:cNvPr id="308243" name="Oval 25"/>
          <p:cNvSpPr>
            <a:spLocks noChangeArrowheads="1"/>
          </p:cNvSpPr>
          <p:nvPr/>
        </p:nvSpPr>
        <p:spPr bwMode="auto">
          <a:xfrm>
            <a:off x="5446714" y="4827589"/>
            <a:ext cx="73025" cy="73025"/>
          </a:xfrm>
          <a:prstGeom prst="ellipse">
            <a:avLst/>
          </a:prstGeom>
          <a:solidFill>
            <a:srgbClr val="33CC33"/>
          </a:solidFill>
          <a:ln w="9525">
            <a:noFill/>
            <a:round/>
            <a:headEnd/>
            <a:tailEnd/>
          </a:ln>
        </p:spPr>
        <p:txBody>
          <a:bodyPr wrap="none" anchor="ctr"/>
          <a:lstStyle/>
          <a:p>
            <a:endParaRPr lang="fr-FR"/>
          </a:p>
        </p:txBody>
      </p:sp>
      <p:sp>
        <p:nvSpPr>
          <p:cNvPr id="308244" name="Oval 26"/>
          <p:cNvSpPr>
            <a:spLocks noChangeArrowheads="1"/>
          </p:cNvSpPr>
          <p:nvPr/>
        </p:nvSpPr>
        <p:spPr bwMode="auto">
          <a:xfrm>
            <a:off x="4841876" y="4292601"/>
            <a:ext cx="73025" cy="73025"/>
          </a:xfrm>
          <a:prstGeom prst="ellipse">
            <a:avLst/>
          </a:prstGeom>
          <a:solidFill>
            <a:srgbClr val="FF0000"/>
          </a:solidFill>
          <a:ln w="9525">
            <a:noFill/>
            <a:round/>
            <a:headEnd/>
            <a:tailEnd/>
          </a:ln>
        </p:spPr>
        <p:txBody>
          <a:bodyPr wrap="none" anchor="ctr"/>
          <a:lstStyle/>
          <a:p>
            <a:endParaRPr lang="fr-FR"/>
          </a:p>
        </p:txBody>
      </p:sp>
      <p:sp>
        <p:nvSpPr>
          <p:cNvPr id="308245" name="Text Box 27"/>
          <p:cNvSpPr txBox="1">
            <a:spLocks noChangeArrowheads="1"/>
          </p:cNvSpPr>
          <p:nvPr/>
        </p:nvSpPr>
        <p:spPr bwMode="auto">
          <a:xfrm>
            <a:off x="4943475" y="4956176"/>
            <a:ext cx="933450" cy="366713"/>
          </a:xfrm>
          <a:prstGeom prst="rect">
            <a:avLst/>
          </a:prstGeom>
          <a:noFill/>
          <a:ln w="9525">
            <a:noFill/>
            <a:miter lim="800000"/>
            <a:headEnd/>
            <a:tailEnd/>
          </a:ln>
        </p:spPr>
        <p:txBody>
          <a:bodyPr wrap="none">
            <a:spAutoFit/>
          </a:bodyPr>
          <a:lstStyle/>
          <a:p>
            <a:r>
              <a:rPr lang="fr-FR"/>
              <a:t>Ionisé -</a:t>
            </a:r>
          </a:p>
        </p:txBody>
      </p:sp>
      <p:sp>
        <p:nvSpPr>
          <p:cNvPr id="308246" name="Oval 29"/>
          <p:cNvSpPr>
            <a:spLocks noChangeArrowheads="1"/>
          </p:cNvSpPr>
          <p:nvPr/>
        </p:nvSpPr>
        <p:spPr bwMode="auto">
          <a:xfrm>
            <a:off x="4008438" y="3500439"/>
            <a:ext cx="2374900" cy="1944687"/>
          </a:xfrm>
          <a:prstGeom prst="ellipse">
            <a:avLst/>
          </a:prstGeom>
          <a:noFill/>
          <a:ln w="9525">
            <a:solidFill>
              <a:srgbClr val="FF3399"/>
            </a:solidFill>
            <a:round/>
            <a:headEnd/>
            <a:tailEnd/>
          </a:ln>
        </p:spPr>
        <p:txBody>
          <a:bodyPr wrap="none" anchor="ctr"/>
          <a:lstStyle/>
          <a:p>
            <a:endParaRPr lang="fr-FR"/>
          </a:p>
        </p:txBody>
      </p:sp>
      <p:sp>
        <p:nvSpPr>
          <p:cNvPr id="308247" name="AutoShape 30"/>
          <p:cNvSpPr>
            <a:spLocks noChangeArrowheads="1"/>
          </p:cNvSpPr>
          <p:nvPr/>
        </p:nvSpPr>
        <p:spPr bwMode="auto">
          <a:xfrm rot="-3089353">
            <a:off x="3963988" y="5297488"/>
            <a:ext cx="514350" cy="234950"/>
          </a:xfrm>
          <a:prstGeom prst="leftRightArrow">
            <a:avLst>
              <a:gd name="adj1" fmla="val 50000"/>
              <a:gd name="adj2" fmla="val 43784"/>
            </a:avLst>
          </a:prstGeom>
          <a:solidFill>
            <a:srgbClr val="DDDDDD"/>
          </a:solidFill>
          <a:ln w="9525">
            <a:solidFill>
              <a:schemeClr val="tx1"/>
            </a:solidFill>
            <a:miter lim="800000"/>
            <a:headEnd/>
            <a:tailEnd/>
          </a:ln>
        </p:spPr>
        <p:txBody>
          <a:bodyPr wrap="none" anchor="ctr"/>
          <a:lstStyle/>
          <a:p>
            <a:endParaRPr lang="fr-FR"/>
          </a:p>
        </p:txBody>
      </p:sp>
      <p:grpSp>
        <p:nvGrpSpPr>
          <p:cNvPr id="308248" name="Group 31"/>
          <p:cNvGrpSpPr>
            <a:grpSpLocks/>
          </p:cNvGrpSpPr>
          <p:nvPr/>
        </p:nvGrpSpPr>
        <p:grpSpPr bwMode="auto">
          <a:xfrm>
            <a:off x="2208213" y="5805488"/>
            <a:ext cx="1028700" cy="647700"/>
            <a:chOff x="735" y="3657"/>
            <a:chExt cx="648" cy="408"/>
          </a:xfrm>
        </p:grpSpPr>
        <p:sp>
          <p:nvSpPr>
            <p:cNvPr id="308254" name="Oval 32"/>
            <p:cNvSpPr>
              <a:spLocks noChangeArrowheads="1"/>
            </p:cNvSpPr>
            <p:nvPr/>
          </p:nvSpPr>
          <p:spPr bwMode="auto">
            <a:xfrm>
              <a:off x="975" y="3657"/>
              <a:ext cx="408" cy="408"/>
            </a:xfrm>
            <a:prstGeom prst="ellipse">
              <a:avLst/>
            </a:prstGeom>
            <a:noFill/>
            <a:ln w="9525">
              <a:solidFill>
                <a:srgbClr val="FF3399"/>
              </a:solidFill>
              <a:round/>
              <a:headEnd/>
              <a:tailEnd/>
            </a:ln>
          </p:spPr>
          <p:txBody>
            <a:bodyPr wrap="none" anchor="ctr"/>
            <a:lstStyle/>
            <a:p>
              <a:endParaRPr lang="fr-FR"/>
            </a:p>
          </p:txBody>
        </p:sp>
        <p:sp>
          <p:nvSpPr>
            <p:cNvPr id="308255" name="Oval 33"/>
            <p:cNvSpPr>
              <a:spLocks noChangeArrowheads="1"/>
            </p:cNvSpPr>
            <p:nvPr/>
          </p:nvSpPr>
          <p:spPr bwMode="auto">
            <a:xfrm>
              <a:off x="1066" y="3748"/>
              <a:ext cx="226" cy="226"/>
            </a:xfrm>
            <a:prstGeom prst="ellipse">
              <a:avLst/>
            </a:prstGeom>
            <a:solidFill>
              <a:schemeClr val="bg1">
                <a:lumMod val="95000"/>
              </a:schemeClr>
            </a:solidFill>
            <a:ln w="9525">
              <a:solidFill>
                <a:schemeClr val="tx1"/>
              </a:solidFill>
              <a:round/>
              <a:headEnd/>
              <a:tailEnd/>
            </a:ln>
          </p:spPr>
          <p:txBody>
            <a:bodyPr wrap="none" anchor="ctr"/>
            <a:lstStyle/>
            <a:p>
              <a:pPr algn="ctr"/>
              <a:r>
                <a:rPr lang="fr-FR" dirty="0"/>
                <a:t>-</a:t>
              </a:r>
            </a:p>
          </p:txBody>
        </p:sp>
        <p:sp>
          <p:nvSpPr>
            <p:cNvPr id="308256" name="Oval 34"/>
            <p:cNvSpPr>
              <a:spLocks noChangeArrowheads="1"/>
            </p:cNvSpPr>
            <p:nvPr/>
          </p:nvSpPr>
          <p:spPr bwMode="auto">
            <a:xfrm>
              <a:off x="930" y="3838"/>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308257" name="Text Box 35"/>
            <p:cNvSpPr txBox="1">
              <a:spLocks noChangeArrowheads="1"/>
            </p:cNvSpPr>
            <p:nvPr/>
          </p:nvSpPr>
          <p:spPr bwMode="auto">
            <a:xfrm>
              <a:off x="735" y="3760"/>
              <a:ext cx="252" cy="231"/>
            </a:xfrm>
            <a:prstGeom prst="rect">
              <a:avLst/>
            </a:prstGeom>
            <a:noFill/>
            <a:ln w="9525">
              <a:noFill/>
              <a:miter lim="800000"/>
              <a:headEnd/>
              <a:tailEnd/>
            </a:ln>
          </p:spPr>
          <p:txBody>
            <a:bodyPr wrap="none">
              <a:spAutoFit/>
            </a:bodyPr>
            <a:lstStyle/>
            <a:p>
              <a:r>
                <a:rPr lang="fr-FR"/>
                <a:t>e</a:t>
              </a:r>
              <a:r>
                <a:rPr lang="fr-FR" baseline="30000"/>
                <a:t>+</a:t>
              </a:r>
              <a:endParaRPr lang="fr-FR"/>
            </a:p>
          </p:txBody>
        </p:sp>
      </p:grpSp>
      <p:sp>
        <p:nvSpPr>
          <p:cNvPr id="308249" name="AutoShape 36"/>
          <p:cNvSpPr>
            <a:spLocks/>
          </p:cNvSpPr>
          <p:nvPr/>
        </p:nvSpPr>
        <p:spPr bwMode="auto">
          <a:xfrm>
            <a:off x="3287713" y="5661025"/>
            <a:ext cx="215900" cy="935038"/>
          </a:xfrm>
          <a:prstGeom prst="rightBrace">
            <a:avLst>
              <a:gd name="adj1" fmla="val 36091"/>
              <a:gd name="adj2" fmla="val 50000"/>
            </a:avLst>
          </a:prstGeom>
          <a:noFill/>
          <a:ln w="9525">
            <a:solidFill>
              <a:srgbClr val="000099"/>
            </a:solidFill>
            <a:round/>
            <a:headEnd/>
            <a:tailEnd/>
          </a:ln>
        </p:spPr>
        <p:txBody>
          <a:bodyPr wrap="none" anchor="ctr"/>
          <a:lstStyle/>
          <a:p>
            <a:endParaRPr lang="fr-FR"/>
          </a:p>
        </p:txBody>
      </p:sp>
      <p:sp>
        <p:nvSpPr>
          <p:cNvPr id="308250" name="Text Box 37"/>
          <p:cNvSpPr txBox="1">
            <a:spLocks noChangeArrowheads="1"/>
          </p:cNvSpPr>
          <p:nvPr/>
        </p:nvSpPr>
        <p:spPr bwMode="auto">
          <a:xfrm>
            <a:off x="3648075" y="5811838"/>
            <a:ext cx="2540000" cy="641350"/>
          </a:xfrm>
          <a:prstGeom prst="rect">
            <a:avLst/>
          </a:prstGeom>
          <a:noFill/>
          <a:ln w="9525">
            <a:noFill/>
            <a:miter lim="800000"/>
            <a:headEnd/>
            <a:tailEnd/>
          </a:ln>
        </p:spPr>
        <p:txBody>
          <a:bodyPr>
            <a:spAutoFit/>
          </a:bodyPr>
          <a:lstStyle/>
          <a:p>
            <a:r>
              <a:rPr lang="fr-FR"/>
              <a:t>Cela « ressemble » à l’atome d’hydrogène</a:t>
            </a:r>
          </a:p>
        </p:txBody>
      </p:sp>
      <p:sp>
        <p:nvSpPr>
          <p:cNvPr id="308251" name="Oval 39"/>
          <p:cNvSpPr>
            <a:spLocks noChangeArrowheads="1"/>
          </p:cNvSpPr>
          <p:nvPr/>
        </p:nvSpPr>
        <p:spPr bwMode="auto">
          <a:xfrm>
            <a:off x="9236076" y="4940301"/>
            <a:ext cx="73025" cy="73025"/>
          </a:xfrm>
          <a:prstGeom prst="ellipse">
            <a:avLst/>
          </a:prstGeom>
          <a:solidFill>
            <a:srgbClr val="FF0000"/>
          </a:solidFill>
          <a:ln w="9525">
            <a:noFill/>
            <a:round/>
            <a:headEnd/>
            <a:tailEnd/>
          </a:ln>
        </p:spPr>
        <p:txBody>
          <a:bodyPr wrap="none" anchor="ctr"/>
          <a:lstStyle/>
          <a:p>
            <a:endParaRPr lang="fr-FR"/>
          </a:p>
        </p:txBody>
      </p:sp>
      <p:sp>
        <p:nvSpPr>
          <p:cNvPr id="308252" name="Oval 40"/>
          <p:cNvSpPr>
            <a:spLocks noChangeArrowheads="1"/>
          </p:cNvSpPr>
          <p:nvPr/>
        </p:nvSpPr>
        <p:spPr bwMode="auto">
          <a:xfrm>
            <a:off x="4294189" y="4149726"/>
            <a:ext cx="73025" cy="73025"/>
          </a:xfrm>
          <a:prstGeom prst="ellipse">
            <a:avLst/>
          </a:prstGeom>
          <a:solidFill>
            <a:srgbClr val="33CC33"/>
          </a:solidFill>
          <a:ln w="9525">
            <a:noFill/>
            <a:round/>
            <a:headEnd/>
            <a:tailEnd/>
          </a:ln>
        </p:spPr>
        <p:txBody>
          <a:bodyPr wrap="none" anchor="ctr"/>
          <a:lstStyle/>
          <a:p>
            <a:endParaRPr lang="fr-FR"/>
          </a:p>
        </p:txBody>
      </p:sp>
      <p:sp>
        <p:nvSpPr>
          <p:cNvPr id="308253" name="Text Box 41"/>
          <p:cNvSpPr txBox="1">
            <a:spLocks noChangeArrowheads="1"/>
          </p:cNvSpPr>
          <p:nvPr/>
        </p:nvSpPr>
        <p:spPr bwMode="auto">
          <a:xfrm>
            <a:off x="4203700" y="4313238"/>
            <a:ext cx="444500" cy="366712"/>
          </a:xfrm>
          <a:prstGeom prst="rect">
            <a:avLst/>
          </a:prstGeom>
          <a:noFill/>
          <a:ln w="9525">
            <a:noFill/>
            <a:miter lim="800000"/>
            <a:headEnd/>
            <a:tailEnd/>
          </a:ln>
        </p:spPr>
        <p:txBody>
          <a:bodyPr wrap="none">
            <a:spAutoFit/>
          </a:bodyPr>
          <a:lstStyle/>
          <a:p>
            <a:r>
              <a:rPr lang="fr-FR"/>
              <a:t>+e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875" y="30130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4"/>
          <p:cNvSpPr>
            <a:spLocks noGrp="1" noChangeArrowheads="1"/>
          </p:cNvSpPr>
          <p:nvPr>
            <p:ph type="title"/>
          </p:nvPr>
        </p:nvSpPr>
        <p:spPr/>
        <p:txBody>
          <a:bodyPr>
            <a:normAutofit/>
          </a:bodyPr>
          <a:lstStyle/>
          <a:p>
            <a:pPr eaLnBrk="1" hangingPunct="1"/>
            <a:r>
              <a:rPr lang="fr-FR"/>
              <a:t>Niveau « accepteur » dans la Bande Interdite.</a:t>
            </a:r>
          </a:p>
        </p:txBody>
      </p:sp>
      <p:sp>
        <p:nvSpPr>
          <p:cNvPr id="309250" name="Espace réservé du numéro de diapositive 4"/>
          <p:cNvSpPr>
            <a:spLocks noGrp="1"/>
          </p:cNvSpPr>
          <p:nvPr>
            <p:ph type="sldNum" sz="quarter" idx="12"/>
          </p:nvPr>
        </p:nvSpPr>
        <p:spPr>
          <a:noFill/>
        </p:spPr>
        <p:txBody>
          <a:bodyPr/>
          <a:lstStyle/>
          <a:p>
            <a:fld id="{0717427A-05E9-423F-884C-77F92A28544F}" type="slidenum">
              <a:rPr lang="fr-FR" altLang="en-US"/>
              <a:pPr/>
              <a:t>236</a:t>
            </a:fld>
            <a:endParaRPr lang="fr-FR" altLang="en-US"/>
          </a:p>
        </p:txBody>
      </p:sp>
      <p:pic>
        <p:nvPicPr>
          <p:cNvPr id="309252" name="Picture 5"/>
          <p:cNvPicPr>
            <a:picLocks noChangeAspect="1" noChangeArrowheads="1"/>
          </p:cNvPicPr>
          <p:nvPr/>
        </p:nvPicPr>
        <p:blipFill>
          <a:blip r:embed="rId5" cstate="print"/>
          <a:srcRect b="9116"/>
          <a:stretch>
            <a:fillRect/>
          </a:stretch>
        </p:blipFill>
        <p:spPr bwMode="auto">
          <a:xfrm>
            <a:off x="6246814" y="1484313"/>
            <a:ext cx="4344987" cy="3149600"/>
          </a:xfrm>
          <a:prstGeom prst="rect">
            <a:avLst/>
          </a:prstGeom>
          <a:noFill/>
          <a:ln w="9525">
            <a:noFill/>
            <a:miter lim="800000"/>
            <a:headEnd/>
            <a:tailEnd/>
          </a:ln>
        </p:spPr>
      </p:pic>
      <p:pic>
        <p:nvPicPr>
          <p:cNvPr id="309253" name="Picture 6"/>
          <p:cNvPicPr>
            <a:picLocks noChangeAspect="1" noChangeArrowheads="1"/>
          </p:cNvPicPr>
          <p:nvPr/>
        </p:nvPicPr>
        <p:blipFill>
          <a:blip r:embed="rId6" cstate="print"/>
          <a:srcRect b="7057"/>
          <a:stretch>
            <a:fillRect/>
          </a:stretch>
        </p:blipFill>
        <p:spPr bwMode="auto">
          <a:xfrm>
            <a:off x="1582738" y="1485900"/>
            <a:ext cx="4343400" cy="3219450"/>
          </a:xfrm>
          <a:prstGeom prst="rect">
            <a:avLst/>
          </a:prstGeom>
          <a:noFill/>
          <a:ln w="9525">
            <a:noFill/>
            <a:miter lim="800000"/>
            <a:headEnd/>
            <a:tailEnd/>
          </a:ln>
        </p:spPr>
      </p:pic>
      <p:sp>
        <p:nvSpPr>
          <p:cNvPr id="309254" name="Oval 7"/>
          <p:cNvSpPr>
            <a:spLocks noChangeArrowheads="1"/>
          </p:cNvSpPr>
          <p:nvPr/>
        </p:nvSpPr>
        <p:spPr bwMode="auto">
          <a:xfrm>
            <a:off x="4152900" y="2616201"/>
            <a:ext cx="503238" cy="360363"/>
          </a:xfrm>
          <a:prstGeom prst="ellipse">
            <a:avLst/>
          </a:prstGeom>
          <a:noFill/>
          <a:ln w="28575">
            <a:solidFill>
              <a:srgbClr val="FF0000"/>
            </a:solidFill>
            <a:round/>
            <a:headEnd/>
            <a:tailEnd/>
          </a:ln>
        </p:spPr>
        <p:txBody>
          <a:bodyPr wrap="none" anchor="ctr"/>
          <a:lstStyle/>
          <a:p>
            <a:endParaRPr lang="fr-FR"/>
          </a:p>
        </p:txBody>
      </p:sp>
      <p:sp>
        <p:nvSpPr>
          <p:cNvPr id="309255" name="Line 8"/>
          <p:cNvSpPr>
            <a:spLocks noChangeShapeType="1"/>
          </p:cNvSpPr>
          <p:nvPr/>
        </p:nvSpPr>
        <p:spPr bwMode="auto">
          <a:xfrm flipH="1">
            <a:off x="3432175" y="2976563"/>
            <a:ext cx="863600" cy="1873250"/>
          </a:xfrm>
          <a:prstGeom prst="line">
            <a:avLst/>
          </a:prstGeom>
          <a:noFill/>
          <a:ln w="28575">
            <a:solidFill>
              <a:srgbClr val="FF0000"/>
            </a:solidFill>
            <a:round/>
            <a:headEnd/>
            <a:tailEnd type="triangle" w="med" len="med"/>
          </a:ln>
        </p:spPr>
        <p:txBody>
          <a:bodyPr/>
          <a:lstStyle/>
          <a:p>
            <a:endParaRPr lang="fr-FR"/>
          </a:p>
        </p:txBody>
      </p:sp>
      <p:sp>
        <p:nvSpPr>
          <p:cNvPr id="349193" name="Text Box 9"/>
          <p:cNvSpPr txBox="1">
            <a:spLocks noChangeArrowheads="1"/>
          </p:cNvSpPr>
          <p:nvPr/>
        </p:nvSpPr>
        <p:spPr bwMode="auto">
          <a:xfrm>
            <a:off x="1703389" y="4776789"/>
            <a:ext cx="8624887" cy="701675"/>
          </a:xfrm>
          <a:prstGeom prst="rect">
            <a:avLst/>
          </a:prstGeom>
          <a:noFill/>
          <a:ln w="9525">
            <a:noFill/>
            <a:miter lim="800000"/>
            <a:headEnd/>
            <a:tailEnd/>
          </a:ln>
          <a:effectLst/>
        </p:spPr>
        <p:txBody>
          <a:bodyPr>
            <a:spAutoFit/>
          </a:bodyPr>
          <a:lstStyle/>
          <a:p>
            <a:pPr>
              <a:defRPr/>
            </a:pPr>
            <a:r>
              <a:rPr lang="fr-FR" sz="2000" i="1" u="sng">
                <a:effectLst>
                  <a:outerShdw blurRad="38100" dist="38100" dir="2700000" algn="tl">
                    <a:srgbClr val="C0C0C0"/>
                  </a:outerShdw>
                </a:effectLst>
              </a:rPr>
              <a:t>État quantique libre</a:t>
            </a:r>
            <a:r>
              <a:rPr lang="fr-FR" sz="2000">
                <a:effectLst>
                  <a:outerShdw blurRad="38100" dist="38100" dir="2700000" algn="tl">
                    <a:srgbClr val="C0C0C0"/>
                  </a:outerShdw>
                </a:effectLst>
              </a:rPr>
              <a:t> : le niveau de cet état quantique est très proche de la bande de valence. Même calcul que pour le « donneur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338" y="312828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2135560" y="476672"/>
            <a:ext cx="7143750" cy="762000"/>
          </a:xfrm>
        </p:spPr>
        <p:txBody>
          <a:bodyPr>
            <a:normAutofit fontScale="90000"/>
          </a:bodyPr>
          <a:lstStyle/>
          <a:p>
            <a:pPr algn="ctr" eaLnBrk="1" hangingPunct="1">
              <a:defRPr/>
            </a:pPr>
            <a:r>
              <a:rPr lang="fr-FR" sz="2600" i="1" dirty="0">
                <a:effectLst>
                  <a:outerShdw blurRad="38100" dist="38100" dir="2700000" algn="tl">
                    <a:srgbClr val="C0C0C0"/>
                  </a:outerShdw>
                </a:effectLst>
              </a:rPr>
              <a:t>Calcul de la position du niveau énergétique </a:t>
            </a:r>
            <a:br>
              <a:rPr lang="fr-FR" sz="2600" i="1" dirty="0">
                <a:effectLst>
                  <a:outerShdw blurRad="38100" dist="38100" dir="2700000" algn="tl">
                    <a:srgbClr val="C0C0C0"/>
                  </a:outerShdw>
                </a:effectLst>
              </a:rPr>
            </a:br>
            <a:r>
              <a:rPr lang="fr-FR" sz="2600" i="1" dirty="0">
                <a:effectLst>
                  <a:outerShdw blurRad="38100" dist="38100" dir="2700000" algn="tl">
                    <a:srgbClr val="C0C0C0"/>
                  </a:outerShdw>
                </a:effectLst>
              </a:rPr>
              <a:t>E</a:t>
            </a:r>
            <a:r>
              <a:rPr lang="fr-FR" sz="2600" i="1" baseline="-25000" dirty="0">
                <a:effectLst>
                  <a:outerShdw blurRad="38100" dist="38100" dir="2700000" algn="tl">
                    <a:srgbClr val="C0C0C0"/>
                  </a:outerShdw>
                </a:effectLst>
              </a:rPr>
              <a:t>d</a:t>
            </a:r>
            <a:r>
              <a:rPr lang="fr-FR" sz="2600" i="1" dirty="0">
                <a:effectLst>
                  <a:outerShdw blurRad="38100" dist="38100" dir="2700000" algn="tl">
                    <a:srgbClr val="C0C0C0"/>
                  </a:outerShdw>
                </a:effectLst>
              </a:rPr>
              <a:t> ou </a:t>
            </a:r>
            <a:r>
              <a:rPr lang="fr-FR" sz="2600" i="1" dirty="0" err="1">
                <a:effectLst>
                  <a:outerShdw blurRad="38100" dist="38100" dir="2700000" algn="tl">
                    <a:srgbClr val="C0C0C0"/>
                  </a:outerShdw>
                </a:effectLst>
              </a:rPr>
              <a:t>E</a:t>
            </a:r>
            <a:r>
              <a:rPr lang="fr-FR" sz="2600" i="1" baseline="-25000" dirty="0" err="1">
                <a:effectLst>
                  <a:outerShdw blurRad="38100" dist="38100" dir="2700000" algn="tl">
                    <a:srgbClr val="C0C0C0"/>
                  </a:outerShdw>
                </a:effectLst>
              </a:rPr>
              <a:t>a</a:t>
            </a:r>
            <a:endParaRPr lang="fr-FR" sz="2600" i="1" baseline="-25000" dirty="0">
              <a:effectLst>
                <a:outerShdw blurRad="38100" dist="38100" dir="2700000" algn="tl">
                  <a:srgbClr val="C0C0C0"/>
                </a:outerShdw>
              </a:effectLst>
            </a:endParaRPr>
          </a:p>
        </p:txBody>
      </p:sp>
      <p:sp>
        <p:nvSpPr>
          <p:cNvPr id="425987" name="Rectangle 3"/>
          <p:cNvSpPr>
            <a:spLocks noGrp="1" noChangeArrowheads="1"/>
          </p:cNvSpPr>
          <p:nvPr>
            <p:ph type="body" sz="half" idx="1"/>
          </p:nvPr>
        </p:nvSpPr>
        <p:spPr>
          <a:xfrm>
            <a:off x="1774825" y="1773239"/>
            <a:ext cx="4114800" cy="4751387"/>
          </a:xfrm>
        </p:spPr>
        <p:txBody>
          <a:bodyPr/>
          <a:lstStyle/>
          <a:p>
            <a:pPr eaLnBrk="1" hangingPunct="1">
              <a:defRPr/>
            </a:pPr>
            <a:r>
              <a:rPr lang="fr-FR" sz="2200"/>
              <a:t>Le problème « ressemble » au modèle de l’atome d’hydrogène:</a:t>
            </a:r>
          </a:p>
          <a:p>
            <a:pPr eaLnBrk="1" hangingPunct="1">
              <a:defRPr/>
            </a:pPr>
            <a:endParaRPr lang="fr-FR" sz="2200"/>
          </a:p>
          <a:p>
            <a:pPr eaLnBrk="1" hangingPunct="1">
              <a:defRPr/>
            </a:pPr>
            <a:endParaRPr lang="fr-FR" sz="2600"/>
          </a:p>
          <a:p>
            <a:pPr eaLnBrk="1" hangingPunct="1">
              <a:defRPr/>
            </a:pPr>
            <a:endParaRPr lang="fr-FR" sz="2600"/>
          </a:p>
          <a:p>
            <a:pPr eaLnBrk="1" hangingPunct="1">
              <a:defRPr/>
            </a:pPr>
            <a:r>
              <a:rPr lang="fr-FR" sz="2200"/>
              <a:t>Introduction du Rydberg </a:t>
            </a:r>
            <a:r>
              <a:rPr lang="fr-FR" sz="2200" i="1">
                <a:effectLst>
                  <a:outerShdw blurRad="38100" dist="38100" dir="2700000" algn="tl">
                    <a:srgbClr val="C0C0C0"/>
                  </a:outerShdw>
                </a:effectLst>
              </a:rPr>
              <a:t>« modifié »</a:t>
            </a:r>
            <a:r>
              <a:rPr lang="fr-FR" sz="2200"/>
              <a:t> :</a:t>
            </a:r>
          </a:p>
          <a:p>
            <a:pPr eaLnBrk="1" hangingPunct="1">
              <a:buFont typeface="Wingdings" pitchFamily="2" charset="2"/>
              <a:buNone/>
              <a:defRPr/>
            </a:pPr>
            <a:endParaRPr lang="fr-FR" sz="2200"/>
          </a:p>
        </p:txBody>
      </p:sp>
      <p:pic>
        <p:nvPicPr>
          <p:cNvPr id="133127" name="Picture 6" descr="singh112p"/>
          <p:cNvPicPr>
            <a:picLocks noGrp="1" noChangeAspect="1" noChangeArrowheads="1"/>
          </p:cNvPicPr>
          <p:nvPr>
            <p:ph type="clipArt" sz="half" idx="2"/>
          </p:nvPr>
        </p:nvPicPr>
        <p:blipFill>
          <a:blip r:embed="rId5" cstate="print">
            <a:clrChange>
              <a:clrFrom>
                <a:srgbClr val="FFFFFF"/>
              </a:clrFrom>
              <a:clrTo>
                <a:srgbClr val="FFFFFF">
                  <a:alpha val="0"/>
                </a:srgbClr>
              </a:clrTo>
            </a:clrChange>
          </a:blip>
          <a:stretch>
            <a:fillRect/>
          </a:stretch>
        </p:blipFill>
        <p:spPr>
          <a:xfrm>
            <a:off x="6172200" y="2793385"/>
            <a:ext cx="4038600" cy="2263419"/>
          </a:xfrm>
          <a:noFill/>
        </p:spPr>
      </p:pic>
      <p:sp>
        <p:nvSpPr>
          <p:cNvPr id="133124" name="Espace réservé du numéro de diapositive 6"/>
          <p:cNvSpPr>
            <a:spLocks noGrp="1"/>
          </p:cNvSpPr>
          <p:nvPr>
            <p:ph type="sldNum" sz="quarter" idx="12"/>
          </p:nvPr>
        </p:nvSpPr>
        <p:spPr>
          <a:noFill/>
        </p:spPr>
        <p:txBody>
          <a:bodyPr/>
          <a:lstStyle/>
          <a:p>
            <a:fld id="{2D79B3F2-1685-43EF-9ADE-2115F45DC006}" type="slidenum">
              <a:rPr lang="fr-FR" altLang="en-US"/>
              <a:pPr/>
              <a:t>237</a:t>
            </a:fld>
            <a:endParaRPr lang="fr-FR" altLang="en-US"/>
          </a:p>
        </p:txBody>
      </p:sp>
      <p:graphicFrame>
        <p:nvGraphicFramePr>
          <p:cNvPr id="133122" name="Object 4"/>
          <p:cNvGraphicFramePr>
            <a:graphicFrameLocks noChangeAspect="1"/>
          </p:cNvGraphicFramePr>
          <p:nvPr>
            <p:extLst>
              <p:ext uri="{D42A27DB-BD31-4B8C-83A1-F6EECF244321}">
                <p14:modId xmlns:p14="http://schemas.microsoft.com/office/powerpoint/2010/main" val="4044664138"/>
              </p:ext>
            </p:extLst>
          </p:nvPr>
        </p:nvGraphicFramePr>
        <p:xfrm>
          <a:off x="2279651" y="5229225"/>
          <a:ext cx="3438525" cy="1047750"/>
        </p:xfrm>
        <a:graphic>
          <a:graphicData uri="http://schemas.openxmlformats.org/presentationml/2006/ole">
            <mc:AlternateContent xmlns:mc="http://schemas.openxmlformats.org/markup-compatibility/2006">
              <mc:Choice xmlns:v="urn:schemas-microsoft-com:vml" Requires="v">
                <p:oleObj name="Equation" r:id="rId6" imgW="1625400" imgH="495000" progId="Equation.3">
                  <p:embed/>
                </p:oleObj>
              </mc:Choice>
              <mc:Fallback>
                <p:oleObj name="Equation" r:id="rId6" imgW="1625400" imgH="495000" progId="Equation.3">
                  <p:embed/>
                  <p:pic>
                    <p:nvPicPr>
                      <p:cNvPr id="13312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1" y="5229225"/>
                        <a:ext cx="3438525" cy="1047750"/>
                      </a:xfrm>
                      <a:prstGeom prst="rect">
                        <a:avLst/>
                      </a:prstGeom>
                      <a:solidFill>
                        <a:schemeClr val="bg1"/>
                      </a:solidFill>
                    </p:spPr>
                  </p:pic>
                </p:oleObj>
              </mc:Fallback>
            </mc:AlternateContent>
          </a:graphicData>
        </a:graphic>
      </p:graphicFrame>
      <p:graphicFrame>
        <p:nvGraphicFramePr>
          <p:cNvPr id="133123" name="Object 5"/>
          <p:cNvGraphicFramePr>
            <a:graphicFrameLocks noChangeAspect="1"/>
          </p:cNvGraphicFramePr>
          <p:nvPr>
            <p:extLst>
              <p:ext uri="{D42A27DB-BD31-4B8C-83A1-F6EECF244321}">
                <p14:modId xmlns:p14="http://schemas.microsoft.com/office/powerpoint/2010/main" val="846052306"/>
              </p:ext>
            </p:extLst>
          </p:nvPr>
        </p:nvGraphicFramePr>
        <p:xfrm>
          <a:off x="2208214" y="2924175"/>
          <a:ext cx="3768725" cy="996950"/>
        </p:xfrm>
        <a:graphic>
          <a:graphicData uri="http://schemas.openxmlformats.org/presentationml/2006/ole">
            <mc:AlternateContent xmlns:mc="http://schemas.openxmlformats.org/markup-compatibility/2006">
              <mc:Choice xmlns:v="urn:schemas-microsoft-com:vml" Requires="v">
                <p:oleObj name="Equation" r:id="rId8" imgW="1917360" imgH="507960" progId="Equation.3">
                  <p:embed/>
                </p:oleObj>
              </mc:Choice>
              <mc:Fallback>
                <p:oleObj name="Equation" r:id="rId8" imgW="1917360" imgH="507960" progId="Equation.3">
                  <p:embed/>
                  <p:pic>
                    <p:nvPicPr>
                      <p:cNvPr id="133123"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214" y="2924175"/>
                        <a:ext cx="3768725" cy="996950"/>
                      </a:xfrm>
                      <a:prstGeom prst="rect">
                        <a:avLst/>
                      </a:prstGeom>
                      <a:solidFill>
                        <a:schemeClr val="bg1"/>
                      </a:solidFill>
                    </p:spPr>
                  </p:pic>
                </p:oleObj>
              </mc:Fallback>
            </mc:AlternateContent>
          </a:graphicData>
        </a:graphic>
      </p:graphicFrame>
      <p:sp>
        <p:nvSpPr>
          <p:cNvPr id="133128" name="Text Box 7"/>
          <p:cNvSpPr txBox="1">
            <a:spLocks noChangeArrowheads="1"/>
          </p:cNvSpPr>
          <p:nvPr/>
        </p:nvSpPr>
        <p:spPr bwMode="auto">
          <a:xfrm>
            <a:off x="6324600" y="6096001"/>
            <a:ext cx="3951288" cy="396875"/>
          </a:xfrm>
          <a:prstGeom prst="rect">
            <a:avLst/>
          </a:prstGeom>
          <a:solidFill>
            <a:schemeClr val="accent1"/>
          </a:solidFill>
          <a:ln w="9525">
            <a:noFill/>
            <a:miter lim="800000"/>
            <a:headEnd/>
            <a:tailEnd/>
          </a:ln>
        </p:spPr>
        <p:txBody>
          <a:bodyPr wrap="none">
            <a:spAutoFit/>
          </a:bodyPr>
          <a:lstStyle/>
          <a:p>
            <a:r>
              <a:rPr kumimoji="1" lang="fr-FR" sz="2000">
                <a:latin typeface="Times New Roman" pitchFamily="18" charset="0"/>
              </a:rPr>
              <a:t>Exemple de dopants et leurs énergies</a:t>
            </a:r>
          </a:p>
        </p:txBody>
      </p:sp>
      <p:sp>
        <p:nvSpPr>
          <p:cNvPr id="133129" name="Line 8"/>
          <p:cNvSpPr>
            <a:spLocks noChangeShapeType="1"/>
          </p:cNvSpPr>
          <p:nvPr/>
        </p:nvSpPr>
        <p:spPr bwMode="auto">
          <a:xfrm>
            <a:off x="3648075" y="3879088"/>
            <a:ext cx="228600" cy="0"/>
          </a:xfrm>
          <a:prstGeom prst="line">
            <a:avLst/>
          </a:prstGeom>
          <a:noFill/>
          <a:ln w="38100">
            <a:solidFill>
              <a:srgbClr val="FF3300"/>
            </a:solidFill>
            <a:miter lim="800000"/>
            <a:headEnd/>
            <a:tailEnd/>
          </a:ln>
        </p:spPr>
        <p:txBody>
          <a:bodyPr wrap="none"/>
          <a:lstStyle/>
          <a:p>
            <a:endParaRPr lang="fr-FR"/>
          </a:p>
        </p:txBody>
      </p:sp>
      <p:sp>
        <p:nvSpPr>
          <p:cNvPr id="133130" name="Line 9"/>
          <p:cNvSpPr>
            <a:spLocks noChangeShapeType="1"/>
          </p:cNvSpPr>
          <p:nvPr/>
        </p:nvSpPr>
        <p:spPr bwMode="auto">
          <a:xfrm>
            <a:off x="3423031" y="3376424"/>
            <a:ext cx="228600" cy="0"/>
          </a:xfrm>
          <a:prstGeom prst="line">
            <a:avLst/>
          </a:prstGeom>
          <a:noFill/>
          <a:ln w="38100">
            <a:solidFill>
              <a:srgbClr val="FF3300"/>
            </a:solidFill>
            <a:miter lim="800000"/>
            <a:headEnd/>
            <a:tailEnd/>
          </a:ln>
        </p:spPr>
        <p:txBody>
          <a:bodyPr wrap="none"/>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0136" y="132674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Grp="1" noChangeArrowheads="1"/>
          </p:cNvSpPr>
          <p:nvPr>
            <p:ph type="title"/>
          </p:nvPr>
        </p:nvSpPr>
        <p:spPr/>
        <p:txBody>
          <a:bodyPr>
            <a:normAutofit/>
          </a:bodyPr>
          <a:lstStyle/>
          <a:p>
            <a:pPr eaLnBrk="1" hangingPunct="1"/>
            <a:r>
              <a:rPr lang="fr-FR"/>
              <a:t>Niveau « accepteur » dans la Bande Interdite.</a:t>
            </a:r>
          </a:p>
        </p:txBody>
      </p:sp>
      <p:sp>
        <p:nvSpPr>
          <p:cNvPr id="134147" name="Espace réservé du numéro de diapositive 4"/>
          <p:cNvSpPr>
            <a:spLocks noGrp="1"/>
          </p:cNvSpPr>
          <p:nvPr>
            <p:ph type="sldNum" sz="quarter" idx="12"/>
          </p:nvPr>
        </p:nvSpPr>
        <p:spPr>
          <a:noFill/>
        </p:spPr>
        <p:txBody>
          <a:bodyPr/>
          <a:lstStyle/>
          <a:p>
            <a:fld id="{BB0566BF-D16F-4F15-BF27-615814717149}" type="slidenum">
              <a:rPr lang="fr-FR" altLang="en-US"/>
              <a:pPr/>
              <a:t>238</a:t>
            </a:fld>
            <a:endParaRPr lang="fr-FR" altLang="en-US"/>
          </a:p>
        </p:txBody>
      </p:sp>
      <p:pic>
        <p:nvPicPr>
          <p:cNvPr id="134149" name="Picture 5"/>
          <p:cNvPicPr>
            <a:picLocks noChangeAspect="1" noChangeArrowheads="1"/>
          </p:cNvPicPr>
          <p:nvPr/>
        </p:nvPicPr>
        <p:blipFill>
          <a:blip r:embed="rId5" cstate="print"/>
          <a:srcRect b="9125"/>
          <a:stretch>
            <a:fillRect/>
          </a:stretch>
        </p:blipFill>
        <p:spPr bwMode="auto">
          <a:xfrm>
            <a:off x="1600200" y="2005014"/>
            <a:ext cx="4268788" cy="2719387"/>
          </a:xfrm>
          <a:prstGeom prst="rect">
            <a:avLst/>
          </a:prstGeom>
          <a:noFill/>
          <a:ln w="9525">
            <a:noFill/>
            <a:miter lim="800000"/>
            <a:headEnd/>
            <a:tailEnd/>
          </a:ln>
        </p:spPr>
      </p:pic>
      <p:pic>
        <p:nvPicPr>
          <p:cNvPr id="134150" name="Picture 6"/>
          <p:cNvPicPr>
            <a:picLocks noChangeAspect="1" noChangeArrowheads="1"/>
          </p:cNvPicPr>
          <p:nvPr/>
        </p:nvPicPr>
        <p:blipFill>
          <a:blip r:embed="rId6" cstate="print"/>
          <a:srcRect b="10893"/>
          <a:stretch>
            <a:fillRect/>
          </a:stretch>
        </p:blipFill>
        <p:spPr bwMode="auto">
          <a:xfrm>
            <a:off x="6323014" y="1990725"/>
            <a:ext cx="4268787" cy="2662238"/>
          </a:xfrm>
          <a:prstGeom prst="rect">
            <a:avLst/>
          </a:prstGeom>
          <a:noFill/>
          <a:ln w="9525">
            <a:noFill/>
            <a:miter lim="800000"/>
            <a:headEnd/>
            <a:tailEnd/>
          </a:ln>
        </p:spPr>
      </p:pic>
      <p:graphicFrame>
        <p:nvGraphicFramePr>
          <p:cNvPr id="134146" name="Object 7"/>
          <p:cNvGraphicFramePr>
            <a:graphicFrameLocks noChangeAspect="1"/>
          </p:cNvGraphicFramePr>
          <p:nvPr/>
        </p:nvGraphicFramePr>
        <p:xfrm>
          <a:off x="2063750" y="5157789"/>
          <a:ext cx="2590800" cy="1025525"/>
        </p:xfrm>
        <a:graphic>
          <a:graphicData uri="http://schemas.openxmlformats.org/presentationml/2006/ole">
            <mc:AlternateContent xmlns:mc="http://schemas.openxmlformats.org/markup-compatibility/2006">
              <mc:Choice xmlns:v="urn:schemas-microsoft-com:vml" Requires="v">
                <p:oleObj name="Equation" r:id="rId7" imgW="1155600" imgH="457200" progId="Equation.3">
                  <p:embed/>
                </p:oleObj>
              </mc:Choice>
              <mc:Fallback>
                <p:oleObj name="Equation" r:id="rId7" imgW="1155600" imgH="457200" progId="Equation.3">
                  <p:embed/>
                  <p:pic>
                    <p:nvPicPr>
                      <p:cNvPr id="134146"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750" y="5157789"/>
                        <a:ext cx="2590800" cy="1025525"/>
                      </a:xfrm>
                      <a:prstGeom prst="rect">
                        <a:avLst/>
                      </a:prstGeom>
                      <a:solidFill>
                        <a:srgbClr val="CCCCFF"/>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134151" name="Rectangle 8"/>
          <p:cNvSpPr>
            <a:spLocks noChangeArrowheads="1"/>
          </p:cNvSpPr>
          <p:nvPr/>
        </p:nvSpPr>
        <p:spPr bwMode="auto">
          <a:xfrm>
            <a:off x="5159376" y="4797425"/>
            <a:ext cx="5508625" cy="1728788"/>
          </a:xfrm>
          <a:prstGeom prst="rect">
            <a:avLst/>
          </a:prstGeom>
          <a:noFill/>
          <a:ln w="9525">
            <a:noFill/>
            <a:miter lim="800000"/>
            <a:headEnd/>
            <a:tailEnd/>
          </a:ln>
        </p:spPr>
        <p:txBody>
          <a:bodyPr/>
          <a:lstStyle/>
          <a:p>
            <a:pPr marL="987425" lvl="2" indent="-293688">
              <a:spcBef>
                <a:spcPct val="20000"/>
              </a:spcBef>
              <a:buClr>
                <a:schemeClr val="accent1"/>
              </a:buClr>
              <a:buSzPct val="70000"/>
              <a:buFont typeface="Wingdings" pitchFamily="2" charset="2"/>
              <a:buChar char="l"/>
            </a:pPr>
            <a:r>
              <a:rPr lang="fr-FR" sz="2000"/>
              <a:t>Expérimentalement on trouve:</a:t>
            </a:r>
          </a:p>
          <a:p>
            <a:pPr marL="1281113" lvl="3" indent="-292100">
              <a:spcBef>
                <a:spcPct val="20000"/>
              </a:spcBef>
              <a:buClr>
                <a:schemeClr val="tx2"/>
              </a:buClr>
              <a:buSzPct val="75000"/>
              <a:buFont typeface="Wingdings" pitchFamily="2" charset="2"/>
              <a:buChar char="§"/>
            </a:pPr>
            <a:r>
              <a:rPr lang="fr-FR" sz="2000"/>
              <a:t>B	</a:t>
            </a:r>
            <a:r>
              <a:rPr lang="fr-FR" sz="2000">
                <a:cs typeface="Arial" charset="0"/>
              </a:rPr>
              <a:t>=&gt;	45 meV</a:t>
            </a:r>
          </a:p>
          <a:p>
            <a:pPr marL="1281113" lvl="3" indent="-292100">
              <a:spcBef>
                <a:spcPct val="20000"/>
              </a:spcBef>
              <a:buClr>
                <a:schemeClr val="tx2"/>
              </a:buClr>
              <a:buSzPct val="75000"/>
              <a:buFont typeface="Wingdings" pitchFamily="2" charset="2"/>
              <a:buChar char="§"/>
            </a:pPr>
            <a:r>
              <a:rPr lang="fr-FR" sz="2000"/>
              <a:t>Al	=&gt;	57 meV</a:t>
            </a:r>
          </a:p>
          <a:p>
            <a:pPr marL="1281113" lvl="3" indent="-292100">
              <a:spcBef>
                <a:spcPct val="20000"/>
              </a:spcBef>
              <a:buClr>
                <a:schemeClr val="tx2"/>
              </a:buClr>
              <a:buSzPct val="75000"/>
              <a:buFont typeface="Wingdings" pitchFamily="2" charset="2"/>
              <a:buChar char="§"/>
            </a:pPr>
            <a:r>
              <a:rPr lang="fr-FR" sz="2000"/>
              <a:t>Ga	=&gt;	65 meV</a:t>
            </a:r>
          </a:p>
          <a:p>
            <a:pPr marL="1281113" lvl="3" indent="-292100">
              <a:spcBef>
                <a:spcPct val="20000"/>
              </a:spcBef>
              <a:buClr>
                <a:schemeClr val="tx2"/>
              </a:buClr>
              <a:buSzPct val="75000"/>
              <a:buFont typeface="Wingdings" pitchFamily="2" charset="2"/>
              <a:buChar char="§"/>
            </a:pPr>
            <a:r>
              <a:rPr lang="fr-FR" sz="2000"/>
              <a:t>In	=&gt;	160 meV</a:t>
            </a:r>
          </a:p>
        </p:txBody>
      </p:sp>
      <p:sp>
        <p:nvSpPr>
          <p:cNvPr id="134152" name="Text Box 9"/>
          <p:cNvSpPr txBox="1">
            <a:spLocks noChangeArrowheads="1"/>
          </p:cNvSpPr>
          <p:nvPr/>
        </p:nvSpPr>
        <p:spPr bwMode="auto">
          <a:xfrm>
            <a:off x="7948613" y="2728913"/>
            <a:ext cx="857250" cy="366712"/>
          </a:xfrm>
          <a:prstGeom prst="rect">
            <a:avLst/>
          </a:prstGeom>
          <a:noFill/>
          <a:ln w="9525">
            <a:noFill/>
            <a:miter lim="800000"/>
            <a:headEnd/>
            <a:tailEnd/>
          </a:ln>
        </p:spPr>
        <p:txBody>
          <a:bodyPr wrap="none">
            <a:spAutoFit/>
          </a:bodyPr>
          <a:lstStyle/>
          <a:p>
            <a:r>
              <a:rPr lang="fr-FR" b="1">
                <a:solidFill>
                  <a:srgbClr val="FF0000"/>
                </a:solidFill>
              </a:rPr>
              <a:t>p &gt;&gt; n</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981200" y="122238"/>
            <a:ext cx="7543800" cy="863600"/>
          </a:xfrm>
        </p:spPr>
        <p:txBody>
          <a:bodyPr/>
          <a:lstStyle/>
          <a:p>
            <a:pPr algn="ctr" eaLnBrk="1" hangingPunct="1">
              <a:defRPr/>
            </a:pPr>
            <a:r>
              <a:rPr lang="fr-FR" sz="3000"/>
              <a:t>Dopage d’un SC: type</a:t>
            </a:r>
            <a:r>
              <a:rPr lang="fr-FR" sz="3000" i="1">
                <a:effectLst>
                  <a:outerShdw blurRad="38100" dist="38100" dir="2700000" algn="tl">
                    <a:srgbClr val="C0C0C0"/>
                  </a:outerShdw>
                </a:effectLst>
              </a:rPr>
              <a:t> n</a:t>
            </a:r>
          </a:p>
        </p:txBody>
      </p:sp>
      <p:sp>
        <p:nvSpPr>
          <p:cNvPr id="314370" name="Espace réservé du numéro de diapositive 4"/>
          <p:cNvSpPr>
            <a:spLocks noGrp="1"/>
          </p:cNvSpPr>
          <p:nvPr>
            <p:ph type="sldNum" sz="quarter" idx="12"/>
          </p:nvPr>
        </p:nvSpPr>
        <p:spPr>
          <a:noFill/>
        </p:spPr>
        <p:txBody>
          <a:bodyPr/>
          <a:lstStyle/>
          <a:p>
            <a:fld id="{28ED1D62-D3BF-4BE9-B0FB-FB44A77C4A66}" type="slidenum">
              <a:rPr lang="fr-FR" altLang="en-US"/>
              <a:pPr/>
              <a:t>239</a:t>
            </a:fld>
            <a:endParaRPr lang="fr-FR" altLang="en-US"/>
          </a:p>
        </p:txBody>
      </p:sp>
      <p:pic>
        <p:nvPicPr>
          <p:cNvPr id="314372" name="Picture 3" descr="schockley3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09801" y="1981201"/>
            <a:ext cx="8080375" cy="459422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448" y="2996952"/>
            <a:ext cx="487363" cy="487363"/>
          </a:xfrm>
          <a:prstGeom prst="rect">
            <a:avLst/>
          </a:prstGeom>
        </p:spPr>
      </p:pic>
      <p:sp>
        <p:nvSpPr>
          <p:cNvPr id="3" name="ZoneTexte 2">
            <a:extLst>
              <a:ext uri="{FF2B5EF4-FFF2-40B4-BE49-F238E27FC236}">
                <a16:creationId xmlns:a16="http://schemas.microsoft.com/office/drawing/2014/main" id="{024D40D6-E1BD-44BD-82D3-F6E870A08C3A}"/>
              </a:ext>
            </a:extLst>
          </p:cNvPr>
          <p:cNvSpPr txBox="1"/>
          <p:nvPr/>
        </p:nvSpPr>
        <p:spPr>
          <a:xfrm>
            <a:off x="623392" y="1412776"/>
            <a:ext cx="5314275" cy="369332"/>
          </a:xfrm>
          <a:prstGeom prst="rect">
            <a:avLst/>
          </a:prstGeom>
          <a:noFill/>
        </p:spPr>
        <p:txBody>
          <a:bodyPr wrap="none" rtlCol="0">
            <a:spAutoFit/>
          </a:bodyPr>
          <a:lstStyle/>
          <a:p>
            <a:r>
              <a:rPr lang="fr-FR" dirty="0"/>
              <a:t>Illustration d’après </a:t>
            </a:r>
            <a:r>
              <a:rPr lang="fr-FR" dirty="0" err="1"/>
              <a:t>Shockley</a:t>
            </a:r>
            <a:r>
              <a:rPr lang="fr-FR" dirty="0"/>
              <a:t> , Electrons and </a:t>
            </a:r>
            <a:r>
              <a:rPr lang="fr-FR" dirty="0" err="1"/>
              <a:t>Holes</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2"/>
          <p:cNvSpPr>
            <a:spLocks noGrp="1" noChangeArrowheads="1"/>
          </p:cNvSpPr>
          <p:nvPr>
            <p:ph type="title"/>
          </p:nvPr>
        </p:nvSpPr>
        <p:spPr/>
        <p:txBody>
          <a:bodyPr/>
          <a:lstStyle/>
          <a:p>
            <a:pPr eaLnBrk="1" hangingPunct="1"/>
            <a:r>
              <a:rPr lang="fr-FR"/>
              <a:t>Liaison de type Van der Waals</a:t>
            </a:r>
          </a:p>
        </p:txBody>
      </p:sp>
      <p:sp>
        <p:nvSpPr>
          <p:cNvPr id="222212" name="Rectangle 3"/>
          <p:cNvSpPr>
            <a:spLocks noGrp="1" noChangeArrowheads="1"/>
          </p:cNvSpPr>
          <p:nvPr>
            <p:ph idx="1"/>
          </p:nvPr>
        </p:nvSpPr>
        <p:spPr/>
        <p:txBody>
          <a:bodyPr/>
          <a:lstStyle/>
          <a:p>
            <a:pPr eaLnBrk="1" hangingPunct="1"/>
            <a:r>
              <a:rPr lang="fr-FR" sz="2600"/>
              <a:t>Ceux sont les cristaux les plus simples</a:t>
            </a:r>
          </a:p>
          <a:p>
            <a:pPr eaLnBrk="1" hangingPunct="1"/>
            <a:r>
              <a:rPr lang="fr-FR" sz="2600"/>
              <a:t>La distribution électronique = atome libre</a:t>
            </a:r>
          </a:p>
          <a:p>
            <a:pPr eaLnBrk="1" hangingPunct="1"/>
            <a:r>
              <a:rPr lang="fr-FR" sz="2600"/>
              <a:t>Couches électroniques déjà saturées (col. VIII)</a:t>
            </a:r>
          </a:p>
          <a:p>
            <a:pPr eaLnBrk="1" hangingPunct="1"/>
            <a:r>
              <a:rPr lang="fr-FR" sz="2600"/>
              <a:t>Les atomes s’empilent de façon la plus dense possible</a:t>
            </a:r>
          </a:p>
          <a:p>
            <a:pPr eaLnBrk="1" hangingPunct="1"/>
            <a:r>
              <a:rPr lang="fr-FR" sz="2600"/>
              <a:t>Énergie de liaison très faible (qq % de l’énergie d’ionisation de l’atome)</a:t>
            </a:r>
            <a:r>
              <a:rPr lang="fr-FR" sz="2600">
                <a:sym typeface="Wingdings" pitchFamily="2" charset="2"/>
              </a:rPr>
              <a:t> cristaux fondent à basse température</a:t>
            </a:r>
            <a:endParaRPr lang="fr-FR" sz="2600"/>
          </a:p>
          <a:p>
            <a:pPr eaLnBrk="1" hangingPunct="1"/>
            <a:r>
              <a:rPr lang="fr-FR" sz="2600"/>
              <a:t>Responsable de la cohésion des molécules</a:t>
            </a:r>
          </a:p>
        </p:txBody>
      </p:sp>
      <p:sp>
        <p:nvSpPr>
          <p:cNvPr id="222210" name="Espace réservé du numéro de diapositive 5"/>
          <p:cNvSpPr>
            <a:spLocks noGrp="1"/>
          </p:cNvSpPr>
          <p:nvPr>
            <p:ph type="sldNum" sz="quarter" idx="12"/>
          </p:nvPr>
        </p:nvSpPr>
        <p:spPr>
          <a:noFill/>
        </p:spPr>
        <p:txBody>
          <a:bodyPr/>
          <a:lstStyle/>
          <a:p>
            <a:fld id="{FF26220C-EC26-454B-BF20-96F3AC541FFC}" type="slidenum">
              <a:rPr lang="fr-FR" altLang="en-US"/>
              <a:pPr/>
              <a:t>24</a:t>
            </a:fld>
            <a:endParaRPr lang="fr-FR" altLang="en-US"/>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1981200" y="122239"/>
            <a:ext cx="7543800" cy="777875"/>
          </a:xfrm>
        </p:spPr>
        <p:txBody>
          <a:bodyPr/>
          <a:lstStyle/>
          <a:p>
            <a:pPr algn="ctr" eaLnBrk="1" hangingPunct="1">
              <a:defRPr/>
            </a:pPr>
            <a:r>
              <a:rPr lang="fr-FR" sz="3000"/>
              <a:t>Dopage d’un SC: type </a:t>
            </a:r>
            <a:r>
              <a:rPr lang="fr-FR" sz="3000" i="1">
                <a:effectLst>
                  <a:outerShdw blurRad="38100" dist="38100" dir="2700000" algn="tl">
                    <a:srgbClr val="C0C0C0"/>
                  </a:outerShdw>
                </a:effectLst>
              </a:rPr>
              <a:t>p</a:t>
            </a:r>
          </a:p>
        </p:txBody>
      </p:sp>
      <p:sp>
        <p:nvSpPr>
          <p:cNvPr id="315394" name="Espace réservé du numéro de diapositive 4"/>
          <p:cNvSpPr>
            <a:spLocks noGrp="1"/>
          </p:cNvSpPr>
          <p:nvPr>
            <p:ph type="sldNum" sz="quarter" idx="12"/>
          </p:nvPr>
        </p:nvSpPr>
        <p:spPr>
          <a:noFill/>
        </p:spPr>
        <p:txBody>
          <a:bodyPr/>
          <a:lstStyle/>
          <a:p>
            <a:fld id="{E8113964-A044-405B-8C77-A1E344140ACA}" type="slidenum">
              <a:rPr lang="fr-FR" altLang="en-US"/>
              <a:pPr/>
              <a:t>240</a:t>
            </a:fld>
            <a:endParaRPr lang="fr-FR" altLang="en-US"/>
          </a:p>
        </p:txBody>
      </p:sp>
      <p:pic>
        <p:nvPicPr>
          <p:cNvPr id="315396" name="Picture 3" descr="schockley4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09800" y="1717676"/>
            <a:ext cx="8077200" cy="468312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424" y="3185318"/>
            <a:ext cx="487363" cy="487363"/>
          </a:xfrm>
          <a:prstGeom prst="rect">
            <a:avLst/>
          </a:prstGeom>
        </p:spPr>
      </p:pic>
      <p:sp>
        <p:nvSpPr>
          <p:cNvPr id="6" name="ZoneTexte 5">
            <a:extLst>
              <a:ext uri="{FF2B5EF4-FFF2-40B4-BE49-F238E27FC236}">
                <a16:creationId xmlns:a16="http://schemas.microsoft.com/office/drawing/2014/main" id="{4305AF3C-D630-4068-A366-4D4469A75F73}"/>
              </a:ext>
            </a:extLst>
          </p:cNvPr>
          <p:cNvSpPr txBox="1"/>
          <p:nvPr/>
        </p:nvSpPr>
        <p:spPr>
          <a:xfrm>
            <a:off x="623392" y="1412776"/>
            <a:ext cx="5314275" cy="369332"/>
          </a:xfrm>
          <a:prstGeom prst="rect">
            <a:avLst/>
          </a:prstGeom>
          <a:noFill/>
        </p:spPr>
        <p:txBody>
          <a:bodyPr wrap="none" rtlCol="0">
            <a:spAutoFit/>
          </a:bodyPr>
          <a:lstStyle/>
          <a:p>
            <a:r>
              <a:rPr lang="fr-FR" dirty="0"/>
              <a:t>Illustration d’après </a:t>
            </a:r>
            <a:r>
              <a:rPr lang="fr-FR" dirty="0" err="1"/>
              <a:t>Shockley</a:t>
            </a:r>
            <a:r>
              <a:rPr lang="fr-FR" dirty="0"/>
              <a:t> , Electrons and </a:t>
            </a:r>
            <a:r>
              <a:rPr lang="fr-FR" dirty="0" err="1"/>
              <a:t>Holes</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Rectangle 2"/>
          <p:cNvSpPr>
            <a:spLocks noGrp="1" noChangeArrowheads="1"/>
          </p:cNvSpPr>
          <p:nvPr>
            <p:ph type="title"/>
          </p:nvPr>
        </p:nvSpPr>
        <p:spPr/>
        <p:txBody>
          <a:bodyPr>
            <a:normAutofit/>
          </a:bodyPr>
          <a:lstStyle/>
          <a:p>
            <a:pPr eaLnBrk="1" hangingPunct="1"/>
            <a:r>
              <a:rPr lang="fr-FR"/>
              <a:t>Statistique des donneurs et des accepteurs</a:t>
            </a:r>
          </a:p>
        </p:txBody>
      </p:sp>
      <p:sp>
        <p:nvSpPr>
          <p:cNvPr id="135174" name="Rectangle 3"/>
          <p:cNvSpPr>
            <a:spLocks noGrp="1" noChangeArrowheads="1"/>
          </p:cNvSpPr>
          <p:nvPr>
            <p:ph idx="1"/>
          </p:nvPr>
        </p:nvSpPr>
        <p:spPr>
          <a:xfrm>
            <a:off x="1919289" y="1412875"/>
            <a:ext cx="8137525" cy="4679950"/>
          </a:xfrm>
        </p:spPr>
        <p:txBody>
          <a:bodyPr/>
          <a:lstStyle/>
          <a:p>
            <a:pPr eaLnBrk="1" hangingPunct="1"/>
            <a:r>
              <a:rPr lang="fr-FR" sz="2600" dirty="0"/>
              <a:t>États donneurs:</a:t>
            </a:r>
          </a:p>
          <a:p>
            <a:pPr lvl="1" eaLnBrk="1" hangingPunct="1"/>
            <a:r>
              <a:rPr lang="fr-FR" sz="2200" dirty="0"/>
              <a:t>Prob. d’occupation un peu différente:</a:t>
            </a:r>
          </a:p>
          <a:p>
            <a:pPr lvl="1" eaLnBrk="1" hangingPunct="1"/>
            <a:endParaRPr lang="fr-FR" sz="2200" dirty="0"/>
          </a:p>
          <a:p>
            <a:pPr lvl="1" eaLnBrk="1" hangingPunct="1"/>
            <a:endParaRPr lang="fr-FR" sz="2200" dirty="0"/>
          </a:p>
          <a:p>
            <a:pPr lvl="1" eaLnBrk="1" hangingPunct="1"/>
            <a:endParaRPr lang="fr-FR" sz="2200" dirty="0"/>
          </a:p>
          <a:p>
            <a:pPr lvl="1" eaLnBrk="1" hangingPunct="1"/>
            <a:r>
              <a:rPr lang="fr-FR" sz="2200" dirty="0"/>
              <a:t>Le facteur ½ ?</a:t>
            </a:r>
          </a:p>
          <a:p>
            <a:pPr lvl="2" eaLnBrk="1" hangingPunct="1"/>
            <a:r>
              <a:rPr lang="fr-FR" sz="2100" dirty="0"/>
              <a:t>P : 3s²3p</a:t>
            </a:r>
            <a:r>
              <a:rPr lang="fr-FR" sz="2100" baseline="30000" dirty="0"/>
              <a:t>3</a:t>
            </a:r>
            <a:r>
              <a:rPr lang="fr-FR" sz="2100" dirty="0"/>
              <a:t>  </a:t>
            </a:r>
            <a:r>
              <a:rPr lang="fr-FR" sz="2100" dirty="0">
                <a:sym typeface="Wingdings" pitchFamily="2" charset="2"/>
              </a:rPr>
              <a:t> 2 électrons s et 2 électrons p participent à la liaison =&gt; 1électron p sur le niveau E</a:t>
            </a:r>
            <a:r>
              <a:rPr lang="fr-FR" sz="2100" baseline="-25000" dirty="0">
                <a:sym typeface="Wingdings" pitchFamily="2" charset="2"/>
              </a:rPr>
              <a:t>d</a:t>
            </a:r>
            <a:r>
              <a:rPr lang="fr-FR" sz="2100" dirty="0">
                <a:sym typeface="Wingdings" pitchFamily="2" charset="2"/>
              </a:rPr>
              <a:t> (le 5°!). Cet électron possède 1 spin particulier (up ou down). </a:t>
            </a:r>
          </a:p>
          <a:p>
            <a:pPr lvl="2" eaLnBrk="1" hangingPunct="1"/>
            <a:r>
              <a:rPr lang="fr-FR" sz="2100" dirty="0">
                <a:sym typeface="Wingdings" pitchFamily="2" charset="2"/>
              </a:rPr>
              <a:t>Une fois cet électron « parti », la case (le niveau) vide peut capturer un spin up </a:t>
            </a:r>
            <a:r>
              <a:rPr lang="fr-FR" sz="2100" u="sng" dirty="0">
                <a:solidFill>
                  <a:srgbClr val="FF0000"/>
                </a:solidFill>
                <a:sym typeface="Wingdings" pitchFamily="2" charset="2"/>
              </a:rPr>
              <a:t>ou</a:t>
            </a:r>
            <a:r>
              <a:rPr lang="fr-FR" sz="2100" dirty="0">
                <a:sym typeface="Wingdings" pitchFamily="2" charset="2"/>
              </a:rPr>
              <a:t> down  le mécanisme de capture est augmenté / à l’émission</a:t>
            </a:r>
            <a:endParaRPr lang="fr-FR" sz="2100" dirty="0"/>
          </a:p>
          <a:p>
            <a:pPr eaLnBrk="1" hangingPunct="1"/>
            <a:endParaRPr lang="fr-FR" sz="2600" dirty="0"/>
          </a:p>
        </p:txBody>
      </p:sp>
      <p:sp>
        <p:nvSpPr>
          <p:cNvPr id="135172" name="Espace réservé du numéro de diapositive 5"/>
          <p:cNvSpPr>
            <a:spLocks noGrp="1"/>
          </p:cNvSpPr>
          <p:nvPr>
            <p:ph type="sldNum" sz="quarter" idx="12"/>
          </p:nvPr>
        </p:nvSpPr>
        <p:spPr>
          <a:noFill/>
        </p:spPr>
        <p:txBody>
          <a:bodyPr/>
          <a:lstStyle/>
          <a:p>
            <a:fld id="{EBE013E2-E5A3-4D4C-BBDC-EA097FA178DD}" type="slidenum">
              <a:rPr lang="fr-FR" altLang="en-US"/>
              <a:pPr/>
              <a:t>241</a:t>
            </a:fld>
            <a:endParaRPr lang="fr-FR" altLang="en-US"/>
          </a:p>
        </p:txBody>
      </p:sp>
      <p:graphicFrame>
        <p:nvGraphicFramePr>
          <p:cNvPr id="135170" name="Object 4"/>
          <p:cNvGraphicFramePr>
            <a:graphicFrameLocks noChangeAspect="1"/>
          </p:cNvGraphicFramePr>
          <p:nvPr/>
        </p:nvGraphicFramePr>
        <p:xfrm>
          <a:off x="5195889" y="6046789"/>
          <a:ext cx="2124075" cy="511175"/>
        </p:xfrm>
        <a:graphic>
          <a:graphicData uri="http://schemas.openxmlformats.org/presentationml/2006/ole">
            <mc:AlternateContent xmlns:mc="http://schemas.openxmlformats.org/markup-compatibility/2006">
              <mc:Choice xmlns:v="urn:schemas-microsoft-com:vml" Requires="v">
                <p:oleObj name="Equation" r:id="rId5" imgW="901440" imgH="215640" progId="Equation.3">
                  <p:embed/>
                </p:oleObj>
              </mc:Choice>
              <mc:Fallback>
                <p:oleObj name="Equation" r:id="rId5" imgW="901440" imgH="215640" progId="Equation.3">
                  <p:embed/>
                  <p:pic>
                    <p:nvPicPr>
                      <p:cNvPr id="1351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5889" y="6046789"/>
                        <a:ext cx="21240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5171" name="Object 5"/>
          <p:cNvGraphicFramePr>
            <a:graphicFrameLocks noChangeAspect="1"/>
          </p:cNvGraphicFramePr>
          <p:nvPr/>
        </p:nvGraphicFramePr>
        <p:xfrm>
          <a:off x="4656139" y="2349501"/>
          <a:ext cx="3641725" cy="1260475"/>
        </p:xfrm>
        <a:graphic>
          <a:graphicData uri="http://schemas.openxmlformats.org/presentationml/2006/ole">
            <mc:AlternateContent xmlns:mc="http://schemas.openxmlformats.org/markup-compatibility/2006">
              <mc:Choice xmlns:v="urn:schemas-microsoft-com:vml" Requires="v">
                <p:oleObj name="Equation" r:id="rId7" imgW="1688760" imgH="583920" progId="Equation.3">
                  <p:embed/>
                </p:oleObj>
              </mc:Choice>
              <mc:Fallback>
                <p:oleObj name="Equation" r:id="rId7" imgW="1688760" imgH="583920" progId="Equation.3">
                  <p:embed/>
                  <p:pic>
                    <p:nvPicPr>
                      <p:cNvPr id="13517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139" y="2349501"/>
                        <a:ext cx="3641725"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763" y="293075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7" name="Rectangle 2"/>
          <p:cNvSpPr>
            <a:spLocks noGrp="1" noChangeArrowheads="1"/>
          </p:cNvSpPr>
          <p:nvPr>
            <p:ph type="title"/>
          </p:nvPr>
        </p:nvSpPr>
        <p:spPr/>
        <p:txBody>
          <a:bodyPr>
            <a:normAutofit/>
          </a:bodyPr>
          <a:lstStyle/>
          <a:p>
            <a:pPr eaLnBrk="1" hangingPunct="1"/>
            <a:r>
              <a:rPr lang="fr-FR"/>
              <a:t>Statistique des donneurs et des accepteurs</a:t>
            </a:r>
          </a:p>
        </p:txBody>
      </p:sp>
      <p:sp>
        <p:nvSpPr>
          <p:cNvPr id="136198" name="Rectangle 3"/>
          <p:cNvSpPr>
            <a:spLocks noGrp="1" noChangeArrowheads="1"/>
          </p:cNvSpPr>
          <p:nvPr>
            <p:ph idx="1"/>
          </p:nvPr>
        </p:nvSpPr>
        <p:spPr>
          <a:xfrm>
            <a:off x="1919537" y="1700808"/>
            <a:ext cx="8137525" cy="4679950"/>
          </a:xfrm>
        </p:spPr>
        <p:txBody>
          <a:bodyPr/>
          <a:lstStyle/>
          <a:p>
            <a:pPr eaLnBrk="1" hangingPunct="1"/>
            <a:r>
              <a:rPr lang="fr-FR" dirty="0"/>
              <a:t>États donneurs:</a:t>
            </a:r>
          </a:p>
          <a:p>
            <a:pPr lvl="1" eaLnBrk="1" hangingPunct="1"/>
            <a:r>
              <a:rPr lang="fr-FR" dirty="0"/>
              <a:t>Densité d’électrons sur E</a:t>
            </a:r>
            <a:r>
              <a:rPr lang="fr-FR" baseline="-25000" dirty="0"/>
              <a:t>D</a:t>
            </a:r>
            <a:r>
              <a:rPr lang="fr-FR" dirty="0"/>
              <a:t> ?</a:t>
            </a:r>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r>
              <a:rPr lang="fr-FR" dirty="0"/>
              <a:t>Soit encore:</a:t>
            </a:r>
          </a:p>
        </p:txBody>
      </p:sp>
      <p:sp>
        <p:nvSpPr>
          <p:cNvPr id="136196" name="Espace réservé du numéro de diapositive 5"/>
          <p:cNvSpPr>
            <a:spLocks noGrp="1"/>
          </p:cNvSpPr>
          <p:nvPr>
            <p:ph type="sldNum" sz="quarter" idx="12"/>
          </p:nvPr>
        </p:nvSpPr>
        <p:spPr>
          <a:noFill/>
        </p:spPr>
        <p:txBody>
          <a:bodyPr/>
          <a:lstStyle/>
          <a:p>
            <a:fld id="{74697057-1BE1-4487-8EF1-0111C93E5F5D}" type="slidenum">
              <a:rPr lang="fr-FR" altLang="en-US"/>
              <a:pPr/>
              <a:t>242</a:t>
            </a:fld>
            <a:endParaRPr lang="fr-FR" altLang="en-US"/>
          </a:p>
        </p:txBody>
      </p:sp>
      <p:graphicFrame>
        <p:nvGraphicFramePr>
          <p:cNvPr id="136194" name="Object 5"/>
          <p:cNvGraphicFramePr>
            <a:graphicFrameLocks noChangeAspect="1"/>
          </p:cNvGraphicFramePr>
          <p:nvPr/>
        </p:nvGraphicFramePr>
        <p:xfrm>
          <a:off x="3511551" y="2724150"/>
          <a:ext cx="4600575" cy="1085850"/>
        </p:xfrm>
        <a:graphic>
          <a:graphicData uri="http://schemas.openxmlformats.org/presentationml/2006/ole">
            <mc:AlternateContent xmlns:mc="http://schemas.openxmlformats.org/markup-compatibility/2006">
              <mc:Choice xmlns:v="urn:schemas-microsoft-com:vml" Requires="v">
                <p:oleObj name="Equation" r:id="rId5" imgW="2476440" imgH="583920" progId="Equation.3">
                  <p:embed/>
                </p:oleObj>
              </mc:Choice>
              <mc:Fallback>
                <p:oleObj name="Equation" r:id="rId5" imgW="2476440" imgH="583920" progId="Equation.3">
                  <p:embed/>
                  <p:pic>
                    <p:nvPicPr>
                      <p:cNvPr id="136194"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1551" y="2724150"/>
                        <a:ext cx="460057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6195" name="Object 6"/>
          <p:cNvGraphicFramePr>
            <a:graphicFrameLocks noChangeAspect="1"/>
          </p:cNvGraphicFramePr>
          <p:nvPr/>
        </p:nvGraphicFramePr>
        <p:xfrm>
          <a:off x="5159375" y="4583114"/>
          <a:ext cx="1873250" cy="523875"/>
        </p:xfrm>
        <a:graphic>
          <a:graphicData uri="http://schemas.openxmlformats.org/presentationml/2006/ole">
            <mc:AlternateContent xmlns:mc="http://schemas.openxmlformats.org/markup-compatibility/2006">
              <mc:Choice xmlns:v="urn:schemas-microsoft-com:vml" Requires="v">
                <p:oleObj name="Equation" r:id="rId7" imgW="863280" imgH="241200" progId="Equation.3">
                  <p:embed/>
                </p:oleObj>
              </mc:Choice>
              <mc:Fallback>
                <p:oleObj name="Equation" r:id="rId7" imgW="863280" imgH="241200" progId="Equation.3">
                  <p:embed/>
                  <p:pic>
                    <p:nvPicPr>
                      <p:cNvPr id="136195"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5" y="4583114"/>
                        <a:ext cx="187325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4927" y="302339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1" name="Rectangle 2"/>
          <p:cNvSpPr>
            <a:spLocks noGrp="1" noChangeArrowheads="1"/>
          </p:cNvSpPr>
          <p:nvPr>
            <p:ph type="title"/>
          </p:nvPr>
        </p:nvSpPr>
        <p:spPr/>
        <p:txBody>
          <a:bodyPr>
            <a:normAutofit/>
          </a:bodyPr>
          <a:lstStyle/>
          <a:p>
            <a:pPr eaLnBrk="1" hangingPunct="1"/>
            <a:r>
              <a:rPr lang="fr-FR" dirty="0"/>
              <a:t>Statistique des donneurs et des accepteurs</a:t>
            </a:r>
          </a:p>
        </p:txBody>
      </p:sp>
      <p:sp>
        <p:nvSpPr>
          <p:cNvPr id="137222" name="Rectangle 3"/>
          <p:cNvSpPr>
            <a:spLocks noGrp="1" noChangeArrowheads="1"/>
          </p:cNvSpPr>
          <p:nvPr>
            <p:ph idx="1"/>
          </p:nvPr>
        </p:nvSpPr>
        <p:spPr/>
        <p:txBody>
          <a:bodyPr/>
          <a:lstStyle/>
          <a:p>
            <a:pPr eaLnBrk="1" hangingPunct="1"/>
            <a:r>
              <a:rPr lang="fr-FR" dirty="0"/>
              <a:t>États accepteurs:</a:t>
            </a:r>
          </a:p>
          <a:p>
            <a:pPr lvl="1" eaLnBrk="1" hangingPunct="1"/>
            <a:r>
              <a:rPr lang="fr-FR" dirty="0"/>
              <a:t>On ne peut capturer que l’électron qui a le bon « spin » mais on peut libérer n’importe lequel </a:t>
            </a:r>
            <a:r>
              <a:rPr lang="fr-FR" dirty="0">
                <a:sym typeface="Wingdings" pitchFamily="2" charset="2"/>
              </a:rPr>
              <a:t></a:t>
            </a:r>
            <a:endParaRPr lang="fr-FR" dirty="0"/>
          </a:p>
          <a:p>
            <a:pPr eaLnBrk="1" hangingPunct="1"/>
            <a:endParaRPr lang="fr-FR" dirty="0"/>
          </a:p>
        </p:txBody>
      </p:sp>
      <p:sp>
        <p:nvSpPr>
          <p:cNvPr id="137220" name="Espace réservé du numéro de diapositive 5"/>
          <p:cNvSpPr>
            <a:spLocks noGrp="1"/>
          </p:cNvSpPr>
          <p:nvPr>
            <p:ph type="sldNum" sz="quarter" idx="12"/>
          </p:nvPr>
        </p:nvSpPr>
        <p:spPr>
          <a:noFill/>
        </p:spPr>
        <p:txBody>
          <a:bodyPr/>
          <a:lstStyle/>
          <a:p>
            <a:fld id="{F1635A6F-96CF-44F0-8B27-23CB027C2CE7}" type="slidenum">
              <a:rPr lang="fr-FR" altLang="en-US"/>
              <a:pPr/>
              <a:t>243</a:t>
            </a:fld>
            <a:endParaRPr lang="fr-FR" altLang="en-US"/>
          </a:p>
        </p:txBody>
      </p:sp>
      <p:graphicFrame>
        <p:nvGraphicFramePr>
          <p:cNvPr id="137218" name="Object 4"/>
          <p:cNvGraphicFramePr>
            <a:graphicFrameLocks noChangeAspect="1"/>
          </p:cNvGraphicFramePr>
          <p:nvPr>
            <p:extLst>
              <p:ext uri="{D42A27DB-BD31-4B8C-83A1-F6EECF244321}">
                <p14:modId xmlns:p14="http://schemas.microsoft.com/office/powerpoint/2010/main" val="1685441780"/>
              </p:ext>
            </p:extLst>
          </p:nvPr>
        </p:nvGraphicFramePr>
        <p:xfrm>
          <a:off x="4295801" y="3140969"/>
          <a:ext cx="3559175" cy="1260475"/>
        </p:xfrm>
        <a:graphic>
          <a:graphicData uri="http://schemas.openxmlformats.org/presentationml/2006/ole">
            <mc:AlternateContent xmlns:mc="http://schemas.openxmlformats.org/markup-compatibility/2006">
              <mc:Choice xmlns:v="urn:schemas-microsoft-com:vml" Requires="v">
                <p:oleObj name="Equation" r:id="rId5" imgW="1650960" imgH="583920" progId="Equation.3">
                  <p:embed/>
                </p:oleObj>
              </mc:Choice>
              <mc:Fallback>
                <p:oleObj name="Equation" r:id="rId5" imgW="1650960" imgH="583920" progId="Equation.3">
                  <p:embed/>
                  <p:pic>
                    <p:nvPicPr>
                      <p:cNvPr id="13721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801" y="3140969"/>
                        <a:ext cx="3559175"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19" name="Object 5"/>
          <p:cNvGraphicFramePr>
            <a:graphicFrameLocks noChangeAspect="1"/>
          </p:cNvGraphicFramePr>
          <p:nvPr/>
        </p:nvGraphicFramePr>
        <p:xfrm>
          <a:off x="3648076" y="5013326"/>
          <a:ext cx="3560763" cy="1260475"/>
        </p:xfrm>
        <a:graphic>
          <a:graphicData uri="http://schemas.openxmlformats.org/presentationml/2006/ole">
            <mc:AlternateContent xmlns:mc="http://schemas.openxmlformats.org/markup-compatibility/2006">
              <mc:Choice xmlns:v="urn:schemas-microsoft-com:vml" Requires="v">
                <p:oleObj name="Equation" r:id="rId7" imgW="1650960" imgH="583920" progId="Equation.3">
                  <p:embed/>
                </p:oleObj>
              </mc:Choice>
              <mc:Fallback>
                <p:oleObj name="Equation" r:id="rId7" imgW="1650960" imgH="583920" progId="Equation.3">
                  <p:embed/>
                  <p:pic>
                    <p:nvPicPr>
                      <p:cNvPr id="13721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6" y="5013326"/>
                        <a:ext cx="3560763"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223" name="AutoShape 6"/>
          <p:cNvSpPr>
            <a:spLocks noChangeArrowheads="1"/>
          </p:cNvSpPr>
          <p:nvPr/>
        </p:nvSpPr>
        <p:spPr bwMode="auto">
          <a:xfrm>
            <a:off x="2135188" y="5300664"/>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137224" name="Text Box 7"/>
          <p:cNvSpPr txBox="1">
            <a:spLocks noChangeArrowheads="1"/>
          </p:cNvSpPr>
          <p:nvPr/>
        </p:nvSpPr>
        <p:spPr bwMode="auto">
          <a:xfrm>
            <a:off x="7248525" y="4987926"/>
            <a:ext cx="3276600" cy="1465263"/>
          </a:xfrm>
          <a:prstGeom prst="rect">
            <a:avLst/>
          </a:prstGeom>
          <a:noFill/>
          <a:ln w="9525">
            <a:noFill/>
            <a:miter lim="800000"/>
            <a:headEnd/>
            <a:tailEnd/>
          </a:ln>
        </p:spPr>
        <p:txBody>
          <a:bodyPr>
            <a:spAutoFit/>
          </a:bodyPr>
          <a:lstStyle/>
          <a:p>
            <a:r>
              <a:rPr lang="fr-FR"/>
              <a:t>g : facteur de dégénérescence</a:t>
            </a:r>
          </a:p>
          <a:p>
            <a:endParaRPr lang="fr-FR"/>
          </a:p>
          <a:p>
            <a:r>
              <a:rPr lang="fr-FR"/>
              <a:t>1 :	 intrinsèque</a:t>
            </a:r>
          </a:p>
          <a:p>
            <a:r>
              <a:rPr lang="fr-FR"/>
              <a:t>2 ou 4: 	 accepteur</a:t>
            </a:r>
          </a:p>
          <a:p>
            <a:r>
              <a:rPr lang="fr-FR"/>
              <a:t>½: 	donneur</a:t>
            </a:r>
          </a:p>
        </p:txBody>
      </p:sp>
      <p:sp>
        <p:nvSpPr>
          <p:cNvPr id="2" name="Rectangle 1"/>
          <p:cNvSpPr/>
          <p:nvPr/>
        </p:nvSpPr>
        <p:spPr>
          <a:xfrm>
            <a:off x="3287689" y="4581128"/>
            <a:ext cx="7237437" cy="2088232"/>
          </a:xfrm>
          <a:prstGeom prst="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1424"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5" name="Rectangle 2"/>
          <p:cNvSpPr>
            <a:spLocks noGrp="1" noChangeArrowheads="1"/>
          </p:cNvSpPr>
          <p:nvPr>
            <p:ph type="title"/>
          </p:nvPr>
        </p:nvSpPr>
        <p:spPr/>
        <p:txBody>
          <a:bodyPr>
            <a:normAutofit/>
          </a:bodyPr>
          <a:lstStyle/>
          <a:p>
            <a:pPr eaLnBrk="1" hangingPunct="1"/>
            <a:r>
              <a:rPr lang="fr-FR"/>
              <a:t>Statistique des donneurs et des accepteurs</a:t>
            </a:r>
          </a:p>
        </p:txBody>
      </p:sp>
      <p:sp>
        <p:nvSpPr>
          <p:cNvPr id="138246" name="Rectangle 3"/>
          <p:cNvSpPr>
            <a:spLocks noGrp="1" noChangeArrowheads="1"/>
          </p:cNvSpPr>
          <p:nvPr>
            <p:ph idx="1"/>
          </p:nvPr>
        </p:nvSpPr>
        <p:spPr>
          <a:xfrm>
            <a:off x="1919537" y="1556792"/>
            <a:ext cx="8137525" cy="4679950"/>
          </a:xfrm>
        </p:spPr>
        <p:txBody>
          <a:bodyPr/>
          <a:lstStyle/>
          <a:p>
            <a:pPr eaLnBrk="1" hangingPunct="1"/>
            <a:r>
              <a:rPr lang="fr-FR" dirty="0"/>
              <a:t>États accepteurs:</a:t>
            </a:r>
          </a:p>
          <a:p>
            <a:pPr lvl="1" eaLnBrk="1" hangingPunct="1"/>
            <a:r>
              <a:rPr lang="fr-FR" dirty="0"/>
              <a:t>Densité d’électrons sur E</a:t>
            </a:r>
            <a:r>
              <a:rPr lang="fr-FR" baseline="-25000" dirty="0"/>
              <a:t>A</a:t>
            </a:r>
            <a:r>
              <a:rPr lang="fr-FR" dirty="0"/>
              <a:t> ?</a:t>
            </a:r>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r>
              <a:rPr lang="fr-FR" dirty="0"/>
              <a:t>Soit encore:</a:t>
            </a:r>
          </a:p>
        </p:txBody>
      </p:sp>
      <p:sp>
        <p:nvSpPr>
          <p:cNvPr id="138244" name="Espace réservé du numéro de diapositive 5"/>
          <p:cNvSpPr>
            <a:spLocks noGrp="1"/>
          </p:cNvSpPr>
          <p:nvPr>
            <p:ph type="sldNum" sz="quarter" idx="12"/>
          </p:nvPr>
        </p:nvSpPr>
        <p:spPr>
          <a:noFill/>
        </p:spPr>
        <p:txBody>
          <a:bodyPr/>
          <a:lstStyle/>
          <a:p>
            <a:fld id="{9D135A8D-BE3D-4D16-BE57-5C5E66282403}" type="slidenum">
              <a:rPr lang="fr-FR" altLang="en-US"/>
              <a:pPr/>
              <a:t>244</a:t>
            </a:fld>
            <a:endParaRPr lang="fr-FR" altLang="en-US"/>
          </a:p>
        </p:txBody>
      </p:sp>
      <p:graphicFrame>
        <p:nvGraphicFramePr>
          <p:cNvPr id="138242" name="Object 4"/>
          <p:cNvGraphicFramePr>
            <a:graphicFrameLocks noChangeAspect="1"/>
          </p:cNvGraphicFramePr>
          <p:nvPr>
            <p:extLst>
              <p:ext uri="{D42A27DB-BD31-4B8C-83A1-F6EECF244321}">
                <p14:modId xmlns:p14="http://schemas.microsoft.com/office/powerpoint/2010/main" val="1112646981"/>
              </p:ext>
            </p:extLst>
          </p:nvPr>
        </p:nvGraphicFramePr>
        <p:xfrm>
          <a:off x="3503712" y="2636912"/>
          <a:ext cx="4483100" cy="1085850"/>
        </p:xfrm>
        <a:graphic>
          <a:graphicData uri="http://schemas.openxmlformats.org/presentationml/2006/ole">
            <mc:AlternateContent xmlns:mc="http://schemas.openxmlformats.org/markup-compatibility/2006">
              <mc:Choice xmlns:v="urn:schemas-microsoft-com:vml" Requires="v">
                <p:oleObj name="Equation" r:id="rId5" imgW="2412720" imgH="583920" progId="Equation.3">
                  <p:embed/>
                </p:oleObj>
              </mc:Choice>
              <mc:Fallback>
                <p:oleObj name="Equation" r:id="rId5" imgW="2412720" imgH="583920" progId="Equation.3">
                  <p:embed/>
                  <p:pic>
                    <p:nvPicPr>
                      <p:cNvPr id="13824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12" y="2636912"/>
                        <a:ext cx="448310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43" name="Object 5"/>
          <p:cNvGraphicFramePr>
            <a:graphicFrameLocks noChangeAspect="1"/>
          </p:cNvGraphicFramePr>
          <p:nvPr/>
        </p:nvGraphicFramePr>
        <p:xfrm>
          <a:off x="3071813" y="4724400"/>
          <a:ext cx="6197600" cy="1270000"/>
        </p:xfrm>
        <a:graphic>
          <a:graphicData uri="http://schemas.openxmlformats.org/presentationml/2006/ole">
            <mc:AlternateContent xmlns:mc="http://schemas.openxmlformats.org/markup-compatibility/2006">
              <mc:Choice xmlns:v="urn:schemas-microsoft-com:vml" Requires="v">
                <p:oleObj name="Equation" r:id="rId7" imgW="2857320" imgH="583920" progId="Equation.3">
                  <p:embed/>
                </p:oleObj>
              </mc:Choice>
              <mc:Fallback>
                <p:oleObj name="Equation" r:id="rId7" imgW="2857320" imgH="583920" progId="Equation.3">
                  <p:embed/>
                  <p:pic>
                    <p:nvPicPr>
                      <p:cNvPr id="13824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813" y="4724400"/>
                        <a:ext cx="619760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3768" y="293615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2"/>
          <p:cNvSpPr>
            <a:spLocks noGrp="1" noChangeArrowheads="1"/>
          </p:cNvSpPr>
          <p:nvPr>
            <p:ph type="title"/>
          </p:nvPr>
        </p:nvSpPr>
        <p:spPr/>
        <p:txBody>
          <a:bodyPr>
            <a:normAutofit/>
          </a:bodyPr>
          <a:lstStyle/>
          <a:p>
            <a:pPr eaLnBrk="1" hangingPunct="1"/>
            <a:r>
              <a:rPr lang="fr-FR"/>
              <a:t>Ionisation complète et gel des porteurs</a:t>
            </a:r>
          </a:p>
        </p:txBody>
      </p:sp>
      <p:sp>
        <p:nvSpPr>
          <p:cNvPr id="139271" name="Rectangle 3"/>
          <p:cNvSpPr>
            <a:spLocks noGrp="1" noChangeArrowheads="1"/>
          </p:cNvSpPr>
          <p:nvPr>
            <p:ph idx="1"/>
          </p:nvPr>
        </p:nvSpPr>
        <p:spPr/>
        <p:txBody>
          <a:bodyPr/>
          <a:lstStyle/>
          <a:p>
            <a:pPr eaLnBrk="1" hangingPunct="1"/>
            <a:r>
              <a:rPr lang="fr-FR" dirty="0"/>
              <a:t>Équation de neutralité:</a:t>
            </a:r>
          </a:p>
          <a:p>
            <a:pPr lvl="1" eaLnBrk="1" hangingPunct="1"/>
            <a:r>
              <a:rPr lang="fr-FR" dirty="0"/>
              <a:t>Charges positives  =  charges négatives</a:t>
            </a:r>
          </a:p>
          <a:p>
            <a:pPr lvl="1" eaLnBrk="1" hangingPunct="1"/>
            <a:endParaRPr lang="fr-FR" dirty="0"/>
          </a:p>
          <a:p>
            <a:pPr lvl="1" eaLnBrk="1" hangingPunct="1"/>
            <a:endParaRPr lang="fr-FR" dirty="0"/>
          </a:p>
          <a:p>
            <a:pPr lvl="1" eaLnBrk="1" hangingPunct="1"/>
            <a:r>
              <a:rPr lang="fr-FR" dirty="0"/>
              <a:t>Simplifions le problème: N</a:t>
            </a:r>
            <a:r>
              <a:rPr lang="fr-FR" baseline="-25000" dirty="0"/>
              <a:t>A</a:t>
            </a:r>
            <a:r>
              <a:rPr lang="fr-FR" dirty="0"/>
              <a:t> = 0 ( type n)</a:t>
            </a:r>
          </a:p>
          <a:p>
            <a:pPr lvl="1" eaLnBrk="1" hangingPunct="1"/>
            <a:endParaRPr lang="fr-FR" dirty="0"/>
          </a:p>
          <a:p>
            <a:pPr lvl="1" eaLnBrk="1" hangingPunct="1"/>
            <a:endParaRPr lang="fr-FR" dirty="0"/>
          </a:p>
          <a:p>
            <a:pPr lvl="1" eaLnBrk="1" hangingPunct="1"/>
            <a:endParaRPr lang="fr-FR" dirty="0"/>
          </a:p>
        </p:txBody>
      </p:sp>
      <p:sp>
        <p:nvSpPr>
          <p:cNvPr id="139269" name="Espace réservé du numéro de diapositive 5"/>
          <p:cNvSpPr>
            <a:spLocks noGrp="1"/>
          </p:cNvSpPr>
          <p:nvPr>
            <p:ph type="sldNum" sz="quarter" idx="12"/>
          </p:nvPr>
        </p:nvSpPr>
        <p:spPr>
          <a:noFill/>
        </p:spPr>
        <p:txBody>
          <a:bodyPr/>
          <a:lstStyle/>
          <a:p>
            <a:fld id="{C632C1AB-E18F-4F83-89AE-BE46972B452B}" type="slidenum">
              <a:rPr lang="fr-FR" altLang="en-US"/>
              <a:pPr/>
              <a:t>245</a:t>
            </a:fld>
            <a:endParaRPr lang="fr-FR" altLang="en-US"/>
          </a:p>
        </p:txBody>
      </p:sp>
      <p:graphicFrame>
        <p:nvGraphicFramePr>
          <p:cNvPr id="139266" name="Object 4"/>
          <p:cNvGraphicFramePr>
            <a:graphicFrameLocks noChangeAspect="1"/>
          </p:cNvGraphicFramePr>
          <p:nvPr>
            <p:extLst>
              <p:ext uri="{D42A27DB-BD31-4B8C-83A1-F6EECF244321}">
                <p14:modId xmlns:p14="http://schemas.microsoft.com/office/powerpoint/2010/main" val="3684324150"/>
              </p:ext>
            </p:extLst>
          </p:nvPr>
        </p:nvGraphicFramePr>
        <p:xfrm>
          <a:off x="4511825" y="2492896"/>
          <a:ext cx="3025775" cy="647700"/>
        </p:xfrm>
        <a:graphic>
          <a:graphicData uri="http://schemas.openxmlformats.org/presentationml/2006/ole">
            <mc:AlternateContent xmlns:mc="http://schemas.openxmlformats.org/markup-compatibility/2006">
              <mc:Choice xmlns:v="urn:schemas-microsoft-com:vml" Requires="v">
                <p:oleObj name="Equation" r:id="rId5" imgW="1320480" imgH="253800" progId="Equation.3">
                  <p:embed/>
                </p:oleObj>
              </mc:Choice>
              <mc:Fallback>
                <p:oleObj name="Equation" r:id="rId5" imgW="1320480" imgH="253800" progId="Equation.3">
                  <p:embed/>
                  <p:pic>
                    <p:nvPicPr>
                      <p:cNvPr id="13926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825" y="2492896"/>
                        <a:ext cx="30257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7" name="Object 5"/>
          <p:cNvGraphicFramePr>
            <a:graphicFrameLocks noChangeAspect="1"/>
          </p:cNvGraphicFramePr>
          <p:nvPr>
            <p:extLst>
              <p:ext uri="{D42A27DB-BD31-4B8C-83A1-F6EECF244321}">
                <p14:modId xmlns:p14="http://schemas.microsoft.com/office/powerpoint/2010/main" val="1765616297"/>
              </p:ext>
            </p:extLst>
          </p:nvPr>
        </p:nvGraphicFramePr>
        <p:xfrm>
          <a:off x="4553896" y="3807272"/>
          <a:ext cx="2812200" cy="917872"/>
        </p:xfrm>
        <a:graphic>
          <a:graphicData uri="http://schemas.openxmlformats.org/presentationml/2006/ole">
            <mc:AlternateContent xmlns:mc="http://schemas.openxmlformats.org/markup-compatibility/2006">
              <mc:Choice xmlns:v="urn:schemas-microsoft-com:vml" Requires="v">
                <p:oleObj name="Equation" r:id="rId7" imgW="698400" imgH="228600" progId="Equation.3">
                  <p:embed/>
                </p:oleObj>
              </mc:Choice>
              <mc:Fallback>
                <p:oleObj name="Equation" r:id="rId7" imgW="698400" imgH="228600" progId="Equation.3">
                  <p:embed/>
                  <p:pic>
                    <p:nvPicPr>
                      <p:cNvPr id="13926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3896" y="3807272"/>
                        <a:ext cx="2812200" cy="917872"/>
                      </a:xfrm>
                      <a:prstGeom prst="rect">
                        <a:avLst/>
                      </a:prstGeom>
                      <a:noFill/>
                    </p:spPr>
                  </p:pic>
                </p:oleObj>
              </mc:Fallback>
            </mc:AlternateContent>
          </a:graphicData>
        </a:graphic>
      </p:graphicFrame>
      <p:graphicFrame>
        <p:nvGraphicFramePr>
          <p:cNvPr id="139268" name="Object 7"/>
          <p:cNvGraphicFramePr>
            <a:graphicFrameLocks noChangeAspect="1"/>
          </p:cNvGraphicFramePr>
          <p:nvPr/>
        </p:nvGraphicFramePr>
        <p:xfrm>
          <a:off x="1597026" y="5195888"/>
          <a:ext cx="8970963" cy="1257300"/>
        </p:xfrm>
        <a:graphic>
          <a:graphicData uri="http://schemas.openxmlformats.org/presentationml/2006/ole">
            <mc:AlternateContent xmlns:mc="http://schemas.openxmlformats.org/markup-compatibility/2006">
              <mc:Choice xmlns:v="urn:schemas-microsoft-com:vml" Requires="v">
                <p:oleObj name="Equation" r:id="rId9" imgW="4267080" imgH="596880" progId="Equation.3">
                  <p:embed/>
                </p:oleObj>
              </mc:Choice>
              <mc:Fallback>
                <p:oleObj name="Equation" r:id="rId9" imgW="4267080" imgH="596880" progId="Equation.3">
                  <p:embed/>
                  <p:pic>
                    <p:nvPicPr>
                      <p:cNvPr id="13926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7026" y="5195888"/>
                        <a:ext cx="8970963" cy="1257300"/>
                      </a:xfrm>
                      <a:prstGeom prst="rect">
                        <a:avLst/>
                      </a:prstGeom>
                      <a:solidFill>
                        <a:srgbClr val="CC99FF"/>
                      </a:solidFill>
                      <a:ln w="9525">
                        <a:solidFill>
                          <a:srgbClr val="FF0000"/>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5400" y="4022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2"/>
          <p:cNvSpPr>
            <a:spLocks noGrp="1" noChangeArrowheads="1"/>
          </p:cNvSpPr>
          <p:nvPr>
            <p:ph type="title"/>
          </p:nvPr>
        </p:nvSpPr>
        <p:spPr/>
        <p:txBody>
          <a:bodyPr/>
          <a:lstStyle/>
          <a:p>
            <a:pPr eaLnBrk="1" hangingPunct="1"/>
            <a:r>
              <a:rPr lang="fr-FR" dirty="0"/>
              <a:t>la densité de porteurs en </a:t>
            </a:r>
            <a:r>
              <a:rPr lang="fr-FR" dirty="0" err="1"/>
              <a:t>Fct</a:t>
            </a:r>
            <a:r>
              <a:rPr lang="fr-FR" dirty="0"/>
              <a:t> de T?</a:t>
            </a:r>
          </a:p>
        </p:txBody>
      </p:sp>
      <p:sp>
        <p:nvSpPr>
          <p:cNvPr id="310276" name="Rectangle 3"/>
          <p:cNvSpPr>
            <a:spLocks noGrp="1" noChangeArrowheads="1"/>
          </p:cNvSpPr>
          <p:nvPr>
            <p:ph idx="1"/>
          </p:nvPr>
        </p:nvSpPr>
        <p:spPr>
          <a:xfrm>
            <a:off x="1981200" y="1412876"/>
            <a:ext cx="8229600" cy="4411663"/>
          </a:xfrm>
        </p:spPr>
        <p:txBody>
          <a:bodyPr/>
          <a:lstStyle/>
          <a:p>
            <a:pPr eaLnBrk="1" hangingPunct="1"/>
            <a:r>
              <a:rPr lang="fr-FR" sz="2600"/>
              <a:t>BT</a:t>
            </a:r>
          </a:p>
          <a:p>
            <a:pPr eaLnBrk="1" hangingPunct="1"/>
            <a:endParaRPr lang="fr-FR" sz="2600"/>
          </a:p>
          <a:p>
            <a:pPr eaLnBrk="1" hangingPunct="1"/>
            <a:endParaRPr lang="fr-FR" sz="2600"/>
          </a:p>
          <a:p>
            <a:pPr eaLnBrk="1" hangingPunct="1"/>
            <a:endParaRPr lang="fr-FR" sz="2600"/>
          </a:p>
          <a:p>
            <a:pPr eaLnBrk="1" hangingPunct="1"/>
            <a:r>
              <a:rPr lang="fr-FR" sz="2600"/>
              <a:t>T « intermédiaire »</a:t>
            </a:r>
          </a:p>
          <a:p>
            <a:pPr eaLnBrk="1" hangingPunct="1"/>
            <a:endParaRPr lang="fr-FR" sz="2600"/>
          </a:p>
          <a:p>
            <a:pPr eaLnBrk="1" hangingPunct="1"/>
            <a:endParaRPr lang="fr-FR" sz="2600"/>
          </a:p>
          <a:p>
            <a:pPr eaLnBrk="1" hangingPunct="1"/>
            <a:endParaRPr lang="fr-FR" sz="2600"/>
          </a:p>
          <a:p>
            <a:pPr eaLnBrk="1" hangingPunct="1"/>
            <a:r>
              <a:rPr lang="fr-FR" sz="2600"/>
              <a:t>« Haute » Température</a:t>
            </a:r>
          </a:p>
          <a:p>
            <a:pPr eaLnBrk="1" hangingPunct="1"/>
            <a:endParaRPr lang="fr-FR" sz="2600"/>
          </a:p>
        </p:txBody>
      </p:sp>
      <p:sp>
        <p:nvSpPr>
          <p:cNvPr id="310274" name="Espace réservé du numéro de diapositive 5"/>
          <p:cNvSpPr>
            <a:spLocks noGrp="1"/>
          </p:cNvSpPr>
          <p:nvPr>
            <p:ph type="sldNum" sz="quarter" idx="12"/>
          </p:nvPr>
        </p:nvSpPr>
        <p:spPr>
          <a:noFill/>
        </p:spPr>
        <p:txBody>
          <a:bodyPr/>
          <a:lstStyle/>
          <a:p>
            <a:fld id="{74730515-C21E-4386-962A-CF65D467EDD4}" type="slidenum">
              <a:rPr lang="fr-FR" altLang="en-US"/>
              <a:pPr/>
              <a:t>246</a:t>
            </a:fld>
            <a:endParaRPr lang="fr-FR" altLang="en-US"/>
          </a:p>
        </p:txBody>
      </p:sp>
      <p:grpSp>
        <p:nvGrpSpPr>
          <p:cNvPr id="310277" name="Group 62"/>
          <p:cNvGrpSpPr>
            <a:grpSpLocks/>
          </p:cNvGrpSpPr>
          <p:nvPr/>
        </p:nvGrpSpPr>
        <p:grpSpPr bwMode="auto">
          <a:xfrm>
            <a:off x="3648075" y="981076"/>
            <a:ext cx="3384550" cy="2016125"/>
            <a:chOff x="1338" y="845"/>
            <a:chExt cx="2132" cy="1270"/>
          </a:xfrm>
        </p:grpSpPr>
        <p:grpSp>
          <p:nvGrpSpPr>
            <p:cNvPr id="310313" name="Group 18"/>
            <p:cNvGrpSpPr>
              <a:grpSpLocks/>
            </p:cNvGrpSpPr>
            <p:nvPr/>
          </p:nvGrpSpPr>
          <p:grpSpPr bwMode="auto">
            <a:xfrm rot="-2688399">
              <a:off x="1837" y="845"/>
              <a:ext cx="1256" cy="1256"/>
              <a:chOff x="1565" y="2160"/>
              <a:chExt cx="1256" cy="1256"/>
            </a:xfrm>
          </p:grpSpPr>
          <p:sp>
            <p:nvSpPr>
              <p:cNvPr id="310318" name="Oval 19"/>
              <p:cNvSpPr>
                <a:spLocks noChangeAspect="1" noChangeArrowheads="1"/>
              </p:cNvSpPr>
              <p:nvPr/>
            </p:nvSpPr>
            <p:spPr bwMode="auto">
              <a:xfrm>
                <a:off x="1565" y="216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9" name="Oval 20"/>
              <p:cNvSpPr>
                <a:spLocks noChangeAspect="1" noChangeArrowheads="1"/>
              </p:cNvSpPr>
              <p:nvPr/>
            </p:nvSpPr>
            <p:spPr bwMode="auto">
              <a:xfrm>
                <a:off x="1701" y="229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0" name="Oval 21"/>
              <p:cNvSpPr>
                <a:spLocks noChangeAspect="1" noChangeArrowheads="1"/>
              </p:cNvSpPr>
              <p:nvPr/>
            </p:nvSpPr>
            <p:spPr bwMode="auto">
              <a:xfrm>
                <a:off x="1837" y="243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1" name="Oval 22"/>
              <p:cNvSpPr>
                <a:spLocks noChangeAspect="1" noChangeArrowheads="1"/>
              </p:cNvSpPr>
              <p:nvPr/>
            </p:nvSpPr>
            <p:spPr bwMode="auto">
              <a:xfrm>
                <a:off x="1973" y="256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2" name="Oval 23"/>
              <p:cNvSpPr>
                <a:spLocks noChangeAspect="1" noChangeArrowheads="1"/>
              </p:cNvSpPr>
              <p:nvPr/>
            </p:nvSpPr>
            <p:spPr bwMode="auto">
              <a:xfrm>
                <a:off x="2109" y="2704"/>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3" name="Oval 24"/>
              <p:cNvSpPr>
                <a:spLocks noChangeAspect="1" noChangeArrowheads="1"/>
              </p:cNvSpPr>
              <p:nvPr/>
            </p:nvSpPr>
            <p:spPr bwMode="auto">
              <a:xfrm>
                <a:off x="2245" y="284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4" name="Oval 25"/>
              <p:cNvSpPr>
                <a:spLocks noChangeAspect="1" noChangeArrowheads="1"/>
              </p:cNvSpPr>
              <p:nvPr/>
            </p:nvSpPr>
            <p:spPr bwMode="auto">
              <a:xfrm>
                <a:off x="2381" y="297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5" name="Oval 26"/>
              <p:cNvSpPr>
                <a:spLocks noChangeAspect="1" noChangeArrowheads="1"/>
              </p:cNvSpPr>
              <p:nvPr/>
            </p:nvSpPr>
            <p:spPr bwMode="auto">
              <a:xfrm>
                <a:off x="2517" y="311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6" name="Oval 27"/>
              <p:cNvSpPr>
                <a:spLocks noChangeAspect="1" noChangeArrowheads="1"/>
              </p:cNvSpPr>
              <p:nvPr/>
            </p:nvSpPr>
            <p:spPr bwMode="auto">
              <a:xfrm>
                <a:off x="2653" y="324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grpSp>
        <p:sp>
          <p:nvSpPr>
            <p:cNvPr id="310314" name="Line 28"/>
            <p:cNvSpPr>
              <a:spLocks noChangeShapeType="1"/>
            </p:cNvSpPr>
            <p:nvPr/>
          </p:nvSpPr>
          <p:spPr bwMode="auto">
            <a:xfrm>
              <a:off x="1338" y="1299"/>
              <a:ext cx="2132" cy="0"/>
            </a:xfrm>
            <a:prstGeom prst="line">
              <a:avLst/>
            </a:prstGeom>
            <a:noFill/>
            <a:ln w="28575">
              <a:solidFill>
                <a:schemeClr val="tx1"/>
              </a:solidFill>
              <a:round/>
              <a:headEnd/>
              <a:tailEnd/>
            </a:ln>
          </p:spPr>
          <p:txBody>
            <a:bodyPr/>
            <a:lstStyle/>
            <a:p>
              <a:endParaRPr lang="fr-FR"/>
            </a:p>
          </p:txBody>
        </p:sp>
        <p:sp>
          <p:nvSpPr>
            <p:cNvPr id="310315" name="Line 29"/>
            <p:cNvSpPr>
              <a:spLocks noChangeShapeType="1"/>
            </p:cNvSpPr>
            <p:nvPr/>
          </p:nvSpPr>
          <p:spPr bwMode="auto">
            <a:xfrm>
              <a:off x="1338" y="2115"/>
              <a:ext cx="2132" cy="0"/>
            </a:xfrm>
            <a:prstGeom prst="line">
              <a:avLst/>
            </a:prstGeom>
            <a:noFill/>
            <a:ln w="28575">
              <a:solidFill>
                <a:schemeClr val="tx1"/>
              </a:solidFill>
              <a:round/>
              <a:headEnd/>
              <a:tailEnd/>
            </a:ln>
          </p:spPr>
          <p:txBody>
            <a:bodyPr/>
            <a:lstStyle/>
            <a:p>
              <a:endParaRPr lang="fr-FR"/>
            </a:p>
          </p:txBody>
        </p:sp>
        <p:sp>
          <p:nvSpPr>
            <p:cNvPr id="310316" name="Line 30"/>
            <p:cNvSpPr>
              <a:spLocks noChangeShapeType="1"/>
            </p:cNvSpPr>
            <p:nvPr/>
          </p:nvSpPr>
          <p:spPr bwMode="auto">
            <a:xfrm>
              <a:off x="1338" y="1351"/>
              <a:ext cx="2087" cy="0"/>
            </a:xfrm>
            <a:prstGeom prst="line">
              <a:avLst/>
            </a:prstGeom>
            <a:noFill/>
            <a:ln w="28575">
              <a:solidFill>
                <a:srgbClr val="FF0000"/>
              </a:solidFill>
              <a:prstDash val="lgDash"/>
              <a:round/>
              <a:headEnd/>
              <a:tailEnd/>
            </a:ln>
          </p:spPr>
          <p:txBody>
            <a:bodyPr/>
            <a:lstStyle/>
            <a:p>
              <a:endParaRPr lang="fr-FR"/>
            </a:p>
          </p:txBody>
        </p:sp>
        <p:sp>
          <p:nvSpPr>
            <p:cNvPr id="310317" name="Text Box 31"/>
            <p:cNvSpPr txBox="1">
              <a:spLocks noChangeArrowheads="1"/>
            </p:cNvSpPr>
            <p:nvPr/>
          </p:nvSpPr>
          <p:spPr bwMode="auto">
            <a:xfrm>
              <a:off x="1538" y="1253"/>
              <a:ext cx="1748" cy="231"/>
            </a:xfrm>
            <a:prstGeom prst="rect">
              <a:avLst/>
            </a:prstGeom>
            <a:noFill/>
            <a:ln w="9525">
              <a:noFill/>
              <a:miter lim="800000"/>
              <a:headEnd/>
              <a:tailEnd/>
            </a:ln>
          </p:spPr>
          <p:txBody>
            <a:bodyPr wrap="none">
              <a:spAutoFit/>
            </a:bodyPr>
            <a:lstStyle/>
            <a:p>
              <a:r>
                <a:rPr lang="fr-FR">
                  <a:solidFill>
                    <a:srgbClr val="000099"/>
                  </a:solidFill>
                </a:rPr>
                <a:t>-    -    -   -    -   -    -    -    -</a:t>
              </a:r>
            </a:p>
          </p:txBody>
        </p:sp>
      </p:grpSp>
      <p:grpSp>
        <p:nvGrpSpPr>
          <p:cNvPr id="310278" name="Group 66"/>
          <p:cNvGrpSpPr>
            <a:grpSpLocks/>
          </p:cNvGrpSpPr>
          <p:nvPr/>
        </p:nvGrpSpPr>
        <p:grpSpPr bwMode="auto">
          <a:xfrm>
            <a:off x="5808664" y="2903538"/>
            <a:ext cx="3455987" cy="2038350"/>
            <a:chOff x="2699" y="1797"/>
            <a:chExt cx="2177" cy="1284"/>
          </a:xfrm>
        </p:grpSpPr>
        <p:grpSp>
          <p:nvGrpSpPr>
            <p:cNvPr id="310298" name="Group 63"/>
            <p:cNvGrpSpPr>
              <a:grpSpLocks/>
            </p:cNvGrpSpPr>
            <p:nvPr/>
          </p:nvGrpSpPr>
          <p:grpSpPr bwMode="auto">
            <a:xfrm>
              <a:off x="2699" y="1797"/>
              <a:ext cx="2177" cy="1284"/>
              <a:chOff x="2699" y="1888"/>
              <a:chExt cx="2177" cy="1284"/>
            </a:xfrm>
          </p:grpSpPr>
          <p:grpSp>
            <p:nvGrpSpPr>
              <p:cNvPr id="310300" name="Group 32"/>
              <p:cNvGrpSpPr>
                <a:grpSpLocks/>
              </p:cNvGrpSpPr>
              <p:nvPr/>
            </p:nvGrpSpPr>
            <p:grpSpPr bwMode="auto">
              <a:xfrm rot="-2688399">
                <a:off x="3198" y="1888"/>
                <a:ext cx="1256" cy="1256"/>
                <a:chOff x="1565" y="2160"/>
                <a:chExt cx="1256" cy="1256"/>
              </a:xfrm>
            </p:grpSpPr>
            <p:sp>
              <p:nvSpPr>
                <p:cNvPr id="310304" name="Oval 33"/>
                <p:cNvSpPr>
                  <a:spLocks noChangeAspect="1" noChangeArrowheads="1"/>
                </p:cNvSpPr>
                <p:nvPr/>
              </p:nvSpPr>
              <p:spPr bwMode="auto">
                <a:xfrm>
                  <a:off x="1565" y="216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5" name="Oval 34"/>
                <p:cNvSpPr>
                  <a:spLocks noChangeAspect="1" noChangeArrowheads="1"/>
                </p:cNvSpPr>
                <p:nvPr/>
              </p:nvSpPr>
              <p:spPr bwMode="auto">
                <a:xfrm>
                  <a:off x="1701" y="229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6" name="Oval 35"/>
                <p:cNvSpPr>
                  <a:spLocks noChangeAspect="1" noChangeArrowheads="1"/>
                </p:cNvSpPr>
                <p:nvPr/>
              </p:nvSpPr>
              <p:spPr bwMode="auto">
                <a:xfrm>
                  <a:off x="1837" y="243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7" name="Oval 36"/>
                <p:cNvSpPr>
                  <a:spLocks noChangeAspect="1" noChangeArrowheads="1"/>
                </p:cNvSpPr>
                <p:nvPr/>
              </p:nvSpPr>
              <p:spPr bwMode="auto">
                <a:xfrm>
                  <a:off x="1973" y="256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8" name="Oval 37"/>
                <p:cNvSpPr>
                  <a:spLocks noChangeAspect="1" noChangeArrowheads="1"/>
                </p:cNvSpPr>
                <p:nvPr/>
              </p:nvSpPr>
              <p:spPr bwMode="auto">
                <a:xfrm>
                  <a:off x="2109" y="2704"/>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9" name="Oval 38"/>
                <p:cNvSpPr>
                  <a:spLocks noChangeAspect="1" noChangeArrowheads="1"/>
                </p:cNvSpPr>
                <p:nvPr/>
              </p:nvSpPr>
              <p:spPr bwMode="auto">
                <a:xfrm>
                  <a:off x="2245" y="284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0" name="Oval 39"/>
                <p:cNvSpPr>
                  <a:spLocks noChangeAspect="1" noChangeArrowheads="1"/>
                </p:cNvSpPr>
                <p:nvPr/>
              </p:nvSpPr>
              <p:spPr bwMode="auto">
                <a:xfrm>
                  <a:off x="2381" y="297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1" name="Oval 40"/>
                <p:cNvSpPr>
                  <a:spLocks noChangeAspect="1" noChangeArrowheads="1"/>
                </p:cNvSpPr>
                <p:nvPr/>
              </p:nvSpPr>
              <p:spPr bwMode="auto">
                <a:xfrm>
                  <a:off x="2517" y="311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2" name="Oval 41"/>
                <p:cNvSpPr>
                  <a:spLocks noChangeAspect="1" noChangeArrowheads="1"/>
                </p:cNvSpPr>
                <p:nvPr/>
              </p:nvSpPr>
              <p:spPr bwMode="auto">
                <a:xfrm>
                  <a:off x="2653" y="324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grpSp>
          <p:sp>
            <p:nvSpPr>
              <p:cNvPr id="310301" name="Line 42"/>
              <p:cNvSpPr>
                <a:spLocks noChangeShapeType="1"/>
              </p:cNvSpPr>
              <p:nvPr/>
            </p:nvSpPr>
            <p:spPr bwMode="auto">
              <a:xfrm>
                <a:off x="2699" y="2356"/>
                <a:ext cx="2132" cy="0"/>
              </a:xfrm>
              <a:prstGeom prst="line">
                <a:avLst/>
              </a:prstGeom>
              <a:noFill/>
              <a:ln w="28575">
                <a:solidFill>
                  <a:schemeClr val="tx1"/>
                </a:solidFill>
                <a:round/>
                <a:headEnd/>
                <a:tailEnd/>
              </a:ln>
            </p:spPr>
            <p:txBody>
              <a:bodyPr/>
              <a:lstStyle/>
              <a:p>
                <a:endParaRPr lang="fr-FR"/>
              </a:p>
            </p:txBody>
          </p:sp>
          <p:sp>
            <p:nvSpPr>
              <p:cNvPr id="310302" name="Line 43"/>
              <p:cNvSpPr>
                <a:spLocks noChangeShapeType="1"/>
              </p:cNvSpPr>
              <p:nvPr/>
            </p:nvSpPr>
            <p:spPr bwMode="auto">
              <a:xfrm>
                <a:off x="2699" y="3172"/>
                <a:ext cx="2132" cy="0"/>
              </a:xfrm>
              <a:prstGeom prst="line">
                <a:avLst/>
              </a:prstGeom>
              <a:noFill/>
              <a:ln w="28575">
                <a:solidFill>
                  <a:schemeClr val="tx1"/>
                </a:solidFill>
                <a:round/>
                <a:headEnd/>
                <a:tailEnd/>
              </a:ln>
            </p:spPr>
            <p:txBody>
              <a:bodyPr/>
              <a:lstStyle/>
              <a:p>
                <a:endParaRPr lang="fr-FR"/>
              </a:p>
            </p:txBody>
          </p:sp>
          <p:sp>
            <p:nvSpPr>
              <p:cNvPr id="310303" name="Line 44"/>
              <p:cNvSpPr>
                <a:spLocks noChangeShapeType="1"/>
              </p:cNvSpPr>
              <p:nvPr/>
            </p:nvSpPr>
            <p:spPr bwMode="auto">
              <a:xfrm>
                <a:off x="2789" y="2659"/>
                <a:ext cx="2087" cy="0"/>
              </a:xfrm>
              <a:prstGeom prst="line">
                <a:avLst/>
              </a:prstGeom>
              <a:noFill/>
              <a:ln w="28575">
                <a:solidFill>
                  <a:srgbClr val="FF0000"/>
                </a:solidFill>
                <a:prstDash val="lgDash"/>
                <a:round/>
                <a:headEnd/>
                <a:tailEnd/>
              </a:ln>
            </p:spPr>
            <p:txBody>
              <a:bodyPr/>
              <a:lstStyle/>
              <a:p>
                <a:endParaRPr lang="fr-FR"/>
              </a:p>
            </p:txBody>
          </p:sp>
        </p:grpSp>
        <p:sp>
          <p:nvSpPr>
            <p:cNvPr id="310299" name="Text Box 45"/>
            <p:cNvSpPr txBox="1">
              <a:spLocks noChangeArrowheads="1"/>
            </p:cNvSpPr>
            <p:nvPr/>
          </p:nvSpPr>
          <p:spPr bwMode="auto">
            <a:xfrm>
              <a:off x="2954" y="2069"/>
              <a:ext cx="1748" cy="231"/>
            </a:xfrm>
            <a:prstGeom prst="rect">
              <a:avLst/>
            </a:prstGeom>
            <a:noFill/>
            <a:ln w="9525">
              <a:noFill/>
              <a:miter lim="800000"/>
              <a:headEnd/>
              <a:tailEnd/>
            </a:ln>
          </p:spPr>
          <p:txBody>
            <a:bodyPr wrap="none">
              <a:spAutoFit/>
            </a:bodyPr>
            <a:lstStyle/>
            <a:p>
              <a:r>
                <a:rPr lang="fr-FR">
                  <a:solidFill>
                    <a:srgbClr val="000099"/>
                  </a:solidFill>
                </a:rPr>
                <a:t>-    -    -   -    -   -    -    -    -</a:t>
              </a:r>
            </a:p>
          </p:txBody>
        </p:sp>
      </p:grpSp>
      <p:sp>
        <p:nvSpPr>
          <p:cNvPr id="310279" name="Text Box 59"/>
          <p:cNvSpPr txBox="1">
            <a:spLocks noChangeArrowheads="1"/>
          </p:cNvSpPr>
          <p:nvPr/>
        </p:nvSpPr>
        <p:spPr bwMode="auto">
          <a:xfrm>
            <a:off x="6445250" y="6545263"/>
            <a:ext cx="3467100" cy="366712"/>
          </a:xfrm>
          <a:prstGeom prst="rect">
            <a:avLst/>
          </a:prstGeom>
          <a:noFill/>
          <a:ln w="9525">
            <a:noFill/>
            <a:miter lim="800000"/>
            <a:headEnd/>
            <a:tailEnd/>
          </a:ln>
        </p:spPr>
        <p:txBody>
          <a:bodyPr wrap="none">
            <a:spAutoFit/>
          </a:bodyPr>
          <a:lstStyle/>
          <a:p>
            <a:r>
              <a:rPr lang="fr-FR"/>
              <a:t>+ + + + + + + + + + + + + + + + +</a:t>
            </a:r>
          </a:p>
        </p:txBody>
      </p:sp>
      <p:grpSp>
        <p:nvGrpSpPr>
          <p:cNvPr id="310280" name="Group 64"/>
          <p:cNvGrpSpPr>
            <a:grpSpLocks/>
          </p:cNvGrpSpPr>
          <p:nvPr/>
        </p:nvGrpSpPr>
        <p:grpSpPr bwMode="auto">
          <a:xfrm>
            <a:off x="6392863" y="4581525"/>
            <a:ext cx="3384550" cy="2038350"/>
            <a:chOff x="3067" y="2886"/>
            <a:chExt cx="2132" cy="1284"/>
          </a:xfrm>
        </p:grpSpPr>
        <p:grpSp>
          <p:nvGrpSpPr>
            <p:cNvPr id="310284" name="Group 46"/>
            <p:cNvGrpSpPr>
              <a:grpSpLocks/>
            </p:cNvGrpSpPr>
            <p:nvPr/>
          </p:nvGrpSpPr>
          <p:grpSpPr bwMode="auto">
            <a:xfrm rot="-2688399">
              <a:off x="3566" y="2886"/>
              <a:ext cx="1256" cy="1256"/>
              <a:chOff x="1565" y="2160"/>
              <a:chExt cx="1256" cy="1256"/>
            </a:xfrm>
          </p:grpSpPr>
          <p:sp>
            <p:nvSpPr>
              <p:cNvPr id="310289" name="Oval 47"/>
              <p:cNvSpPr>
                <a:spLocks noChangeAspect="1" noChangeArrowheads="1"/>
              </p:cNvSpPr>
              <p:nvPr/>
            </p:nvSpPr>
            <p:spPr bwMode="auto">
              <a:xfrm>
                <a:off x="1565" y="216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0" name="Oval 48"/>
              <p:cNvSpPr>
                <a:spLocks noChangeAspect="1" noChangeArrowheads="1"/>
              </p:cNvSpPr>
              <p:nvPr/>
            </p:nvSpPr>
            <p:spPr bwMode="auto">
              <a:xfrm>
                <a:off x="1701" y="229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1" name="Oval 49"/>
              <p:cNvSpPr>
                <a:spLocks noChangeAspect="1" noChangeArrowheads="1"/>
              </p:cNvSpPr>
              <p:nvPr/>
            </p:nvSpPr>
            <p:spPr bwMode="auto">
              <a:xfrm>
                <a:off x="1837" y="243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2" name="Oval 50"/>
              <p:cNvSpPr>
                <a:spLocks noChangeAspect="1" noChangeArrowheads="1"/>
              </p:cNvSpPr>
              <p:nvPr/>
            </p:nvSpPr>
            <p:spPr bwMode="auto">
              <a:xfrm>
                <a:off x="1973" y="256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3" name="Oval 51"/>
              <p:cNvSpPr>
                <a:spLocks noChangeAspect="1" noChangeArrowheads="1"/>
              </p:cNvSpPr>
              <p:nvPr/>
            </p:nvSpPr>
            <p:spPr bwMode="auto">
              <a:xfrm>
                <a:off x="2109" y="2704"/>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4" name="Oval 52"/>
              <p:cNvSpPr>
                <a:spLocks noChangeAspect="1" noChangeArrowheads="1"/>
              </p:cNvSpPr>
              <p:nvPr/>
            </p:nvSpPr>
            <p:spPr bwMode="auto">
              <a:xfrm>
                <a:off x="2245" y="284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5" name="Oval 53"/>
              <p:cNvSpPr>
                <a:spLocks noChangeAspect="1" noChangeArrowheads="1"/>
              </p:cNvSpPr>
              <p:nvPr/>
            </p:nvSpPr>
            <p:spPr bwMode="auto">
              <a:xfrm>
                <a:off x="2381" y="297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6" name="Oval 54"/>
              <p:cNvSpPr>
                <a:spLocks noChangeAspect="1" noChangeArrowheads="1"/>
              </p:cNvSpPr>
              <p:nvPr/>
            </p:nvSpPr>
            <p:spPr bwMode="auto">
              <a:xfrm>
                <a:off x="2517" y="311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7" name="Oval 55"/>
              <p:cNvSpPr>
                <a:spLocks noChangeAspect="1" noChangeArrowheads="1"/>
              </p:cNvSpPr>
              <p:nvPr/>
            </p:nvSpPr>
            <p:spPr bwMode="auto">
              <a:xfrm>
                <a:off x="2653" y="324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grpSp>
        <p:sp>
          <p:nvSpPr>
            <p:cNvPr id="310285" name="Line 56"/>
            <p:cNvSpPr>
              <a:spLocks noChangeShapeType="1"/>
            </p:cNvSpPr>
            <p:nvPr/>
          </p:nvSpPr>
          <p:spPr bwMode="auto">
            <a:xfrm>
              <a:off x="3067" y="3354"/>
              <a:ext cx="2132" cy="0"/>
            </a:xfrm>
            <a:prstGeom prst="line">
              <a:avLst/>
            </a:prstGeom>
            <a:noFill/>
            <a:ln w="28575">
              <a:solidFill>
                <a:schemeClr val="tx1"/>
              </a:solidFill>
              <a:round/>
              <a:headEnd/>
              <a:tailEnd/>
            </a:ln>
          </p:spPr>
          <p:txBody>
            <a:bodyPr/>
            <a:lstStyle/>
            <a:p>
              <a:endParaRPr lang="fr-FR"/>
            </a:p>
          </p:txBody>
        </p:sp>
        <p:sp>
          <p:nvSpPr>
            <p:cNvPr id="310286" name="Line 57"/>
            <p:cNvSpPr>
              <a:spLocks noChangeShapeType="1"/>
            </p:cNvSpPr>
            <p:nvPr/>
          </p:nvSpPr>
          <p:spPr bwMode="auto">
            <a:xfrm>
              <a:off x="3067" y="4170"/>
              <a:ext cx="2132" cy="0"/>
            </a:xfrm>
            <a:prstGeom prst="line">
              <a:avLst/>
            </a:prstGeom>
            <a:noFill/>
            <a:ln w="28575">
              <a:solidFill>
                <a:schemeClr val="tx1"/>
              </a:solidFill>
              <a:round/>
              <a:headEnd/>
              <a:tailEnd/>
            </a:ln>
          </p:spPr>
          <p:txBody>
            <a:bodyPr/>
            <a:lstStyle/>
            <a:p>
              <a:endParaRPr lang="fr-FR"/>
            </a:p>
          </p:txBody>
        </p:sp>
        <p:sp>
          <p:nvSpPr>
            <p:cNvPr id="310287" name="Line 58"/>
            <p:cNvSpPr>
              <a:spLocks noChangeShapeType="1"/>
            </p:cNvSpPr>
            <p:nvPr/>
          </p:nvSpPr>
          <p:spPr bwMode="auto">
            <a:xfrm>
              <a:off x="3112" y="3793"/>
              <a:ext cx="2087" cy="0"/>
            </a:xfrm>
            <a:prstGeom prst="line">
              <a:avLst/>
            </a:prstGeom>
            <a:noFill/>
            <a:ln w="28575">
              <a:solidFill>
                <a:srgbClr val="FF0000"/>
              </a:solidFill>
              <a:prstDash val="lgDash"/>
              <a:round/>
              <a:headEnd/>
              <a:tailEnd/>
            </a:ln>
          </p:spPr>
          <p:txBody>
            <a:bodyPr/>
            <a:lstStyle/>
            <a:p>
              <a:endParaRPr lang="fr-FR"/>
            </a:p>
          </p:txBody>
        </p:sp>
        <p:sp>
          <p:nvSpPr>
            <p:cNvPr id="310288" name="Line 60"/>
            <p:cNvSpPr>
              <a:spLocks noChangeShapeType="1"/>
            </p:cNvSpPr>
            <p:nvPr/>
          </p:nvSpPr>
          <p:spPr bwMode="auto">
            <a:xfrm>
              <a:off x="3067" y="3294"/>
              <a:ext cx="2132" cy="0"/>
            </a:xfrm>
            <a:prstGeom prst="line">
              <a:avLst/>
            </a:prstGeom>
            <a:noFill/>
            <a:ln w="28575">
              <a:solidFill>
                <a:srgbClr val="000099"/>
              </a:solidFill>
              <a:prstDash val="dash"/>
              <a:round/>
              <a:headEnd/>
              <a:tailEnd/>
            </a:ln>
          </p:spPr>
          <p:txBody>
            <a:bodyPr/>
            <a:lstStyle/>
            <a:p>
              <a:endParaRPr lang="fr-FR"/>
            </a:p>
          </p:txBody>
        </p:sp>
      </p:grpSp>
      <p:sp>
        <p:nvSpPr>
          <p:cNvPr id="310281" name="Text Box 65"/>
          <p:cNvSpPr txBox="1">
            <a:spLocks noChangeArrowheads="1"/>
          </p:cNvSpPr>
          <p:nvPr/>
        </p:nvSpPr>
        <p:spPr bwMode="auto">
          <a:xfrm>
            <a:off x="6816725" y="2276476"/>
            <a:ext cx="3511550" cy="366713"/>
          </a:xfrm>
          <a:prstGeom prst="rect">
            <a:avLst/>
          </a:prstGeom>
          <a:noFill/>
          <a:ln w="9525">
            <a:noFill/>
            <a:miter lim="800000"/>
            <a:headEnd/>
            <a:tailEnd/>
          </a:ln>
        </p:spPr>
        <p:txBody>
          <a:bodyPr wrap="none">
            <a:spAutoFit/>
          </a:bodyPr>
          <a:lstStyle/>
          <a:p>
            <a:r>
              <a:rPr lang="fr-FR" i="1">
                <a:solidFill>
                  <a:schemeClr val="hlink"/>
                </a:solidFill>
              </a:rPr>
              <a:t>Freeze out</a:t>
            </a:r>
            <a:r>
              <a:rPr lang="fr-FR" i="1"/>
              <a:t> (« gel des porteurs »)</a:t>
            </a:r>
          </a:p>
        </p:txBody>
      </p:sp>
      <p:sp>
        <p:nvSpPr>
          <p:cNvPr id="310282" name="Text Box 67"/>
          <p:cNvSpPr txBox="1">
            <a:spLocks noChangeArrowheads="1"/>
          </p:cNvSpPr>
          <p:nvPr/>
        </p:nvSpPr>
        <p:spPr bwMode="auto">
          <a:xfrm>
            <a:off x="2403475" y="3952876"/>
            <a:ext cx="2838450" cy="366713"/>
          </a:xfrm>
          <a:prstGeom prst="rect">
            <a:avLst/>
          </a:prstGeom>
          <a:noFill/>
          <a:ln w="9525">
            <a:noFill/>
            <a:miter lim="800000"/>
            <a:headEnd/>
            <a:tailEnd/>
          </a:ln>
        </p:spPr>
        <p:txBody>
          <a:bodyPr wrap="none">
            <a:spAutoFit/>
          </a:bodyPr>
          <a:lstStyle/>
          <a:p>
            <a:r>
              <a:rPr lang="fr-FR" i="1">
                <a:solidFill>
                  <a:schemeClr val="hlink"/>
                </a:solidFill>
              </a:rPr>
              <a:t>Épuisement des donneurs</a:t>
            </a:r>
          </a:p>
        </p:txBody>
      </p:sp>
      <p:sp>
        <p:nvSpPr>
          <p:cNvPr id="310283" name="Text Box 68"/>
          <p:cNvSpPr txBox="1">
            <a:spLocks noChangeArrowheads="1"/>
          </p:cNvSpPr>
          <p:nvPr/>
        </p:nvSpPr>
        <p:spPr bwMode="auto">
          <a:xfrm>
            <a:off x="3916363" y="5969001"/>
            <a:ext cx="1301750" cy="366713"/>
          </a:xfrm>
          <a:prstGeom prst="rect">
            <a:avLst/>
          </a:prstGeom>
          <a:noFill/>
          <a:ln w="9525">
            <a:noFill/>
            <a:miter lim="800000"/>
            <a:headEnd/>
            <a:tailEnd/>
          </a:ln>
        </p:spPr>
        <p:txBody>
          <a:bodyPr wrap="none">
            <a:spAutoFit/>
          </a:bodyPr>
          <a:lstStyle/>
          <a:p>
            <a:r>
              <a:rPr lang="fr-FR" i="1">
                <a:solidFill>
                  <a:schemeClr val="hlink"/>
                </a:solidFill>
              </a:rPr>
              <a:t>intrinsèque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9416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345246-CFA8-5719-8412-01BDD21CCE94}"/>
              </a:ext>
            </a:extLst>
          </p:cNvPr>
          <p:cNvPicPr>
            <a:picLocks noChangeAspect="1"/>
          </p:cNvPicPr>
          <p:nvPr/>
        </p:nvPicPr>
        <p:blipFill>
          <a:blip r:embed="rId5"/>
          <a:stretch>
            <a:fillRect/>
          </a:stretch>
        </p:blipFill>
        <p:spPr>
          <a:xfrm>
            <a:off x="7608168" y="958410"/>
            <a:ext cx="4530614" cy="3592748"/>
          </a:xfrm>
          <a:prstGeom prst="rect">
            <a:avLst/>
          </a:prstGeom>
        </p:spPr>
      </p:pic>
      <p:sp>
        <p:nvSpPr>
          <p:cNvPr id="424962" name="Rectangle 2"/>
          <p:cNvSpPr>
            <a:spLocks noGrp="1" noChangeArrowheads="1"/>
          </p:cNvSpPr>
          <p:nvPr>
            <p:ph type="title"/>
          </p:nvPr>
        </p:nvSpPr>
        <p:spPr>
          <a:xfrm>
            <a:off x="1981200" y="122238"/>
            <a:ext cx="7543800" cy="1122362"/>
          </a:xfrm>
        </p:spPr>
        <p:txBody>
          <a:bodyPr/>
          <a:lstStyle/>
          <a:p>
            <a:pPr eaLnBrk="1" hangingPunct="1">
              <a:defRPr/>
            </a:pPr>
            <a:r>
              <a:rPr lang="fr-FR" sz="2200" i="1">
                <a:effectLst>
                  <a:outerShdw blurRad="38100" dist="38100" dir="2700000" algn="tl">
                    <a:srgbClr val="C0C0C0"/>
                  </a:outerShdw>
                </a:effectLst>
              </a:rPr>
              <a:t>Variation de la conduction d’un semi-conducteur dopé en fonction de la température</a:t>
            </a:r>
          </a:p>
        </p:txBody>
      </p:sp>
      <p:pic>
        <p:nvPicPr>
          <p:cNvPr id="311300" name="Picture 3" descr="singh124p"/>
          <p:cNvPicPr>
            <a:picLocks noGrp="1" noChangeAspect="1" noChangeArrowheads="1"/>
          </p:cNvPicPr>
          <p:nvPr>
            <p:ph type="clipArt" sz="half" idx="2"/>
          </p:nvPr>
        </p:nvPicPr>
        <p:blipFill>
          <a:blip r:embed="rId6" cstate="print"/>
          <a:stretch>
            <a:fillRect/>
          </a:stretch>
        </p:blipFill>
        <p:spPr>
          <a:xfrm>
            <a:off x="4405583" y="1923724"/>
            <a:ext cx="4053890" cy="3988622"/>
          </a:xfrm>
          <a:noFill/>
        </p:spPr>
      </p:pic>
      <p:sp>
        <p:nvSpPr>
          <p:cNvPr id="311298" name="Espace réservé du numéro de diapositive 6"/>
          <p:cNvSpPr>
            <a:spLocks noGrp="1"/>
          </p:cNvSpPr>
          <p:nvPr>
            <p:ph type="sldNum" sz="quarter" idx="12"/>
          </p:nvPr>
        </p:nvSpPr>
        <p:spPr>
          <a:noFill/>
        </p:spPr>
        <p:txBody>
          <a:bodyPr/>
          <a:lstStyle/>
          <a:p>
            <a:fld id="{2759CC83-9AE6-4F24-A4B8-37CA1DE7BAD2}" type="slidenum">
              <a:rPr lang="fr-FR" altLang="en-US"/>
              <a:pPr/>
              <a:t>247</a:t>
            </a:fld>
            <a:endParaRPr lang="fr-FR" altLang="en-US"/>
          </a:p>
        </p:txBody>
      </p:sp>
      <p:sp>
        <p:nvSpPr>
          <p:cNvPr id="311301" name="AutoShape 4"/>
          <p:cNvSpPr>
            <a:spLocks noChangeArrowheads="1"/>
          </p:cNvSpPr>
          <p:nvPr/>
        </p:nvSpPr>
        <p:spPr bwMode="auto">
          <a:xfrm>
            <a:off x="661119" y="2570634"/>
            <a:ext cx="152400" cy="914400"/>
          </a:xfrm>
          <a:prstGeom prst="upArrow">
            <a:avLst>
              <a:gd name="adj1" fmla="val 50000"/>
              <a:gd name="adj2" fmla="val 150000"/>
            </a:avLst>
          </a:prstGeom>
          <a:solidFill>
            <a:schemeClr val="accent1"/>
          </a:solidFill>
          <a:ln w="9525">
            <a:solidFill>
              <a:schemeClr val="tx1"/>
            </a:solidFill>
            <a:miter lim="800000"/>
            <a:headEnd/>
            <a:tailEnd/>
          </a:ln>
        </p:spPr>
        <p:txBody>
          <a:bodyPr wrap="none" anchor="ctr"/>
          <a:lstStyle/>
          <a:p>
            <a:endParaRPr lang="fr-FR"/>
          </a:p>
        </p:txBody>
      </p:sp>
      <p:sp>
        <p:nvSpPr>
          <p:cNvPr id="311302" name="Freeform 5"/>
          <p:cNvSpPr>
            <a:spLocks/>
          </p:cNvSpPr>
          <p:nvPr/>
        </p:nvSpPr>
        <p:spPr bwMode="auto">
          <a:xfrm>
            <a:off x="-434041" y="1484784"/>
            <a:ext cx="7560543" cy="1403226"/>
          </a:xfrm>
          <a:custGeom>
            <a:avLst/>
            <a:gdLst>
              <a:gd name="T0" fmla="*/ 720 w 4760"/>
              <a:gd name="T1" fmla="*/ 1000 h 1000"/>
              <a:gd name="T2" fmla="*/ 576 w 4760"/>
              <a:gd name="T3" fmla="*/ 280 h 1000"/>
              <a:gd name="T4" fmla="*/ 4176 w 4760"/>
              <a:gd name="T5" fmla="*/ 88 h 1000"/>
              <a:gd name="T6" fmla="*/ 4080 w 4760"/>
              <a:gd name="T7" fmla="*/ 808 h 1000"/>
              <a:gd name="T8" fmla="*/ 0 60000 65536"/>
              <a:gd name="T9" fmla="*/ 0 60000 65536"/>
              <a:gd name="T10" fmla="*/ 0 60000 65536"/>
              <a:gd name="T11" fmla="*/ 0 60000 65536"/>
              <a:gd name="T12" fmla="*/ 0 w 4760"/>
              <a:gd name="T13" fmla="*/ 0 h 1000"/>
              <a:gd name="T14" fmla="*/ 4760 w 4760"/>
              <a:gd name="T15" fmla="*/ 1000 h 1000"/>
            </a:gdLst>
            <a:ahLst/>
            <a:cxnLst>
              <a:cxn ang="T8">
                <a:pos x="T0" y="T1"/>
              </a:cxn>
              <a:cxn ang="T9">
                <a:pos x="T2" y="T3"/>
              </a:cxn>
              <a:cxn ang="T10">
                <a:pos x="T4" y="T5"/>
              </a:cxn>
              <a:cxn ang="T11">
                <a:pos x="T6" y="T7"/>
              </a:cxn>
            </a:cxnLst>
            <a:rect l="T12" t="T13" r="T14" b="T15"/>
            <a:pathLst>
              <a:path w="4760" h="1000">
                <a:moveTo>
                  <a:pt x="720" y="1000"/>
                </a:moveTo>
                <a:cubicBezTo>
                  <a:pt x="360" y="716"/>
                  <a:pt x="0" y="432"/>
                  <a:pt x="576" y="280"/>
                </a:cubicBezTo>
                <a:cubicBezTo>
                  <a:pt x="1152" y="128"/>
                  <a:pt x="3592" y="0"/>
                  <a:pt x="4176" y="88"/>
                </a:cubicBezTo>
                <a:cubicBezTo>
                  <a:pt x="4760" y="176"/>
                  <a:pt x="4096" y="688"/>
                  <a:pt x="4080" y="808"/>
                </a:cubicBezTo>
              </a:path>
            </a:pathLst>
          </a:custGeom>
          <a:noFill/>
          <a:ln w="38100" cmpd="sng">
            <a:solidFill>
              <a:srgbClr val="009900"/>
            </a:solidFill>
            <a:round/>
            <a:headEnd type="none" w="med" len="med"/>
            <a:tailEnd type="triangle" w="med" len="med"/>
          </a:ln>
        </p:spPr>
        <p:txBody>
          <a:bodyPr/>
          <a:lstStyle/>
          <a:p>
            <a:endParaRPr lang="fr-FR"/>
          </a:p>
        </p:txBody>
      </p:sp>
      <p:sp>
        <p:nvSpPr>
          <p:cNvPr id="311303" name="Freeform 6"/>
          <p:cNvSpPr>
            <a:spLocks/>
          </p:cNvSpPr>
          <p:nvPr/>
        </p:nvSpPr>
        <p:spPr bwMode="auto">
          <a:xfrm>
            <a:off x="2275607" y="2761134"/>
            <a:ext cx="5029200" cy="2019300"/>
          </a:xfrm>
          <a:custGeom>
            <a:avLst/>
            <a:gdLst>
              <a:gd name="T0" fmla="*/ 0 w 2928"/>
              <a:gd name="T1" fmla="*/ 0 h 1032"/>
              <a:gd name="T2" fmla="*/ 864 w 2928"/>
              <a:gd name="T3" fmla="*/ 864 h 1032"/>
              <a:gd name="T4" fmla="*/ 2016 w 2928"/>
              <a:gd name="T5" fmla="*/ 1008 h 1032"/>
              <a:gd name="T6" fmla="*/ 2928 w 2928"/>
              <a:gd name="T7" fmla="*/ 912 h 1032"/>
              <a:gd name="T8" fmla="*/ 0 60000 65536"/>
              <a:gd name="T9" fmla="*/ 0 60000 65536"/>
              <a:gd name="T10" fmla="*/ 0 60000 65536"/>
              <a:gd name="T11" fmla="*/ 0 60000 65536"/>
              <a:gd name="T12" fmla="*/ 0 w 2928"/>
              <a:gd name="T13" fmla="*/ 0 h 1032"/>
              <a:gd name="T14" fmla="*/ 2928 w 2928"/>
              <a:gd name="T15" fmla="*/ 1032 h 1032"/>
            </a:gdLst>
            <a:ahLst/>
            <a:cxnLst>
              <a:cxn ang="T8">
                <a:pos x="T0" y="T1"/>
              </a:cxn>
              <a:cxn ang="T9">
                <a:pos x="T2" y="T3"/>
              </a:cxn>
              <a:cxn ang="T10">
                <a:pos x="T4" y="T5"/>
              </a:cxn>
              <a:cxn ang="T11">
                <a:pos x="T6" y="T7"/>
              </a:cxn>
            </a:cxnLst>
            <a:rect l="T12" t="T13" r="T14" b="T15"/>
            <a:pathLst>
              <a:path w="2928" h="1032">
                <a:moveTo>
                  <a:pt x="0" y="0"/>
                </a:moveTo>
                <a:cubicBezTo>
                  <a:pt x="264" y="348"/>
                  <a:pt x="528" y="696"/>
                  <a:pt x="864" y="864"/>
                </a:cubicBezTo>
                <a:cubicBezTo>
                  <a:pt x="1200" y="1032"/>
                  <a:pt x="1672" y="1000"/>
                  <a:pt x="2016" y="1008"/>
                </a:cubicBezTo>
                <a:cubicBezTo>
                  <a:pt x="2360" y="1016"/>
                  <a:pt x="2644" y="964"/>
                  <a:pt x="2928" y="912"/>
                </a:cubicBezTo>
              </a:path>
            </a:pathLst>
          </a:custGeom>
          <a:noFill/>
          <a:ln w="38100" cmpd="sng">
            <a:solidFill>
              <a:srgbClr val="FF0000"/>
            </a:solidFill>
            <a:round/>
            <a:headEnd type="none" w="med" len="med"/>
            <a:tailEnd type="triangle" w="med" len="med"/>
          </a:ln>
        </p:spPr>
        <p:txBody>
          <a:bodyPr/>
          <a:lstStyle/>
          <a:p>
            <a:endParaRPr lang="fr-FR"/>
          </a:p>
        </p:txBody>
      </p:sp>
      <p:sp>
        <p:nvSpPr>
          <p:cNvPr id="424967" name="Text Box 7"/>
          <p:cNvSpPr txBox="1">
            <a:spLocks noChangeArrowheads="1"/>
          </p:cNvSpPr>
          <p:nvPr/>
        </p:nvSpPr>
        <p:spPr bwMode="auto">
          <a:xfrm>
            <a:off x="-24680" y="4451823"/>
            <a:ext cx="3476914" cy="1323439"/>
          </a:xfrm>
          <a:prstGeom prst="rect">
            <a:avLst/>
          </a:prstGeom>
          <a:noFill/>
          <a:ln w="9525">
            <a:noFill/>
            <a:miter lim="800000"/>
            <a:headEnd/>
            <a:tailEnd/>
          </a:ln>
          <a:effectLst/>
        </p:spPr>
        <p:txBody>
          <a:bodyPr wrap="none">
            <a:spAutoFit/>
          </a:bodyPr>
          <a:lstStyle/>
          <a:p>
            <a:pPr>
              <a:defRPr/>
            </a:pPr>
            <a:r>
              <a:rPr lang="fr-FR" sz="2000" b="1" i="1" dirty="0">
                <a:effectLst>
                  <a:outerShdw blurRad="38100" dist="38100" dir="2700000" algn="tl">
                    <a:srgbClr val="C0C0C0"/>
                  </a:outerShdw>
                </a:effectLst>
                <a:latin typeface="Calibri" panose="020F0502020204030204" pitchFamily="34" charset="0"/>
              </a:rPr>
              <a:t>3 régimes:</a:t>
            </a:r>
          </a:p>
          <a:p>
            <a:pPr lvl="1">
              <a:buFontTx/>
              <a:buChar char="•"/>
              <a:defRPr/>
            </a:pPr>
            <a:r>
              <a:rPr lang="fr-FR" sz="2000" dirty="0">
                <a:solidFill>
                  <a:srgbClr val="FF0000"/>
                </a:solidFill>
                <a:effectLst>
                  <a:outerShdw blurRad="38100" dist="38100" dir="2700000" algn="tl">
                    <a:srgbClr val="C0C0C0"/>
                  </a:outerShdw>
                </a:effectLst>
                <a:latin typeface="Calibri" panose="020F0502020204030204" pitchFamily="34" charset="0"/>
              </a:rPr>
              <a:t>Extrinsèque</a:t>
            </a:r>
            <a:r>
              <a:rPr lang="fr-FR" sz="2000" dirty="0">
                <a:effectLst>
                  <a:outerShdw blurRad="38100" dist="38100" dir="2700000" algn="tl">
                    <a:srgbClr val="C0C0C0"/>
                  </a:outerShdw>
                </a:effectLst>
                <a:latin typeface="Calibri" panose="020F0502020204030204" pitchFamily="34" charset="0"/>
              </a:rPr>
              <a:t> </a:t>
            </a:r>
          </a:p>
          <a:p>
            <a:pPr lvl="1">
              <a:buFontTx/>
              <a:buChar char="•"/>
              <a:defRPr/>
            </a:pPr>
            <a:r>
              <a:rPr lang="fr-FR" sz="2000" dirty="0">
                <a:solidFill>
                  <a:schemeClr val="accent2"/>
                </a:solidFill>
                <a:effectLst>
                  <a:outerShdw blurRad="38100" dist="38100" dir="2700000" algn="tl">
                    <a:srgbClr val="C0C0C0"/>
                  </a:outerShdw>
                </a:effectLst>
                <a:latin typeface="Calibri" panose="020F0502020204030204" pitchFamily="34" charset="0"/>
              </a:rPr>
              <a:t>Épuisement des donneurs</a:t>
            </a:r>
          </a:p>
          <a:p>
            <a:pPr lvl="1">
              <a:buFontTx/>
              <a:buChar char="•"/>
              <a:defRPr/>
            </a:pPr>
            <a:r>
              <a:rPr lang="fr-FR" sz="2000" dirty="0">
                <a:solidFill>
                  <a:srgbClr val="009900"/>
                </a:solidFill>
                <a:effectLst>
                  <a:outerShdw blurRad="38100" dist="38100" dir="2700000" algn="tl">
                    <a:srgbClr val="C0C0C0"/>
                  </a:outerShdw>
                </a:effectLst>
                <a:latin typeface="Calibri" panose="020F0502020204030204" pitchFamily="34" charset="0"/>
              </a:rPr>
              <a:t>Intrinsèque</a:t>
            </a:r>
          </a:p>
        </p:txBody>
      </p:sp>
      <p:sp>
        <p:nvSpPr>
          <p:cNvPr id="311305" name="Oval 8"/>
          <p:cNvSpPr>
            <a:spLocks noChangeArrowheads="1"/>
          </p:cNvSpPr>
          <p:nvPr/>
        </p:nvSpPr>
        <p:spPr bwMode="auto">
          <a:xfrm>
            <a:off x="5526087" y="3770784"/>
            <a:ext cx="1371600" cy="304800"/>
          </a:xfrm>
          <a:prstGeom prst="ellipse">
            <a:avLst/>
          </a:prstGeom>
          <a:noFill/>
          <a:ln w="38100">
            <a:solidFill>
              <a:schemeClr val="accent2"/>
            </a:solidFill>
            <a:round/>
            <a:headEnd/>
            <a:tailEnd/>
          </a:ln>
        </p:spPr>
        <p:txBody>
          <a:bodyPr wrap="none" anchor="ctr"/>
          <a:lstStyle/>
          <a:p>
            <a:endParaRPr lang="fr-FR"/>
          </a:p>
        </p:txBody>
      </p:sp>
      <p:sp>
        <p:nvSpPr>
          <p:cNvPr id="311306" name="Freeform 9"/>
          <p:cNvSpPr>
            <a:spLocks/>
          </p:cNvSpPr>
          <p:nvPr/>
        </p:nvSpPr>
        <p:spPr bwMode="auto">
          <a:xfrm>
            <a:off x="2580405" y="2246784"/>
            <a:ext cx="3161705" cy="1478636"/>
          </a:xfrm>
          <a:custGeom>
            <a:avLst/>
            <a:gdLst>
              <a:gd name="T0" fmla="*/ 968 w 968"/>
              <a:gd name="T1" fmla="*/ 1024 h 1024"/>
              <a:gd name="T2" fmla="*/ 680 w 968"/>
              <a:gd name="T3" fmla="*/ 688 h 1024"/>
              <a:gd name="T4" fmla="*/ 632 w 968"/>
              <a:gd name="T5" fmla="*/ 304 h 1024"/>
              <a:gd name="T6" fmla="*/ 104 w 968"/>
              <a:gd name="T7" fmla="*/ 16 h 1024"/>
              <a:gd name="T8" fmla="*/ 8 w 968"/>
              <a:gd name="T9" fmla="*/ 400 h 1024"/>
              <a:gd name="T10" fmla="*/ 0 60000 65536"/>
              <a:gd name="T11" fmla="*/ 0 60000 65536"/>
              <a:gd name="T12" fmla="*/ 0 60000 65536"/>
              <a:gd name="T13" fmla="*/ 0 60000 65536"/>
              <a:gd name="T14" fmla="*/ 0 60000 65536"/>
              <a:gd name="T15" fmla="*/ 0 w 968"/>
              <a:gd name="T16" fmla="*/ 0 h 1024"/>
              <a:gd name="T17" fmla="*/ 968 w 968"/>
              <a:gd name="T18" fmla="*/ 1024 h 1024"/>
            </a:gdLst>
            <a:ahLst/>
            <a:cxnLst>
              <a:cxn ang="T10">
                <a:pos x="T0" y="T1"/>
              </a:cxn>
              <a:cxn ang="T11">
                <a:pos x="T2" y="T3"/>
              </a:cxn>
              <a:cxn ang="T12">
                <a:pos x="T4" y="T5"/>
              </a:cxn>
              <a:cxn ang="T13">
                <a:pos x="T6" y="T7"/>
              </a:cxn>
              <a:cxn ang="T14">
                <a:pos x="T8" y="T9"/>
              </a:cxn>
            </a:cxnLst>
            <a:rect l="T15" t="T16" r="T17" b="T18"/>
            <a:pathLst>
              <a:path w="968" h="1024">
                <a:moveTo>
                  <a:pt x="968" y="1024"/>
                </a:moveTo>
                <a:cubicBezTo>
                  <a:pt x="852" y="916"/>
                  <a:pt x="736" y="808"/>
                  <a:pt x="680" y="688"/>
                </a:cubicBezTo>
                <a:cubicBezTo>
                  <a:pt x="624" y="568"/>
                  <a:pt x="728" y="416"/>
                  <a:pt x="632" y="304"/>
                </a:cubicBezTo>
                <a:cubicBezTo>
                  <a:pt x="536" y="192"/>
                  <a:pt x="208" y="0"/>
                  <a:pt x="104" y="16"/>
                </a:cubicBezTo>
                <a:cubicBezTo>
                  <a:pt x="0" y="32"/>
                  <a:pt x="24" y="336"/>
                  <a:pt x="8" y="400"/>
                </a:cubicBezTo>
              </a:path>
            </a:pathLst>
          </a:custGeom>
          <a:noFill/>
          <a:ln w="28575" cmpd="sng">
            <a:solidFill>
              <a:schemeClr val="accent2"/>
            </a:solidFill>
            <a:round/>
            <a:headEnd type="none" w="med" len="med"/>
            <a:tailEnd type="triangle" w="med" len="med"/>
          </a:ln>
        </p:spPr>
        <p:txBody>
          <a:bodyPr/>
          <a:lstStyle/>
          <a:p>
            <a:endParaRPr lang="fr-FR"/>
          </a:p>
        </p:txBody>
      </p:sp>
      <p:sp>
        <p:nvSpPr>
          <p:cNvPr id="424970" name="Text Box 10"/>
          <p:cNvSpPr txBox="1">
            <a:spLocks noChangeArrowheads="1"/>
          </p:cNvSpPr>
          <p:nvPr/>
        </p:nvSpPr>
        <p:spPr bwMode="auto">
          <a:xfrm>
            <a:off x="2794719" y="2723035"/>
            <a:ext cx="1817688" cy="581025"/>
          </a:xfrm>
          <a:prstGeom prst="rect">
            <a:avLst/>
          </a:prstGeom>
          <a:noFill/>
          <a:ln w="9525">
            <a:noFill/>
            <a:miter lim="800000"/>
            <a:headEnd/>
            <a:tailEnd/>
          </a:ln>
          <a:effectLst/>
        </p:spPr>
        <p:txBody>
          <a:bodyPr wrap="none">
            <a:spAutoFit/>
          </a:bodyPr>
          <a:lstStyle/>
          <a:p>
            <a:pPr algn="ctr">
              <a:defRPr/>
            </a:pPr>
            <a:r>
              <a:rPr lang="fr-FR" sz="1600" i="1">
                <a:solidFill>
                  <a:schemeClr val="accent2"/>
                </a:solidFill>
                <a:effectLst>
                  <a:outerShdw blurRad="38100" dist="38100" dir="2700000" algn="tl">
                    <a:srgbClr val="C0C0C0"/>
                  </a:outerShdw>
                </a:effectLst>
                <a:latin typeface="Times New Roman" pitchFamily="18" charset="0"/>
              </a:rPr>
              <a:t>Tous les « donneurs</a:t>
            </a:r>
          </a:p>
          <a:p>
            <a:pPr algn="ctr">
              <a:defRPr/>
            </a:pPr>
            <a:r>
              <a:rPr lang="fr-FR" sz="1600" i="1">
                <a:solidFill>
                  <a:schemeClr val="accent2"/>
                </a:solidFill>
                <a:effectLst>
                  <a:outerShdw blurRad="38100" dist="38100" dir="2700000" algn="tl">
                    <a:srgbClr val="C0C0C0"/>
                  </a:outerShdw>
                </a:effectLst>
                <a:latin typeface="Times New Roman" pitchFamily="18" charset="0"/>
              </a:rPr>
              <a:t>sont ionisés</a:t>
            </a:r>
          </a:p>
        </p:txBody>
      </p:sp>
      <p:pic>
        <p:nvPicPr>
          <p:cNvPr id="311308" name="Picture 11" descr="singh110b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79920" y="1522884"/>
            <a:ext cx="2860675" cy="32639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6730" y="314166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Rectangle 2"/>
          <p:cNvSpPr>
            <a:spLocks noGrp="1" noChangeArrowheads="1"/>
          </p:cNvSpPr>
          <p:nvPr>
            <p:ph type="title"/>
          </p:nvPr>
        </p:nvSpPr>
        <p:spPr/>
        <p:txBody>
          <a:bodyPr/>
          <a:lstStyle/>
          <a:p>
            <a:pPr eaLnBrk="1" hangingPunct="1"/>
            <a:r>
              <a:rPr lang="fr-FR"/>
              <a:t>Niveau de Fermi E</a:t>
            </a:r>
            <a:r>
              <a:rPr lang="fr-FR" baseline="-25000"/>
              <a:t>F</a:t>
            </a:r>
            <a:r>
              <a:rPr lang="fr-FR"/>
              <a:t>(T)</a:t>
            </a:r>
          </a:p>
        </p:txBody>
      </p:sp>
      <p:sp>
        <p:nvSpPr>
          <p:cNvPr id="140294" name="Rectangle 3"/>
          <p:cNvSpPr>
            <a:spLocks noGrp="1" noChangeArrowheads="1"/>
          </p:cNvSpPr>
          <p:nvPr>
            <p:ph idx="1"/>
          </p:nvPr>
        </p:nvSpPr>
        <p:spPr>
          <a:xfrm>
            <a:off x="1524001" y="1719263"/>
            <a:ext cx="8964613" cy="4411662"/>
          </a:xfrm>
        </p:spPr>
        <p:txBody>
          <a:bodyPr/>
          <a:lstStyle/>
          <a:p>
            <a:pPr lvl="1" eaLnBrk="1" hangingPunct="1"/>
            <a:r>
              <a:rPr lang="fr-FR" dirty="0"/>
              <a:t>« découpage » du </a:t>
            </a:r>
            <a:r>
              <a:rPr lang="fr-FR" dirty="0" err="1"/>
              <a:t>pb</a:t>
            </a:r>
            <a:r>
              <a:rPr lang="fr-FR" dirty="0"/>
              <a:t> en domaine de température:</a:t>
            </a:r>
          </a:p>
          <a:p>
            <a:pPr lvl="2" eaLnBrk="1" hangingPunct="1"/>
            <a:r>
              <a:rPr lang="fr-FR" u="sng" dirty="0"/>
              <a:t>TBT</a:t>
            </a:r>
            <a:r>
              <a:rPr lang="fr-FR" dirty="0"/>
              <a:t>: on néglige la densité de trous (p=ni²/</a:t>
            </a:r>
            <a:r>
              <a:rPr lang="fr-FR" dirty="0" err="1"/>
              <a:t>Nd</a:t>
            </a:r>
            <a:r>
              <a:rPr lang="fr-FR" dirty="0"/>
              <a:t>) , oui mais jusqu’à quelle température ?</a:t>
            </a:r>
          </a:p>
        </p:txBody>
      </p:sp>
      <p:sp>
        <p:nvSpPr>
          <p:cNvPr id="140292" name="Espace réservé du numéro de diapositive 5"/>
          <p:cNvSpPr>
            <a:spLocks noGrp="1"/>
          </p:cNvSpPr>
          <p:nvPr>
            <p:ph type="sldNum" sz="quarter" idx="12"/>
          </p:nvPr>
        </p:nvSpPr>
        <p:spPr>
          <a:noFill/>
        </p:spPr>
        <p:txBody>
          <a:bodyPr/>
          <a:lstStyle/>
          <a:p>
            <a:fld id="{77372A35-0BFD-440C-97CF-94A708E2CDFA}" type="slidenum">
              <a:rPr lang="fr-FR" altLang="en-US"/>
              <a:pPr/>
              <a:t>248</a:t>
            </a:fld>
            <a:endParaRPr lang="fr-FR" altLang="en-US"/>
          </a:p>
        </p:txBody>
      </p:sp>
      <p:graphicFrame>
        <p:nvGraphicFramePr>
          <p:cNvPr id="140290" name="Object 4"/>
          <p:cNvGraphicFramePr>
            <a:graphicFrameLocks noChangeAspect="1"/>
          </p:cNvGraphicFramePr>
          <p:nvPr>
            <p:extLst>
              <p:ext uri="{D42A27DB-BD31-4B8C-83A1-F6EECF244321}">
                <p14:modId xmlns:p14="http://schemas.microsoft.com/office/powerpoint/2010/main" val="1944122857"/>
              </p:ext>
            </p:extLst>
          </p:nvPr>
        </p:nvGraphicFramePr>
        <p:xfrm>
          <a:off x="3530258" y="2708920"/>
          <a:ext cx="5599982" cy="936104"/>
        </p:xfrm>
        <a:graphic>
          <a:graphicData uri="http://schemas.openxmlformats.org/presentationml/2006/ole">
            <mc:AlternateContent xmlns:mc="http://schemas.openxmlformats.org/markup-compatibility/2006">
              <mc:Choice xmlns:v="urn:schemas-microsoft-com:vml" Requires="v">
                <p:oleObj name="Equation" r:id="rId5" imgW="2819160" imgH="469800" progId="Equation.3">
                  <p:embed/>
                </p:oleObj>
              </mc:Choice>
              <mc:Fallback>
                <p:oleObj name="Equation" r:id="rId5" imgW="2819160" imgH="469800" progId="Equation.3">
                  <p:embed/>
                  <p:pic>
                    <p:nvPicPr>
                      <p:cNvPr id="14029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258" y="2708920"/>
                        <a:ext cx="5599982" cy="936104"/>
                      </a:xfrm>
                      <a:prstGeom prst="rect">
                        <a:avLst/>
                      </a:prstGeom>
                      <a:noFill/>
                    </p:spPr>
                  </p:pic>
                </p:oleObj>
              </mc:Fallback>
            </mc:AlternateContent>
          </a:graphicData>
        </a:graphic>
      </p:graphicFrame>
      <p:graphicFrame>
        <p:nvGraphicFramePr>
          <p:cNvPr id="140291" name="Object 5"/>
          <p:cNvGraphicFramePr>
            <a:graphicFrameLocks noChangeAspect="1"/>
          </p:cNvGraphicFramePr>
          <p:nvPr>
            <p:extLst>
              <p:ext uri="{D42A27DB-BD31-4B8C-83A1-F6EECF244321}">
                <p14:modId xmlns:p14="http://schemas.microsoft.com/office/powerpoint/2010/main" val="1710670377"/>
              </p:ext>
            </p:extLst>
          </p:nvPr>
        </p:nvGraphicFramePr>
        <p:xfrm>
          <a:off x="3648075" y="4652964"/>
          <a:ext cx="5658684" cy="1152301"/>
        </p:xfrm>
        <a:graphic>
          <a:graphicData uri="http://schemas.openxmlformats.org/presentationml/2006/ole">
            <mc:AlternateContent xmlns:mc="http://schemas.openxmlformats.org/markup-compatibility/2006">
              <mc:Choice xmlns:v="urn:schemas-microsoft-com:vml" Requires="v">
                <p:oleObj name="Equation" r:id="rId7" imgW="2933640" imgH="596880" progId="Equation.3">
                  <p:embed/>
                </p:oleObj>
              </mc:Choice>
              <mc:Fallback>
                <p:oleObj name="Equation" r:id="rId7" imgW="2933640" imgH="596880" progId="Equation.3">
                  <p:embed/>
                  <p:pic>
                    <p:nvPicPr>
                      <p:cNvPr id="14029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4652964"/>
                        <a:ext cx="5658684" cy="1152301"/>
                      </a:xfrm>
                      <a:prstGeom prst="rect">
                        <a:avLst/>
                      </a:prstGeom>
                      <a:noFill/>
                      <a:ln>
                        <a:noFill/>
                      </a:ln>
                    </p:spPr>
                  </p:pic>
                </p:oleObj>
              </mc:Fallback>
            </mc:AlternateContent>
          </a:graphicData>
        </a:graphic>
      </p:graphicFrame>
      <p:sp>
        <p:nvSpPr>
          <p:cNvPr id="140295" name="AutoShape 6"/>
          <p:cNvSpPr>
            <a:spLocks noChangeArrowheads="1"/>
          </p:cNvSpPr>
          <p:nvPr/>
        </p:nvSpPr>
        <p:spPr bwMode="auto">
          <a:xfrm>
            <a:off x="2244725" y="4922838"/>
            <a:ext cx="755650" cy="234950"/>
          </a:xfrm>
          <a:prstGeom prst="rightArrow">
            <a:avLst>
              <a:gd name="adj1" fmla="val 50000"/>
              <a:gd name="adj2" fmla="val 80405"/>
            </a:avLst>
          </a:prstGeom>
          <a:solidFill>
            <a:schemeClr val="accent1"/>
          </a:solidFill>
          <a:ln w="9525">
            <a:solidFill>
              <a:schemeClr val="tx1"/>
            </a:solidFill>
            <a:miter lim="800000"/>
            <a:headEnd/>
            <a:tailEnd/>
          </a:ln>
        </p:spPr>
        <p:txBody>
          <a:bodyPr wrap="none" anchor="ctr"/>
          <a:lstStyle/>
          <a:p>
            <a:endParaRPr lang="fr-FR"/>
          </a:p>
        </p:txBody>
      </p:sp>
      <p:sp>
        <p:nvSpPr>
          <p:cNvPr id="140296" name="Text Box 7"/>
          <p:cNvSpPr txBox="1">
            <a:spLocks noChangeArrowheads="1"/>
          </p:cNvSpPr>
          <p:nvPr/>
        </p:nvSpPr>
        <p:spPr bwMode="auto">
          <a:xfrm>
            <a:off x="1775520" y="4024313"/>
            <a:ext cx="7759496" cy="369332"/>
          </a:xfrm>
          <a:prstGeom prst="rect">
            <a:avLst/>
          </a:prstGeom>
          <a:noFill/>
          <a:ln w="9525">
            <a:noFill/>
            <a:miter lim="800000"/>
            <a:headEnd/>
            <a:tailEnd/>
          </a:ln>
        </p:spPr>
        <p:txBody>
          <a:bodyPr wrap="none">
            <a:spAutoFit/>
          </a:bodyPr>
          <a:lstStyle/>
          <a:p>
            <a:r>
              <a:rPr lang="fr-FR" dirty="0"/>
              <a:t>Ordre de grandeur : kT autour de </a:t>
            </a:r>
            <a:r>
              <a:rPr lang="fr-FR" dirty="0" err="1"/>
              <a:t>Eg</a:t>
            </a:r>
            <a:r>
              <a:rPr lang="fr-FR" dirty="0"/>
              <a:t>/10  (pour </a:t>
            </a:r>
            <a:r>
              <a:rPr lang="fr-FR" dirty="0" err="1"/>
              <a:t>Nd</a:t>
            </a:r>
            <a:r>
              <a:rPr lang="fr-FR" dirty="0"/>
              <a:t> de l’ordre de 10</a:t>
            </a:r>
            <a:r>
              <a:rPr lang="fr-FR" baseline="30000" dirty="0"/>
              <a:t>17</a:t>
            </a:r>
            <a:r>
              <a:rPr lang="fr-FR" dirty="0"/>
              <a:t> cm</a:t>
            </a:r>
            <a:r>
              <a:rPr lang="fr-FR" baseline="30000" dirty="0"/>
              <a:t>-3</a:t>
            </a:r>
            <a:r>
              <a:rPr lang="fr-FR" dirty="0"/>
              <a:t>)</a:t>
            </a:r>
            <a:endParaRPr lang="fr-FR" baseline="300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3608522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0" name="Rectangle 2"/>
          <p:cNvSpPr>
            <a:spLocks noGrp="1" noChangeArrowheads="1"/>
          </p:cNvSpPr>
          <p:nvPr>
            <p:ph type="title"/>
          </p:nvPr>
        </p:nvSpPr>
        <p:spPr/>
        <p:txBody>
          <a:bodyPr/>
          <a:lstStyle/>
          <a:p>
            <a:pPr eaLnBrk="1" hangingPunct="1"/>
            <a:r>
              <a:rPr lang="fr-FR"/>
              <a:t>Niveau de Fermi E</a:t>
            </a:r>
            <a:r>
              <a:rPr lang="fr-FR" baseline="-25000"/>
              <a:t>F</a:t>
            </a:r>
            <a:r>
              <a:rPr lang="fr-FR"/>
              <a:t>(T)</a:t>
            </a:r>
          </a:p>
        </p:txBody>
      </p:sp>
      <p:sp>
        <p:nvSpPr>
          <p:cNvPr id="141321" name="Rectangle 3"/>
          <p:cNvSpPr>
            <a:spLocks noGrp="1" noChangeArrowheads="1"/>
          </p:cNvSpPr>
          <p:nvPr>
            <p:ph idx="1"/>
          </p:nvPr>
        </p:nvSpPr>
        <p:spPr>
          <a:xfrm>
            <a:off x="1524001" y="1719263"/>
            <a:ext cx="8964613" cy="4411662"/>
          </a:xfrm>
        </p:spPr>
        <p:txBody>
          <a:bodyPr/>
          <a:lstStyle/>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3" eaLnBrk="1" hangingPunct="1"/>
            <a:r>
              <a:rPr lang="fr-FR" sz="2400" dirty="0">
                <a:latin typeface="Calibri" panose="020F0502020204030204" pitchFamily="34" charset="0"/>
              </a:rPr>
              <a:t>kT&lt;&lt;</a:t>
            </a:r>
            <a:r>
              <a:rPr lang="fr-FR" sz="2400" dirty="0" err="1">
                <a:latin typeface="Calibri" panose="020F0502020204030204" pitchFamily="34" charset="0"/>
              </a:rPr>
              <a:t>E</a:t>
            </a:r>
            <a:r>
              <a:rPr lang="fr-FR" sz="2400" baseline="-25000" dirty="0" err="1">
                <a:latin typeface="Calibri" panose="020F0502020204030204" pitchFamily="34" charset="0"/>
              </a:rPr>
              <a:t>c</a:t>
            </a:r>
            <a:r>
              <a:rPr lang="fr-FR" sz="2400" dirty="0">
                <a:latin typeface="Calibri" panose="020F0502020204030204" pitchFamily="34" charset="0"/>
              </a:rPr>
              <a:t>-E</a:t>
            </a:r>
            <a:r>
              <a:rPr lang="fr-FR" sz="2400" baseline="-25000" dirty="0">
                <a:latin typeface="Calibri" panose="020F0502020204030204" pitchFamily="34" charset="0"/>
              </a:rPr>
              <a:t>d</a:t>
            </a: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sz="2400" baseline="-25000" dirty="0">
              <a:latin typeface="Calibri" panose="020F0502020204030204" pitchFamily="34" charset="0"/>
            </a:endParaRPr>
          </a:p>
          <a:p>
            <a:pPr lvl="3" eaLnBrk="1" hangingPunct="1"/>
            <a:r>
              <a:rPr lang="fr-FR" sz="2400" dirty="0" err="1">
                <a:latin typeface="Calibri" panose="020F0502020204030204" pitchFamily="34" charset="0"/>
              </a:rPr>
              <a:t>E</a:t>
            </a:r>
            <a:r>
              <a:rPr lang="fr-FR" sz="2400" baseline="-25000" dirty="0" err="1">
                <a:latin typeface="Calibri" panose="020F0502020204030204" pitchFamily="34" charset="0"/>
              </a:rPr>
              <a:t>c</a:t>
            </a:r>
            <a:r>
              <a:rPr lang="fr-FR" sz="2400" dirty="0">
                <a:latin typeface="Calibri" panose="020F0502020204030204" pitchFamily="34" charset="0"/>
              </a:rPr>
              <a:t>-E</a:t>
            </a:r>
            <a:r>
              <a:rPr lang="fr-FR" sz="2400" baseline="-25000" dirty="0">
                <a:latin typeface="Calibri" panose="020F0502020204030204" pitchFamily="34" charset="0"/>
              </a:rPr>
              <a:t>d</a:t>
            </a:r>
            <a:r>
              <a:rPr lang="fr-FR" sz="2400" dirty="0">
                <a:latin typeface="Calibri" panose="020F0502020204030204" pitchFamily="34" charset="0"/>
              </a:rPr>
              <a:t> &lt;kT&lt;</a:t>
            </a:r>
            <a:r>
              <a:rPr lang="fr-FR" sz="2400" dirty="0" err="1">
                <a:latin typeface="Calibri" panose="020F0502020204030204" pitchFamily="34" charset="0"/>
              </a:rPr>
              <a:t>Eg</a:t>
            </a:r>
            <a:endParaRPr lang="fr-FR" sz="2400" baseline="-25000" dirty="0">
              <a:latin typeface="Calibri" panose="020F0502020204030204" pitchFamily="34" charset="0"/>
            </a:endParaRPr>
          </a:p>
        </p:txBody>
      </p:sp>
      <p:sp>
        <p:nvSpPr>
          <p:cNvPr id="141319" name="Espace réservé du numéro de diapositive 5"/>
          <p:cNvSpPr>
            <a:spLocks noGrp="1"/>
          </p:cNvSpPr>
          <p:nvPr>
            <p:ph type="sldNum" sz="quarter" idx="12"/>
          </p:nvPr>
        </p:nvSpPr>
        <p:spPr>
          <a:noFill/>
        </p:spPr>
        <p:txBody>
          <a:bodyPr/>
          <a:lstStyle/>
          <a:p>
            <a:fld id="{51C2C8C0-92DC-4612-A7F6-DB311FD97061}" type="slidenum">
              <a:rPr lang="fr-FR" altLang="en-US"/>
              <a:pPr/>
              <a:t>249</a:t>
            </a:fld>
            <a:endParaRPr lang="fr-FR" altLang="en-US"/>
          </a:p>
        </p:txBody>
      </p:sp>
      <p:sp>
        <p:nvSpPr>
          <p:cNvPr id="141322" name="AutoShape 6"/>
          <p:cNvSpPr>
            <a:spLocks noChangeArrowheads="1"/>
          </p:cNvSpPr>
          <p:nvPr/>
        </p:nvSpPr>
        <p:spPr bwMode="auto">
          <a:xfrm>
            <a:off x="1847850" y="2349500"/>
            <a:ext cx="755650" cy="234950"/>
          </a:xfrm>
          <a:prstGeom prst="rightArrow">
            <a:avLst>
              <a:gd name="adj1" fmla="val 50000"/>
              <a:gd name="adj2" fmla="val 80405"/>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141314" name="Object 7"/>
          <p:cNvGraphicFramePr>
            <a:graphicFrameLocks noChangeAspect="1"/>
          </p:cNvGraphicFramePr>
          <p:nvPr/>
        </p:nvGraphicFramePr>
        <p:xfrm>
          <a:off x="2927351" y="1844675"/>
          <a:ext cx="7058025" cy="1270000"/>
        </p:xfrm>
        <a:graphic>
          <a:graphicData uri="http://schemas.openxmlformats.org/presentationml/2006/ole">
            <mc:AlternateContent xmlns:mc="http://schemas.openxmlformats.org/markup-compatibility/2006">
              <mc:Choice xmlns:v="urn:schemas-microsoft-com:vml" Requires="v">
                <p:oleObj name="Equation" r:id="rId5" imgW="3098520" imgH="558720" progId="Equation.3">
                  <p:embed/>
                </p:oleObj>
              </mc:Choice>
              <mc:Fallback>
                <p:oleObj name="Equation" r:id="rId5" imgW="3098520" imgH="558720" progId="Equation.3">
                  <p:embed/>
                  <p:pic>
                    <p:nvPicPr>
                      <p:cNvPr id="141314"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1844675"/>
                        <a:ext cx="7058025"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5" name="Object 8"/>
          <p:cNvGraphicFramePr>
            <a:graphicFrameLocks noChangeAspect="1"/>
          </p:cNvGraphicFramePr>
          <p:nvPr>
            <p:extLst>
              <p:ext uri="{D42A27DB-BD31-4B8C-83A1-F6EECF244321}">
                <p14:modId xmlns:p14="http://schemas.microsoft.com/office/powerpoint/2010/main" val="540771183"/>
              </p:ext>
            </p:extLst>
          </p:nvPr>
        </p:nvGraphicFramePr>
        <p:xfrm>
          <a:off x="1714501" y="3644900"/>
          <a:ext cx="3590925" cy="806450"/>
        </p:xfrm>
        <a:graphic>
          <a:graphicData uri="http://schemas.openxmlformats.org/presentationml/2006/ole">
            <mc:AlternateContent xmlns:mc="http://schemas.openxmlformats.org/markup-compatibility/2006">
              <mc:Choice xmlns:v="urn:schemas-microsoft-com:vml" Requires="v">
                <p:oleObj name="Équation" r:id="rId7" imgW="1815840" imgH="431640" progId="Equation.3">
                  <p:embed/>
                </p:oleObj>
              </mc:Choice>
              <mc:Fallback>
                <p:oleObj name="Équation" r:id="rId7" imgW="1815840" imgH="431640" progId="Equation.3">
                  <p:embed/>
                  <p:pic>
                    <p:nvPicPr>
                      <p:cNvPr id="141315" name="Object 8"/>
                      <p:cNvPicPr>
                        <a:picLocks noChangeAspect="1" noChangeArrowheads="1"/>
                      </p:cNvPicPr>
                      <p:nvPr/>
                    </p:nvPicPr>
                    <p:blipFill>
                      <a:blip r:embed="rId8"/>
                      <a:srcRect/>
                      <a:stretch>
                        <a:fillRect/>
                      </a:stretch>
                    </p:blipFill>
                    <p:spPr bwMode="auto">
                      <a:xfrm>
                        <a:off x="1714501" y="3644900"/>
                        <a:ext cx="3590925"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6" name="Object 9"/>
          <p:cNvGraphicFramePr>
            <a:graphicFrameLocks noChangeAspect="1"/>
          </p:cNvGraphicFramePr>
          <p:nvPr>
            <p:extLst>
              <p:ext uri="{D42A27DB-BD31-4B8C-83A1-F6EECF244321}">
                <p14:modId xmlns:p14="http://schemas.microsoft.com/office/powerpoint/2010/main" val="4059433628"/>
              </p:ext>
            </p:extLst>
          </p:nvPr>
        </p:nvGraphicFramePr>
        <p:xfrm>
          <a:off x="5460206" y="3645024"/>
          <a:ext cx="2713038" cy="736600"/>
        </p:xfrm>
        <a:graphic>
          <a:graphicData uri="http://schemas.openxmlformats.org/presentationml/2006/ole">
            <mc:AlternateContent xmlns:mc="http://schemas.openxmlformats.org/markup-compatibility/2006">
              <mc:Choice xmlns:v="urn:schemas-microsoft-com:vml" Requires="v">
                <p:oleObj name="Equation" r:id="rId9" imgW="1371600" imgH="393480" progId="Equation.3">
                  <p:embed/>
                </p:oleObj>
              </mc:Choice>
              <mc:Fallback>
                <p:oleObj name="Equation" r:id="rId9" imgW="1371600" imgH="393480" progId="Equation.3">
                  <p:embed/>
                  <p:pic>
                    <p:nvPicPr>
                      <p:cNvPr id="141316"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0206" y="3645024"/>
                        <a:ext cx="2713038"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7" name="Object 10"/>
          <p:cNvGraphicFramePr>
            <a:graphicFrameLocks noChangeAspect="1"/>
          </p:cNvGraphicFramePr>
          <p:nvPr>
            <p:extLst>
              <p:ext uri="{D42A27DB-BD31-4B8C-83A1-F6EECF244321}">
                <p14:modId xmlns:p14="http://schemas.microsoft.com/office/powerpoint/2010/main" val="989767778"/>
              </p:ext>
            </p:extLst>
          </p:nvPr>
        </p:nvGraphicFramePr>
        <p:xfrm>
          <a:off x="8174039" y="3789363"/>
          <a:ext cx="2460625" cy="474662"/>
        </p:xfrm>
        <a:graphic>
          <a:graphicData uri="http://schemas.openxmlformats.org/presentationml/2006/ole">
            <mc:AlternateContent xmlns:mc="http://schemas.openxmlformats.org/markup-compatibility/2006">
              <mc:Choice xmlns:v="urn:schemas-microsoft-com:vml" Requires="v">
                <p:oleObj name="Équation" r:id="rId11" imgW="1244520" imgH="253800" progId="Equation.3">
                  <p:embed/>
                </p:oleObj>
              </mc:Choice>
              <mc:Fallback>
                <p:oleObj name="Équation" r:id="rId11" imgW="1244520" imgH="253800" progId="Equation.3">
                  <p:embed/>
                  <p:pic>
                    <p:nvPicPr>
                      <p:cNvPr id="141317" name="Object 10"/>
                      <p:cNvPicPr>
                        <a:picLocks noChangeAspect="1" noChangeArrowheads="1"/>
                      </p:cNvPicPr>
                      <p:nvPr/>
                    </p:nvPicPr>
                    <p:blipFill>
                      <a:blip r:embed="rId12"/>
                      <a:srcRect/>
                      <a:stretch>
                        <a:fillRect/>
                      </a:stretch>
                    </p:blipFill>
                    <p:spPr bwMode="auto">
                      <a:xfrm>
                        <a:off x="8174039" y="3789363"/>
                        <a:ext cx="2460625"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3" name="AutoShape 12"/>
          <p:cNvSpPr>
            <a:spLocks noChangeArrowheads="1"/>
          </p:cNvSpPr>
          <p:nvPr/>
        </p:nvSpPr>
        <p:spPr bwMode="auto">
          <a:xfrm>
            <a:off x="1753169" y="5805264"/>
            <a:ext cx="755650" cy="234950"/>
          </a:xfrm>
          <a:prstGeom prst="rightArrow">
            <a:avLst>
              <a:gd name="adj1" fmla="val 50000"/>
              <a:gd name="adj2" fmla="val 80405"/>
            </a:avLst>
          </a:prstGeom>
          <a:solidFill>
            <a:schemeClr val="accent1"/>
          </a:solidFill>
          <a:ln w="9525">
            <a:solidFill>
              <a:schemeClr val="tx1"/>
            </a:solidFill>
            <a:miter lim="800000"/>
            <a:headEnd/>
            <a:tailEnd/>
          </a:ln>
        </p:spPr>
        <p:txBody>
          <a:bodyPr wrap="none" anchor="ctr"/>
          <a:lstStyle/>
          <a:p>
            <a:endParaRPr lang="fr-FR"/>
          </a:p>
        </p:txBody>
      </p:sp>
      <p:sp>
        <p:nvSpPr>
          <p:cNvPr id="141324" name="Text Box 13"/>
          <p:cNvSpPr txBox="1">
            <a:spLocks noChangeArrowheads="1"/>
          </p:cNvSpPr>
          <p:nvPr/>
        </p:nvSpPr>
        <p:spPr bwMode="auto">
          <a:xfrm>
            <a:off x="2654300" y="5673502"/>
            <a:ext cx="1936750" cy="366712"/>
          </a:xfrm>
          <a:prstGeom prst="rect">
            <a:avLst/>
          </a:prstGeom>
          <a:noFill/>
          <a:ln w="9525">
            <a:noFill/>
            <a:miter lim="800000"/>
            <a:headEnd/>
            <a:tailEnd/>
          </a:ln>
        </p:spPr>
        <p:txBody>
          <a:bodyPr wrap="none">
            <a:spAutoFit/>
          </a:bodyPr>
          <a:lstStyle/>
          <a:p>
            <a:r>
              <a:rPr lang="fr-FR" dirty="0"/>
              <a:t>( DL de la racine)</a:t>
            </a:r>
          </a:p>
        </p:txBody>
      </p:sp>
      <p:graphicFrame>
        <p:nvGraphicFramePr>
          <p:cNvPr id="141318" name="Object 14"/>
          <p:cNvGraphicFramePr>
            <a:graphicFrameLocks noChangeAspect="1"/>
          </p:cNvGraphicFramePr>
          <p:nvPr>
            <p:extLst>
              <p:ext uri="{D42A27DB-BD31-4B8C-83A1-F6EECF244321}">
                <p14:modId xmlns:p14="http://schemas.microsoft.com/office/powerpoint/2010/main" val="4273709866"/>
              </p:ext>
            </p:extLst>
          </p:nvPr>
        </p:nvGraphicFramePr>
        <p:xfrm>
          <a:off x="5808664" y="5519514"/>
          <a:ext cx="2511425" cy="806450"/>
        </p:xfrm>
        <a:graphic>
          <a:graphicData uri="http://schemas.openxmlformats.org/presentationml/2006/ole">
            <mc:AlternateContent xmlns:mc="http://schemas.openxmlformats.org/markup-compatibility/2006">
              <mc:Choice xmlns:v="urn:schemas-microsoft-com:vml" Requires="v">
                <p:oleObj name="Equation" r:id="rId13" imgW="1269720" imgH="431640" progId="Equation.3">
                  <p:embed/>
                </p:oleObj>
              </mc:Choice>
              <mc:Fallback>
                <p:oleObj name="Equation" r:id="rId13" imgW="1269720" imgH="431640" progId="Equation.3">
                  <p:embed/>
                  <p:pic>
                    <p:nvPicPr>
                      <p:cNvPr id="141318"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08664" y="5519514"/>
                        <a:ext cx="2511425"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5" name="Oval 15"/>
          <p:cNvSpPr>
            <a:spLocks noChangeArrowheads="1"/>
          </p:cNvSpPr>
          <p:nvPr/>
        </p:nvSpPr>
        <p:spPr bwMode="auto">
          <a:xfrm>
            <a:off x="6527801" y="2133600"/>
            <a:ext cx="288925" cy="647700"/>
          </a:xfrm>
          <a:prstGeom prst="ellipse">
            <a:avLst/>
          </a:prstGeom>
          <a:noFill/>
          <a:ln w="9525">
            <a:solidFill>
              <a:srgbClr val="FF0000"/>
            </a:solidFill>
            <a:round/>
            <a:headEnd/>
            <a:tailEnd/>
          </a:ln>
        </p:spPr>
        <p:txBody>
          <a:bodyPr wrap="none" anchor="ctr"/>
          <a:lstStyle/>
          <a:p>
            <a:endParaRPr lang="fr-FR"/>
          </a:p>
        </p:txBody>
      </p:sp>
      <p:sp>
        <p:nvSpPr>
          <p:cNvPr id="141326" name="Oval 16"/>
          <p:cNvSpPr>
            <a:spLocks noChangeArrowheads="1"/>
          </p:cNvSpPr>
          <p:nvPr/>
        </p:nvSpPr>
        <p:spPr bwMode="auto">
          <a:xfrm>
            <a:off x="5808664" y="2060576"/>
            <a:ext cx="358775" cy="790575"/>
          </a:xfrm>
          <a:prstGeom prst="ellipse">
            <a:avLst/>
          </a:prstGeom>
          <a:noFill/>
          <a:ln w="9525">
            <a:solidFill>
              <a:srgbClr val="FF0000"/>
            </a:solidFill>
            <a:round/>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4268952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2"/>
          <p:cNvSpPr>
            <a:spLocks noGrp="1" noChangeArrowheads="1"/>
          </p:cNvSpPr>
          <p:nvPr>
            <p:ph type="title"/>
          </p:nvPr>
        </p:nvSpPr>
        <p:spPr/>
        <p:txBody>
          <a:bodyPr/>
          <a:lstStyle/>
          <a:p>
            <a:pPr eaLnBrk="1" hangingPunct="1"/>
            <a:r>
              <a:rPr lang="fr-FR" dirty="0"/>
              <a:t>Géométrie des cristaux</a:t>
            </a:r>
          </a:p>
        </p:txBody>
      </p:sp>
      <p:sp>
        <p:nvSpPr>
          <p:cNvPr id="223236" name="Rectangle 3"/>
          <p:cNvSpPr>
            <a:spLocks noGrp="1" noChangeArrowheads="1"/>
          </p:cNvSpPr>
          <p:nvPr>
            <p:ph idx="1"/>
          </p:nvPr>
        </p:nvSpPr>
        <p:spPr>
          <a:xfrm>
            <a:off x="1774825" y="1719263"/>
            <a:ext cx="8642350" cy="4411662"/>
          </a:xfrm>
        </p:spPr>
        <p:txBody>
          <a:bodyPr/>
          <a:lstStyle/>
          <a:p>
            <a:pPr eaLnBrk="1" hangingPunct="1"/>
            <a:r>
              <a:rPr lang="fr-FR" sz="2600" dirty="0"/>
              <a:t>Un cristal est constitué par la répétition périodique d’un </a:t>
            </a:r>
            <a:r>
              <a:rPr lang="fr-FR" sz="2600" dirty="0">
                <a:solidFill>
                  <a:srgbClr val="FF0000"/>
                </a:solidFill>
              </a:rPr>
              <a:t>motif </a:t>
            </a:r>
            <a:r>
              <a:rPr lang="fr-FR" sz="2600" dirty="0"/>
              <a:t>cristallin: c’est la </a:t>
            </a:r>
            <a:r>
              <a:rPr lang="fr-FR" sz="2600" b="1" u="sng" dirty="0">
                <a:solidFill>
                  <a:srgbClr val="FF0000"/>
                </a:solidFill>
              </a:rPr>
              <a:t>base</a:t>
            </a:r>
            <a:r>
              <a:rPr lang="fr-FR" sz="2600" dirty="0"/>
              <a:t> du réseau.</a:t>
            </a:r>
          </a:p>
          <a:p>
            <a:pPr lvl="1" eaLnBrk="1" hangingPunct="1"/>
            <a:r>
              <a:rPr lang="fr-FR" sz="2200" dirty="0"/>
              <a:t>pour le </a:t>
            </a:r>
            <a:r>
              <a:rPr lang="fr-FR" sz="2200" dirty="0" err="1"/>
              <a:t>Silicium,Ge</a:t>
            </a:r>
            <a:r>
              <a:rPr lang="fr-FR" sz="2200" dirty="0"/>
              <a:t>		base : 1 seul atome</a:t>
            </a:r>
          </a:p>
          <a:p>
            <a:pPr lvl="1" eaLnBrk="1" hangingPunct="1"/>
            <a:r>
              <a:rPr lang="fr-FR" sz="2200" dirty="0"/>
              <a:t>Pour le </a:t>
            </a:r>
            <a:r>
              <a:rPr lang="fr-FR" sz="2200" dirty="0" err="1"/>
              <a:t>GaAs</a:t>
            </a:r>
            <a:r>
              <a:rPr lang="fr-FR" sz="2200" dirty="0"/>
              <a:t>			base : 2 atomes</a:t>
            </a:r>
          </a:p>
          <a:p>
            <a:pPr lvl="1" eaLnBrk="1" hangingPunct="1"/>
            <a:r>
              <a:rPr lang="fr-FR" sz="2200" dirty="0"/>
              <a:t>Pour un crist. moléculaire 	base : Protéine 10</a:t>
            </a:r>
            <a:r>
              <a:rPr lang="fr-FR" sz="2200" baseline="30000" dirty="0"/>
              <a:t>4</a:t>
            </a:r>
            <a:r>
              <a:rPr lang="fr-FR" sz="2200" dirty="0"/>
              <a:t>-10</a:t>
            </a:r>
            <a:r>
              <a:rPr lang="fr-FR" sz="2200" baseline="30000" dirty="0"/>
              <a:t>5</a:t>
            </a:r>
            <a:r>
              <a:rPr lang="fr-FR" sz="2200" dirty="0"/>
              <a:t> at.</a:t>
            </a:r>
          </a:p>
          <a:p>
            <a:pPr lvl="1" eaLnBrk="1" hangingPunct="1"/>
            <a:endParaRPr lang="fr-FR" sz="2200" dirty="0"/>
          </a:p>
          <a:p>
            <a:pPr eaLnBrk="1" hangingPunct="1"/>
            <a:r>
              <a:rPr lang="fr-FR" sz="2600" dirty="0"/>
              <a:t>On décrit la structure périodique par un réseau: </a:t>
            </a:r>
            <a:r>
              <a:rPr lang="fr-FR" sz="2600" dirty="0">
                <a:solidFill>
                  <a:srgbClr val="FF0000"/>
                </a:solidFill>
              </a:rPr>
              <a:t>le réseau cristallin</a:t>
            </a:r>
          </a:p>
          <a:p>
            <a:pPr eaLnBrk="1" hangingPunct="1"/>
            <a:r>
              <a:rPr lang="fr-FR" sz="2600" dirty="0"/>
              <a:t>À 2 Dim: Réticule (net) </a:t>
            </a:r>
            <a:r>
              <a:rPr lang="fr-FR" sz="2600" dirty="0">
                <a:sym typeface="Wingdings" pitchFamily="2" charset="2"/>
              </a:rPr>
              <a:t> réseau plan</a:t>
            </a:r>
          </a:p>
          <a:p>
            <a:pPr eaLnBrk="1" hangingPunct="1"/>
            <a:r>
              <a:rPr lang="fr-FR" sz="2600" dirty="0"/>
              <a:t>À 3 Dim: Réseau (</a:t>
            </a:r>
            <a:r>
              <a:rPr lang="fr-FR" sz="2600" dirty="0" err="1"/>
              <a:t>Lattice</a:t>
            </a:r>
            <a:r>
              <a:rPr lang="fr-FR" sz="2600" dirty="0"/>
              <a:t> ) </a:t>
            </a:r>
            <a:r>
              <a:rPr lang="fr-FR" sz="2600" dirty="0">
                <a:sym typeface="Wingdings" pitchFamily="2" charset="2"/>
              </a:rPr>
              <a:t> réseau 3D</a:t>
            </a:r>
            <a:endParaRPr lang="fr-FR" sz="2600" dirty="0"/>
          </a:p>
          <a:p>
            <a:pPr lvl="1" eaLnBrk="1" hangingPunct="1"/>
            <a:endParaRPr lang="fr-FR" sz="2200" dirty="0"/>
          </a:p>
        </p:txBody>
      </p:sp>
      <p:sp>
        <p:nvSpPr>
          <p:cNvPr id="223234" name="Espace réservé du numéro de diapositive 5"/>
          <p:cNvSpPr>
            <a:spLocks noGrp="1"/>
          </p:cNvSpPr>
          <p:nvPr>
            <p:ph type="sldNum" sz="quarter" idx="12"/>
          </p:nvPr>
        </p:nvSpPr>
        <p:spPr>
          <a:noFill/>
        </p:spPr>
        <p:txBody>
          <a:bodyPr/>
          <a:lstStyle/>
          <a:p>
            <a:fld id="{DD15EFEC-A686-4979-8505-4944CC80370B}" type="slidenum">
              <a:rPr lang="fr-FR" altLang="en-US"/>
              <a:pPr/>
              <a:t>25</a:t>
            </a:fld>
            <a:endParaRPr lang="fr-FR" altLang="en-US"/>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29"/>
          <p:cNvSpPr>
            <a:spLocks noGrp="1" noChangeArrowheads="1"/>
          </p:cNvSpPr>
          <p:nvPr>
            <p:ph type="title"/>
          </p:nvPr>
        </p:nvSpPr>
        <p:spPr>
          <a:xfrm>
            <a:off x="1919288" y="188914"/>
            <a:ext cx="7543800" cy="796925"/>
          </a:xfrm>
        </p:spPr>
        <p:txBody>
          <a:bodyPr/>
          <a:lstStyle/>
          <a:p>
            <a:pPr eaLnBrk="1" hangingPunct="1"/>
            <a:r>
              <a:rPr lang="fr-FR"/>
              <a:t>E</a:t>
            </a:r>
            <a:r>
              <a:rPr lang="fr-FR" baseline="-25000"/>
              <a:t>F</a:t>
            </a:r>
            <a:r>
              <a:rPr lang="fr-FR"/>
              <a:t> fonction de la Température</a:t>
            </a:r>
          </a:p>
        </p:txBody>
      </p:sp>
      <p:sp>
        <p:nvSpPr>
          <p:cNvPr id="142339" name="Espace réservé du numéro de diapositive 5"/>
          <p:cNvSpPr>
            <a:spLocks noGrp="1"/>
          </p:cNvSpPr>
          <p:nvPr>
            <p:ph type="sldNum" sz="quarter" idx="12"/>
          </p:nvPr>
        </p:nvSpPr>
        <p:spPr>
          <a:noFill/>
        </p:spPr>
        <p:txBody>
          <a:bodyPr/>
          <a:lstStyle/>
          <a:p>
            <a:fld id="{C83B7260-532E-4828-BA30-EE604A83CE3A}" type="slidenum">
              <a:rPr lang="fr-FR" altLang="en-US"/>
              <a:pPr/>
              <a:t>250</a:t>
            </a:fld>
            <a:endParaRPr lang="fr-FR" altLang="en-US"/>
          </a:p>
        </p:txBody>
      </p:sp>
      <p:grpSp>
        <p:nvGrpSpPr>
          <p:cNvPr id="142341" name="Group 34"/>
          <p:cNvGrpSpPr>
            <a:grpSpLocks/>
          </p:cNvGrpSpPr>
          <p:nvPr/>
        </p:nvGrpSpPr>
        <p:grpSpPr bwMode="auto">
          <a:xfrm>
            <a:off x="1631950" y="2008188"/>
            <a:ext cx="8351838" cy="4164012"/>
            <a:chOff x="68" y="1265"/>
            <a:chExt cx="5261" cy="2623"/>
          </a:xfrm>
        </p:grpSpPr>
        <p:sp>
          <p:nvSpPr>
            <p:cNvPr id="142342" name="Line 9"/>
            <p:cNvSpPr>
              <a:spLocks noChangeShapeType="1"/>
            </p:cNvSpPr>
            <p:nvPr/>
          </p:nvSpPr>
          <p:spPr bwMode="auto">
            <a:xfrm>
              <a:off x="703" y="1344"/>
              <a:ext cx="0" cy="2313"/>
            </a:xfrm>
            <a:prstGeom prst="line">
              <a:avLst/>
            </a:prstGeom>
            <a:noFill/>
            <a:ln w="9525">
              <a:solidFill>
                <a:schemeClr val="tx1"/>
              </a:solidFill>
              <a:round/>
              <a:headEnd type="triangle" w="med" len="med"/>
              <a:tailEnd/>
            </a:ln>
          </p:spPr>
          <p:txBody>
            <a:bodyPr/>
            <a:lstStyle/>
            <a:p>
              <a:endParaRPr lang="fr-FR"/>
            </a:p>
          </p:txBody>
        </p:sp>
        <p:sp>
          <p:nvSpPr>
            <p:cNvPr id="142343" name="Line 10"/>
            <p:cNvSpPr>
              <a:spLocks noChangeShapeType="1"/>
            </p:cNvSpPr>
            <p:nvPr/>
          </p:nvSpPr>
          <p:spPr bwMode="auto">
            <a:xfrm>
              <a:off x="521" y="3566"/>
              <a:ext cx="4808" cy="0"/>
            </a:xfrm>
            <a:prstGeom prst="line">
              <a:avLst/>
            </a:prstGeom>
            <a:noFill/>
            <a:ln w="9525">
              <a:solidFill>
                <a:schemeClr val="tx1"/>
              </a:solidFill>
              <a:round/>
              <a:headEnd/>
              <a:tailEnd type="triangle" w="med" len="med"/>
            </a:ln>
          </p:spPr>
          <p:txBody>
            <a:bodyPr/>
            <a:lstStyle/>
            <a:p>
              <a:endParaRPr lang="fr-FR"/>
            </a:p>
          </p:txBody>
        </p:sp>
        <p:sp>
          <p:nvSpPr>
            <p:cNvPr id="142344" name="Line 11"/>
            <p:cNvSpPr>
              <a:spLocks noChangeShapeType="1"/>
            </p:cNvSpPr>
            <p:nvPr/>
          </p:nvSpPr>
          <p:spPr bwMode="auto">
            <a:xfrm>
              <a:off x="703" y="1525"/>
              <a:ext cx="4127" cy="0"/>
            </a:xfrm>
            <a:prstGeom prst="line">
              <a:avLst/>
            </a:prstGeom>
            <a:noFill/>
            <a:ln w="9525">
              <a:solidFill>
                <a:schemeClr val="tx1"/>
              </a:solidFill>
              <a:prstDash val="lgDashDotDot"/>
              <a:round/>
              <a:headEnd/>
              <a:tailEnd/>
            </a:ln>
          </p:spPr>
          <p:txBody>
            <a:bodyPr/>
            <a:lstStyle/>
            <a:p>
              <a:endParaRPr lang="fr-FR"/>
            </a:p>
          </p:txBody>
        </p:sp>
        <p:sp>
          <p:nvSpPr>
            <p:cNvPr id="142345" name="Line 12"/>
            <p:cNvSpPr>
              <a:spLocks noChangeShapeType="1"/>
            </p:cNvSpPr>
            <p:nvPr/>
          </p:nvSpPr>
          <p:spPr bwMode="auto">
            <a:xfrm>
              <a:off x="612" y="1933"/>
              <a:ext cx="181" cy="0"/>
            </a:xfrm>
            <a:prstGeom prst="line">
              <a:avLst/>
            </a:prstGeom>
            <a:noFill/>
            <a:ln w="9525">
              <a:solidFill>
                <a:schemeClr val="tx1"/>
              </a:solidFill>
              <a:round/>
              <a:headEnd/>
              <a:tailEnd/>
            </a:ln>
          </p:spPr>
          <p:txBody>
            <a:bodyPr/>
            <a:lstStyle/>
            <a:p>
              <a:endParaRPr lang="fr-FR"/>
            </a:p>
          </p:txBody>
        </p:sp>
        <p:sp>
          <p:nvSpPr>
            <p:cNvPr id="142346" name="Line 13"/>
            <p:cNvSpPr>
              <a:spLocks noChangeShapeType="1"/>
            </p:cNvSpPr>
            <p:nvPr/>
          </p:nvSpPr>
          <p:spPr bwMode="auto">
            <a:xfrm flipV="1">
              <a:off x="703" y="1389"/>
              <a:ext cx="726" cy="363"/>
            </a:xfrm>
            <a:prstGeom prst="line">
              <a:avLst/>
            </a:prstGeom>
            <a:noFill/>
            <a:ln w="9525">
              <a:solidFill>
                <a:schemeClr val="tx1"/>
              </a:solidFill>
              <a:prstDash val="dash"/>
              <a:round/>
              <a:headEnd/>
              <a:tailEnd/>
            </a:ln>
          </p:spPr>
          <p:txBody>
            <a:bodyPr/>
            <a:lstStyle/>
            <a:p>
              <a:endParaRPr lang="fr-FR"/>
            </a:p>
          </p:txBody>
        </p:sp>
        <p:sp>
          <p:nvSpPr>
            <p:cNvPr id="142347" name="Line 14"/>
            <p:cNvSpPr>
              <a:spLocks noChangeShapeType="1"/>
            </p:cNvSpPr>
            <p:nvPr/>
          </p:nvSpPr>
          <p:spPr bwMode="auto">
            <a:xfrm>
              <a:off x="703" y="1525"/>
              <a:ext cx="2948" cy="1724"/>
            </a:xfrm>
            <a:prstGeom prst="line">
              <a:avLst/>
            </a:prstGeom>
            <a:noFill/>
            <a:ln w="9525">
              <a:solidFill>
                <a:schemeClr val="tx1"/>
              </a:solidFill>
              <a:prstDash val="dash"/>
              <a:round/>
              <a:headEnd/>
              <a:tailEnd/>
            </a:ln>
          </p:spPr>
          <p:txBody>
            <a:bodyPr/>
            <a:lstStyle/>
            <a:p>
              <a:endParaRPr lang="fr-FR"/>
            </a:p>
          </p:txBody>
        </p:sp>
        <p:sp>
          <p:nvSpPr>
            <p:cNvPr id="142348" name="Line 15"/>
            <p:cNvSpPr>
              <a:spLocks noChangeShapeType="1"/>
            </p:cNvSpPr>
            <p:nvPr/>
          </p:nvSpPr>
          <p:spPr bwMode="auto">
            <a:xfrm flipV="1">
              <a:off x="703" y="3067"/>
              <a:ext cx="4309" cy="182"/>
            </a:xfrm>
            <a:prstGeom prst="line">
              <a:avLst/>
            </a:prstGeom>
            <a:noFill/>
            <a:ln w="9525">
              <a:solidFill>
                <a:schemeClr val="tx1"/>
              </a:solidFill>
              <a:prstDash val="dash"/>
              <a:round/>
              <a:headEnd/>
              <a:tailEnd/>
            </a:ln>
          </p:spPr>
          <p:txBody>
            <a:bodyPr/>
            <a:lstStyle/>
            <a:p>
              <a:endParaRPr lang="fr-FR"/>
            </a:p>
          </p:txBody>
        </p:sp>
        <p:sp>
          <p:nvSpPr>
            <p:cNvPr id="142349" name="Freeform 23"/>
            <p:cNvSpPr>
              <a:spLocks/>
            </p:cNvSpPr>
            <p:nvPr/>
          </p:nvSpPr>
          <p:spPr bwMode="auto">
            <a:xfrm>
              <a:off x="703" y="1631"/>
              <a:ext cx="2903" cy="1482"/>
            </a:xfrm>
            <a:custGeom>
              <a:avLst/>
              <a:gdLst>
                <a:gd name="T0" fmla="*/ 0 w 2903"/>
                <a:gd name="T1" fmla="*/ 121 h 1482"/>
                <a:gd name="T2" fmla="*/ 181 w 2903"/>
                <a:gd name="T3" fmla="*/ 30 h 1482"/>
                <a:gd name="T4" fmla="*/ 227 w 2903"/>
                <a:gd name="T5" fmla="*/ 30 h 1482"/>
                <a:gd name="T6" fmla="*/ 544 w 2903"/>
                <a:gd name="T7" fmla="*/ 211 h 1482"/>
                <a:gd name="T8" fmla="*/ 1179 w 2903"/>
                <a:gd name="T9" fmla="*/ 574 h 1482"/>
                <a:gd name="T10" fmla="*/ 2177 w 2903"/>
                <a:gd name="T11" fmla="*/ 1164 h 1482"/>
                <a:gd name="T12" fmla="*/ 2404 w 2903"/>
                <a:gd name="T13" fmla="*/ 1300 h 1482"/>
                <a:gd name="T14" fmla="*/ 2676 w 2903"/>
                <a:gd name="T15" fmla="*/ 1436 h 1482"/>
                <a:gd name="T16" fmla="*/ 2903 w 2903"/>
                <a:gd name="T17" fmla="*/ 1482 h 1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03"/>
                <a:gd name="T28" fmla="*/ 0 h 1482"/>
                <a:gd name="T29" fmla="*/ 2903 w 2903"/>
                <a:gd name="T30" fmla="*/ 1482 h 14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03" h="1482">
                  <a:moveTo>
                    <a:pt x="0" y="121"/>
                  </a:moveTo>
                  <a:cubicBezTo>
                    <a:pt x="71" y="83"/>
                    <a:pt x="143" y="45"/>
                    <a:pt x="181" y="30"/>
                  </a:cubicBezTo>
                  <a:cubicBezTo>
                    <a:pt x="219" y="15"/>
                    <a:pt x="167" y="0"/>
                    <a:pt x="227" y="30"/>
                  </a:cubicBezTo>
                  <a:cubicBezTo>
                    <a:pt x="287" y="60"/>
                    <a:pt x="385" y="120"/>
                    <a:pt x="544" y="211"/>
                  </a:cubicBezTo>
                  <a:cubicBezTo>
                    <a:pt x="703" y="302"/>
                    <a:pt x="907" y="415"/>
                    <a:pt x="1179" y="574"/>
                  </a:cubicBezTo>
                  <a:cubicBezTo>
                    <a:pt x="1451" y="733"/>
                    <a:pt x="1973" y="1043"/>
                    <a:pt x="2177" y="1164"/>
                  </a:cubicBezTo>
                  <a:cubicBezTo>
                    <a:pt x="2381" y="1285"/>
                    <a:pt x="2321" y="1255"/>
                    <a:pt x="2404" y="1300"/>
                  </a:cubicBezTo>
                  <a:cubicBezTo>
                    <a:pt x="2487" y="1345"/>
                    <a:pt x="2593" y="1406"/>
                    <a:pt x="2676" y="1436"/>
                  </a:cubicBezTo>
                  <a:cubicBezTo>
                    <a:pt x="2759" y="1466"/>
                    <a:pt x="2831" y="1474"/>
                    <a:pt x="2903" y="1482"/>
                  </a:cubicBezTo>
                </a:path>
              </a:pathLst>
            </a:custGeom>
            <a:noFill/>
            <a:ln w="28575" cmpd="sng">
              <a:solidFill>
                <a:srgbClr val="FF0000"/>
              </a:solidFill>
              <a:round/>
              <a:headEnd/>
              <a:tailEnd/>
            </a:ln>
          </p:spPr>
          <p:txBody>
            <a:bodyPr/>
            <a:lstStyle/>
            <a:p>
              <a:endParaRPr lang="fr-FR"/>
            </a:p>
          </p:txBody>
        </p:sp>
        <p:sp>
          <p:nvSpPr>
            <p:cNvPr id="142350" name="Line 24"/>
            <p:cNvSpPr>
              <a:spLocks noChangeShapeType="1"/>
            </p:cNvSpPr>
            <p:nvPr/>
          </p:nvSpPr>
          <p:spPr bwMode="auto">
            <a:xfrm flipV="1">
              <a:off x="3606" y="3067"/>
              <a:ext cx="1361" cy="46"/>
            </a:xfrm>
            <a:prstGeom prst="line">
              <a:avLst/>
            </a:prstGeom>
            <a:noFill/>
            <a:ln w="28575">
              <a:solidFill>
                <a:srgbClr val="FF0000"/>
              </a:solidFill>
              <a:round/>
              <a:headEnd/>
              <a:tailEnd/>
            </a:ln>
          </p:spPr>
          <p:txBody>
            <a:bodyPr/>
            <a:lstStyle/>
            <a:p>
              <a:endParaRPr lang="fr-FR"/>
            </a:p>
          </p:txBody>
        </p:sp>
        <p:sp>
          <p:nvSpPr>
            <p:cNvPr id="142351" name="Text Box 25"/>
            <p:cNvSpPr txBox="1">
              <a:spLocks noChangeArrowheads="1"/>
            </p:cNvSpPr>
            <p:nvPr/>
          </p:nvSpPr>
          <p:spPr bwMode="auto">
            <a:xfrm>
              <a:off x="373" y="1357"/>
              <a:ext cx="268" cy="231"/>
            </a:xfrm>
            <a:prstGeom prst="rect">
              <a:avLst/>
            </a:prstGeom>
            <a:noFill/>
            <a:ln w="9525">
              <a:noFill/>
              <a:miter lim="800000"/>
              <a:headEnd/>
              <a:tailEnd/>
            </a:ln>
          </p:spPr>
          <p:txBody>
            <a:bodyPr wrap="none">
              <a:spAutoFit/>
            </a:bodyPr>
            <a:lstStyle/>
            <a:p>
              <a:r>
                <a:rPr lang="fr-FR" i="1">
                  <a:latin typeface="Times New Roman" pitchFamily="18" charset="0"/>
                </a:rPr>
                <a:t>E</a:t>
              </a:r>
              <a:r>
                <a:rPr lang="fr-FR" i="1" baseline="-25000">
                  <a:latin typeface="Times New Roman" pitchFamily="18" charset="0"/>
                </a:rPr>
                <a:t>C</a:t>
              </a:r>
            </a:p>
          </p:txBody>
        </p:sp>
        <p:sp>
          <p:nvSpPr>
            <p:cNvPr id="142352" name="Text Box 26"/>
            <p:cNvSpPr txBox="1">
              <a:spLocks noChangeArrowheads="1"/>
            </p:cNvSpPr>
            <p:nvPr/>
          </p:nvSpPr>
          <p:spPr bwMode="auto">
            <a:xfrm>
              <a:off x="385" y="1798"/>
              <a:ext cx="273" cy="231"/>
            </a:xfrm>
            <a:prstGeom prst="rect">
              <a:avLst/>
            </a:prstGeom>
            <a:noFill/>
            <a:ln w="9525">
              <a:noFill/>
              <a:miter lim="800000"/>
              <a:headEnd/>
              <a:tailEnd/>
            </a:ln>
          </p:spPr>
          <p:txBody>
            <a:bodyPr wrap="none">
              <a:spAutoFit/>
            </a:bodyPr>
            <a:lstStyle/>
            <a:p>
              <a:r>
                <a:rPr lang="fr-FR" i="1">
                  <a:latin typeface="Times New Roman" pitchFamily="18" charset="0"/>
                </a:rPr>
                <a:t>E</a:t>
              </a:r>
              <a:r>
                <a:rPr lang="fr-FR" i="1" baseline="-25000">
                  <a:latin typeface="Times New Roman" pitchFamily="18" charset="0"/>
                </a:rPr>
                <a:t>D</a:t>
              </a:r>
            </a:p>
          </p:txBody>
        </p:sp>
        <p:graphicFrame>
          <p:nvGraphicFramePr>
            <p:cNvPr id="142338" name="Object 28"/>
            <p:cNvGraphicFramePr>
              <a:graphicFrameLocks noChangeAspect="1"/>
            </p:cNvGraphicFramePr>
            <p:nvPr/>
          </p:nvGraphicFramePr>
          <p:xfrm>
            <a:off x="68" y="3067"/>
            <a:ext cx="544" cy="374"/>
          </p:xfrm>
          <a:graphic>
            <a:graphicData uri="http://schemas.openxmlformats.org/presentationml/2006/ole">
              <mc:AlternateContent xmlns:mc="http://schemas.openxmlformats.org/markup-compatibility/2006">
                <mc:Choice xmlns:v="urn:schemas-microsoft-com:vml" Requires="v">
                  <p:oleObj name="Equation" r:id="rId5" imgW="571320" imgH="393480" progId="Equation.3">
                    <p:embed/>
                  </p:oleObj>
                </mc:Choice>
                <mc:Fallback>
                  <p:oleObj name="Equation" r:id="rId5" imgW="571320" imgH="393480" progId="Equation.3">
                    <p:embed/>
                    <p:pic>
                      <p:nvPicPr>
                        <p:cNvPr id="142338"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3067"/>
                          <a:ext cx="544" cy="3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53" name="Text Box 31"/>
            <p:cNvSpPr txBox="1">
              <a:spLocks noChangeArrowheads="1"/>
            </p:cNvSpPr>
            <p:nvPr/>
          </p:nvSpPr>
          <p:spPr bwMode="auto">
            <a:xfrm>
              <a:off x="2608" y="3657"/>
              <a:ext cx="940" cy="231"/>
            </a:xfrm>
            <a:prstGeom prst="rect">
              <a:avLst/>
            </a:prstGeom>
            <a:noFill/>
            <a:ln w="9525">
              <a:noFill/>
              <a:miter lim="800000"/>
              <a:headEnd/>
              <a:tailEnd/>
            </a:ln>
          </p:spPr>
          <p:txBody>
            <a:bodyPr wrap="none">
              <a:spAutoFit/>
            </a:bodyPr>
            <a:lstStyle/>
            <a:p>
              <a:r>
                <a:rPr lang="fr-FR" i="1">
                  <a:solidFill>
                    <a:schemeClr val="hlink"/>
                  </a:solidFill>
                </a:rPr>
                <a:t>Temperature</a:t>
              </a:r>
            </a:p>
          </p:txBody>
        </p:sp>
        <p:sp>
          <p:nvSpPr>
            <p:cNvPr id="142354" name="Text Box 32"/>
            <p:cNvSpPr txBox="1">
              <a:spLocks noChangeArrowheads="1"/>
            </p:cNvSpPr>
            <p:nvPr/>
          </p:nvSpPr>
          <p:spPr bwMode="auto">
            <a:xfrm>
              <a:off x="2641" y="1265"/>
              <a:ext cx="1220" cy="231"/>
            </a:xfrm>
            <a:prstGeom prst="rect">
              <a:avLst/>
            </a:prstGeom>
            <a:noFill/>
            <a:ln w="9525">
              <a:noFill/>
              <a:miter lim="800000"/>
              <a:headEnd/>
              <a:tailEnd/>
            </a:ln>
          </p:spPr>
          <p:txBody>
            <a:bodyPr wrap="none">
              <a:spAutoFit/>
            </a:bodyPr>
            <a:lstStyle/>
            <a:p>
              <a:r>
                <a:rPr lang="fr-FR" i="1">
                  <a:solidFill>
                    <a:schemeClr val="hlink"/>
                  </a:solidFill>
                </a:rPr>
                <a:t>Conduction Band</a:t>
              </a:r>
            </a:p>
          </p:txBody>
        </p:sp>
        <p:sp>
          <p:nvSpPr>
            <p:cNvPr id="142355" name="Text Box 33"/>
            <p:cNvSpPr txBox="1">
              <a:spLocks noChangeArrowheads="1"/>
            </p:cNvSpPr>
            <p:nvPr/>
          </p:nvSpPr>
          <p:spPr bwMode="auto">
            <a:xfrm>
              <a:off x="2018" y="1979"/>
              <a:ext cx="868" cy="231"/>
            </a:xfrm>
            <a:prstGeom prst="rect">
              <a:avLst/>
            </a:prstGeom>
            <a:noFill/>
            <a:ln w="9525">
              <a:noFill/>
              <a:miter lim="800000"/>
              <a:headEnd/>
              <a:tailEnd/>
            </a:ln>
          </p:spPr>
          <p:txBody>
            <a:bodyPr wrap="none">
              <a:spAutoFit/>
            </a:bodyPr>
            <a:lstStyle/>
            <a:p>
              <a:r>
                <a:rPr lang="fr-FR" i="1">
                  <a:solidFill>
                    <a:schemeClr val="hlink"/>
                  </a:solidFill>
                </a:rPr>
                <a:t>Fermi Level</a:t>
              </a: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0154" y="3226821"/>
            <a:ext cx="487363" cy="487363"/>
          </a:xfrm>
          <a:prstGeom prst="rect">
            <a:avLst/>
          </a:prstGeom>
        </p:spPr>
      </p:pic>
    </p:spTree>
    <p:extLst>
      <p:ext uri="{BB962C8B-B14F-4D97-AF65-F5344CB8AC3E}">
        <p14:creationId xmlns:p14="http://schemas.microsoft.com/office/powerpoint/2010/main" val="285884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9"/>
          <p:cNvSpPr>
            <a:spLocks noGrp="1" noChangeArrowheads="1"/>
          </p:cNvSpPr>
          <p:nvPr>
            <p:ph type="title"/>
          </p:nvPr>
        </p:nvSpPr>
        <p:spPr/>
        <p:txBody>
          <a:bodyPr/>
          <a:lstStyle/>
          <a:p>
            <a:pPr eaLnBrk="1" hangingPunct="1"/>
            <a:r>
              <a:rPr lang="fr-FR"/>
              <a:t>Distribution à l’équilibre des porteurs</a:t>
            </a:r>
          </a:p>
        </p:txBody>
      </p:sp>
      <p:sp>
        <p:nvSpPr>
          <p:cNvPr id="143364" name="Espace réservé du numéro de diapositive 6"/>
          <p:cNvSpPr>
            <a:spLocks noGrp="1"/>
          </p:cNvSpPr>
          <p:nvPr>
            <p:ph type="sldNum" sz="quarter" idx="12"/>
          </p:nvPr>
        </p:nvSpPr>
        <p:spPr>
          <a:noFill/>
        </p:spPr>
        <p:txBody>
          <a:bodyPr/>
          <a:lstStyle/>
          <a:p>
            <a:fld id="{669E2867-3273-4E4D-AC54-7D80E6FAE56A}" type="slidenum">
              <a:rPr lang="fr-FR" altLang="en-US"/>
              <a:pPr/>
              <a:t>251</a:t>
            </a:fld>
            <a:endParaRPr lang="fr-FR" altLang="en-US"/>
          </a:p>
        </p:txBody>
      </p:sp>
      <p:grpSp>
        <p:nvGrpSpPr>
          <p:cNvPr id="143366" name="Group 14"/>
          <p:cNvGrpSpPr>
            <a:grpSpLocks/>
          </p:cNvGrpSpPr>
          <p:nvPr/>
        </p:nvGrpSpPr>
        <p:grpSpPr bwMode="auto">
          <a:xfrm>
            <a:off x="2719388" y="1712913"/>
            <a:ext cx="6623050" cy="4164012"/>
            <a:chOff x="753" y="1079"/>
            <a:chExt cx="4172" cy="2623"/>
          </a:xfrm>
        </p:grpSpPr>
        <p:grpSp>
          <p:nvGrpSpPr>
            <p:cNvPr id="143367" name="Group 13"/>
            <p:cNvGrpSpPr>
              <a:grpSpLocks/>
            </p:cNvGrpSpPr>
            <p:nvPr/>
          </p:nvGrpSpPr>
          <p:grpSpPr bwMode="auto">
            <a:xfrm>
              <a:off x="753" y="1079"/>
              <a:ext cx="4172" cy="2456"/>
              <a:chOff x="753" y="1079"/>
              <a:chExt cx="4172" cy="2456"/>
            </a:xfrm>
          </p:grpSpPr>
          <p:graphicFrame>
            <p:nvGraphicFramePr>
              <p:cNvPr id="143362" name="Object 8"/>
              <p:cNvGraphicFramePr>
                <a:graphicFrameLocks noChangeAspect="1"/>
              </p:cNvGraphicFramePr>
              <p:nvPr/>
            </p:nvGraphicFramePr>
            <p:xfrm>
              <a:off x="1809" y="3017"/>
              <a:ext cx="1706" cy="518"/>
            </p:xfrm>
            <a:graphic>
              <a:graphicData uri="http://schemas.openxmlformats.org/presentationml/2006/ole">
                <mc:AlternateContent xmlns:mc="http://schemas.openxmlformats.org/markup-compatibility/2006">
                  <mc:Choice xmlns:v="urn:schemas-microsoft-com:vml" Requires="v">
                    <p:oleObj name="Equation" r:id="rId5" imgW="1587240" imgH="482400" progId="Equation.3">
                      <p:embed/>
                    </p:oleObj>
                  </mc:Choice>
                  <mc:Fallback>
                    <p:oleObj name="Equation" r:id="rId5" imgW="1587240" imgH="482400" progId="Equation.3">
                      <p:embed/>
                      <p:pic>
                        <p:nvPicPr>
                          <p:cNvPr id="143362"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 y="3017"/>
                            <a:ext cx="1706" cy="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63" name="Object 5"/>
              <p:cNvGraphicFramePr>
                <a:graphicFrameLocks noChangeAspect="1"/>
              </p:cNvGraphicFramePr>
              <p:nvPr/>
            </p:nvGraphicFramePr>
            <p:xfrm>
              <a:off x="753" y="1079"/>
              <a:ext cx="4172" cy="1866"/>
            </p:xfrm>
            <a:graphic>
              <a:graphicData uri="http://schemas.openxmlformats.org/presentationml/2006/ole">
                <mc:AlternateContent xmlns:mc="http://schemas.openxmlformats.org/markup-compatibility/2006">
                  <mc:Choice xmlns:v="urn:schemas-microsoft-com:vml" Requires="v">
                    <p:oleObj name="Equation" r:id="rId7" imgW="3746160" imgH="1676160" progId="Equation.3">
                      <p:embed/>
                    </p:oleObj>
                  </mc:Choice>
                  <mc:Fallback>
                    <p:oleObj name="Equation" r:id="rId7" imgW="3746160" imgH="1676160" progId="Equation.3">
                      <p:embed/>
                      <p:pic>
                        <p:nvPicPr>
                          <p:cNvPr id="14336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 y="1079"/>
                            <a:ext cx="4172" cy="18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3368" name="Rectangle 11"/>
            <p:cNvSpPr>
              <a:spLocks noChangeArrowheads="1"/>
            </p:cNvSpPr>
            <p:nvPr/>
          </p:nvSpPr>
          <p:spPr bwMode="auto">
            <a:xfrm>
              <a:off x="1338" y="2296"/>
              <a:ext cx="2585" cy="1406"/>
            </a:xfrm>
            <a:prstGeom prst="rect">
              <a:avLst/>
            </a:prstGeom>
            <a:gradFill rotWithShape="1">
              <a:gsLst>
                <a:gs pos="0">
                  <a:srgbClr val="CC99FF">
                    <a:alpha val="39998"/>
                  </a:srgbClr>
                </a:gs>
                <a:gs pos="100000">
                  <a:srgbClr val="E7CFFF">
                    <a:alpha val="37999"/>
                  </a:srgbClr>
                </a:gs>
              </a:gsLst>
              <a:lin ang="5400000" scaled="1"/>
            </a:gradFill>
            <a:ln w="9525">
              <a:solidFill>
                <a:schemeClr val="tx1"/>
              </a:solidFill>
              <a:miter lim="800000"/>
              <a:headEnd/>
              <a:tailEnd/>
            </a:ln>
          </p:spPr>
          <p:txBody>
            <a:bodyPr wrap="none" anchor="ct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3432" y="295036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4"/>
          <p:cNvSpPr>
            <a:spLocks noGrp="1" noChangeArrowheads="1"/>
          </p:cNvSpPr>
          <p:nvPr>
            <p:ph type="title"/>
          </p:nvPr>
        </p:nvSpPr>
        <p:spPr>
          <a:xfrm>
            <a:off x="1703388" y="122239"/>
            <a:ext cx="7632700" cy="1074737"/>
          </a:xfrm>
        </p:spPr>
        <p:txBody>
          <a:bodyPr/>
          <a:lstStyle/>
          <a:p>
            <a:pPr eaLnBrk="1" hangingPunct="1"/>
            <a:r>
              <a:rPr lang="fr-FR" sz="3200"/>
              <a:t>Niveau de Fermi dans un SC extrinsèque</a:t>
            </a:r>
          </a:p>
        </p:txBody>
      </p:sp>
      <p:sp>
        <p:nvSpPr>
          <p:cNvPr id="312322" name="Espace réservé du numéro de diapositive 4"/>
          <p:cNvSpPr>
            <a:spLocks noGrp="1"/>
          </p:cNvSpPr>
          <p:nvPr>
            <p:ph type="sldNum" sz="quarter" idx="12"/>
          </p:nvPr>
        </p:nvSpPr>
        <p:spPr>
          <a:noFill/>
        </p:spPr>
        <p:txBody>
          <a:bodyPr/>
          <a:lstStyle/>
          <a:p>
            <a:fld id="{5AA1BD13-5E2E-4AAE-8367-A06C490749D9}" type="slidenum">
              <a:rPr lang="fr-FR" altLang="en-US"/>
              <a:pPr/>
              <a:t>252</a:t>
            </a:fld>
            <a:endParaRPr lang="fr-FR" altLang="en-US"/>
          </a:p>
        </p:txBody>
      </p:sp>
      <p:pic>
        <p:nvPicPr>
          <p:cNvPr id="312324" name="Picture 5"/>
          <p:cNvPicPr>
            <a:picLocks noChangeAspect="1" noChangeArrowheads="1"/>
          </p:cNvPicPr>
          <p:nvPr/>
        </p:nvPicPr>
        <p:blipFill>
          <a:blip r:embed="rId5" cstate="print"/>
          <a:srcRect/>
          <a:stretch>
            <a:fillRect/>
          </a:stretch>
        </p:blipFill>
        <p:spPr bwMode="auto">
          <a:xfrm>
            <a:off x="2165350" y="1412876"/>
            <a:ext cx="3352800" cy="5184775"/>
          </a:xfrm>
          <a:prstGeom prst="rect">
            <a:avLst/>
          </a:prstGeom>
          <a:noFill/>
          <a:ln w="9525">
            <a:noFill/>
            <a:miter lim="800000"/>
            <a:headEnd/>
            <a:tailEnd/>
          </a:ln>
        </p:spPr>
      </p:pic>
      <p:pic>
        <p:nvPicPr>
          <p:cNvPr id="312325" name="Picture 6"/>
          <p:cNvPicPr>
            <a:picLocks noChangeAspect="1" noChangeArrowheads="1"/>
          </p:cNvPicPr>
          <p:nvPr/>
        </p:nvPicPr>
        <p:blipFill>
          <a:blip r:embed="rId6" cstate="print"/>
          <a:srcRect/>
          <a:stretch>
            <a:fillRect/>
          </a:stretch>
        </p:blipFill>
        <p:spPr bwMode="auto">
          <a:xfrm>
            <a:off x="7104063" y="1268414"/>
            <a:ext cx="3473450" cy="518477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5"/>
          <p:cNvSpPr>
            <a:spLocks noGrp="1" noChangeArrowheads="1"/>
          </p:cNvSpPr>
          <p:nvPr>
            <p:ph type="title"/>
          </p:nvPr>
        </p:nvSpPr>
        <p:spPr>
          <a:noFill/>
        </p:spPr>
        <p:txBody>
          <a:bodyPr>
            <a:normAutofit/>
          </a:bodyPr>
          <a:lstStyle/>
          <a:p>
            <a:pPr eaLnBrk="1" hangingPunct="1"/>
            <a:r>
              <a:rPr lang="fr-FR"/>
              <a:t>Niveau de Fermi dans un SC extrinsèque</a:t>
            </a:r>
          </a:p>
        </p:txBody>
      </p:sp>
      <p:pic>
        <p:nvPicPr>
          <p:cNvPr id="313347" name="Picture 4"/>
          <p:cNvPicPr>
            <a:picLocks noGrp="1" noChangeAspect="1" noChangeArrowheads="1"/>
          </p:cNvPicPr>
          <p:nvPr>
            <p:ph idx="1"/>
          </p:nvPr>
        </p:nvPicPr>
        <p:blipFill>
          <a:blip r:embed="rId5" cstate="print"/>
          <a:stretch>
            <a:fillRect/>
          </a:stretch>
        </p:blipFill>
        <p:spPr>
          <a:xfrm>
            <a:off x="3352800" y="2100072"/>
            <a:ext cx="5486400" cy="3877056"/>
          </a:xfrm>
          <a:noFill/>
        </p:spPr>
      </p:pic>
      <p:sp>
        <p:nvSpPr>
          <p:cNvPr id="313346" name="Espace réservé du numéro de diapositive 5"/>
          <p:cNvSpPr>
            <a:spLocks noGrp="1"/>
          </p:cNvSpPr>
          <p:nvPr>
            <p:ph type="sldNum" sz="quarter" idx="12"/>
          </p:nvPr>
        </p:nvSpPr>
        <p:spPr>
          <a:noFill/>
        </p:spPr>
        <p:txBody>
          <a:bodyPr/>
          <a:lstStyle/>
          <a:p>
            <a:fld id="{A39906FF-3260-4C3C-82E3-9B41B56BA648}" type="slidenum">
              <a:rPr lang="fr-FR" altLang="en-US"/>
              <a:pPr/>
              <a:t>253</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408" y="27809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9"/>
          <p:cNvSpPr>
            <a:spLocks noGrp="1" noChangeArrowheads="1"/>
          </p:cNvSpPr>
          <p:nvPr>
            <p:ph type="title"/>
          </p:nvPr>
        </p:nvSpPr>
        <p:spPr/>
        <p:txBody>
          <a:bodyPr>
            <a:normAutofit/>
          </a:bodyPr>
          <a:lstStyle/>
          <a:p>
            <a:pPr eaLnBrk="1" hangingPunct="1"/>
            <a:r>
              <a:rPr lang="fr-FR"/>
              <a:t>Concentration de h</a:t>
            </a:r>
            <a:r>
              <a:rPr lang="fr-FR" baseline="30000"/>
              <a:t>+</a:t>
            </a:r>
            <a:r>
              <a:rPr lang="fr-FR"/>
              <a:t> et d’e</a:t>
            </a:r>
            <a:r>
              <a:rPr lang="fr-FR" baseline="30000"/>
              <a:t>-</a:t>
            </a:r>
            <a:r>
              <a:rPr lang="fr-FR"/>
              <a:t> à l’équilibre</a:t>
            </a:r>
          </a:p>
        </p:txBody>
      </p:sp>
      <p:sp>
        <p:nvSpPr>
          <p:cNvPr id="316418" name="Espace réservé du numéro de diapositive 4"/>
          <p:cNvSpPr>
            <a:spLocks noGrp="1"/>
          </p:cNvSpPr>
          <p:nvPr>
            <p:ph type="sldNum" sz="quarter" idx="12"/>
          </p:nvPr>
        </p:nvSpPr>
        <p:spPr>
          <a:noFill/>
        </p:spPr>
        <p:txBody>
          <a:bodyPr/>
          <a:lstStyle/>
          <a:p>
            <a:fld id="{08CA07A9-5364-4B31-879F-4442C2F9B879}" type="slidenum">
              <a:rPr lang="fr-FR" altLang="en-US"/>
              <a:pPr/>
              <a:t>254</a:t>
            </a:fld>
            <a:endParaRPr lang="fr-FR" altLang="en-US"/>
          </a:p>
        </p:txBody>
      </p:sp>
      <p:pic>
        <p:nvPicPr>
          <p:cNvPr id="316419" name="Picture 7"/>
          <p:cNvPicPr>
            <a:picLocks noChangeAspect="1" noChangeArrowheads="1"/>
          </p:cNvPicPr>
          <p:nvPr/>
        </p:nvPicPr>
        <p:blipFill>
          <a:blip r:embed="rId5" cstate="print"/>
          <a:srcRect/>
          <a:stretch>
            <a:fillRect/>
          </a:stretch>
        </p:blipFill>
        <p:spPr bwMode="auto">
          <a:xfrm>
            <a:off x="4151314" y="1341439"/>
            <a:ext cx="4492625" cy="5241925"/>
          </a:xfrm>
          <a:prstGeom prst="rect">
            <a:avLst/>
          </a:prstGeom>
          <a:noFill/>
          <a:ln w="9525">
            <a:noFill/>
            <a:miter lim="800000"/>
            <a:headEnd/>
            <a:tailEnd/>
          </a:ln>
        </p:spPr>
      </p:pic>
      <p:sp>
        <p:nvSpPr>
          <p:cNvPr id="356362" name="Text Box 10"/>
          <p:cNvSpPr txBox="1">
            <a:spLocks noChangeArrowheads="1"/>
          </p:cNvSpPr>
          <p:nvPr/>
        </p:nvSpPr>
        <p:spPr bwMode="auto">
          <a:xfrm rot="17289078">
            <a:off x="718344" y="3693319"/>
            <a:ext cx="4195762" cy="641350"/>
          </a:xfrm>
          <a:prstGeom prst="rect">
            <a:avLst/>
          </a:prstGeom>
          <a:noFill/>
          <a:ln w="9525">
            <a:noFill/>
            <a:miter lim="800000"/>
            <a:headEnd/>
            <a:tailEnd/>
          </a:ln>
          <a:effectLst/>
        </p:spPr>
        <p:txBody>
          <a:bodyPr>
            <a:spAutoFit/>
          </a:bodyPr>
          <a:lstStyle/>
          <a:p>
            <a:pPr algn="ctr">
              <a:defRPr/>
            </a:pPr>
            <a:r>
              <a:rPr lang="fr-FR" b="1">
                <a:solidFill>
                  <a:srgbClr val="FF0000"/>
                </a:solidFill>
                <a:effectLst>
                  <a:outerShdw blurRad="38100" dist="38100" dir="2700000" algn="tl">
                    <a:srgbClr val="C0C0C0"/>
                  </a:outerShdw>
                </a:effectLst>
              </a:rPr>
              <a:t>Si il existe des donneurs et des accepteurs, un peu plus compliqué!</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7809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Rectangle 4"/>
          <p:cNvSpPr>
            <a:spLocks noGrp="1" noChangeArrowheads="1"/>
          </p:cNvSpPr>
          <p:nvPr>
            <p:ph type="title"/>
          </p:nvPr>
        </p:nvSpPr>
        <p:spPr/>
        <p:txBody>
          <a:bodyPr>
            <a:normAutofit/>
          </a:bodyPr>
          <a:lstStyle/>
          <a:p>
            <a:pPr eaLnBrk="1" hangingPunct="1"/>
            <a:r>
              <a:rPr lang="fr-FR"/>
              <a:t>Concentration de h</a:t>
            </a:r>
            <a:r>
              <a:rPr lang="fr-FR" baseline="30000"/>
              <a:t>+</a:t>
            </a:r>
            <a:r>
              <a:rPr lang="fr-FR"/>
              <a:t> et d’e</a:t>
            </a:r>
            <a:r>
              <a:rPr lang="fr-FR" baseline="30000"/>
              <a:t>-</a:t>
            </a:r>
            <a:r>
              <a:rPr lang="fr-FR"/>
              <a:t> à l’équilibre</a:t>
            </a:r>
          </a:p>
        </p:txBody>
      </p:sp>
      <p:sp>
        <p:nvSpPr>
          <p:cNvPr id="144392" name="Rectangle 5"/>
          <p:cNvSpPr>
            <a:spLocks noGrp="1" noChangeArrowheads="1"/>
          </p:cNvSpPr>
          <p:nvPr>
            <p:ph type="body" sz="half" idx="1"/>
          </p:nvPr>
        </p:nvSpPr>
        <p:spPr>
          <a:xfrm>
            <a:off x="1981200" y="1484313"/>
            <a:ext cx="4038600" cy="4411662"/>
          </a:xfrm>
        </p:spPr>
        <p:txBody>
          <a:bodyPr/>
          <a:lstStyle/>
          <a:p>
            <a:pPr lvl="1" eaLnBrk="1" hangingPunct="1"/>
            <a:r>
              <a:rPr lang="fr-FR" sz="2200" i="1">
                <a:solidFill>
                  <a:schemeClr val="hlink"/>
                </a:solidFill>
              </a:rPr>
              <a:t>Neutralité électrique:</a:t>
            </a:r>
          </a:p>
          <a:p>
            <a:pPr lvl="1" eaLnBrk="1" hangingPunct="1"/>
            <a:endParaRPr lang="fr-FR" sz="2200" i="1">
              <a:solidFill>
                <a:schemeClr val="hlink"/>
              </a:solidFill>
            </a:endParaRPr>
          </a:p>
          <a:p>
            <a:pPr lvl="1" eaLnBrk="1" hangingPunct="1"/>
            <a:endParaRPr lang="fr-FR" sz="2200" i="1">
              <a:solidFill>
                <a:schemeClr val="hlink"/>
              </a:solidFill>
            </a:endParaRPr>
          </a:p>
          <a:p>
            <a:pPr lvl="1" eaLnBrk="1" hangingPunct="1"/>
            <a:r>
              <a:rPr lang="fr-FR" sz="2200" i="1">
                <a:solidFill>
                  <a:schemeClr val="hlink"/>
                </a:solidFill>
              </a:rPr>
              <a:t>Ionisation totale:</a:t>
            </a:r>
          </a:p>
          <a:p>
            <a:pPr lvl="1" eaLnBrk="1" hangingPunct="1"/>
            <a:endParaRPr lang="fr-FR" sz="2200" i="1">
              <a:solidFill>
                <a:schemeClr val="hlink"/>
              </a:solidFill>
            </a:endParaRPr>
          </a:p>
          <a:p>
            <a:pPr lvl="1" eaLnBrk="1" hangingPunct="1"/>
            <a:endParaRPr lang="fr-FR" sz="2200" i="1">
              <a:solidFill>
                <a:schemeClr val="hlink"/>
              </a:solidFill>
            </a:endParaRPr>
          </a:p>
          <a:p>
            <a:pPr lvl="1" eaLnBrk="1" hangingPunct="1"/>
            <a:r>
              <a:rPr lang="fr-FR" sz="2200" i="1">
                <a:solidFill>
                  <a:schemeClr val="hlink"/>
                </a:solidFill>
              </a:rPr>
              <a:t>Soit:</a:t>
            </a:r>
          </a:p>
          <a:p>
            <a:pPr lvl="1" eaLnBrk="1" hangingPunct="1"/>
            <a:endParaRPr lang="fr-FR" sz="2200" i="1">
              <a:solidFill>
                <a:schemeClr val="hlink"/>
              </a:solidFill>
            </a:endParaRPr>
          </a:p>
          <a:p>
            <a:pPr lvl="1" eaLnBrk="1" hangingPunct="1"/>
            <a:endParaRPr lang="fr-FR" sz="2200" i="1">
              <a:solidFill>
                <a:schemeClr val="hlink"/>
              </a:solidFill>
            </a:endParaRPr>
          </a:p>
          <a:p>
            <a:pPr lvl="1" eaLnBrk="1" hangingPunct="1"/>
            <a:r>
              <a:rPr lang="fr-FR" sz="2200" i="1">
                <a:solidFill>
                  <a:schemeClr val="hlink"/>
                </a:solidFill>
              </a:rPr>
              <a:t>On obtient:</a:t>
            </a:r>
          </a:p>
        </p:txBody>
      </p:sp>
      <p:graphicFrame>
        <p:nvGraphicFramePr>
          <p:cNvPr id="144386" name="Object 6"/>
          <p:cNvGraphicFramePr>
            <a:graphicFrameLocks noGrp="1" noChangeAspect="1"/>
          </p:cNvGraphicFramePr>
          <p:nvPr>
            <p:ph sz="half" idx="2"/>
          </p:nvPr>
        </p:nvGraphicFramePr>
        <p:xfrm>
          <a:off x="4224339" y="1989138"/>
          <a:ext cx="3159125" cy="658812"/>
        </p:xfrm>
        <a:graphic>
          <a:graphicData uri="http://schemas.openxmlformats.org/presentationml/2006/ole">
            <mc:AlternateContent xmlns:mc="http://schemas.openxmlformats.org/markup-compatibility/2006">
              <mc:Choice xmlns:v="urn:schemas-microsoft-com:vml" Requires="v">
                <p:oleObj name="Equation" r:id="rId5" imgW="1155600" imgH="241200" progId="Equation.3">
                  <p:embed/>
                </p:oleObj>
              </mc:Choice>
              <mc:Fallback>
                <p:oleObj name="Equation" r:id="rId5" imgW="1155600" imgH="241200" progId="Equation.3">
                  <p:embed/>
                  <p:pic>
                    <p:nvPicPr>
                      <p:cNvPr id="1443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339" y="1989138"/>
                        <a:ext cx="3159125" cy="658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90" name="Espace réservé du numéro de diapositive 6"/>
          <p:cNvSpPr>
            <a:spLocks noGrp="1"/>
          </p:cNvSpPr>
          <p:nvPr>
            <p:ph type="sldNum" sz="quarter" idx="12"/>
          </p:nvPr>
        </p:nvSpPr>
        <p:spPr>
          <a:noFill/>
        </p:spPr>
        <p:txBody>
          <a:bodyPr/>
          <a:lstStyle/>
          <a:p>
            <a:fld id="{EC22E9BC-E457-4DB4-BC7E-58D678C75A63}" type="slidenum">
              <a:rPr lang="fr-FR" altLang="en-US"/>
              <a:pPr/>
              <a:t>255</a:t>
            </a:fld>
            <a:endParaRPr lang="fr-FR" altLang="en-US"/>
          </a:p>
        </p:txBody>
      </p:sp>
      <p:graphicFrame>
        <p:nvGraphicFramePr>
          <p:cNvPr id="144387" name="Object 12"/>
          <p:cNvGraphicFramePr>
            <a:graphicFrameLocks noChangeAspect="1"/>
          </p:cNvGraphicFramePr>
          <p:nvPr/>
        </p:nvGraphicFramePr>
        <p:xfrm>
          <a:off x="2855914" y="2924176"/>
          <a:ext cx="6180137" cy="1077913"/>
        </p:xfrm>
        <a:graphic>
          <a:graphicData uri="http://schemas.openxmlformats.org/presentationml/2006/ole">
            <mc:AlternateContent xmlns:mc="http://schemas.openxmlformats.org/markup-compatibility/2006">
              <mc:Choice xmlns:v="urn:schemas-microsoft-com:vml" Requires="v">
                <p:oleObj name="Equation" r:id="rId7" imgW="2260440" imgH="393480" progId="Equation.3">
                  <p:embed/>
                </p:oleObj>
              </mc:Choice>
              <mc:Fallback>
                <p:oleObj name="Equation" r:id="rId7" imgW="2260440" imgH="393480" progId="Equation.3">
                  <p:embed/>
                  <p:pic>
                    <p:nvPicPr>
                      <p:cNvPr id="144387"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4" y="2924176"/>
                        <a:ext cx="6180137" cy="1077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8" name="Object 15"/>
          <p:cNvGraphicFramePr>
            <a:graphicFrameLocks noChangeAspect="1"/>
          </p:cNvGraphicFramePr>
          <p:nvPr/>
        </p:nvGraphicFramePr>
        <p:xfrm>
          <a:off x="3648075" y="4292601"/>
          <a:ext cx="4408488" cy="695325"/>
        </p:xfrm>
        <a:graphic>
          <a:graphicData uri="http://schemas.openxmlformats.org/presentationml/2006/ole">
            <mc:AlternateContent xmlns:mc="http://schemas.openxmlformats.org/markup-compatibility/2006">
              <mc:Choice xmlns:v="urn:schemas-microsoft-com:vml" Requires="v">
                <p:oleObj name="Equation" r:id="rId9" imgW="1612800" imgH="253800" progId="Equation.3">
                  <p:embed/>
                </p:oleObj>
              </mc:Choice>
              <mc:Fallback>
                <p:oleObj name="Equation" r:id="rId9" imgW="1612800" imgH="253800" progId="Equation.3">
                  <p:embed/>
                  <p:pic>
                    <p:nvPicPr>
                      <p:cNvPr id="144388"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075" y="4292601"/>
                        <a:ext cx="4408488"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9" name="Object 18"/>
          <p:cNvGraphicFramePr>
            <a:graphicFrameLocks noChangeAspect="1"/>
          </p:cNvGraphicFramePr>
          <p:nvPr/>
        </p:nvGraphicFramePr>
        <p:xfrm>
          <a:off x="3503614" y="5661026"/>
          <a:ext cx="5095875" cy="1025525"/>
        </p:xfrm>
        <a:graphic>
          <a:graphicData uri="http://schemas.openxmlformats.org/presentationml/2006/ole">
            <mc:AlternateContent xmlns:mc="http://schemas.openxmlformats.org/markup-compatibility/2006">
              <mc:Choice xmlns:v="urn:schemas-microsoft-com:vml" Requires="v">
                <p:oleObj name="Equation" r:id="rId11" imgW="2273040" imgH="457200" progId="Equation.3">
                  <p:embed/>
                </p:oleObj>
              </mc:Choice>
              <mc:Fallback>
                <p:oleObj name="Equation" r:id="rId11" imgW="2273040" imgH="457200" progId="Equation.3">
                  <p:embed/>
                  <p:pic>
                    <p:nvPicPr>
                      <p:cNvPr id="144389"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3614" y="5661026"/>
                        <a:ext cx="5095875" cy="1025525"/>
                      </a:xfrm>
                      <a:prstGeom prst="rect">
                        <a:avLst/>
                      </a:prstGeom>
                      <a:solidFill>
                        <a:srgbClr val="CC99FF"/>
                      </a:solidFill>
                      <a:ln w="9525">
                        <a:solidFill>
                          <a:srgbClr val="FF0000"/>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217147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2"/>
          <p:cNvSpPr>
            <a:spLocks noGrp="1" noChangeArrowheads="1"/>
          </p:cNvSpPr>
          <p:nvPr>
            <p:ph type="title"/>
          </p:nvPr>
        </p:nvSpPr>
        <p:spPr>
          <a:xfrm>
            <a:off x="1991544" y="332656"/>
            <a:ext cx="7543800" cy="863600"/>
          </a:xfrm>
        </p:spPr>
        <p:txBody>
          <a:bodyPr/>
          <a:lstStyle/>
          <a:p>
            <a:pPr algn="ctr" eaLnBrk="1" hangingPunct="1"/>
            <a:r>
              <a:rPr lang="fr-FR" dirty="0"/>
              <a:t>Différence </a:t>
            </a:r>
            <a:r>
              <a:rPr lang="fr-FR" i="1" dirty="0" err="1"/>
              <a:t>E</a:t>
            </a:r>
            <a:r>
              <a:rPr lang="fr-FR" i="1" baseline="-25000" dirty="0" err="1"/>
              <a:t>f</a:t>
            </a:r>
            <a:r>
              <a:rPr lang="fr-FR" i="1" dirty="0"/>
              <a:t> - </a:t>
            </a:r>
            <a:r>
              <a:rPr lang="fr-FR" i="1" dirty="0" err="1"/>
              <a:t>E</a:t>
            </a:r>
            <a:r>
              <a:rPr lang="fr-FR" i="1" baseline="-25000" dirty="0" err="1"/>
              <a:t>fi</a:t>
            </a:r>
            <a:endParaRPr lang="fr-FR" i="1" baseline="-25000" dirty="0"/>
          </a:p>
        </p:txBody>
      </p:sp>
      <p:sp>
        <p:nvSpPr>
          <p:cNvPr id="145415" name="Rectangle 3"/>
          <p:cNvSpPr>
            <a:spLocks noGrp="1" noChangeArrowheads="1"/>
          </p:cNvSpPr>
          <p:nvPr>
            <p:ph idx="1"/>
          </p:nvPr>
        </p:nvSpPr>
        <p:spPr>
          <a:xfrm>
            <a:off x="2208213" y="1773238"/>
            <a:ext cx="7772400" cy="4114800"/>
          </a:xfrm>
        </p:spPr>
        <p:txBody>
          <a:bodyPr/>
          <a:lstStyle/>
          <a:p>
            <a:pPr eaLnBrk="1" hangingPunct="1"/>
            <a:r>
              <a:rPr lang="fr-FR"/>
              <a:t>Au lieu d’exprimer </a:t>
            </a:r>
            <a:r>
              <a:rPr lang="fr-FR" i="1"/>
              <a:t>E</a:t>
            </a:r>
            <a:r>
              <a:rPr lang="fr-FR" i="1" baseline="-25000"/>
              <a:t>f</a:t>
            </a:r>
            <a:r>
              <a:rPr lang="fr-FR"/>
              <a:t> en fonction de </a:t>
            </a:r>
            <a:r>
              <a:rPr lang="fr-FR" i="1"/>
              <a:t>N</a:t>
            </a:r>
            <a:r>
              <a:rPr lang="fr-FR" i="1" baseline="-25000"/>
              <a:t>c</a:t>
            </a:r>
            <a:r>
              <a:rPr lang="fr-FR"/>
              <a:t> et </a:t>
            </a:r>
            <a:r>
              <a:rPr lang="fr-FR" i="1"/>
              <a:t>N</a:t>
            </a:r>
            <a:r>
              <a:rPr lang="fr-FR" i="1" baseline="-25000"/>
              <a:t>v</a:t>
            </a:r>
            <a:r>
              <a:rPr lang="fr-FR"/>
              <a:t>, on peut écrire:</a:t>
            </a:r>
          </a:p>
          <a:p>
            <a:pPr eaLnBrk="1" hangingPunct="1">
              <a:buFont typeface="Wingdings" pitchFamily="2" charset="2"/>
              <a:buNone/>
            </a:pPr>
            <a:r>
              <a:rPr lang="fr-FR"/>
              <a:t>					</a:t>
            </a:r>
          </a:p>
          <a:p>
            <a:pPr eaLnBrk="1" hangingPunct="1">
              <a:buFont typeface="Wingdings" pitchFamily="2" charset="2"/>
              <a:buNone/>
            </a:pPr>
            <a:r>
              <a:rPr lang="fr-FR"/>
              <a:t>					type n</a:t>
            </a:r>
          </a:p>
          <a:p>
            <a:pPr eaLnBrk="1" hangingPunct="1">
              <a:buFont typeface="Wingdings" pitchFamily="2" charset="2"/>
              <a:buNone/>
            </a:pPr>
            <a:endParaRPr lang="fr-FR"/>
          </a:p>
          <a:p>
            <a:pPr eaLnBrk="1" hangingPunct="1">
              <a:buFont typeface="Wingdings" pitchFamily="2" charset="2"/>
              <a:buNone/>
            </a:pPr>
            <a:r>
              <a:rPr lang="fr-FR"/>
              <a:t>					type p</a:t>
            </a:r>
          </a:p>
        </p:txBody>
      </p:sp>
      <p:sp>
        <p:nvSpPr>
          <p:cNvPr id="145413" name="Espace réservé du numéro de diapositive 5"/>
          <p:cNvSpPr>
            <a:spLocks noGrp="1"/>
          </p:cNvSpPr>
          <p:nvPr>
            <p:ph type="sldNum" sz="quarter" idx="12"/>
          </p:nvPr>
        </p:nvSpPr>
        <p:spPr>
          <a:noFill/>
        </p:spPr>
        <p:txBody>
          <a:bodyPr/>
          <a:lstStyle/>
          <a:p>
            <a:fld id="{770966F0-1E5B-49B7-B284-884F8C9B5997}" type="slidenum">
              <a:rPr lang="fr-FR" altLang="en-US"/>
              <a:pPr/>
              <a:t>256</a:t>
            </a:fld>
            <a:endParaRPr lang="fr-FR" altLang="en-US"/>
          </a:p>
        </p:txBody>
      </p:sp>
      <p:graphicFrame>
        <p:nvGraphicFramePr>
          <p:cNvPr id="145410" name="Object 4"/>
          <p:cNvGraphicFramePr>
            <a:graphicFrameLocks noChangeAspect="1"/>
          </p:cNvGraphicFramePr>
          <p:nvPr/>
        </p:nvGraphicFramePr>
        <p:xfrm>
          <a:off x="2279650" y="2852738"/>
          <a:ext cx="3505200" cy="1276350"/>
        </p:xfrm>
        <a:graphic>
          <a:graphicData uri="http://schemas.openxmlformats.org/presentationml/2006/ole">
            <mc:AlternateContent xmlns:mc="http://schemas.openxmlformats.org/markup-compatibility/2006">
              <mc:Choice xmlns:v="urn:schemas-microsoft-com:vml" Requires="v">
                <p:oleObj name="Equation" r:id="rId5" imgW="1498320" imgH="545760" progId="Equation.3">
                  <p:embed/>
                </p:oleObj>
              </mc:Choice>
              <mc:Fallback>
                <p:oleObj name="Equation" r:id="rId5" imgW="1498320" imgH="545760" progId="Equation.3">
                  <p:embed/>
                  <p:pic>
                    <p:nvPicPr>
                      <p:cNvPr id="14541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0" y="2852738"/>
                        <a:ext cx="3505200" cy="1276350"/>
                      </a:xfrm>
                      <a:prstGeom prst="rect">
                        <a:avLst/>
                      </a:prstGeom>
                      <a:solidFill>
                        <a:schemeClr val="accent1"/>
                      </a:solidFill>
                    </p:spPr>
                  </p:pic>
                </p:oleObj>
              </mc:Fallback>
            </mc:AlternateContent>
          </a:graphicData>
        </a:graphic>
      </p:graphicFrame>
      <p:graphicFrame>
        <p:nvGraphicFramePr>
          <p:cNvPr id="145411" name="Object 5"/>
          <p:cNvGraphicFramePr>
            <a:graphicFrameLocks noChangeAspect="1"/>
          </p:cNvGraphicFramePr>
          <p:nvPr/>
        </p:nvGraphicFramePr>
        <p:xfrm>
          <a:off x="2279650" y="4437063"/>
          <a:ext cx="3475038" cy="1276350"/>
        </p:xfrm>
        <a:graphic>
          <a:graphicData uri="http://schemas.openxmlformats.org/presentationml/2006/ole">
            <mc:AlternateContent xmlns:mc="http://schemas.openxmlformats.org/markup-compatibility/2006">
              <mc:Choice xmlns:v="urn:schemas-microsoft-com:vml" Requires="v">
                <p:oleObj name="Equation" r:id="rId7" imgW="1485720" imgH="545760" progId="Equation.3">
                  <p:embed/>
                </p:oleObj>
              </mc:Choice>
              <mc:Fallback>
                <p:oleObj name="Equation" r:id="rId7" imgW="1485720" imgH="545760" progId="Equation.3">
                  <p:embed/>
                  <p:pic>
                    <p:nvPicPr>
                      <p:cNvPr id="14541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9650" y="4437063"/>
                        <a:ext cx="3475038" cy="1276350"/>
                      </a:xfrm>
                      <a:prstGeom prst="rect">
                        <a:avLst/>
                      </a:prstGeom>
                      <a:solidFill>
                        <a:schemeClr val="accent1"/>
                      </a:solidFill>
                    </p:spPr>
                  </p:pic>
                </p:oleObj>
              </mc:Fallback>
            </mc:AlternateContent>
          </a:graphicData>
        </a:graphic>
      </p:graphicFrame>
      <p:sp>
        <p:nvSpPr>
          <p:cNvPr id="145416" name="Text Box 11"/>
          <p:cNvSpPr txBox="1">
            <a:spLocks noChangeArrowheads="1"/>
          </p:cNvSpPr>
          <p:nvPr/>
        </p:nvSpPr>
        <p:spPr bwMode="auto">
          <a:xfrm>
            <a:off x="7011988" y="5681663"/>
            <a:ext cx="184150" cy="457200"/>
          </a:xfrm>
          <a:prstGeom prst="rect">
            <a:avLst/>
          </a:prstGeom>
          <a:noFill/>
          <a:ln w="9525">
            <a:noFill/>
            <a:miter lim="800000"/>
            <a:headEnd/>
            <a:tailEnd/>
          </a:ln>
        </p:spPr>
        <p:txBody>
          <a:bodyPr wrap="none">
            <a:spAutoFit/>
          </a:bodyPr>
          <a:lstStyle/>
          <a:p>
            <a:endParaRPr kumimoji="1" lang="fr-FR" sz="2400">
              <a:latin typeface="Times New Roman" pitchFamily="18" charset="0"/>
            </a:endParaRPr>
          </a:p>
        </p:txBody>
      </p:sp>
      <p:grpSp>
        <p:nvGrpSpPr>
          <p:cNvPr id="145417" name="Group 13"/>
          <p:cNvGrpSpPr>
            <a:grpSpLocks/>
          </p:cNvGrpSpPr>
          <p:nvPr/>
        </p:nvGrpSpPr>
        <p:grpSpPr bwMode="auto">
          <a:xfrm>
            <a:off x="7535863" y="3644901"/>
            <a:ext cx="2305050" cy="1152525"/>
            <a:chOff x="3787" y="1888"/>
            <a:chExt cx="1452" cy="726"/>
          </a:xfrm>
        </p:grpSpPr>
        <p:sp>
          <p:nvSpPr>
            <p:cNvPr id="145418" name="Line 6"/>
            <p:cNvSpPr>
              <a:spLocks noChangeShapeType="1"/>
            </p:cNvSpPr>
            <p:nvPr/>
          </p:nvSpPr>
          <p:spPr bwMode="auto">
            <a:xfrm>
              <a:off x="3787" y="1888"/>
              <a:ext cx="1452" cy="0"/>
            </a:xfrm>
            <a:prstGeom prst="line">
              <a:avLst/>
            </a:prstGeom>
            <a:noFill/>
            <a:ln w="38100">
              <a:solidFill>
                <a:schemeClr val="tx1"/>
              </a:solidFill>
              <a:miter lim="800000"/>
              <a:headEnd/>
              <a:tailEnd/>
            </a:ln>
          </p:spPr>
          <p:txBody>
            <a:bodyPr wrap="none"/>
            <a:lstStyle/>
            <a:p>
              <a:endParaRPr lang="fr-FR"/>
            </a:p>
          </p:txBody>
        </p:sp>
        <p:sp>
          <p:nvSpPr>
            <p:cNvPr id="145419" name="Line 7"/>
            <p:cNvSpPr>
              <a:spLocks noChangeShapeType="1"/>
            </p:cNvSpPr>
            <p:nvPr/>
          </p:nvSpPr>
          <p:spPr bwMode="auto">
            <a:xfrm>
              <a:off x="3787" y="2614"/>
              <a:ext cx="1452" cy="0"/>
            </a:xfrm>
            <a:prstGeom prst="line">
              <a:avLst/>
            </a:prstGeom>
            <a:noFill/>
            <a:ln w="38100">
              <a:solidFill>
                <a:schemeClr val="tx1"/>
              </a:solidFill>
              <a:miter lim="800000"/>
              <a:headEnd/>
              <a:tailEnd/>
            </a:ln>
          </p:spPr>
          <p:txBody>
            <a:bodyPr wrap="none"/>
            <a:lstStyle/>
            <a:p>
              <a:endParaRPr lang="fr-FR"/>
            </a:p>
          </p:txBody>
        </p:sp>
        <p:sp>
          <p:nvSpPr>
            <p:cNvPr id="145420" name="Line 8"/>
            <p:cNvSpPr>
              <a:spLocks noChangeShapeType="1"/>
            </p:cNvSpPr>
            <p:nvPr/>
          </p:nvSpPr>
          <p:spPr bwMode="auto">
            <a:xfrm>
              <a:off x="3787" y="2251"/>
              <a:ext cx="1406" cy="0"/>
            </a:xfrm>
            <a:prstGeom prst="line">
              <a:avLst/>
            </a:prstGeom>
            <a:noFill/>
            <a:ln w="28575">
              <a:solidFill>
                <a:schemeClr val="tx1"/>
              </a:solidFill>
              <a:prstDash val="dashDot"/>
              <a:miter lim="800000"/>
              <a:headEnd/>
              <a:tailEnd/>
            </a:ln>
          </p:spPr>
          <p:txBody>
            <a:bodyPr wrap="none"/>
            <a:lstStyle/>
            <a:p>
              <a:endParaRPr lang="fr-FR"/>
            </a:p>
          </p:txBody>
        </p:sp>
        <p:sp>
          <p:nvSpPr>
            <p:cNvPr id="145421" name="Line 9"/>
            <p:cNvSpPr>
              <a:spLocks noChangeShapeType="1"/>
            </p:cNvSpPr>
            <p:nvPr/>
          </p:nvSpPr>
          <p:spPr bwMode="auto">
            <a:xfrm>
              <a:off x="3787" y="2069"/>
              <a:ext cx="1452" cy="0"/>
            </a:xfrm>
            <a:prstGeom prst="line">
              <a:avLst/>
            </a:prstGeom>
            <a:noFill/>
            <a:ln w="28575">
              <a:solidFill>
                <a:schemeClr val="tx1"/>
              </a:solidFill>
              <a:prstDash val="lgDash"/>
              <a:miter lim="800000"/>
              <a:headEnd/>
              <a:tailEnd/>
            </a:ln>
          </p:spPr>
          <p:txBody>
            <a:bodyPr wrap="none"/>
            <a:lstStyle/>
            <a:p>
              <a:endParaRPr lang="fr-FR"/>
            </a:p>
          </p:txBody>
        </p:sp>
        <p:sp>
          <p:nvSpPr>
            <p:cNvPr id="145422" name="Line 10"/>
            <p:cNvSpPr>
              <a:spLocks noChangeShapeType="1"/>
            </p:cNvSpPr>
            <p:nvPr/>
          </p:nvSpPr>
          <p:spPr bwMode="auto">
            <a:xfrm flipV="1">
              <a:off x="4422" y="2088"/>
              <a:ext cx="0" cy="136"/>
            </a:xfrm>
            <a:prstGeom prst="line">
              <a:avLst/>
            </a:prstGeom>
            <a:noFill/>
            <a:ln w="9525">
              <a:solidFill>
                <a:schemeClr val="tx1"/>
              </a:solidFill>
              <a:miter lim="800000"/>
              <a:headEnd/>
              <a:tailEnd type="triangle" w="med" len="med"/>
            </a:ln>
          </p:spPr>
          <p:txBody>
            <a:bodyPr wrap="none"/>
            <a:lstStyle/>
            <a:p>
              <a:endParaRPr lang="fr-FR"/>
            </a:p>
          </p:txBody>
        </p:sp>
        <p:graphicFrame>
          <p:nvGraphicFramePr>
            <p:cNvPr id="145412" name="Object 12"/>
            <p:cNvGraphicFramePr>
              <a:graphicFrameLocks noChangeAspect="1"/>
            </p:cNvGraphicFramePr>
            <p:nvPr/>
          </p:nvGraphicFramePr>
          <p:xfrm>
            <a:off x="4473" y="2115"/>
            <a:ext cx="176" cy="144"/>
          </p:xfrm>
          <a:graphic>
            <a:graphicData uri="http://schemas.openxmlformats.org/presentationml/2006/ole">
              <mc:AlternateContent xmlns:mc="http://schemas.openxmlformats.org/markup-compatibility/2006">
                <mc:Choice xmlns:v="urn:schemas-microsoft-com:vml" Requires="v">
                  <p:oleObj name="Equation" r:id="rId9" imgW="279360" imgH="228600" progId="Equation.3">
                    <p:embed/>
                  </p:oleObj>
                </mc:Choice>
                <mc:Fallback>
                  <p:oleObj name="Equation" r:id="rId9" imgW="279360" imgH="228600" progId="Equation.3">
                    <p:embed/>
                    <p:pic>
                      <p:nvPicPr>
                        <p:cNvPr id="145412"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3" y="2115"/>
                          <a:ext cx="176"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8637" y="26090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7" name="Rectangle 2"/>
          <p:cNvSpPr>
            <a:spLocks noGrp="1" noChangeArrowheads="1"/>
          </p:cNvSpPr>
          <p:nvPr>
            <p:ph type="title"/>
          </p:nvPr>
        </p:nvSpPr>
        <p:spPr>
          <a:xfrm>
            <a:off x="1981200" y="207964"/>
            <a:ext cx="7543800" cy="777875"/>
          </a:xfrm>
        </p:spPr>
        <p:txBody>
          <a:bodyPr/>
          <a:lstStyle/>
          <a:p>
            <a:pPr algn="ctr" eaLnBrk="1" hangingPunct="1"/>
            <a:r>
              <a:rPr lang="fr-FR"/>
              <a:t>Différence </a:t>
            </a:r>
            <a:r>
              <a:rPr lang="fr-FR" i="1"/>
              <a:t>E</a:t>
            </a:r>
            <a:r>
              <a:rPr lang="fr-FR" i="1" baseline="-25000"/>
              <a:t>f</a:t>
            </a:r>
            <a:r>
              <a:rPr lang="fr-FR" i="1"/>
              <a:t> - E</a:t>
            </a:r>
            <a:r>
              <a:rPr lang="fr-FR" i="1" baseline="-25000"/>
              <a:t>fi</a:t>
            </a:r>
          </a:p>
        </p:txBody>
      </p:sp>
      <p:sp>
        <p:nvSpPr>
          <p:cNvPr id="428035" name="Rectangle 3"/>
          <p:cNvSpPr>
            <a:spLocks noGrp="1" noChangeArrowheads="1"/>
          </p:cNvSpPr>
          <p:nvPr>
            <p:ph idx="1"/>
          </p:nvPr>
        </p:nvSpPr>
        <p:spPr/>
        <p:txBody>
          <a:bodyPr/>
          <a:lstStyle/>
          <a:p>
            <a:pPr eaLnBrk="1" hangingPunct="1">
              <a:defRPr/>
            </a:pPr>
            <a:r>
              <a:rPr lang="fr-FR" dirty="0"/>
              <a:t>On peut alors exprimer les densité d’électrons et de trous à </a:t>
            </a:r>
            <a:r>
              <a:rPr lang="fr-FR" i="1" dirty="0">
                <a:solidFill>
                  <a:srgbClr val="FF3300"/>
                </a:solidFill>
                <a:effectLst>
                  <a:outerShdw blurRad="38100" dist="38100" dir="2700000" algn="tl">
                    <a:srgbClr val="C0C0C0"/>
                  </a:outerShdw>
                </a:effectLst>
              </a:rPr>
              <a:t>l’équilibre</a:t>
            </a:r>
            <a:r>
              <a:rPr lang="fr-FR" dirty="0"/>
              <a:t> par:</a:t>
            </a:r>
          </a:p>
        </p:txBody>
      </p:sp>
      <p:sp>
        <p:nvSpPr>
          <p:cNvPr id="146436" name="Espace réservé du numéro de diapositive 5"/>
          <p:cNvSpPr>
            <a:spLocks noGrp="1"/>
          </p:cNvSpPr>
          <p:nvPr>
            <p:ph type="sldNum" sz="quarter" idx="12"/>
          </p:nvPr>
        </p:nvSpPr>
        <p:spPr>
          <a:noFill/>
        </p:spPr>
        <p:txBody>
          <a:bodyPr/>
          <a:lstStyle/>
          <a:p>
            <a:fld id="{2F9E5F61-16DC-488A-8145-6E28DB0D0AC5}" type="slidenum">
              <a:rPr lang="fr-FR" altLang="en-US"/>
              <a:pPr/>
              <a:t>257</a:t>
            </a:fld>
            <a:endParaRPr lang="fr-FR" altLang="en-US"/>
          </a:p>
        </p:txBody>
      </p:sp>
      <p:graphicFrame>
        <p:nvGraphicFramePr>
          <p:cNvPr id="146434" name="Object 4"/>
          <p:cNvGraphicFramePr>
            <a:graphicFrameLocks noChangeAspect="1"/>
          </p:cNvGraphicFramePr>
          <p:nvPr>
            <p:extLst>
              <p:ext uri="{D42A27DB-BD31-4B8C-83A1-F6EECF244321}">
                <p14:modId xmlns:p14="http://schemas.microsoft.com/office/powerpoint/2010/main" val="210975454"/>
              </p:ext>
            </p:extLst>
          </p:nvPr>
        </p:nvGraphicFramePr>
        <p:xfrm>
          <a:off x="2362200" y="3276600"/>
          <a:ext cx="5761038" cy="1671638"/>
        </p:xfrm>
        <a:graphic>
          <a:graphicData uri="http://schemas.openxmlformats.org/presentationml/2006/ole">
            <mc:AlternateContent xmlns:mc="http://schemas.openxmlformats.org/markup-compatibility/2006">
              <mc:Choice xmlns:v="urn:schemas-microsoft-com:vml" Requires="v">
                <p:oleObj name="Equation" r:id="rId3" imgW="1879560" imgH="545760" progId="Equation.3">
                  <p:embed/>
                </p:oleObj>
              </mc:Choice>
              <mc:Fallback>
                <p:oleObj name="Equation" r:id="rId3" imgW="1879560" imgH="545760" progId="Equation.3">
                  <p:embed/>
                  <p:pic>
                    <p:nvPicPr>
                      <p:cNvPr id="14643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276600"/>
                        <a:ext cx="5761038" cy="1671638"/>
                      </a:xfrm>
                      <a:prstGeom prst="rect">
                        <a:avLst/>
                      </a:prstGeom>
                      <a:solidFill>
                        <a:schemeClr val="bg1"/>
                      </a:solidFill>
                    </p:spPr>
                  </p:pic>
                </p:oleObj>
              </mc:Fallback>
            </mc:AlternateContent>
          </a:graphicData>
        </a:graphic>
      </p:graphicFrame>
      <p:sp>
        <p:nvSpPr>
          <p:cNvPr id="146439" name="Text Box 5"/>
          <p:cNvSpPr txBox="1">
            <a:spLocks noChangeArrowheads="1"/>
          </p:cNvSpPr>
          <p:nvPr/>
        </p:nvSpPr>
        <p:spPr bwMode="auto">
          <a:xfrm>
            <a:off x="2057400" y="5029200"/>
            <a:ext cx="825500" cy="457200"/>
          </a:xfrm>
          <a:prstGeom prst="rect">
            <a:avLst/>
          </a:prstGeom>
          <a:noFill/>
          <a:ln w="9525">
            <a:noFill/>
            <a:miter lim="800000"/>
            <a:headEnd/>
            <a:tailEnd/>
          </a:ln>
        </p:spPr>
        <p:txBody>
          <a:bodyPr wrap="none">
            <a:spAutoFit/>
          </a:bodyPr>
          <a:lstStyle/>
          <a:p>
            <a:r>
              <a:rPr kumimoji="1" lang="fr-FR" sz="2400">
                <a:latin typeface="Times New Roman" pitchFamily="18" charset="0"/>
              </a:rPr>
              <a:t>avec:</a:t>
            </a:r>
          </a:p>
        </p:txBody>
      </p:sp>
      <p:graphicFrame>
        <p:nvGraphicFramePr>
          <p:cNvPr id="146435" name="Object 6"/>
          <p:cNvGraphicFramePr>
            <a:graphicFrameLocks noChangeAspect="1"/>
          </p:cNvGraphicFramePr>
          <p:nvPr>
            <p:extLst>
              <p:ext uri="{D42A27DB-BD31-4B8C-83A1-F6EECF244321}">
                <p14:modId xmlns:p14="http://schemas.microsoft.com/office/powerpoint/2010/main" val="2821077448"/>
              </p:ext>
            </p:extLst>
          </p:nvPr>
        </p:nvGraphicFramePr>
        <p:xfrm>
          <a:off x="2819401" y="5334001"/>
          <a:ext cx="3470275" cy="1355725"/>
        </p:xfrm>
        <a:graphic>
          <a:graphicData uri="http://schemas.openxmlformats.org/presentationml/2006/ole">
            <mc:AlternateContent xmlns:mc="http://schemas.openxmlformats.org/markup-compatibility/2006">
              <mc:Choice xmlns:v="urn:schemas-microsoft-com:vml" Requires="v">
                <p:oleObj name="Equation" r:id="rId5" imgW="1333440" imgH="520560" progId="Equation.3">
                  <p:embed/>
                </p:oleObj>
              </mc:Choice>
              <mc:Fallback>
                <p:oleObj name="Equation" r:id="rId5" imgW="1333440" imgH="520560" progId="Equation.3">
                  <p:embed/>
                  <p:pic>
                    <p:nvPicPr>
                      <p:cNvPr id="14643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1" y="5334001"/>
                        <a:ext cx="3470275" cy="1355725"/>
                      </a:xfrm>
                      <a:prstGeom prst="rect">
                        <a:avLst/>
                      </a:prstGeom>
                      <a:solidFill>
                        <a:schemeClr val="bg1"/>
                      </a:solidFill>
                    </p:spPr>
                  </p:pic>
                </p:oleObj>
              </mc:Fallback>
            </mc:AlternateContent>
          </a:graphicData>
        </a:graphic>
      </p:graphicFrame>
      <p:sp>
        <p:nvSpPr>
          <p:cNvPr id="146440" name="Text Box 7"/>
          <p:cNvSpPr txBox="1">
            <a:spLocks noChangeArrowheads="1"/>
          </p:cNvSpPr>
          <p:nvPr/>
        </p:nvSpPr>
        <p:spPr bwMode="auto">
          <a:xfrm>
            <a:off x="6934201" y="5410200"/>
            <a:ext cx="1463675" cy="1250950"/>
          </a:xfrm>
          <a:prstGeom prst="rect">
            <a:avLst/>
          </a:prstGeom>
          <a:solidFill>
            <a:schemeClr val="accent2"/>
          </a:solidFill>
          <a:ln w="9525">
            <a:noFill/>
            <a:miter lim="800000"/>
            <a:headEnd/>
            <a:tailEnd/>
          </a:ln>
        </p:spPr>
        <p:txBody>
          <a:bodyPr>
            <a:spAutoFit/>
          </a:bodyPr>
          <a:lstStyle/>
          <a:p>
            <a:r>
              <a:rPr kumimoji="1" lang="fr-FR" sz="2600">
                <a:latin typeface="Times New Roman" pitchFamily="18" charset="0"/>
              </a:rPr>
              <a:t>type n</a:t>
            </a:r>
          </a:p>
          <a:p>
            <a:endParaRPr kumimoji="1" lang="fr-FR" sz="2400">
              <a:latin typeface="Times New Roman" pitchFamily="18" charset="0"/>
            </a:endParaRPr>
          </a:p>
          <a:p>
            <a:r>
              <a:rPr kumimoji="1" lang="fr-FR" sz="2600">
                <a:latin typeface="Times New Roman" pitchFamily="18" charset="0"/>
              </a:rPr>
              <a:t>type p</a:t>
            </a:r>
          </a:p>
        </p:txBody>
      </p:sp>
      <p:sp>
        <p:nvSpPr>
          <p:cNvPr id="428040" name="Text Box 8"/>
          <p:cNvSpPr txBox="1">
            <a:spLocks noChangeArrowheads="1"/>
          </p:cNvSpPr>
          <p:nvPr/>
        </p:nvSpPr>
        <p:spPr bwMode="auto">
          <a:xfrm>
            <a:off x="8467228" y="3581401"/>
            <a:ext cx="1875835" cy="830997"/>
          </a:xfrm>
          <a:prstGeom prst="rect">
            <a:avLst/>
          </a:prstGeom>
          <a:solidFill>
            <a:schemeClr val="accent1"/>
          </a:solidFill>
          <a:ln w="9525">
            <a:noFill/>
            <a:miter lim="800000"/>
            <a:headEnd/>
            <a:tailEnd/>
          </a:ln>
          <a:effectLst/>
        </p:spPr>
        <p:txBody>
          <a:bodyPr wrap="none">
            <a:spAutoFit/>
          </a:bodyPr>
          <a:lstStyle/>
          <a:p>
            <a:pPr algn="ctr">
              <a:defRPr/>
            </a:pPr>
            <a:r>
              <a:rPr kumimoji="1" lang="fr-FR" sz="2400" i="1">
                <a:solidFill>
                  <a:srgbClr val="FF3300"/>
                </a:solidFill>
                <a:effectLst>
                  <a:outerShdw blurRad="38100" dist="38100" dir="2700000" algn="tl">
                    <a:srgbClr val="000000"/>
                  </a:outerShdw>
                </a:effectLst>
                <a:latin typeface="Times New Roman" pitchFamily="18" charset="0"/>
              </a:rPr>
              <a:t>Équations de </a:t>
            </a:r>
          </a:p>
          <a:p>
            <a:pPr algn="ctr">
              <a:defRPr/>
            </a:pPr>
            <a:r>
              <a:rPr kumimoji="1" lang="fr-FR" sz="2400" i="1">
                <a:solidFill>
                  <a:srgbClr val="FF3300"/>
                </a:solidFill>
                <a:effectLst>
                  <a:outerShdw blurRad="38100" dist="38100" dir="2700000" algn="tl">
                    <a:srgbClr val="000000"/>
                  </a:outerShdw>
                </a:effectLst>
                <a:latin typeface="Times New Roman" pitchFamily="18" charset="0"/>
              </a:rPr>
              <a:t>Boltzmann</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type="ctrTitle"/>
          </p:nvPr>
        </p:nvSpPr>
        <p:spPr/>
        <p:txBody>
          <a:bodyPr/>
          <a:lstStyle/>
          <a:p>
            <a:pPr eaLnBrk="1" hangingPunct="1"/>
            <a:r>
              <a:rPr lang="fr-FR"/>
              <a:t>Chapitre 11</a:t>
            </a:r>
          </a:p>
        </p:txBody>
      </p:sp>
      <p:sp>
        <p:nvSpPr>
          <p:cNvPr id="317444" name="Rectangle 3"/>
          <p:cNvSpPr>
            <a:spLocks noGrp="1" noChangeArrowheads="1"/>
          </p:cNvSpPr>
          <p:nvPr>
            <p:ph type="subTitle" idx="1"/>
          </p:nvPr>
        </p:nvSpPr>
        <p:spPr/>
        <p:txBody>
          <a:bodyPr/>
          <a:lstStyle/>
          <a:p>
            <a:pPr eaLnBrk="1" hangingPunct="1"/>
            <a:r>
              <a:rPr lang="fr-FR"/>
              <a:t>Le semiconducteur hors équilibre</a:t>
            </a:r>
          </a:p>
        </p:txBody>
      </p:sp>
      <p:sp>
        <p:nvSpPr>
          <p:cNvPr id="317442" name="Rectangle 7"/>
          <p:cNvSpPr>
            <a:spLocks noGrp="1" noChangeArrowheads="1"/>
          </p:cNvSpPr>
          <p:nvPr>
            <p:ph type="sldNum" sz="quarter" idx="12"/>
          </p:nvPr>
        </p:nvSpPr>
        <p:spPr>
          <a:noFill/>
        </p:spPr>
        <p:txBody>
          <a:bodyPr/>
          <a:lstStyle/>
          <a:p>
            <a:fld id="{ABBE8045-3717-4A11-BBD1-9AB79ED6A76A}" type="slidenum">
              <a:rPr lang="fr-FR" altLang="en-US"/>
              <a:pPr/>
              <a:t>258</a:t>
            </a:fld>
            <a:endParaRPr lang="fr-FR" altLang="en-US"/>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72064" y="209153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7" name="Rectangle 2"/>
          <p:cNvSpPr>
            <a:spLocks noGrp="1" noChangeArrowheads="1"/>
          </p:cNvSpPr>
          <p:nvPr>
            <p:ph type="title"/>
          </p:nvPr>
        </p:nvSpPr>
        <p:spPr>
          <a:xfrm>
            <a:off x="1981200" y="381001"/>
            <a:ext cx="7543800" cy="777875"/>
          </a:xfrm>
        </p:spPr>
        <p:txBody>
          <a:bodyPr/>
          <a:lstStyle/>
          <a:p>
            <a:pPr eaLnBrk="1" hangingPunct="1"/>
            <a:r>
              <a:rPr lang="fr-FR"/>
              <a:t>Plan:</a:t>
            </a:r>
          </a:p>
        </p:txBody>
      </p:sp>
      <p:sp>
        <p:nvSpPr>
          <p:cNvPr id="318468" name="Rectangle 3"/>
          <p:cNvSpPr>
            <a:spLocks noGrp="1" noChangeArrowheads="1"/>
          </p:cNvSpPr>
          <p:nvPr>
            <p:ph idx="1"/>
          </p:nvPr>
        </p:nvSpPr>
        <p:spPr/>
        <p:txBody>
          <a:bodyPr/>
          <a:lstStyle/>
          <a:p>
            <a:pPr eaLnBrk="1" hangingPunct="1"/>
            <a:r>
              <a:rPr lang="fr-FR" dirty="0">
                <a:solidFill>
                  <a:srgbClr val="FF0000"/>
                </a:solidFill>
              </a:rPr>
              <a:t>Recombinaison et génération</a:t>
            </a:r>
          </a:p>
          <a:p>
            <a:pPr eaLnBrk="1" hangingPunct="1"/>
            <a:r>
              <a:rPr lang="fr-FR" dirty="0">
                <a:solidFill>
                  <a:srgbClr val="FF0000"/>
                </a:solidFill>
              </a:rPr>
              <a:t>Courants dans les SC</a:t>
            </a:r>
          </a:p>
          <a:p>
            <a:pPr eaLnBrk="1" hangingPunct="1"/>
            <a:r>
              <a:rPr lang="fr-FR" dirty="0">
                <a:solidFill>
                  <a:srgbClr val="FF0000"/>
                </a:solidFill>
              </a:rPr>
              <a:t>Équation de densité de courants</a:t>
            </a:r>
          </a:p>
          <a:p>
            <a:pPr eaLnBrk="1" hangingPunct="1"/>
            <a:r>
              <a:rPr lang="fr-FR" dirty="0">
                <a:solidFill>
                  <a:srgbClr val="FF0000"/>
                </a:solidFill>
              </a:rPr>
              <a:t>Équations de continuité</a:t>
            </a:r>
          </a:p>
          <a:p>
            <a:pPr eaLnBrk="1" hangingPunct="1"/>
            <a:r>
              <a:rPr lang="fr-FR" dirty="0"/>
              <a:t>Longueur de Debye</a:t>
            </a:r>
          </a:p>
          <a:p>
            <a:pPr eaLnBrk="1" hangingPunct="1"/>
            <a:r>
              <a:rPr lang="fr-FR" dirty="0">
                <a:solidFill>
                  <a:srgbClr val="FF0000"/>
                </a:solidFill>
              </a:rPr>
              <a:t>Équation de Poisson</a:t>
            </a:r>
          </a:p>
          <a:p>
            <a:pPr eaLnBrk="1" hangingPunct="1"/>
            <a:r>
              <a:rPr lang="fr-FR" dirty="0"/>
              <a:t>Temps de relaxation diélectrique</a:t>
            </a:r>
          </a:p>
          <a:p>
            <a:pPr eaLnBrk="1" hangingPunct="1"/>
            <a:endParaRPr lang="fr-FR" dirty="0"/>
          </a:p>
          <a:p>
            <a:pPr eaLnBrk="1" hangingPunct="1"/>
            <a:endParaRPr lang="fr-FR" dirty="0"/>
          </a:p>
          <a:p>
            <a:pPr eaLnBrk="1" hangingPunct="1"/>
            <a:endParaRPr lang="fr-FR" dirty="0"/>
          </a:p>
          <a:p>
            <a:pPr lvl="1" eaLnBrk="1" hangingPunct="1">
              <a:buFont typeface="Wingdings" pitchFamily="2" charset="2"/>
              <a:buNone/>
            </a:pPr>
            <a:endParaRPr lang="fr-FR" dirty="0"/>
          </a:p>
        </p:txBody>
      </p:sp>
      <p:sp>
        <p:nvSpPr>
          <p:cNvPr id="318466" name="Espace réservé du numéro de diapositive 5"/>
          <p:cNvSpPr>
            <a:spLocks noGrp="1"/>
          </p:cNvSpPr>
          <p:nvPr>
            <p:ph type="sldNum" sz="quarter" idx="12"/>
          </p:nvPr>
        </p:nvSpPr>
        <p:spPr>
          <a:noFill/>
        </p:spPr>
        <p:txBody>
          <a:bodyPr/>
          <a:lstStyle/>
          <a:p>
            <a:fld id="{1CBEDB06-AD66-48BB-A903-DDF9DAE75480}" type="slidenum">
              <a:rPr lang="fr-FR" altLang="en-US"/>
              <a:pPr/>
              <a:t>259</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26</a:t>
            </a:fld>
            <a:endParaRPr lang="fr-FR" altLang="en-US"/>
          </a:p>
        </p:txBody>
      </p:sp>
      <p:grpSp>
        <p:nvGrpSpPr>
          <p:cNvPr id="22" name="Groupe 21"/>
          <p:cNvGrpSpPr/>
          <p:nvPr/>
        </p:nvGrpSpPr>
        <p:grpSpPr>
          <a:xfrm>
            <a:off x="1889339" y="2573288"/>
            <a:ext cx="2006304" cy="2079848"/>
            <a:chOff x="460680" y="1986576"/>
            <a:chExt cx="3047984" cy="3253272"/>
          </a:xfrm>
        </p:grpSpPr>
        <p:sp>
          <p:nvSpPr>
            <p:cNvPr id="6" name="Ellipse 5"/>
            <p:cNvSpPr/>
            <p:nvPr/>
          </p:nvSpPr>
          <p:spPr>
            <a:xfrm>
              <a:off x="460680" y="1988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p:cNvSpPr/>
            <p:nvPr/>
          </p:nvSpPr>
          <p:spPr>
            <a:xfrm>
              <a:off x="1396784" y="199722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p:cNvSpPr/>
            <p:nvPr/>
          </p:nvSpPr>
          <p:spPr>
            <a:xfrm>
              <a:off x="2332888" y="1986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p:nvPr/>
          </p:nvSpPr>
          <p:spPr>
            <a:xfrm>
              <a:off x="3268992" y="19949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a:off x="487736" y="2990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1423840" y="29992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2359944" y="2988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p:cNvSpPr/>
            <p:nvPr/>
          </p:nvSpPr>
          <p:spPr>
            <a:xfrm>
              <a:off x="3296048" y="29969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529280" y="408545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p:cNvSpPr/>
            <p:nvPr/>
          </p:nvSpPr>
          <p:spPr>
            <a:xfrm>
              <a:off x="1465384" y="4093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p:cNvSpPr/>
            <p:nvPr/>
          </p:nvSpPr>
          <p:spPr>
            <a:xfrm>
              <a:off x="2401488" y="408319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3337592" y="4091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556336" y="508744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p:cNvSpPr/>
            <p:nvPr/>
          </p:nvSpPr>
          <p:spPr>
            <a:xfrm>
              <a:off x="1492440" y="5095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p:cNvSpPr/>
            <p:nvPr/>
          </p:nvSpPr>
          <p:spPr>
            <a:xfrm>
              <a:off x="2428544" y="50851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p:nvPr/>
          </p:nvSpPr>
          <p:spPr>
            <a:xfrm>
              <a:off x="3364648" y="5093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e 26"/>
          <p:cNvGrpSpPr/>
          <p:nvPr/>
        </p:nvGrpSpPr>
        <p:grpSpPr>
          <a:xfrm>
            <a:off x="5303912" y="3429001"/>
            <a:ext cx="423664" cy="350209"/>
            <a:chOff x="4724400" y="2430719"/>
            <a:chExt cx="423664" cy="350209"/>
          </a:xfrm>
        </p:grpSpPr>
        <p:sp>
          <p:nvSpPr>
            <p:cNvPr id="23" name="Ellipse 22"/>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Triangle isocèle 2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e 27"/>
          <p:cNvGrpSpPr/>
          <p:nvPr/>
        </p:nvGrpSpPr>
        <p:grpSpPr>
          <a:xfrm>
            <a:off x="7248128" y="2633617"/>
            <a:ext cx="2006304" cy="2079848"/>
            <a:chOff x="460680" y="1986576"/>
            <a:chExt cx="3047984" cy="3253272"/>
          </a:xfrm>
        </p:grpSpPr>
        <p:sp>
          <p:nvSpPr>
            <p:cNvPr id="29" name="Ellipse 28"/>
            <p:cNvSpPr/>
            <p:nvPr/>
          </p:nvSpPr>
          <p:spPr>
            <a:xfrm>
              <a:off x="460680" y="1988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p:cNvSpPr/>
            <p:nvPr/>
          </p:nvSpPr>
          <p:spPr>
            <a:xfrm>
              <a:off x="1396784" y="199722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p:cNvSpPr/>
            <p:nvPr/>
          </p:nvSpPr>
          <p:spPr>
            <a:xfrm>
              <a:off x="2332888" y="1986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p:cNvSpPr/>
            <p:nvPr/>
          </p:nvSpPr>
          <p:spPr>
            <a:xfrm>
              <a:off x="3268992" y="19949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e 32"/>
            <p:cNvSpPr/>
            <p:nvPr/>
          </p:nvSpPr>
          <p:spPr>
            <a:xfrm>
              <a:off x="487736" y="2990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p:cNvSpPr/>
            <p:nvPr/>
          </p:nvSpPr>
          <p:spPr>
            <a:xfrm>
              <a:off x="1423840" y="29992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p:cNvSpPr/>
            <p:nvPr/>
          </p:nvSpPr>
          <p:spPr>
            <a:xfrm>
              <a:off x="2359944" y="2988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e 35"/>
            <p:cNvSpPr/>
            <p:nvPr/>
          </p:nvSpPr>
          <p:spPr>
            <a:xfrm>
              <a:off x="3296048" y="29969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lipse 36"/>
            <p:cNvSpPr/>
            <p:nvPr/>
          </p:nvSpPr>
          <p:spPr>
            <a:xfrm>
              <a:off x="529280" y="408545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p:cNvSpPr/>
            <p:nvPr/>
          </p:nvSpPr>
          <p:spPr>
            <a:xfrm>
              <a:off x="1465384" y="4093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e 38"/>
            <p:cNvSpPr/>
            <p:nvPr/>
          </p:nvSpPr>
          <p:spPr>
            <a:xfrm>
              <a:off x="2401488" y="408319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lipse 39"/>
            <p:cNvSpPr/>
            <p:nvPr/>
          </p:nvSpPr>
          <p:spPr>
            <a:xfrm>
              <a:off x="3337592" y="4091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lipse 40"/>
            <p:cNvSpPr/>
            <p:nvPr/>
          </p:nvSpPr>
          <p:spPr>
            <a:xfrm>
              <a:off x="556336" y="508744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lipse 41"/>
            <p:cNvSpPr/>
            <p:nvPr/>
          </p:nvSpPr>
          <p:spPr>
            <a:xfrm>
              <a:off x="1492440" y="5095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e 42"/>
            <p:cNvSpPr/>
            <p:nvPr/>
          </p:nvSpPr>
          <p:spPr>
            <a:xfrm>
              <a:off x="2428544" y="50851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p:nvPr/>
          </p:nvSpPr>
          <p:spPr>
            <a:xfrm>
              <a:off x="3364648" y="5093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e 44"/>
          <p:cNvGrpSpPr/>
          <p:nvPr/>
        </p:nvGrpSpPr>
        <p:grpSpPr>
          <a:xfrm>
            <a:off x="7234416" y="2382287"/>
            <a:ext cx="423664" cy="350209"/>
            <a:chOff x="4724400" y="2430719"/>
            <a:chExt cx="423664" cy="350209"/>
          </a:xfrm>
        </p:grpSpPr>
        <p:sp>
          <p:nvSpPr>
            <p:cNvPr id="46" name="Ellipse 4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8" name="Triangle isocèle 4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e 48"/>
          <p:cNvGrpSpPr/>
          <p:nvPr/>
        </p:nvGrpSpPr>
        <p:grpSpPr>
          <a:xfrm>
            <a:off x="7871024" y="2395786"/>
            <a:ext cx="423664" cy="350209"/>
            <a:chOff x="4724400" y="2430719"/>
            <a:chExt cx="423664" cy="350209"/>
          </a:xfrm>
        </p:grpSpPr>
        <p:sp>
          <p:nvSpPr>
            <p:cNvPr id="50" name="Ellipse 4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Triangle isocèle 5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e 80"/>
          <p:cNvGrpSpPr/>
          <p:nvPr/>
        </p:nvGrpSpPr>
        <p:grpSpPr>
          <a:xfrm>
            <a:off x="9087526" y="2393920"/>
            <a:ext cx="423664" cy="350209"/>
            <a:chOff x="4724400" y="2430719"/>
            <a:chExt cx="423664" cy="350209"/>
          </a:xfrm>
        </p:grpSpPr>
        <p:sp>
          <p:nvSpPr>
            <p:cNvPr id="82" name="Ellipse 81"/>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4" name="Triangle isocèle 83"/>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e 84"/>
          <p:cNvGrpSpPr/>
          <p:nvPr/>
        </p:nvGrpSpPr>
        <p:grpSpPr>
          <a:xfrm>
            <a:off x="8477261" y="2395786"/>
            <a:ext cx="423664" cy="350209"/>
            <a:chOff x="4724400" y="2430719"/>
            <a:chExt cx="423664" cy="350209"/>
          </a:xfrm>
        </p:grpSpPr>
        <p:sp>
          <p:nvSpPr>
            <p:cNvPr id="86" name="Ellipse 8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8" name="Triangle isocèle 8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e 88"/>
          <p:cNvGrpSpPr/>
          <p:nvPr/>
        </p:nvGrpSpPr>
        <p:grpSpPr>
          <a:xfrm>
            <a:off x="7248128" y="3022870"/>
            <a:ext cx="423664" cy="350209"/>
            <a:chOff x="4724400" y="2430719"/>
            <a:chExt cx="423664" cy="350209"/>
          </a:xfrm>
        </p:grpSpPr>
        <p:sp>
          <p:nvSpPr>
            <p:cNvPr id="90" name="Ellipse 8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2" name="Triangle isocèle 9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e 92"/>
          <p:cNvGrpSpPr/>
          <p:nvPr/>
        </p:nvGrpSpPr>
        <p:grpSpPr>
          <a:xfrm>
            <a:off x="7884736" y="3036369"/>
            <a:ext cx="423664" cy="350209"/>
            <a:chOff x="4724400" y="2430719"/>
            <a:chExt cx="423664" cy="350209"/>
          </a:xfrm>
        </p:grpSpPr>
        <p:sp>
          <p:nvSpPr>
            <p:cNvPr id="94" name="Ellipse 93"/>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6" name="Triangle isocèle 9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e 96"/>
          <p:cNvGrpSpPr/>
          <p:nvPr/>
        </p:nvGrpSpPr>
        <p:grpSpPr>
          <a:xfrm>
            <a:off x="9101238" y="3034503"/>
            <a:ext cx="423664" cy="350209"/>
            <a:chOff x="4724400" y="2430719"/>
            <a:chExt cx="423664" cy="350209"/>
          </a:xfrm>
        </p:grpSpPr>
        <p:sp>
          <p:nvSpPr>
            <p:cNvPr id="98" name="Ellipse 97"/>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0" name="Triangle isocèle 99"/>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e 100"/>
          <p:cNvGrpSpPr/>
          <p:nvPr/>
        </p:nvGrpSpPr>
        <p:grpSpPr>
          <a:xfrm>
            <a:off x="8490973" y="3036369"/>
            <a:ext cx="423664" cy="350209"/>
            <a:chOff x="4724400" y="2430719"/>
            <a:chExt cx="423664" cy="350209"/>
          </a:xfrm>
        </p:grpSpPr>
        <p:sp>
          <p:nvSpPr>
            <p:cNvPr id="102" name="Ellipse 101"/>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4" name="Triangle isocèle 103"/>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e 104"/>
          <p:cNvGrpSpPr/>
          <p:nvPr/>
        </p:nvGrpSpPr>
        <p:grpSpPr>
          <a:xfrm>
            <a:off x="7264319" y="3728385"/>
            <a:ext cx="423664" cy="350209"/>
            <a:chOff x="4724400" y="2430719"/>
            <a:chExt cx="423664" cy="350209"/>
          </a:xfrm>
        </p:grpSpPr>
        <p:sp>
          <p:nvSpPr>
            <p:cNvPr id="106" name="Ellipse 10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8" name="Triangle isocèle 10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e 108"/>
          <p:cNvGrpSpPr/>
          <p:nvPr/>
        </p:nvGrpSpPr>
        <p:grpSpPr>
          <a:xfrm>
            <a:off x="7900927" y="3741884"/>
            <a:ext cx="423664" cy="350209"/>
            <a:chOff x="4724400" y="2430719"/>
            <a:chExt cx="423664" cy="350209"/>
          </a:xfrm>
        </p:grpSpPr>
        <p:sp>
          <p:nvSpPr>
            <p:cNvPr id="110" name="Ellipse 10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2" name="Triangle isocèle 11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e 112"/>
          <p:cNvGrpSpPr/>
          <p:nvPr/>
        </p:nvGrpSpPr>
        <p:grpSpPr>
          <a:xfrm>
            <a:off x="9117429" y="3740018"/>
            <a:ext cx="423664" cy="350209"/>
            <a:chOff x="4724400" y="2430719"/>
            <a:chExt cx="423664" cy="350209"/>
          </a:xfrm>
        </p:grpSpPr>
        <p:sp>
          <p:nvSpPr>
            <p:cNvPr id="114" name="Ellipse 113"/>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6" name="Triangle isocèle 11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e 116"/>
          <p:cNvGrpSpPr/>
          <p:nvPr/>
        </p:nvGrpSpPr>
        <p:grpSpPr>
          <a:xfrm>
            <a:off x="8507164" y="3741884"/>
            <a:ext cx="423664" cy="350209"/>
            <a:chOff x="4724400" y="2430719"/>
            <a:chExt cx="423664" cy="350209"/>
          </a:xfrm>
        </p:grpSpPr>
        <p:sp>
          <p:nvSpPr>
            <p:cNvPr id="118" name="Ellipse 117"/>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0" name="Triangle isocèle 119"/>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e 120"/>
          <p:cNvGrpSpPr/>
          <p:nvPr/>
        </p:nvGrpSpPr>
        <p:grpSpPr>
          <a:xfrm>
            <a:off x="7302232" y="4367521"/>
            <a:ext cx="423664" cy="350209"/>
            <a:chOff x="4724400" y="2430719"/>
            <a:chExt cx="423664" cy="350209"/>
          </a:xfrm>
        </p:grpSpPr>
        <p:sp>
          <p:nvSpPr>
            <p:cNvPr id="122" name="Ellipse 121"/>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Triangle isocèle 123"/>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e 124"/>
          <p:cNvGrpSpPr/>
          <p:nvPr/>
        </p:nvGrpSpPr>
        <p:grpSpPr>
          <a:xfrm>
            <a:off x="7938840" y="4381020"/>
            <a:ext cx="423664" cy="350209"/>
            <a:chOff x="4724400" y="2430719"/>
            <a:chExt cx="423664" cy="350209"/>
          </a:xfrm>
        </p:grpSpPr>
        <p:sp>
          <p:nvSpPr>
            <p:cNvPr id="126" name="Ellipse 12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Triangle isocèle 12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e 128"/>
          <p:cNvGrpSpPr/>
          <p:nvPr/>
        </p:nvGrpSpPr>
        <p:grpSpPr>
          <a:xfrm>
            <a:off x="9155342" y="4379154"/>
            <a:ext cx="423664" cy="350209"/>
            <a:chOff x="4724400" y="2430719"/>
            <a:chExt cx="423664" cy="350209"/>
          </a:xfrm>
        </p:grpSpPr>
        <p:sp>
          <p:nvSpPr>
            <p:cNvPr id="130" name="Ellipse 12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2" name="Triangle isocèle 13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e 132"/>
          <p:cNvGrpSpPr/>
          <p:nvPr/>
        </p:nvGrpSpPr>
        <p:grpSpPr>
          <a:xfrm>
            <a:off x="8545077" y="4381020"/>
            <a:ext cx="423664" cy="350209"/>
            <a:chOff x="4724400" y="2430719"/>
            <a:chExt cx="423664" cy="350209"/>
          </a:xfrm>
        </p:grpSpPr>
        <p:sp>
          <p:nvSpPr>
            <p:cNvPr id="134" name="Ellipse 133"/>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6" name="Triangle isocèle 13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ZoneTexte 136"/>
          <p:cNvSpPr txBox="1"/>
          <p:nvPr/>
        </p:nvSpPr>
        <p:spPr>
          <a:xfrm>
            <a:off x="4450461" y="3352402"/>
            <a:ext cx="453970" cy="646331"/>
          </a:xfrm>
          <a:prstGeom prst="rect">
            <a:avLst/>
          </a:prstGeom>
          <a:noFill/>
        </p:spPr>
        <p:txBody>
          <a:bodyPr wrap="none" rtlCol="0">
            <a:spAutoFit/>
          </a:bodyPr>
          <a:lstStyle/>
          <a:p>
            <a:r>
              <a:rPr lang="fr-FR" sz="3600" dirty="0"/>
              <a:t>+</a:t>
            </a:r>
            <a:endParaRPr lang="en-US" sz="3600" dirty="0"/>
          </a:p>
        </p:txBody>
      </p:sp>
      <p:sp>
        <p:nvSpPr>
          <p:cNvPr id="138" name="ZoneTexte 137"/>
          <p:cNvSpPr txBox="1"/>
          <p:nvPr/>
        </p:nvSpPr>
        <p:spPr>
          <a:xfrm>
            <a:off x="6384032" y="3351460"/>
            <a:ext cx="453970" cy="646331"/>
          </a:xfrm>
          <a:prstGeom prst="rect">
            <a:avLst/>
          </a:prstGeom>
          <a:noFill/>
        </p:spPr>
        <p:txBody>
          <a:bodyPr wrap="none" rtlCol="0">
            <a:spAutoFit/>
          </a:bodyPr>
          <a:lstStyle/>
          <a:p>
            <a:r>
              <a:rPr lang="fr-FR" sz="3600" dirty="0"/>
              <a:t>=</a:t>
            </a:r>
            <a:endParaRPr lang="en-US" sz="3600" dirty="0"/>
          </a:p>
        </p:txBody>
      </p:sp>
      <p:sp>
        <p:nvSpPr>
          <p:cNvPr id="139" name="ZoneTexte 138"/>
          <p:cNvSpPr txBox="1"/>
          <p:nvPr/>
        </p:nvSpPr>
        <p:spPr>
          <a:xfrm>
            <a:off x="2505520" y="5301209"/>
            <a:ext cx="1043876" cy="646331"/>
          </a:xfrm>
          <a:prstGeom prst="rect">
            <a:avLst/>
          </a:prstGeom>
          <a:noFill/>
        </p:spPr>
        <p:txBody>
          <a:bodyPr wrap="none" rtlCol="0">
            <a:spAutoFit/>
          </a:bodyPr>
          <a:lstStyle/>
          <a:p>
            <a:pPr algn="ctr"/>
            <a:r>
              <a:rPr lang="fr-FR" dirty="0" err="1"/>
              <a:t>Lattice</a:t>
            </a:r>
            <a:r>
              <a:rPr lang="fr-FR" dirty="0"/>
              <a:t> </a:t>
            </a:r>
          </a:p>
          <a:p>
            <a:pPr algn="ctr"/>
            <a:r>
              <a:rPr lang="fr-FR" dirty="0"/>
              <a:t>(réseau)</a:t>
            </a:r>
            <a:endParaRPr lang="en-US" dirty="0"/>
          </a:p>
        </p:txBody>
      </p:sp>
      <p:sp>
        <p:nvSpPr>
          <p:cNvPr id="140" name="ZoneTexte 139"/>
          <p:cNvSpPr txBox="1"/>
          <p:nvPr/>
        </p:nvSpPr>
        <p:spPr>
          <a:xfrm>
            <a:off x="4017712" y="5304993"/>
            <a:ext cx="2787943" cy="646331"/>
          </a:xfrm>
          <a:prstGeom prst="rect">
            <a:avLst/>
          </a:prstGeom>
          <a:noFill/>
        </p:spPr>
        <p:txBody>
          <a:bodyPr wrap="none" rtlCol="0">
            <a:spAutoFit/>
          </a:bodyPr>
          <a:lstStyle/>
          <a:p>
            <a:pPr algn="ctr"/>
            <a:r>
              <a:rPr lang="fr-FR" dirty="0"/>
              <a:t>Basis (base)</a:t>
            </a:r>
            <a:r>
              <a:rPr lang="en-US" dirty="0"/>
              <a:t>: </a:t>
            </a:r>
          </a:p>
          <a:p>
            <a:pPr algn="ctr"/>
            <a:r>
              <a:rPr lang="fr-FR" dirty="0"/>
              <a:t> a building block of </a:t>
            </a:r>
            <a:r>
              <a:rPr lang="fr-FR" dirty="0" err="1"/>
              <a:t>atoms</a:t>
            </a:r>
            <a:endParaRPr lang="fr-FR" dirty="0"/>
          </a:p>
        </p:txBody>
      </p:sp>
      <p:sp>
        <p:nvSpPr>
          <p:cNvPr id="141" name="ZoneTexte 140"/>
          <p:cNvSpPr txBox="1"/>
          <p:nvPr/>
        </p:nvSpPr>
        <p:spPr>
          <a:xfrm>
            <a:off x="7438657" y="5237412"/>
            <a:ext cx="2262159" cy="646331"/>
          </a:xfrm>
          <a:prstGeom prst="rect">
            <a:avLst/>
          </a:prstGeom>
          <a:noFill/>
        </p:spPr>
        <p:txBody>
          <a:bodyPr wrap="none" rtlCol="0">
            <a:spAutoFit/>
          </a:bodyPr>
          <a:lstStyle/>
          <a:p>
            <a:pPr algn="ctr"/>
            <a:r>
              <a:rPr lang="fr-FR" dirty="0"/>
              <a:t>Crystal structure </a:t>
            </a:r>
          </a:p>
          <a:p>
            <a:pPr algn="ctr"/>
            <a:r>
              <a:rPr lang="fr-FR" dirty="0"/>
              <a:t>(structure cristalline)</a:t>
            </a:r>
            <a:endParaRPr lang="en-US" dirty="0"/>
          </a:p>
        </p:txBody>
      </p:sp>
      <p:sp>
        <p:nvSpPr>
          <p:cNvPr id="142" name="Rectangle 2"/>
          <p:cNvSpPr>
            <a:spLocks noGrp="1" noChangeArrowheads="1"/>
          </p:cNvSpPr>
          <p:nvPr>
            <p:ph type="title"/>
          </p:nvPr>
        </p:nvSpPr>
        <p:spPr>
          <a:xfrm>
            <a:off x="1981200" y="533400"/>
            <a:ext cx="8229600" cy="990600"/>
          </a:xfrm>
        </p:spPr>
        <p:txBody>
          <a:bodyPr/>
          <a:lstStyle/>
          <a:p>
            <a:pPr eaLnBrk="1" hangingPunct="1"/>
            <a:r>
              <a:rPr lang="fr-FR" dirty="0"/>
              <a:t>Géométrie des cristaux</a:t>
            </a:r>
          </a:p>
        </p:txBody>
      </p:sp>
    </p:spTree>
    <p:extLst>
      <p:ext uri="{BB962C8B-B14F-4D97-AF65-F5344CB8AC3E}">
        <p14:creationId xmlns:p14="http://schemas.microsoft.com/office/powerpoint/2010/main" val="246581958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2" name="Rectangle 2"/>
          <p:cNvSpPr>
            <a:spLocks noGrp="1" noChangeArrowheads="1"/>
          </p:cNvSpPr>
          <p:nvPr>
            <p:ph type="title"/>
          </p:nvPr>
        </p:nvSpPr>
        <p:spPr/>
        <p:txBody>
          <a:bodyPr/>
          <a:lstStyle/>
          <a:p>
            <a:pPr algn="ctr" eaLnBrk="1" hangingPunct="1"/>
            <a:r>
              <a:rPr lang="fr-FR" sz="3000" dirty="0"/>
              <a:t>Phénomènes de Génération - Recombinaison</a:t>
            </a:r>
          </a:p>
        </p:txBody>
      </p:sp>
      <p:sp>
        <p:nvSpPr>
          <p:cNvPr id="147463" name="Rectangle 3"/>
          <p:cNvSpPr>
            <a:spLocks noGrp="1" noChangeArrowheads="1"/>
          </p:cNvSpPr>
          <p:nvPr>
            <p:ph idx="1"/>
          </p:nvPr>
        </p:nvSpPr>
        <p:spPr>
          <a:noFill/>
        </p:spPr>
        <p:txBody>
          <a:bodyPr/>
          <a:lstStyle/>
          <a:p>
            <a:pPr eaLnBrk="1" hangingPunct="1"/>
            <a:r>
              <a:rPr lang="fr-FR" dirty="0"/>
              <a:t>Loi d’action de masse:</a:t>
            </a:r>
          </a:p>
          <a:p>
            <a:pPr lvl="1" eaLnBrk="1" hangingPunct="1"/>
            <a:r>
              <a:rPr lang="fr-FR" dirty="0"/>
              <a:t>À l’équilibre thermodynamique:</a:t>
            </a:r>
          </a:p>
          <a:p>
            <a:pPr lvl="1" eaLnBrk="1" hangingPunct="1"/>
            <a:r>
              <a:rPr lang="fr-FR" dirty="0"/>
              <a:t>Hors équilibre: apparition de phénomènes de Génération - Recombinaison pour permettre au SC de revenir à l’équilibre</a:t>
            </a:r>
          </a:p>
          <a:p>
            <a:pPr lvl="2" eaLnBrk="1" hangingPunct="1"/>
            <a:r>
              <a:rPr lang="fr-FR" dirty="0"/>
              <a:t> génération (g) ou recombinaison (r) des porteurs libres (n et p) :</a:t>
            </a:r>
          </a:p>
          <a:p>
            <a:pPr lvl="3" eaLnBrk="1" hangingPunct="1">
              <a:buFont typeface="Wingdings" pitchFamily="2" charset="2"/>
              <a:buNone/>
            </a:pPr>
            <a:r>
              <a:rPr lang="fr-FR" i="1" dirty="0"/>
              <a:t>Unité [g]=[r]=s</a:t>
            </a:r>
            <a:r>
              <a:rPr lang="fr-FR" i="1" baseline="30000" dirty="0"/>
              <a:t>-1</a:t>
            </a:r>
            <a:r>
              <a:rPr lang="fr-FR" i="1" dirty="0"/>
              <a:t>cm</a:t>
            </a:r>
            <a:r>
              <a:rPr lang="fr-FR" i="1" baseline="30000" dirty="0"/>
              <a:t>-3</a:t>
            </a:r>
          </a:p>
          <a:p>
            <a:pPr lvl="1" eaLnBrk="1" hangingPunct="1"/>
            <a:r>
              <a:rPr lang="fr-FR" dirty="0"/>
              <a:t>Taux net de recombinaison:</a:t>
            </a:r>
          </a:p>
          <a:p>
            <a:pPr lvl="1" eaLnBrk="1" hangingPunct="1"/>
            <a:endParaRPr lang="fr-FR" dirty="0"/>
          </a:p>
        </p:txBody>
      </p:sp>
      <p:sp>
        <p:nvSpPr>
          <p:cNvPr id="147461" name="Espace réservé du numéro de diapositive 5"/>
          <p:cNvSpPr>
            <a:spLocks noGrp="1"/>
          </p:cNvSpPr>
          <p:nvPr>
            <p:ph type="sldNum" sz="quarter" idx="12"/>
          </p:nvPr>
        </p:nvSpPr>
        <p:spPr>
          <a:noFill/>
        </p:spPr>
        <p:txBody>
          <a:bodyPr/>
          <a:lstStyle/>
          <a:p>
            <a:fld id="{433ACA13-38B5-4903-8489-B669A56EA32E}" type="slidenum">
              <a:rPr lang="fr-FR" altLang="en-US"/>
              <a:pPr/>
              <a:t>260</a:t>
            </a:fld>
            <a:endParaRPr lang="fr-FR" altLang="en-US"/>
          </a:p>
        </p:txBody>
      </p:sp>
      <p:graphicFrame>
        <p:nvGraphicFramePr>
          <p:cNvPr id="147458" name="Object 4"/>
          <p:cNvGraphicFramePr>
            <a:graphicFrameLocks noChangeAspect="1"/>
          </p:cNvGraphicFramePr>
          <p:nvPr/>
        </p:nvGraphicFramePr>
        <p:xfrm>
          <a:off x="2514600" y="5084763"/>
          <a:ext cx="4140200" cy="552450"/>
        </p:xfrm>
        <a:graphic>
          <a:graphicData uri="http://schemas.openxmlformats.org/presentationml/2006/ole">
            <mc:AlternateContent xmlns:mc="http://schemas.openxmlformats.org/markup-compatibility/2006">
              <mc:Choice xmlns:v="urn:schemas-microsoft-com:vml" Requires="v">
                <p:oleObj name="Equation" r:id="rId5" imgW="1803240" imgH="241200" progId="Equation.3">
                  <p:embed/>
                </p:oleObj>
              </mc:Choice>
              <mc:Fallback>
                <p:oleObj name="Equation" r:id="rId5" imgW="1803240" imgH="241200" progId="Equation.3">
                  <p:embed/>
                  <p:pic>
                    <p:nvPicPr>
                      <p:cNvPr id="14745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084763"/>
                        <a:ext cx="4140200" cy="552450"/>
                      </a:xfrm>
                      <a:prstGeom prst="rect">
                        <a:avLst/>
                      </a:prstGeom>
                      <a:solidFill>
                        <a:schemeClr val="accent1"/>
                      </a:solidFill>
                    </p:spPr>
                  </p:pic>
                </p:oleObj>
              </mc:Fallback>
            </mc:AlternateContent>
          </a:graphicData>
        </a:graphic>
      </p:graphicFrame>
      <p:sp>
        <p:nvSpPr>
          <p:cNvPr id="147464" name="Text Box 5"/>
          <p:cNvSpPr txBox="1">
            <a:spLocks noChangeArrowheads="1"/>
          </p:cNvSpPr>
          <p:nvPr/>
        </p:nvSpPr>
        <p:spPr bwMode="auto">
          <a:xfrm>
            <a:off x="7162801" y="5084763"/>
            <a:ext cx="817563" cy="457200"/>
          </a:xfrm>
          <a:prstGeom prst="rect">
            <a:avLst/>
          </a:prstGeom>
          <a:noFill/>
          <a:ln w="9525">
            <a:noFill/>
            <a:miter lim="800000"/>
            <a:headEnd/>
            <a:tailEnd/>
          </a:ln>
        </p:spPr>
        <p:txBody>
          <a:bodyPr wrap="none">
            <a:spAutoFit/>
          </a:bodyPr>
          <a:lstStyle/>
          <a:p>
            <a:r>
              <a:rPr kumimoji="1" lang="fr-FR" sz="2400">
                <a:latin typeface="Times New Roman" pitchFamily="18" charset="0"/>
              </a:rPr>
              <a:t> avec</a:t>
            </a:r>
          </a:p>
        </p:txBody>
      </p:sp>
      <p:graphicFrame>
        <p:nvGraphicFramePr>
          <p:cNvPr id="147459" name="Object 6"/>
          <p:cNvGraphicFramePr>
            <a:graphicFrameLocks noChangeAspect="1"/>
          </p:cNvGraphicFramePr>
          <p:nvPr/>
        </p:nvGraphicFramePr>
        <p:xfrm>
          <a:off x="8382000" y="5160963"/>
          <a:ext cx="1447800" cy="508000"/>
        </p:xfrm>
        <a:graphic>
          <a:graphicData uri="http://schemas.openxmlformats.org/presentationml/2006/ole">
            <mc:AlternateContent xmlns:mc="http://schemas.openxmlformats.org/markup-compatibility/2006">
              <mc:Choice xmlns:v="urn:schemas-microsoft-com:vml" Requires="v">
                <p:oleObj name="Equation" r:id="rId7" imgW="685800" imgH="241200" progId="Equation.3">
                  <p:embed/>
                </p:oleObj>
              </mc:Choice>
              <mc:Fallback>
                <p:oleObj name="Equation" r:id="rId7" imgW="685800" imgH="241200" progId="Equation.3">
                  <p:embed/>
                  <p:pic>
                    <p:nvPicPr>
                      <p:cNvPr id="147459"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5160963"/>
                        <a:ext cx="1447800" cy="508000"/>
                      </a:xfrm>
                      <a:prstGeom prst="rect">
                        <a:avLst/>
                      </a:prstGeom>
                      <a:solidFill>
                        <a:schemeClr val="accent1"/>
                      </a:solidFill>
                    </p:spPr>
                  </p:pic>
                </p:oleObj>
              </mc:Fallback>
            </mc:AlternateContent>
          </a:graphicData>
        </a:graphic>
      </p:graphicFrame>
      <p:sp>
        <p:nvSpPr>
          <p:cNvPr id="147465" name="AutoShape 7"/>
          <p:cNvSpPr>
            <a:spLocks noChangeArrowheads="1"/>
          </p:cNvSpPr>
          <p:nvPr/>
        </p:nvSpPr>
        <p:spPr bwMode="auto">
          <a:xfrm rot="19123521">
            <a:off x="5257801" y="5694364"/>
            <a:ext cx="549275" cy="123825"/>
          </a:xfrm>
          <a:custGeom>
            <a:avLst/>
            <a:gdLst>
              <a:gd name="T0" fmla="*/ 411956 w 21600"/>
              <a:gd name="T1" fmla="*/ 0 h 21600"/>
              <a:gd name="T2" fmla="*/ 0 w 21600"/>
              <a:gd name="T3" fmla="*/ 61912 h 21600"/>
              <a:gd name="T4" fmla="*/ 411956 w 21600"/>
              <a:gd name="T5" fmla="*/ 123825 h 21600"/>
              <a:gd name="T6" fmla="*/ 549275 w 21600"/>
              <a:gd name="T7" fmla="*/ 619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tx1"/>
            </a:solidFill>
            <a:miter lim="800000"/>
            <a:headEnd/>
            <a:tailEnd/>
          </a:ln>
        </p:spPr>
        <p:txBody>
          <a:bodyPr wrap="none" anchor="ctr"/>
          <a:lstStyle/>
          <a:p>
            <a:endParaRPr lang="fr-FR"/>
          </a:p>
        </p:txBody>
      </p:sp>
      <p:sp>
        <p:nvSpPr>
          <p:cNvPr id="147466" name="AutoShape 8"/>
          <p:cNvSpPr>
            <a:spLocks noChangeArrowheads="1"/>
          </p:cNvSpPr>
          <p:nvPr/>
        </p:nvSpPr>
        <p:spPr bwMode="auto">
          <a:xfrm rot="13841429">
            <a:off x="6340476" y="5678489"/>
            <a:ext cx="549275" cy="123825"/>
          </a:xfrm>
          <a:custGeom>
            <a:avLst/>
            <a:gdLst>
              <a:gd name="T0" fmla="*/ 411956 w 21600"/>
              <a:gd name="T1" fmla="*/ 0 h 21600"/>
              <a:gd name="T2" fmla="*/ 0 w 21600"/>
              <a:gd name="T3" fmla="*/ 61912 h 21600"/>
              <a:gd name="T4" fmla="*/ 411956 w 21600"/>
              <a:gd name="T5" fmla="*/ 123825 h 21600"/>
              <a:gd name="T6" fmla="*/ 549275 w 21600"/>
              <a:gd name="T7" fmla="*/ 619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tx1"/>
            </a:solidFill>
            <a:miter lim="800000"/>
            <a:headEnd/>
            <a:tailEnd/>
          </a:ln>
        </p:spPr>
        <p:txBody>
          <a:bodyPr wrap="none" anchor="ctr"/>
          <a:lstStyle/>
          <a:p>
            <a:endParaRPr lang="fr-FR"/>
          </a:p>
        </p:txBody>
      </p:sp>
      <p:sp>
        <p:nvSpPr>
          <p:cNvPr id="147467" name="Text Box 9"/>
          <p:cNvSpPr txBox="1">
            <a:spLocks noChangeArrowheads="1"/>
          </p:cNvSpPr>
          <p:nvPr/>
        </p:nvSpPr>
        <p:spPr bwMode="auto">
          <a:xfrm>
            <a:off x="4114800" y="5770563"/>
            <a:ext cx="1079500" cy="457200"/>
          </a:xfrm>
          <a:prstGeom prst="rect">
            <a:avLst/>
          </a:prstGeom>
          <a:solidFill>
            <a:schemeClr val="accent2"/>
          </a:solidFill>
          <a:ln w="9525">
            <a:noFill/>
            <a:miter lim="800000"/>
            <a:headEnd/>
            <a:tailEnd/>
          </a:ln>
        </p:spPr>
        <p:txBody>
          <a:bodyPr wrap="none">
            <a:spAutoFit/>
          </a:bodyPr>
          <a:lstStyle/>
          <a:p>
            <a:r>
              <a:rPr kumimoji="1" lang="fr-FR" sz="2400">
                <a:latin typeface="Times New Roman" pitchFamily="18" charset="0"/>
              </a:rPr>
              <a:t>externe</a:t>
            </a:r>
          </a:p>
        </p:txBody>
      </p:sp>
      <p:sp>
        <p:nvSpPr>
          <p:cNvPr id="147468" name="Text Box 10"/>
          <p:cNvSpPr txBox="1">
            <a:spLocks noChangeArrowheads="1"/>
          </p:cNvSpPr>
          <p:nvPr/>
        </p:nvSpPr>
        <p:spPr bwMode="auto">
          <a:xfrm>
            <a:off x="6934200" y="5770563"/>
            <a:ext cx="1028700" cy="457200"/>
          </a:xfrm>
          <a:prstGeom prst="rect">
            <a:avLst/>
          </a:prstGeom>
          <a:solidFill>
            <a:schemeClr val="accent2"/>
          </a:solidFill>
          <a:ln w="9525">
            <a:noFill/>
            <a:miter lim="800000"/>
            <a:headEnd/>
            <a:tailEnd/>
          </a:ln>
        </p:spPr>
        <p:txBody>
          <a:bodyPr wrap="none">
            <a:spAutoFit/>
          </a:bodyPr>
          <a:lstStyle/>
          <a:p>
            <a:r>
              <a:rPr kumimoji="1" lang="fr-FR" sz="2400">
                <a:latin typeface="Times New Roman" pitchFamily="18" charset="0"/>
              </a:rPr>
              <a:t>interne</a:t>
            </a:r>
          </a:p>
        </p:txBody>
      </p:sp>
      <p:graphicFrame>
        <p:nvGraphicFramePr>
          <p:cNvPr id="147460" name="Object 11"/>
          <p:cNvGraphicFramePr>
            <a:graphicFrameLocks noChangeAspect="1"/>
          </p:cNvGraphicFramePr>
          <p:nvPr>
            <p:extLst>
              <p:ext uri="{D42A27DB-BD31-4B8C-83A1-F6EECF244321}">
                <p14:modId xmlns:p14="http://schemas.microsoft.com/office/powerpoint/2010/main" val="2371344539"/>
              </p:ext>
            </p:extLst>
          </p:nvPr>
        </p:nvGraphicFramePr>
        <p:xfrm>
          <a:off x="6003925" y="1930400"/>
          <a:ext cx="1668463" cy="566738"/>
        </p:xfrm>
        <a:graphic>
          <a:graphicData uri="http://schemas.openxmlformats.org/presentationml/2006/ole">
            <mc:AlternateContent xmlns:mc="http://schemas.openxmlformats.org/markup-compatibility/2006">
              <mc:Choice xmlns:v="urn:schemas-microsoft-com:vml" Requires="v">
                <p:oleObj name="Equation" r:id="rId9" imgW="711000" imgH="241200" progId="Equation.DSMT4">
                  <p:embed/>
                </p:oleObj>
              </mc:Choice>
              <mc:Fallback>
                <p:oleObj name="Equation" r:id="rId9" imgW="711000" imgH="241200" progId="Equation.DSMT4">
                  <p:embed/>
                  <p:pic>
                    <p:nvPicPr>
                      <p:cNvPr id="147460" name="Object 11"/>
                      <p:cNvPicPr>
                        <a:picLocks noChangeAspect="1" noChangeArrowheads="1"/>
                      </p:cNvPicPr>
                      <p:nvPr/>
                    </p:nvPicPr>
                    <p:blipFill>
                      <a:blip r:embed="rId10"/>
                      <a:srcRect/>
                      <a:stretch>
                        <a:fillRect/>
                      </a:stretch>
                    </p:blipFill>
                    <p:spPr bwMode="auto">
                      <a:xfrm>
                        <a:off x="6003925" y="1930400"/>
                        <a:ext cx="1668463" cy="566738"/>
                      </a:xfrm>
                      <a:prstGeom prst="rect">
                        <a:avLst/>
                      </a:prstGeom>
                      <a:solidFill>
                        <a:schemeClr val="bg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05861" y="357301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p:txBody>
          <a:bodyPr/>
          <a:lstStyle/>
          <a:p>
            <a:pPr algn="ctr" eaLnBrk="1" hangingPunct="1"/>
            <a:r>
              <a:rPr lang="fr-FR" sz="3000" dirty="0"/>
              <a:t>Phénomènes de Génération - Recombinaison</a:t>
            </a:r>
          </a:p>
        </p:txBody>
      </p:sp>
      <p:sp>
        <p:nvSpPr>
          <p:cNvPr id="319490" name="Espace réservé du numéro de diapositive 4"/>
          <p:cNvSpPr>
            <a:spLocks noGrp="1"/>
          </p:cNvSpPr>
          <p:nvPr>
            <p:ph type="sldNum" sz="quarter" idx="12"/>
          </p:nvPr>
        </p:nvSpPr>
        <p:spPr>
          <a:noFill/>
        </p:spPr>
        <p:txBody>
          <a:bodyPr/>
          <a:lstStyle/>
          <a:p>
            <a:fld id="{63A67D06-7538-4FF5-9CA1-B68BD829943E}" type="slidenum">
              <a:rPr lang="fr-FR" altLang="en-US"/>
              <a:pPr/>
              <a:t>261</a:t>
            </a:fld>
            <a:endParaRPr lang="fr-FR" altLang="en-US"/>
          </a:p>
        </p:txBody>
      </p:sp>
      <p:pic>
        <p:nvPicPr>
          <p:cNvPr id="9" name="Picture 4" descr="fig 6.01                                                       00009500Macintosh HD                   B95C7B7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1874283"/>
            <a:ext cx="4107060" cy="1673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fig 6.02.jpg                                                   00009500Macintosh HD                   B95C7B7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6014" y="3923056"/>
            <a:ext cx="3848816" cy="19542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g 6.03                                                       00009500Macintosh HD                   B95C7B7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3432" y="4051436"/>
            <a:ext cx="3395016" cy="182583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528050" y="2204864"/>
            <a:ext cx="3816423" cy="923330"/>
          </a:xfrm>
          <a:prstGeom prst="rect">
            <a:avLst/>
          </a:prstGeom>
          <a:noFill/>
        </p:spPr>
        <p:txBody>
          <a:bodyPr wrap="square" rtlCol="0">
            <a:spAutoFit/>
          </a:bodyPr>
          <a:lstStyle/>
          <a:p>
            <a:r>
              <a:rPr lang="fr-FR" dirty="0"/>
              <a:t>À l’équilibre le taux de génération </a:t>
            </a:r>
            <a:r>
              <a:rPr lang="fr-FR" i="1" dirty="0"/>
              <a:t>g</a:t>
            </a:r>
            <a:r>
              <a:rPr lang="fr-FR" dirty="0"/>
              <a:t> est égal au taux de recombinaison </a:t>
            </a:r>
            <a:r>
              <a:rPr lang="fr-FR" i="1" dirty="0"/>
              <a:t>r</a:t>
            </a:r>
            <a:endParaRPr lang="fr-FR" dirty="0"/>
          </a:p>
          <a:p>
            <a:endParaRPr lang="en-US" dirty="0"/>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8" name="Rectangle 2"/>
          <p:cNvSpPr>
            <a:spLocks noGrp="1" noChangeArrowheads="1"/>
          </p:cNvSpPr>
          <p:nvPr>
            <p:ph type="title"/>
          </p:nvPr>
        </p:nvSpPr>
        <p:spPr>
          <a:xfrm>
            <a:off x="1992313" y="404813"/>
            <a:ext cx="7067550" cy="685800"/>
          </a:xfrm>
        </p:spPr>
        <p:txBody>
          <a:bodyPr>
            <a:normAutofit fontScale="90000"/>
          </a:bodyPr>
          <a:lstStyle/>
          <a:p>
            <a:pPr eaLnBrk="1" hangingPunct="1"/>
            <a:r>
              <a:rPr lang="fr-FR" sz="2600"/>
              <a:t>Recombinaison: 2 « chemins » possibles             (1)   </a:t>
            </a:r>
            <a:endParaRPr lang="fr-FR"/>
          </a:p>
        </p:txBody>
      </p:sp>
      <p:sp>
        <p:nvSpPr>
          <p:cNvPr id="148489" name="Rectangle 3"/>
          <p:cNvSpPr>
            <a:spLocks noGrp="1" noChangeArrowheads="1"/>
          </p:cNvSpPr>
          <p:nvPr>
            <p:ph idx="1"/>
          </p:nvPr>
        </p:nvSpPr>
        <p:spPr>
          <a:xfrm>
            <a:off x="2209800" y="1268760"/>
            <a:ext cx="7772400" cy="5472608"/>
          </a:xfrm>
        </p:spPr>
        <p:txBody>
          <a:bodyPr>
            <a:normAutofit lnSpcReduction="10000"/>
          </a:bodyPr>
          <a:lstStyle/>
          <a:p>
            <a:pPr lvl="1" eaLnBrk="1" hangingPunct="1">
              <a:lnSpc>
                <a:spcPct val="90000"/>
              </a:lnSpc>
            </a:pPr>
            <a:r>
              <a:rPr lang="fr-FR" sz="2200" dirty="0">
                <a:solidFill>
                  <a:srgbClr val="FF0000"/>
                </a:solidFill>
              </a:rPr>
              <a:t>Recombinaison directe électron-trou</a:t>
            </a:r>
          </a:p>
          <a:p>
            <a:pPr lvl="2" eaLnBrk="1" hangingPunct="1">
              <a:lnSpc>
                <a:spcPct val="90000"/>
              </a:lnSpc>
            </a:pPr>
            <a:r>
              <a:rPr lang="fr-FR" sz="2100" dirty="0"/>
              <a:t>Processus fonction du nombre d’électron et de trous</a:t>
            </a:r>
          </a:p>
          <a:p>
            <a:pPr lvl="2" eaLnBrk="1" hangingPunct="1">
              <a:lnSpc>
                <a:spcPct val="90000"/>
              </a:lnSpc>
            </a:pPr>
            <a:endParaRPr lang="fr-FR" sz="2100" dirty="0"/>
          </a:p>
          <a:p>
            <a:pPr lvl="2" eaLnBrk="1" hangingPunct="1">
              <a:lnSpc>
                <a:spcPct val="90000"/>
              </a:lnSpc>
            </a:pPr>
            <a:endParaRPr lang="fr-FR" sz="2100" dirty="0"/>
          </a:p>
          <a:p>
            <a:pPr lvl="2" eaLnBrk="1" hangingPunct="1">
              <a:lnSpc>
                <a:spcPct val="90000"/>
              </a:lnSpc>
            </a:pPr>
            <a:endParaRPr lang="fr-FR" sz="2100" dirty="0"/>
          </a:p>
          <a:p>
            <a:pPr lvl="2" eaLnBrk="1" hangingPunct="1">
              <a:lnSpc>
                <a:spcPct val="90000"/>
              </a:lnSpc>
            </a:pPr>
            <a:r>
              <a:rPr lang="fr-FR" sz="2100" dirty="0"/>
              <a:t>Exemple: </a:t>
            </a:r>
            <a:r>
              <a:rPr lang="fr-FR" sz="2100" u="sng" dirty="0">
                <a:solidFill>
                  <a:srgbClr val="FF0000"/>
                </a:solidFill>
              </a:rPr>
              <a:t>type n</a:t>
            </a:r>
            <a:r>
              <a:rPr lang="fr-FR" sz="2100" dirty="0"/>
              <a:t> +excitation lumineuse en faible injection ( </a:t>
            </a:r>
            <a:r>
              <a:rPr lang="fr-FR" sz="2100" dirty="0" err="1"/>
              <a:t>ie</a:t>
            </a:r>
            <a:r>
              <a:rPr lang="fr-FR" sz="2100" dirty="0"/>
              <a:t>                             )</a:t>
            </a:r>
          </a:p>
          <a:p>
            <a:pPr lvl="2" eaLnBrk="1" hangingPunct="1">
              <a:lnSpc>
                <a:spcPct val="90000"/>
              </a:lnSpc>
            </a:pPr>
            <a:endParaRPr lang="fr-FR" sz="2100" dirty="0"/>
          </a:p>
          <a:p>
            <a:pPr lvl="2" eaLnBrk="1" hangingPunct="1">
              <a:lnSpc>
                <a:spcPct val="90000"/>
              </a:lnSpc>
            </a:pPr>
            <a:endParaRPr lang="fr-FR" sz="2100" dirty="0"/>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r>
              <a:rPr lang="fr-FR" sz="2100" i="1" dirty="0">
                <a:solidFill>
                  <a:srgbClr val="FF0000"/>
                </a:solidFill>
              </a:rPr>
              <a:t>En régime de faible injection le nombre de porteurs majoritaires n’est pas affecté.</a:t>
            </a:r>
          </a:p>
          <a:p>
            <a:pPr lvl="1" eaLnBrk="1" hangingPunct="1">
              <a:lnSpc>
                <a:spcPct val="90000"/>
              </a:lnSpc>
              <a:buFont typeface="Wingdings" pitchFamily="2" charset="2"/>
              <a:buNone/>
            </a:pPr>
            <a:endParaRPr lang="fr-FR" sz="2200" dirty="0"/>
          </a:p>
        </p:txBody>
      </p:sp>
      <p:sp>
        <p:nvSpPr>
          <p:cNvPr id="148487" name="Espace réservé du numéro de diapositive 5"/>
          <p:cNvSpPr>
            <a:spLocks noGrp="1"/>
          </p:cNvSpPr>
          <p:nvPr>
            <p:ph type="sldNum" sz="quarter" idx="12"/>
          </p:nvPr>
        </p:nvSpPr>
        <p:spPr>
          <a:noFill/>
        </p:spPr>
        <p:txBody>
          <a:bodyPr/>
          <a:lstStyle/>
          <a:p>
            <a:fld id="{1BA842AA-203B-446B-BA26-CAA4D0FBF530}" type="slidenum">
              <a:rPr lang="fr-FR" altLang="en-US"/>
              <a:pPr/>
              <a:t>262</a:t>
            </a:fld>
            <a:endParaRPr lang="fr-FR" altLang="en-US"/>
          </a:p>
        </p:txBody>
      </p:sp>
      <p:graphicFrame>
        <p:nvGraphicFramePr>
          <p:cNvPr id="148482" name="Object 4"/>
          <p:cNvGraphicFramePr>
            <a:graphicFrameLocks noChangeAspect="1"/>
          </p:cNvGraphicFramePr>
          <p:nvPr>
            <p:extLst>
              <p:ext uri="{D42A27DB-BD31-4B8C-83A1-F6EECF244321}">
                <p14:modId xmlns:p14="http://schemas.microsoft.com/office/powerpoint/2010/main" val="3445944518"/>
              </p:ext>
            </p:extLst>
          </p:nvPr>
        </p:nvGraphicFramePr>
        <p:xfrm>
          <a:off x="5193010" y="1988841"/>
          <a:ext cx="876300" cy="777875"/>
        </p:xfrm>
        <a:graphic>
          <a:graphicData uri="http://schemas.openxmlformats.org/presentationml/2006/ole">
            <mc:AlternateContent xmlns:mc="http://schemas.openxmlformats.org/markup-compatibility/2006">
              <mc:Choice xmlns:v="urn:schemas-microsoft-com:vml" Requires="v">
                <p:oleObj name="Equation" r:id="rId5" imgW="571320" imgH="507960" progId="Equation.3">
                  <p:embed/>
                </p:oleObj>
              </mc:Choice>
              <mc:Fallback>
                <p:oleObj name="Equation" r:id="rId5" imgW="571320" imgH="507960" progId="Equation.3">
                  <p:embed/>
                  <p:pic>
                    <p:nvPicPr>
                      <p:cNvPr id="14848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010" y="1988841"/>
                        <a:ext cx="876300" cy="777875"/>
                      </a:xfrm>
                      <a:prstGeom prst="rect">
                        <a:avLst/>
                      </a:prstGeom>
                      <a:solidFill>
                        <a:schemeClr val="bg1"/>
                      </a:solidFill>
                    </p:spPr>
                  </p:pic>
                </p:oleObj>
              </mc:Fallback>
            </mc:AlternateContent>
          </a:graphicData>
        </a:graphic>
      </p:graphicFrame>
      <p:graphicFrame>
        <p:nvGraphicFramePr>
          <p:cNvPr id="148483" name="Object 5"/>
          <p:cNvGraphicFramePr>
            <a:graphicFrameLocks noChangeAspect="1"/>
          </p:cNvGraphicFramePr>
          <p:nvPr>
            <p:extLst>
              <p:ext uri="{D42A27DB-BD31-4B8C-83A1-F6EECF244321}">
                <p14:modId xmlns:p14="http://schemas.microsoft.com/office/powerpoint/2010/main" val="972727717"/>
              </p:ext>
            </p:extLst>
          </p:nvPr>
        </p:nvGraphicFramePr>
        <p:xfrm>
          <a:off x="6888088" y="2060848"/>
          <a:ext cx="749300" cy="666750"/>
        </p:xfrm>
        <a:graphic>
          <a:graphicData uri="http://schemas.openxmlformats.org/presentationml/2006/ole">
            <mc:AlternateContent xmlns:mc="http://schemas.openxmlformats.org/markup-compatibility/2006">
              <mc:Choice xmlns:v="urn:schemas-microsoft-com:vml" Requires="v">
                <p:oleObj name="Equation" r:id="rId7" imgW="558720" imgH="495000" progId="Equation.3">
                  <p:embed/>
                </p:oleObj>
              </mc:Choice>
              <mc:Fallback>
                <p:oleObj name="Equation" r:id="rId7" imgW="558720" imgH="495000" progId="Equation.3">
                  <p:embed/>
                  <p:pic>
                    <p:nvPicPr>
                      <p:cNvPr id="14848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8088" y="2060848"/>
                        <a:ext cx="749300" cy="666750"/>
                      </a:xfrm>
                      <a:prstGeom prst="rect">
                        <a:avLst/>
                      </a:prstGeom>
                      <a:solidFill>
                        <a:schemeClr val="bg1"/>
                      </a:solidFill>
                    </p:spPr>
                  </p:pic>
                </p:oleObj>
              </mc:Fallback>
            </mc:AlternateContent>
          </a:graphicData>
        </a:graphic>
      </p:graphicFrame>
      <p:grpSp>
        <p:nvGrpSpPr>
          <p:cNvPr id="148490" name="Group 6"/>
          <p:cNvGrpSpPr>
            <a:grpSpLocks/>
          </p:cNvGrpSpPr>
          <p:nvPr/>
        </p:nvGrpSpPr>
        <p:grpSpPr bwMode="auto">
          <a:xfrm>
            <a:off x="3817144" y="3698529"/>
            <a:ext cx="5043488" cy="555625"/>
            <a:chOff x="1104" y="3072"/>
            <a:chExt cx="3177" cy="350"/>
          </a:xfrm>
        </p:grpSpPr>
        <p:graphicFrame>
          <p:nvGraphicFramePr>
            <p:cNvPr id="148485" name="Object 7"/>
            <p:cNvGraphicFramePr>
              <a:graphicFrameLocks noChangeAspect="1"/>
            </p:cNvGraphicFramePr>
            <p:nvPr/>
          </p:nvGraphicFramePr>
          <p:xfrm>
            <a:off x="1104" y="3072"/>
            <a:ext cx="1272" cy="350"/>
          </p:xfrm>
          <a:graphic>
            <a:graphicData uri="http://schemas.openxmlformats.org/presentationml/2006/ole">
              <mc:AlternateContent xmlns:mc="http://schemas.openxmlformats.org/markup-compatibility/2006">
                <mc:Choice xmlns:v="urn:schemas-microsoft-com:vml" Requires="v">
                  <p:oleObj name="Equation" r:id="rId9" imgW="876240" imgH="241200" progId="Equation.3">
                    <p:embed/>
                  </p:oleObj>
                </mc:Choice>
                <mc:Fallback>
                  <p:oleObj name="Equation" r:id="rId9" imgW="876240" imgH="241200" progId="Equation.3">
                    <p:embed/>
                    <p:pic>
                      <p:nvPicPr>
                        <p:cNvPr id="14848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072"/>
                          <a:ext cx="1272" cy="350"/>
                        </a:xfrm>
                        <a:prstGeom prst="rect">
                          <a:avLst/>
                        </a:prstGeom>
                        <a:solidFill>
                          <a:schemeClr val="accent1"/>
                        </a:solidFill>
                      </p:spPr>
                    </p:pic>
                  </p:oleObj>
                </mc:Fallback>
              </mc:AlternateContent>
            </a:graphicData>
          </a:graphic>
        </p:graphicFrame>
        <p:graphicFrame>
          <p:nvGraphicFramePr>
            <p:cNvPr id="148486" name="Object 8"/>
            <p:cNvGraphicFramePr>
              <a:graphicFrameLocks noChangeAspect="1"/>
            </p:cNvGraphicFramePr>
            <p:nvPr/>
          </p:nvGraphicFramePr>
          <p:xfrm>
            <a:off x="2640" y="3072"/>
            <a:ext cx="1641" cy="350"/>
          </p:xfrm>
          <a:graphic>
            <a:graphicData uri="http://schemas.openxmlformats.org/presentationml/2006/ole">
              <mc:AlternateContent xmlns:mc="http://schemas.openxmlformats.org/markup-compatibility/2006">
                <mc:Choice xmlns:v="urn:schemas-microsoft-com:vml" Requires="v">
                  <p:oleObj name="Equation" r:id="rId11" imgW="1130040" imgH="241200" progId="Equation.3">
                    <p:embed/>
                  </p:oleObj>
                </mc:Choice>
                <mc:Fallback>
                  <p:oleObj name="Equation" r:id="rId11" imgW="1130040" imgH="241200" progId="Equation.3">
                    <p:embed/>
                    <p:pic>
                      <p:nvPicPr>
                        <p:cNvPr id="148486"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0" y="3072"/>
                          <a:ext cx="1641" cy="350"/>
                        </a:xfrm>
                        <a:prstGeom prst="rect">
                          <a:avLst/>
                        </a:prstGeom>
                        <a:solidFill>
                          <a:schemeClr val="accent1"/>
                        </a:solidFill>
                      </p:spPr>
                    </p:pic>
                  </p:oleObj>
                </mc:Fallback>
              </mc:AlternateContent>
            </a:graphicData>
          </a:graphic>
        </p:graphicFrame>
      </p:grpSp>
      <p:graphicFrame>
        <p:nvGraphicFramePr>
          <p:cNvPr id="148484" name="Object 9"/>
          <p:cNvGraphicFramePr>
            <a:graphicFrameLocks noChangeAspect="1"/>
          </p:cNvGraphicFramePr>
          <p:nvPr>
            <p:extLst>
              <p:ext uri="{D42A27DB-BD31-4B8C-83A1-F6EECF244321}">
                <p14:modId xmlns:p14="http://schemas.microsoft.com/office/powerpoint/2010/main" val="2186309583"/>
              </p:ext>
            </p:extLst>
          </p:nvPr>
        </p:nvGraphicFramePr>
        <p:xfrm>
          <a:off x="3647729" y="3184526"/>
          <a:ext cx="1368425" cy="346075"/>
        </p:xfrm>
        <a:graphic>
          <a:graphicData uri="http://schemas.openxmlformats.org/presentationml/2006/ole">
            <mc:AlternateContent xmlns:mc="http://schemas.openxmlformats.org/markup-compatibility/2006">
              <mc:Choice xmlns:v="urn:schemas-microsoft-com:vml" Requires="v">
                <p:oleObj name="Équation" r:id="rId13" imgW="901440" imgH="228600" progId="Equation.3">
                  <p:embed/>
                </p:oleObj>
              </mc:Choice>
              <mc:Fallback>
                <p:oleObj name="Équation" r:id="rId13" imgW="901440" imgH="228600" progId="Equation.3">
                  <p:embed/>
                  <p:pic>
                    <p:nvPicPr>
                      <p:cNvPr id="148484" name="Object 9"/>
                      <p:cNvPicPr>
                        <a:picLocks noChangeAspect="1" noChangeArrowheads="1"/>
                      </p:cNvPicPr>
                      <p:nvPr/>
                    </p:nvPicPr>
                    <p:blipFill>
                      <a:blip r:embed="rId14"/>
                      <a:srcRect/>
                      <a:stretch>
                        <a:fillRect/>
                      </a:stretch>
                    </p:blipFill>
                    <p:spPr bwMode="auto">
                      <a:xfrm>
                        <a:off x="3647729" y="3184526"/>
                        <a:ext cx="1368425"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1526" y="3184526"/>
            <a:ext cx="487363" cy="487363"/>
          </a:xfrm>
          <a:prstGeom prst="rect">
            <a:avLst/>
          </a:prstGeom>
        </p:spPr>
      </p:pic>
      <p:graphicFrame>
        <p:nvGraphicFramePr>
          <p:cNvPr id="5" name="Objet 4"/>
          <p:cNvGraphicFramePr>
            <a:graphicFrameLocks noChangeAspect="1"/>
          </p:cNvGraphicFramePr>
          <p:nvPr>
            <p:extLst>
              <p:ext uri="{D42A27DB-BD31-4B8C-83A1-F6EECF244321}">
                <p14:modId xmlns:p14="http://schemas.microsoft.com/office/powerpoint/2010/main" val="2476250542"/>
              </p:ext>
            </p:extLst>
          </p:nvPr>
        </p:nvGraphicFramePr>
        <p:xfrm>
          <a:off x="3103678" y="4365104"/>
          <a:ext cx="6470421" cy="1584176"/>
        </p:xfrm>
        <a:graphic>
          <a:graphicData uri="http://schemas.openxmlformats.org/presentationml/2006/ole">
            <mc:AlternateContent xmlns:mc="http://schemas.openxmlformats.org/markup-compatibility/2006">
              <mc:Choice xmlns:v="urn:schemas-microsoft-com:vml" Requires="v">
                <p:oleObj name="Equation" r:id="rId16" imgW="2958840" imgH="723600" progId="Equation.DSMT4">
                  <p:embed/>
                </p:oleObj>
              </mc:Choice>
              <mc:Fallback>
                <p:oleObj name="Equation" r:id="rId16" imgW="2958840" imgH="723600" progId="Equation.DSMT4">
                  <p:embed/>
                  <p:pic>
                    <p:nvPicPr>
                      <p:cNvPr id="5" name="Objet 4"/>
                      <p:cNvPicPr>
                        <a:picLocks noChangeAspect="1" noChangeArrowheads="1"/>
                      </p:cNvPicPr>
                      <p:nvPr/>
                    </p:nvPicPr>
                    <p:blipFill>
                      <a:blip r:embed="rId17"/>
                      <a:srcRect/>
                      <a:stretch>
                        <a:fillRect/>
                      </a:stretch>
                    </p:blipFill>
                    <p:spPr bwMode="auto">
                      <a:xfrm>
                        <a:off x="3103678" y="4365104"/>
                        <a:ext cx="6470421" cy="1584176"/>
                      </a:xfrm>
                      <a:prstGeom prst="rect">
                        <a:avLst/>
                      </a:prstGeom>
                      <a:solidFill>
                        <a:schemeClr val="bg1"/>
                      </a:solid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3" name="Rectangle 10"/>
          <p:cNvSpPr>
            <a:spLocks noGrp="1" noChangeArrowheads="1"/>
          </p:cNvSpPr>
          <p:nvPr>
            <p:ph type="title"/>
          </p:nvPr>
        </p:nvSpPr>
        <p:spPr>
          <a:xfrm>
            <a:off x="1919288" y="620714"/>
            <a:ext cx="7543800" cy="935037"/>
          </a:xfrm>
        </p:spPr>
        <p:txBody>
          <a:bodyPr/>
          <a:lstStyle/>
          <a:p>
            <a:pPr eaLnBrk="1" hangingPunct="1"/>
            <a:r>
              <a:rPr lang="fr-FR" sz="2600"/>
              <a:t>Recombinaison: 2 « chemins » possibles             (2)</a:t>
            </a:r>
          </a:p>
        </p:txBody>
      </p:sp>
      <p:sp>
        <p:nvSpPr>
          <p:cNvPr id="149510" name="Rectangle 3"/>
          <p:cNvSpPr>
            <a:spLocks noGrp="1" noChangeArrowheads="1"/>
          </p:cNvSpPr>
          <p:nvPr>
            <p:ph idx="1"/>
          </p:nvPr>
        </p:nvSpPr>
        <p:spPr>
          <a:xfrm>
            <a:off x="4007768" y="1659632"/>
            <a:ext cx="6953826" cy="4114800"/>
          </a:xfrm>
        </p:spPr>
        <p:txBody>
          <a:bodyPr/>
          <a:lstStyle/>
          <a:p>
            <a:pPr lvl="1" eaLnBrk="1" hangingPunct="1"/>
            <a:r>
              <a:rPr lang="fr-FR" dirty="0">
                <a:solidFill>
                  <a:srgbClr val="FF0000"/>
                </a:solidFill>
              </a:rPr>
              <a:t>Recombinaison par centres de recombinaison</a:t>
            </a:r>
            <a:r>
              <a:rPr lang="fr-FR" dirty="0"/>
              <a:t>:</a:t>
            </a:r>
          </a:p>
          <a:p>
            <a:pPr lvl="2" eaLnBrk="1" hangingPunct="1"/>
            <a:r>
              <a:rPr lang="fr-FR" dirty="0"/>
              <a:t>En général ces centres se trouvent en milieu de bande interdite</a:t>
            </a:r>
          </a:p>
          <a:p>
            <a:pPr lvl="2" eaLnBrk="1" hangingPunct="1"/>
            <a:endParaRPr lang="fr-FR" dirty="0"/>
          </a:p>
          <a:p>
            <a:pPr marL="548640" lvl="2" indent="0">
              <a:buNone/>
            </a:pPr>
            <a:endParaRPr lang="fr-FR" dirty="0"/>
          </a:p>
          <a:p>
            <a:pPr lvl="2" eaLnBrk="1" hangingPunct="1"/>
            <a:r>
              <a:rPr lang="fr-FR" dirty="0"/>
              <a:t>Le taux de recombinaison s’écrit:</a:t>
            </a:r>
          </a:p>
          <a:p>
            <a:pPr lvl="2" eaLnBrk="1" hangingPunct="1"/>
            <a:endParaRPr lang="fr-FR" dirty="0"/>
          </a:p>
          <a:p>
            <a:pPr lvl="2" eaLnBrk="1" hangingPunct="1"/>
            <a:endParaRPr lang="fr-FR" dirty="0"/>
          </a:p>
          <a:p>
            <a:pPr lvl="2" eaLnBrk="1" hangingPunct="1"/>
            <a:endParaRPr lang="fr-FR" dirty="0"/>
          </a:p>
          <a:p>
            <a:pPr lvl="2" eaLnBrk="1" hangingPunct="1">
              <a:buFont typeface="Wingdings" pitchFamily="2" charset="2"/>
              <a:buNone/>
            </a:pPr>
            <a:r>
              <a:rPr lang="fr-FR" dirty="0"/>
              <a:t>	où        est caractéristique du centre recombinant</a:t>
            </a:r>
          </a:p>
          <a:p>
            <a:pPr lvl="2" eaLnBrk="1" hangingPunct="1">
              <a:buFont typeface="Wingdings" pitchFamily="2" charset="2"/>
              <a:buNone/>
            </a:pPr>
            <a:endParaRPr lang="fr-FR" dirty="0"/>
          </a:p>
          <a:p>
            <a:pPr lvl="1" eaLnBrk="1" hangingPunct="1"/>
            <a:r>
              <a:rPr lang="fr-FR" dirty="0">
                <a:solidFill>
                  <a:srgbClr val="FF0000"/>
                </a:solidFill>
              </a:rPr>
              <a:t>Si les 2 processus s’appliquent</a:t>
            </a:r>
            <a:r>
              <a:rPr lang="fr-FR" dirty="0"/>
              <a:t>:</a:t>
            </a:r>
          </a:p>
          <a:p>
            <a:pPr lvl="1" eaLnBrk="1" hangingPunct="1"/>
            <a:endParaRPr lang="fr-FR" dirty="0"/>
          </a:p>
        </p:txBody>
      </p:sp>
      <p:sp>
        <p:nvSpPr>
          <p:cNvPr id="149509" name="Espace réservé du numéro de diapositive 5"/>
          <p:cNvSpPr>
            <a:spLocks noGrp="1"/>
          </p:cNvSpPr>
          <p:nvPr>
            <p:ph type="sldNum" sz="quarter" idx="12"/>
          </p:nvPr>
        </p:nvSpPr>
        <p:spPr>
          <a:noFill/>
        </p:spPr>
        <p:txBody>
          <a:bodyPr/>
          <a:lstStyle/>
          <a:p>
            <a:fld id="{41CF206E-F5D9-41EF-A9BC-A7D62B6930F2}" type="slidenum">
              <a:rPr lang="fr-FR" altLang="en-US"/>
              <a:pPr/>
              <a:t>263</a:t>
            </a:fld>
            <a:endParaRPr lang="fr-FR" altLang="en-US"/>
          </a:p>
        </p:txBody>
      </p:sp>
      <p:graphicFrame>
        <p:nvGraphicFramePr>
          <p:cNvPr id="149506" name="Object 4"/>
          <p:cNvGraphicFramePr>
            <a:graphicFrameLocks noChangeAspect="1"/>
          </p:cNvGraphicFramePr>
          <p:nvPr>
            <p:extLst>
              <p:ext uri="{D42A27DB-BD31-4B8C-83A1-F6EECF244321}">
                <p14:modId xmlns:p14="http://schemas.microsoft.com/office/powerpoint/2010/main" val="1956253194"/>
              </p:ext>
            </p:extLst>
          </p:nvPr>
        </p:nvGraphicFramePr>
        <p:xfrm>
          <a:off x="5015880" y="3677413"/>
          <a:ext cx="2209800" cy="866775"/>
        </p:xfrm>
        <a:graphic>
          <a:graphicData uri="http://schemas.openxmlformats.org/presentationml/2006/ole">
            <mc:AlternateContent xmlns:mc="http://schemas.openxmlformats.org/markup-compatibility/2006">
              <mc:Choice xmlns:v="urn:schemas-microsoft-com:vml" Requires="v">
                <p:oleObj name="Equation" r:id="rId5" imgW="1295280" imgH="507960" progId="Equation.3">
                  <p:embed/>
                </p:oleObj>
              </mc:Choice>
              <mc:Fallback>
                <p:oleObj name="Equation" r:id="rId5" imgW="1295280" imgH="507960" progId="Equation.3">
                  <p:embed/>
                  <p:pic>
                    <p:nvPicPr>
                      <p:cNvPr id="14950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5880" y="3677413"/>
                        <a:ext cx="2209800" cy="866775"/>
                      </a:xfrm>
                      <a:prstGeom prst="rect">
                        <a:avLst/>
                      </a:prstGeom>
                      <a:solidFill>
                        <a:schemeClr val="accent2"/>
                      </a:solidFill>
                    </p:spPr>
                  </p:pic>
                </p:oleObj>
              </mc:Fallback>
            </mc:AlternateContent>
          </a:graphicData>
        </a:graphic>
      </p:graphicFrame>
      <p:graphicFrame>
        <p:nvGraphicFramePr>
          <p:cNvPr id="149507" name="Object 5"/>
          <p:cNvGraphicFramePr>
            <a:graphicFrameLocks noChangeAspect="1"/>
          </p:cNvGraphicFramePr>
          <p:nvPr>
            <p:extLst>
              <p:ext uri="{D42A27DB-BD31-4B8C-83A1-F6EECF244321}">
                <p14:modId xmlns:p14="http://schemas.microsoft.com/office/powerpoint/2010/main" val="3555465844"/>
              </p:ext>
            </p:extLst>
          </p:nvPr>
        </p:nvGraphicFramePr>
        <p:xfrm>
          <a:off x="5159896" y="4437112"/>
          <a:ext cx="412750" cy="520700"/>
        </p:xfrm>
        <a:graphic>
          <a:graphicData uri="http://schemas.openxmlformats.org/presentationml/2006/ole">
            <mc:AlternateContent xmlns:mc="http://schemas.openxmlformats.org/markup-compatibility/2006">
              <mc:Choice xmlns:v="urn:schemas-microsoft-com:vml" Requires="v">
                <p:oleObj name="Equation" r:id="rId7" imgW="190440" imgH="241200" progId="Equation.3">
                  <p:embed/>
                </p:oleObj>
              </mc:Choice>
              <mc:Fallback>
                <p:oleObj name="Equation" r:id="rId7" imgW="190440" imgH="241200" progId="Equation.3">
                  <p:embed/>
                  <p:pic>
                    <p:nvPicPr>
                      <p:cNvPr id="14950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896" y="4437112"/>
                        <a:ext cx="4127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508" name="Object 6"/>
          <p:cNvGraphicFramePr>
            <a:graphicFrameLocks noChangeAspect="1"/>
          </p:cNvGraphicFramePr>
          <p:nvPr>
            <p:extLst>
              <p:ext uri="{D42A27DB-BD31-4B8C-83A1-F6EECF244321}">
                <p14:modId xmlns:p14="http://schemas.microsoft.com/office/powerpoint/2010/main" val="4284489917"/>
              </p:ext>
            </p:extLst>
          </p:nvPr>
        </p:nvGraphicFramePr>
        <p:xfrm>
          <a:off x="6465311" y="5599112"/>
          <a:ext cx="2071688" cy="1060450"/>
        </p:xfrm>
        <a:graphic>
          <a:graphicData uri="http://schemas.openxmlformats.org/presentationml/2006/ole">
            <mc:AlternateContent xmlns:mc="http://schemas.openxmlformats.org/markup-compatibility/2006">
              <mc:Choice xmlns:v="urn:schemas-microsoft-com:vml" Requires="v">
                <p:oleObj name="Equation" r:id="rId9" imgW="990360" imgH="507960" progId="Equation.3">
                  <p:embed/>
                </p:oleObj>
              </mc:Choice>
              <mc:Fallback>
                <p:oleObj name="Equation" r:id="rId9" imgW="990360" imgH="507960" progId="Equation.3">
                  <p:embed/>
                  <p:pic>
                    <p:nvPicPr>
                      <p:cNvPr id="14950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311" y="5599112"/>
                        <a:ext cx="2071688" cy="1060450"/>
                      </a:xfrm>
                      <a:prstGeom prst="rect">
                        <a:avLst/>
                      </a:prstGeom>
                      <a:solidFill>
                        <a:schemeClr val="bg1"/>
                      </a:solidFill>
                    </p:spPr>
                  </p:pic>
                </p:oleObj>
              </mc:Fallback>
            </mc:AlternateContent>
          </a:graphicData>
        </a:graphic>
      </p:graphicFrame>
      <p:sp>
        <p:nvSpPr>
          <p:cNvPr id="433159" name="Text Box 7"/>
          <p:cNvSpPr txBox="1">
            <a:spLocks noChangeArrowheads="1"/>
          </p:cNvSpPr>
          <p:nvPr/>
        </p:nvSpPr>
        <p:spPr bwMode="auto">
          <a:xfrm>
            <a:off x="8720572" y="3717033"/>
            <a:ext cx="1983940" cy="830997"/>
          </a:xfrm>
          <a:prstGeom prst="rect">
            <a:avLst/>
          </a:prstGeom>
          <a:solidFill>
            <a:schemeClr val="bg1"/>
          </a:solidFill>
          <a:ln w="9525">
            <a:noFill/>
            <a:miter lim="800000"/>
            <a:headEnd/>
            <a:tailEnd/>
          </a:ln>
          <a:effectLst/>
        </p:spPr>
        <p:txBody>
          <a:bodyPr wrap="none">
            <a:spAutoFit/>
          </a:bodyPr>
          <a:lstStyle/>
          <a:p>
            <a:pPr algn="ctr">
              <a:defRPr/>
            </a:pPr>
            <a:r>
              <a:rPr kumimoji="1" lang="fr-FR" sz="2400" dirty="0">
                <a:solidFill>
                  <a:srgbClr val="FF0000"/>
                </a:solidFill>
                <a:latin typeface="Calibri" pitchFamily="34" charset="0"/>
              </a:rPr>
              <a:t>Équation de </a:t>
            </a:r>
          </a:p>
          <a:p>
            <a:pPr algn="ctr">
              <a:defRPr/>
            </a:pPr>
            <a:r>
              <a:rPr kumimoji="1" lang="fr-FR" sz="2400" dirty="0" err="1">
                <a:solidFill>
                  <a:srgbClr val="FF0000"/>
                </a:solidFill>
                <a:latin typeface="Calibri" pitchFamily="34" charset="0"/>
              </a:rPr>
              <a:t>Shockley</a:t>
            </a:r>
            <a:r>
              <a:rPr kumimoji="1" lang="fr-FR" sz="2400" dirty="0">
                <a:solidFill>
                  <a:srgbClr val="FF0000"/>
                </a:solidFill>
                <a:latin typeface="Calibri" pitchFamily="34" charset="0"/>
              </a:rPr>
              <a:t>-Read</a:t>
            </a:r>
          </a:p>
        </p:txBody>
      </p:sp>
      <p:sp>
        <p:nvSpPr>
          <p:cNvPr id="149512" name="AutoShape 8"/>
          <p:cNvSpPr>
            <a:spLocks noChangeArrowheads="1"/>
          </p:cNvSpPr>
          <p:nvPr/>
        </p:nvSpPr>
        <p:spPr bwMode="auto">
          <a:xfrm flipH="1">
            <a:off x="7560686" y="3868806"/>
            <a:ext cx="976313" cy="485775"/>
          </a:xfrm>
          <a:custGeom>
            <a:avLst/>
            <a:gdLst>
              <a:gd name="T0" fmla="*/ 817572 w 21600"/>
              <a:gd name="T1" fmla="*/ 0 h 21600"/>
              <a:gd name="T2" fmla="*/ 0 w 21600"/>
              <a:gd name="T3" fmla="*/ 242888 h 21600"/>
              <a:gd name="T4" fmla="*/ 817572 w 21600"/>
              <a:gd name="T5" fmla="*/ 485775 h 21600"/>
              <a:gd name="T6" fmla="*/ 976313 w 21600"/>
              <a:gd name="T7" fmla="*/ 242888 h 21600"/>
              <a:gd name="T8" fmla="*/ 17694720 60000 65536"/>
              <a:gd name="T9" fmla="*/ 11796480 60000 65536"/>
              <a:gd name="T10" fmla="*/ 5898240 60000 65536"/>
              <a:gd name="T11" fmla="*/ 0 60000 65536"/>
              <a:gd name="T12" fmla="*/ 3375 w 21600"/>
              <a:gd name="T13" fmla="*/ 6071 h 21600"/>
              <a:gd name="T14" fmla="*/ 20062 w 21600"/>
              <a:gd name="T15" fmla="*/ 15529 h 21600"/>
            </a:gdLst>
            <a:ahLst/>
            <a:cxnLst>
              <a:cxn ang="T8">
                <a:pos x="T0" y="T1"/>
              </a:cxn>
              <a:cxn ang="T9">
                <a:pos x="T2" y="T3"/>
              </a:cxn>
              <a:cxn ang="T10">
                <a:pos x="T4" y="T5"/>
              </a:cxn>
              <a:cxn ang="T11">
                <a:pos x="T6" y="T7"/>
              </a:cxn>
            </a:cxnLst>
            <a:rect l="T12" t="T13" r="T14" b="T15"/>
            <a:pathLst>
              <a:path w="21600" h="21600">
                <a:moveTo>
                  <a:pt x="18088" y="0"/>
                </a:moveTo>
                <a:lnTo>
                  <a:pt x="18088" y="6071"/>
                </a:lnTo>
                <a:lnTo>
                  <a:pt x="3375" y="6071"/>
                </a:lnTo>
                <a:lnTo>
                  <a:pt x="3375" y="15529"/>
                </a:lnTo>
                <a:lnTo>
                  <a:pt x="18088" y="15529"/>
                </a:lnTo>
                <a:lnTo>
                  <a:pt x="18088" y="21600"/>
                </a:lnTo>
                <a:lnTo>
                  <a:pt x="21600" y="10800"/>
                </a:lnTo>
                <a:close/>
              </a:path>
              <a:path w="21600" h="21600">
                <a:moveTo>
                  <a:pt x="1350" y="6071"/>
                </a:moveTo>
                <a:lnTo>
                  <a:pt x="1350" y="15529"/>
                </a:lnTo>
                <a:lnTo>
                  <a:pt x="2700" y="15529"/>
                </a:lnTo>
                <a:lnTo>
                  <a:pt x="2700" y="6071"/>
                </a:lnTo>
                <a:close/>
              </a:path>
              <a:path w="21600" h="21600">
                <a:moveTo>
                  <a:pt x="0" y="6071"/>
                </a:moveTo>
                <a:lnTo>
                  <a:pt x="0" y="15529"/>
                </a:lnTo>
                <a:lnTo>
                  <a:pt x="675" y="15529"/>
                </a:lnTo>
                <a:lnTo>
                  <a:pt x="675" y="6071"/>
                </a:lnTo>
                <a:close/>
              </a:path>
            </a:pathLst>
          </a:custGeom>
          <a:solidFill>
            <a:schemeClr val="accent1"/>
          </a:solidFill>
          <a:ln w="9525">
            <a:solidFill>
              <a:schemeClr val="tx1"/>
            </a:solidFill>
            <a:miter lim="800000"/>
            <a:headEnd/>
            <a:tailEnd/>
          </a:ln>
        </p:spPr>
        <p:txBody>
          <a:bodyPr wrap="none" anchor="ctr"/>
          <a:lstStyle/>
          <a:p>
            <a:endParaRPr lang="fr-FR"/>
          </a:p>
        </p:txBody>
      </p:sp>
      <p:pic>
        <p:nvPicPr>
          <p:cNvPr id="150455" name="Picture 9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9497" y="1412776"/>
            <a:ext cx="2717177"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95918" y="2924945"/>
            <a:ext cx="2311851" cy="307777"/>
          </a:xfrm>
          <a:prstGeom prst="rect">
            <a:avLst/>
          </a:prstGeom>
          <a:noFill/>
        </p:spPr>
        <p:txBody>
          <a:bodyPr wrap="none" rtlCol="0">
            <a:spAutoFit/>
          </a:bodyPr>
          <a:lstStyle/>
          <a:p>
            <a:r>
              <a:rPr lang="en-US" sz="1400" dirty="0"/>
              <a:t>Capture d’1 e</a:t>
            </a:r>
            <a:r>
              <a:rPr lang="en-US" sz="1400" baseline="30000" dirty="0"/>
              <a:t>-</a:t>
            </a:r>
            <a:r>
              <a:rPr lang="en-US" sz="1400" dirty="0"/>
              <a:t>par un </a:t>
            </a:r>
            <a:r>
              <a:rPr lang="en-US" sz="1400" dirty="0" err="1"/>
              <a:t>piège</a:t>
            </a:r>
            <a:endParaRPr lang="en-US" sz="1400" dirty="0"/>
          </a:p>
        </p:txBody>
      </p:sp>
      <p:pic>
        <p:nvPicPr>
          <p:cNvPr id="150456" name="Picture 9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2693" y="3717032"/>
            <a:ext cx="272153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1572693" y="5301208"/>
            <a:ext cx="2579092" cy="523220"/>
          </a:xfrm>
          <a:prstGeom prst="rect">
            <a:avLst/>
          </a:prstGeom>
          <a:noFill/>
        </p:spPr>
        <p:txBody>
          <a:bodyPr wrap="square" rtlCol="0">
            <a:spAutoFit/>
          </a:bodyPr>
          <a:lstStyle/>
          <a:p>
            <a:r>
              <a:rPr lang="en-US" sz="1400" dirty="0"/>
              <a:t>Capture d’1 </a:t>
            </a:r>
            <a:r>
              <a:rPr lang="en-US" sz="1400" dirty="0" err="1"/>
              <a:t>h</a:t>
            </a:r>
            <a:r>
              <a:rPr lang="en-US" sz="1400" baseline="30000" dirty="0" err="1"/>
              <a:t>+</a:t>
            </a:r>
            <a:r>
              <a:rPr lang="en-US" sz="1400" dirty="0" err="1"/>
              <a:t>par</a:t>
            </a:r>
            <a:r>
              <a:rPr lang="en-US" sz="1400" dirty="0"/>
              <a:t> un </a:t>
            </a:r>
            <a:r>
              <a:rPr lang="en-US" sz="1400" dirty="0" err="1"/>
              <a:t>piège</a:t>
            </a:r>
            <a:r>
              <a:rPr lang="en-US" sz="1400" dirty="0"/>
              <a:t> </a:t>
            </a:r>
            <a:r>
              <a:rPr lang="en-US" sz="1400" dirty="0" err="1"/>
              <a:t>ou</a:t>
            </a:r>
            <a:r>
              <a:rPr lang="en-US" sz="1400" dirty="0"/>
              <a:t> capture d’1 e</a:t>
            </a:r>
            <a:r>
              <a:rPr lang="en-US" sz="1400" baseline="30000" dirty="0"/>
              <a:t>-</a:t>
            </a:r>
            <a:r>
              <a:rPr lang="en-US" sz="1400" dirty="0"/>
              <a:t> par la BV</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82140" y="268126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7" name="Rectangle 9"/>
          <p:cNvSpPr>
            <a:spLocks noGrp="1" noChangeArrowheads="1"/>
          </p:cNvSpPr>
          <p:nvPr>
            <p:ph type="title"/>
          </p:nvPr>
        </p:nvSpPr>
        <p:spPr/>
        <p:txBody>
          <a:bodyPr/>
          <a:lstStyle/>
          <a:p>
            <a:pPr eaLnBrk="1" hangingPunct="1"/>
            <a:r>
              <a:rPr lang="fr-FR" sz="2600"/>
              <a:t>Recombinaison: 2 « chemins » possibles             (3)</a:t>
            </a:r>
          </a:p>
        </p:txBody>
      </p:sp>
      <p:sp>
        <p:nvSpPr>
          <p:cNvPr id="150534" name="Rectangle 3"/>
          <p:cNvSpPr>
            <a:spLocks noGrp="1" noChangeArrowheads="1"/>
          </p:cNvSpPr>
          <p:nvPr>
            <p:ph idx="1"/>
          </p:nvPr>
        </p:nvSpPr>
        <p:spPr/>
        <p:txBody>
          <a:bodyPr/>
          <a:lstStyle/>
          <a:p>
            <a:pPr eaLnBrk="1" hangingPunct="1"/>
            <a:r>
              <a:rPr lang="fr-FR" dirty="0"/>
              <a:t>Si semi-conducteur peu dopé: on applique SR</a:t>
            </a:r>
          </a:p>
          <a:p>
            <a:pPr eaLnBrk="1" hangingPunct="1"/>
            <a:r>
              <a:rPr lang="fr-FR" dirty="0"/>
              <a:t>Si semi-conducteur dopé n:</a:t>
            </a:r>
          </a:p>
          <a:p>
            <a:pPr eaLnBrk="1" hangingPunct="1"/>
            <a:endParaRPr lang="fr-FR" dirty="0"/>
          </a:p>
          <a:p>
            <a:pPr eaLnBrk="1" hangingPunct="1"/>
            <a:endParaRPr lang="fr-FR" dirty="0"/>
          </a:p>
          <a:p>
            <a:pPr eaLnBrk="1" hangingPunct="1"/>
            <a:endParaRPr lang="fr-FR" dirty="0"/>
          </a:p>
          <a:p>
            <a:pPr eaLnBrk="1" hangingPunct="1"/>
            <a:r>
              <a:rPr lang="fr-FR" dirty="0"/>
              <a:t>Si région « vide » de porteurs libres (ex: ZCE) </a:t>
            </a:r>
          </a:p>
        </p:txBody>
      </p:sp>
      <p:sp>
        <p:nvSpPr>
          <p:cNvPr id="150533" name="Espace réservé du numéro de diapositive 5"/>
          <p:cNvSpPr>
            <a:spLocks noGrp="1"/>
          </p:cNvSpPr>
          <p:nvPr>
            <p:ph type="sldNum" sz="quarter" idx="12"/>
          </p:nvPr>
        </p:nvSpPr>
        <p:spPr>
          <a:noFill/>
        </p:spPr>
        <p:txBody>
          <a:bodyPr/>
          <a:lstStyle/>
          <a:p>
            <a:fld id="{257DC9A9-66E3-4A0A-B8D8-B5AFDF7CE733}" type="slidenum">
              <a:rPr lang="fr-FR" altLang="en-US"/>
              <a:pPr/>
              <a:t>264</a:t>
            </a:fld>
            <a:endParaRPr lang="fr-FR" altLang="en-US"/>
          </a:p>
        </p:txBody>
      </p:sp>
      <p:graphicFrame>
        <p:nvGraphicFramePr>
          <p:cNvPr id="150530" name="Object 4"/>
          <p:cNvGraphicFramePr>
            <a:graphicFrameLocks noChangeAspect="1"/>
          </p:cNvGraphicFramePr>
          <p:nvPr>
            <p:extLst>
              <p:ext uri="{D42A27DB-BD31-4B8C-83A1-F6EECF244321}">
                <p14:modId xmlns:p14="http://schemas.microsoft.com/office/powerpoint/2010/main" val="1087901733"/>
              </p:ext>
            </p:extLst>
          </p:nvPr>
        </p:nvGraphicFramePr>
        <p:xfrm>
          <a:off x="3292238" y="2484438"/>
          <a:ext cx="1189037" cy="1016000"/>
        </p:xfrm>
        <a:graphic>
          <a:graphicData uri="http://schemas.openxmlformats.org/presentationml/2006/ole">
            <mc:AlternateContent xmlns:mc="http://schemas.openxmlformats.org/markup-compatibility/2006">
              <mc:Choice xmlns:v="urn:schemas-microsoft-com:vml" Requires="v">
                <p:oleObj name="Equation" r:id="rId5" imgW="520560" imgH="444240" progId="Equation.3">
                  <p:embed/>
                </p:oleObj>
              </mc:Choice>
              <mc:Fallback>
                <p:oleObj name="Equation" r:id="rId5" imgW="520560" imgH="444240" progId="Equation.3">
                  <p:embed/>
                  <p:pic>
                    <p:nvPicPr>
                      <p:cNvPr id="15053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238" y="2484438"/>
                        <a:ext cx="1189037" cy="1016000"/>
                      </a:xfrm>
                      <a:prstGeom prst="rect">
                        <a:avLst/>
                      </a:prstGeom>
                      <a:solidFill>
                        <a:schemeClr val="bg1"/>
                      </a:solidFill>
                    </p:spPr>
                  </p:pic>
                </p:oleObj>
              </mc:Fallback>
            </mc:AlternateContent>
          </a:graphicData>
        </a:graphic>
      </p:graphicFrame>
      <p:sp>
        <p:nvSpPr>
          <p:cNvPr id="150535" name="Text Box 5"/>
          <p:cNvSpPr txBox="1">
            <a:spLocks noChangeArrowheads="1"/>
          </p:cNvSpPr>
          <p:nvPr/>
        </p:nvSpPr>
        <p:spPr bwMode="auto">
          <a:xfrm>
            <a:off x="4871864" y="2636913"/>
            <a:ext cx="854016" cy="461665"/>
          </a:xfrm>
          <a:prstGeom prst="rect">
            <a:avLst/>
          </a:prstGeom>
          <a:noFill/>
          <a:ln w="9525">
            <a:noFill/>
            <a:miter lim="800000"/>
            <a:headEnd/>
            <a:tailEnd/>
          </a:ln>
        </p:spPr>
        <p:txBody>
          <a:bodyPr wrap="none">
            <a:spAutoFit/>
          </a:bodyPr>
          <a:lstStyle/>
          <a:p>
            <a:r>
              <a:rPr kumimoji="1" lang="fr-FR" sz="2400" dirty="0">
                <a:latin typeface="Calibri" pitchFamily="34" charset="0"/>
              </a:rPr>
              <a:t>Avec</a:t>
            </a:r>
            <a:r>
              <a:rPr kumimoji="1" lang="fr-FR" sz="2400" dirty="0">
                <a:latin typeface="Times New Roman" pitchFamily="18" charset="0"/>
              </a:rPr>
              <a:t> </a:t>
            </a:r>
          </a:p>
        </p:txBody>
      </p:sp>
      <p:graphicFrame>
        <p:nvGraphicFramePr>
          <p:cNvPr id="150531" name="Object 6"/>
          <p:cNvGraphicFramePr>
            <a:graphicFrameLocks noChangeAspect="1"/>
          </p:cNvGraphicFramePr>
          <p:nvPr>
            <p:extLst>
              <p:ext uri="{D42A27DB-BD31-4B8C-83A1-F6EECF244321}">
                <p14:modId xmlns:p14="http://schemas.microsoft.com/office/powerpoint/2010/main" val="1923529697"/>
              </p:ext>
            </p:extLst>
          </p:nvPr>
        </p:nvGraphicFramePr>
        <p:xfrm>
          <a:off x="5879977" y="2512566"/>
          <a:ext cx="1804987" cy="1060450"/>
        </p:xfrm>
        <a:graphic>
          <a:graphicData uri="http://schemas.openxmlformats.org/presentationml/2006/ole">
            <mc:AlternateContent xmlns:mc="http://schemas.openxmlformats.org/markup-compatibility/2006">
              <mc:Choice xmlns:v="urn:schemas-microsoft-com:vml" Requires="v">
                <p:oleObj name="Equation" r:id="rId7" imgW="863280" imgH="507960" progId="Equation.3">
                  <p:embed/>
                </p:oleObj>
              </mc:Choice>
              <mc:Fallback>
                <p:oleObj name="Equation" r:id="rId7" imgW="863280" imgH="507960" progId="Equation.3">
                  <p:embed/>
                  <p:pic>
                    <p:nvPicPr>
                      <p:cNvPr id="150531"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9977" y="2512566"/>
                        <a:ext cx="1804987" cy="1060450"/>
                      </a:xfrm>
                      <a:prstGeom prst="rect">
                        <a:avLst/>
                      </a:prstGeom>
                      <a:solidFill>
                        <a:schemeClr val="bg1"/>
                      </a:solidFill>
                    </p:spPr>
                  </p:pic>
                </p:oleObj>
              </mc:Fallback>
            </mc:AlternateContent>
          </a:graphicData>
        </a:graphic>
      </p:graphicFrame>
      <p:graphicFrame>
        <p:nvGraphicFramePr>
          <p:cNvPr id="150532" name="Object 7"/>
          <p:cNvGraphicFramePr>
            <a:graphicFrameLocks noChangeAspect="1"/>
          </p:cNvGraphicFramePr>
          <p:nvPr>
            <p:extLst>
              <p:ext uri="{D42A27DB-BD31-4B8C-83A1-F6EECF244321}">
                <p14:modId xmlns:p14="http://schemas.microsoft.com/office/powerpoint/2010/main" val="1017338129"/>
              </p:ext>
            </p:extLst>
          </p:nvPr>
        </p:nvGraphicFramePr>
        <p:xfrm>
          <a:off x="5015143" y="4767049"/>
          <a:ext cx="2200275" cy="1146175"/>
        </p:xfrm>
        <a:graphic>
          <a:graphicData uri="http://schemas.openxmlformats.org/presentationml/2006/ole">
            <mc:AlternateContent xmlns:mc="http://schemas.openxmlformats.org/markup-compatibility/2006">
              <mc:Choice xmlns:v="urn:schemas-microsoft-com:vml" Requires="v">
                <p:oleObj name="Equation" r:id="rId9" imgW="952200" imgH="495000" progId="Equation.3">
                  <p:embed/>
                </p:oleObj>
              </mc:Choice>
              <mc:Fallback>
                <p:oleObj name="Equation" r:id="rId9" imgW="952200" imgH="495000" progId="Equation.3">
                  <p:embed/>
                  <p:pic>
                    <p:nvPicPr>
                      <p:cNvPr id="150532"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5143" y="4767049"/>
                        <a:ext cx="2200275" cy="1146175"/>
                      </a:xfrm>
                      <a:prstGeom prst="rect">
                        <a:avLst/>
                      </a:prstGeom>
                      <a:solidFill>
                        <a:schemeClr val="accent1"/>
                      </a:solidFill>
                    </p:spPr>
                  </p:pic>
                </p:oleObj>
              </mc:Fallback>
            </mc:AlternateContent>
          </a:graphicData>
        </a:graphic>
      </p:graphicFrame>
      <p:sp>
        <p:nvSpPr>
          <p:cNvPr id="434184" name="Text Box 8"/>
          <p:cNvSpPr txBox="1">
            <a:spLocks noChangeArrowheads="1"/>
          </p:cNvSpPr>
          <p:nvPr/>
        </p:nvSpPr>
        <p:spPr bwMode="auto">
          <a:xfrm>
            <a:off x="7459654" y="4928975"/>
            <a:ext cx="3192926" cy="830997"/>
          </a:xfrm>
          <a:prstGeom prst="rect">
            <a:avLst/>
          </a:prstGeom>
          <a:solidFill>
            <a:schemeClr val="bg1"/>
          </a:solidFill>
          <a:ln w="9525">
            <a:noFill/>
            <a:miter lim="800000"/>
            <a:headEnd/>
            <a:tailEnd/>
          </a:ln>
          <a:effectLst/>
        </p:spPr>
        <p:txBody>
          <a:bodyPr wrap="none">
            <a:spAutoFit/>
          </a:bodyPr>
          <a:lstStyle/>
          <a:p>
            <a:pPr algn="ctr">
              <a:defRPr/>
            </a:pPr>
            <a:r>
              <a:rPr kumimoji="1" lang="fr-FR" sz="2400" dirty="0">
                <a:solidFill>
                  <a:srgbClr val="FF0000"/>
                </a:solidFill>
                <a:latin typeface="Calibri" pitchFamily="34" charset="0"/>
              </a:rPr>
              <a:t>Taux net de génération. </a:t>
            </a:r>
          </a:p>
          <a:p>
            <a:pPr algn="ctr">
              <a:defRPr/>
            </a:pPr>
            <a:r>
              <a:rPr kumimoji="1" lang="fr-FR" sz="2400" dirty="0">
                <a:solidFill>
                  <a:srgbClr val="FF0000"/>
                </a:solidFill>
                <a:latin typeface="Calibri" pitchFamily="34" charset="0"/>
              </a:rPr>
              <a:t>Création de porteurs</a:t>
            </a:r>
          </a:p>
        </p:txBody>
      </p:sp>
      <p:graphicFrame>
        <p:nvGraphicFramePr>
          <p:cNvPr id="2" name="Objet 1"/>
          <p:cNvGraphicFramePr>
            <a:graphicFrameLocks noChangeAspect="1"/>
          </p:cNvGraphicFramePr>
          <p:nvPr>
            <p:extLst>
              <p:ext uri="{D42A27DB-BD31-4B8C-83A1-F6EECF244321}">
                <p14:modId xmlns:p14="http://schemas.microsoft.com/office/powerpoint/2010/main" val="1378593830"/>
              </p:ext>
            </p:extLst>
          </p:nvPr>
        </p:nvGraphicFramePr>
        <p:xfrm>
          <a:off x="1990806" y="4807182"/>
          <a:ext cx="2717476" cy="1065908"/>
        </p:xfrm>
        <a:graphic>
          <a:graphicData uri="http://schemas.openxmlformats.org/presentationml/2006/ole">
            <mc:AlternateContent xmlns:mc="http://schemas.openxmlformats.org/markup-compatibility/2006">
              <mc:Choice xmlns:v="urn:schemas-microsoft-com:vml" Requires="v">
                <p:oleObj name="Equation" r:id="rId11" imgW="1295400" imgH="508000" progId="Equation.3">
                  <p:embed/>
                </p:oleObj>
              </mc:Choice>
              <mc:Fallback>
                <p:oleObj name="Equation" r:id="rId11" imgW="1295400" imgH="508000" progId="Equation.3">
                  <p:embed/>
                  <p:pic>
                    <p:nvPicPr>
                      <p:cNvPr id="2" name="Obje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0806" y="4807182"/>
                        <a:ext cx="2717476" cy="1065908"/>
                      </a:xfrm>
                      <a:prstGeom prst="rect">
                        <a:avLst/>
                      </a:prstGeom>
                      <a:solidFill>
                        <a:schemeClr val="accent2"/>
                      </a:solidFill>
                      <a:ln>
                        <a:noFill/>
                      </a:ln>
                    </p:spPr>
                  </p:pic>
                </p:oleObj>
              </mc:Fallback>
            </mc:AlternateContent>
          </a:graphicData>
        </a:graphic>
      </p:graphicFrame>
      <p:sp>
        <p:nvSpPr>
          <p:cNvPr id="5" name="ZoneTexte 4"/>
          <p:cNvSpPr txBox="1"/>
          <p:nvPr/>
        </p:nvSpPr>
        <p:spPr>
          <a:xfrm>
            <a:off x="3214942" y="4725144"/>
            <a:ext cx="441146" cy="707886"/>
          </a:xfrm>
          <a:prstGeom prst="rect">
            <a:avLst/>
          </a:prstGeom>
          <a:noFill/>
        </p:spPr>
        <p:txBody>
          <a:bodyPr wrap="none" rtlCol="0">
            <a:spAutoFit/>
          </a:bodyPr>
          <a:lstStyle/>
          <a:p>
            <a:r>
              <a:rPr lang="fr-FR" sz="4000" dirty="0">
                <a:solidFill>
                  <a:srgbClr val="FF0000"/>
                </a:solidFill>
              </a:rPr>
              <a:t>x</a:t>
            </a:r>
            <a:endParaRPr lang="en-US" sz="4000" dirty="0">
              <a:solidFill>
                <a:srgbClr val="FF0000"/>
              </a:solidFill>
            </a:endParaRPr>
          </a:p>
        </p:txBody>
      </p:sp>
      <p:sp>
        <p:nvSpPr>
          <p:cNvPr id="15" name="ZoneTexte 14"/>
          <p:cNvSpPr txBox="1"/>
          <p:nvPr/>
        </p:nvSpPr>
        <p:spPr>
          <a:xfrm>
            <a:off x="3781908" y="5229200"/>
            <a:ext cx="441146" cy="707886"/>
          </a:xfrm>
          <a:prstGeom prst="rect">
            <a:avLst/>
          </a:prstGeom>
          <a:noFill/>
        </p:spPr>
        <p:txBody>
          <a:bodyPr wrap="none" rtlCol="0">
            <a:spAutoFit/>
          </a:bodyPr>
          <a:lstStyle/>
          <a:p>
            <a:r>
              <a:rPr lang="fr-FR" sz="4000" dirty="0">
                <a:solidFill>
                  <a:srgbClr val="FF0000"/>
                </a:solidFill>
              </a:rPr>
              <a:t>x</a:t>
            </a:r>
            <a:endParaRPr lang="en-US" sz="4000" dirty="0">
              <a:solidFill>
                <a:srgbClr val="FF0000"/>
              </a:solidFill>
            </a:endParaRPr>
          </a:p>
        </p:txBody>
      </p:sp>
      <p:sp>
        <p:nvSpPr>
          <p:cNvPr id="16" name="ZoneTexte 15"/>
          <p:cNvSpPr txBox="1"/>
          <p:nvPr/>
        </p:nvSpPr>
        <p:spPr>
          <a:xfrm>
            <a:off x="4313350" y="5226194"/>
            <a:ext cx="441146" cy="707886"/>
          </a:xfrm>
          <a:prstGeom prst="rect">
            <a:avLst/>
          </a:prstGeom>
          <a:noFill/>
        </p:spPr>
        <p:txBody>
          <a:bodyPr wrap="none" rtlCol="0">
            <a:spAutoFit/>
          </a:bodyPr>
          <a:lstStyle/>
          <a:p>
            <a:r>
              <a:rPr lang="fr-FR" sz="4000" dirty="0">
                <a:solidFill>
                  <a:srgbClr val="FF0000"/>
                </a:solidFill>
              </a:rPr>
              <a:t>x</a:t>
            </a:r>
            <a:endParaRPr lang="en-US" sz="4000" dirty="0">
              <a:solidFill>
                <a:srgbClr val="FF0000"/>
              </a:solidFill>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904312" y="166672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5" name="Rectangle 2"/>
          <p:cNvSpPr>
            <a:spLocks noGrp="1" noChangeArrowheads="1"/>
          </p:cNvSpPr>
          <p:nvPr>
            <p:ph type="title"/>
          </p:nvPr>
        </p:nvSpPr>
        <p:spPr>
          <a:xfrm>
            <a:off x="1981200" y="295275"/>
            <a:ext cx="7543800" cy="776288"/>
          </a:xfrm>
          <a:noFill/>
        </p:spPr>
        <p:txBody>
          <a:bodyPr/>
          <a:lstStyle/>
          <a:p>
            <a:pPr algn="ctr" eaLnBrk="1" hangingPunct="1"/>
            <a:r>
              <a:rPr lang="fr-FR"/>
              <a:t>Excitation lumineuse</a:t>
            </a:r>
          </a:p>
        </p:txBody>
      </p:sp>
      <p:sp>
        <p:nvSpPr>
          <p:cNvPr id="320514" name="Espace réservé du numéro de diapositive 4"/>
          <p:cNvSpPr>
            <a:spLocks noGrp="1"/>
          </p:cNvSpPr>
          <p:nvPr>
            <p:ph type="sldNum" sz="quarter" idx="12"/>
          </p:nvPr>
        </p:nvSpPr>
        <p:spPr>
          <a:noFill/>
        </p:spPr>
        <p:txBody>
          <a:bodyPr/>
          <a:lstStyle/>
          <a:p>
            <a:fld id="{05B3D337-944E-47DD-883E-68CE76E50DD2}" type="slidenum">
              <a:rPr lang="fr-FR" altLang="en-US"/>
              <a:pPr/>
              <a:t>265</a:t>
            </a:fld>
            <a:endParaRPr lang="fr-FR" altLang="en-US"/>
          </a:p>
        </p:txBody>
      </p:sp>
      <p:pic>
        <p:nvPicPr>
          <p:cNvPr id="320516"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24113" y="1484313"/>
            <a:ext cx="7993062" cy="5186362"/>
          </a:xfrm>
          <a:prstGeom prst="rect">
            <a:avLst/>
          </a:prstGeom>
          <a:noFill/>
          <a:ln w="9525">
            <a:noFill/>
            <a:miter lim="800000"/>
            <a:headEnd/>
            <a:tailEnd/>
          </a:ln>
        </p:spPr>
      </p:pic>
      <p:sp>
        <p:nvSpPr>
          <p:cNvPr id="435204" name="Text Box 4"/>
          <p:cNvSpPr txBox="1">
            <a:spLocks noChangeArrowheads="1"/>
          </p:cNvSpPr>
          <p:nvPr/>
        </p:nvSpPr>
        <p:spPr bwMode="auto">
          <a:xfrm rot="-5400000">
            <a:off x="1092200" y="3463925"/>
            <a:ext cx="2006600" cy="641350"/>
          </a:xfrm>
          <a:prstGeom prst="rect">
            <a:avLst/>
          </a:prstGeom>
          <a:noFill/>
          <a:ln w="9525">
            <a:noFill/>
            <a:miter lim="800000"/>
            <a:headEnd/>
            <a:tailEnd/>
          </a:ln>
          <a:effectLst/>
        </p:spPr>
        <p:txBody>
          <a:bodyPr>
            <a:spAutoFit/>
          </a:bodyPr>
          <a:lstStyle/>
          <a:p>
            <a:pPr>
              <a:defRPr/>
            </a:pPr>
            <a:r>
              <a:rPr kumimoji="1" lang="fr-FR" sz="3600" i="1">
                <a:solidFill>
                  <a:srgbClr val="FF0000"/>
                </a:solidFill>
                <a:effectLst>
                  <a:outerShdw blurRad="38100" dist="38100" dir="2700000" algn="tl">
                    <a:srgbClr val="C0C0C0"/>
                  </a:outerShdw>
                </a:effectLst>
                <a:latin typeface="Times New Roman" pitchFamily="18" charset="0"/>
              </a:rPr>
              <a:t>Type P</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type="title"/>
          </p:nvPr>
        </p:nvSpPr>
        <p:spPr>
          <a:xfrm>
            <a:off x="1981200" y="639764"/>
            <a:ext cx="7543800" cy="777875"/>
          </a:xfrm>
          <a:noFill/>
        </p:spPr>
        <p:txBody>
          <a:bodyPr>
            <a:normAutofit fontScale="90000"/>
          </a:bodyPr>
          <a:lstStyle/>
          <a:p>
            <a:pPr algn="ctr" eaLnBrk="1" hangingPunct="1"/>
            <a:r>
              <a:rPr lang="fr-FR"/>
              <a:t>Recombinaison radiative et non radiative </a:t>
            </a:r>
          </a:p>
        </p:txBody>
      </p:sp>
      <p:sp>
        <p:nvSpPr>
          <p:cNvPr id="321538" name="Espace réservé du numéro de diapositive 4"/>
          <p:cNvSpPr>
            <a:spLocks noGrp="1"/>
          </p:cNvSpPr>
          <p:nvPr>
            <p:ph type="sldNum" sz="quarter" idx="12"/>
          </p:nvPr>
        </p:nvSpPr>
        <p:spPr>
          <a:noFill/>
        </p:spPr>
        <p:txBody>
          <a:bodyPr/>
          <a:lstStyle/>
          <a:p>
            <a:fld id="{DDDFBFA3-35D4-4E62-BED5-93EC71A90CD7}" type="slidenum">
              <a:rPr lang="fr-FR" altLang="en-US"/>
              <a:pPr/>
              <a:t>266</a:t>
            </a:fld>
            <a:endParaRPr lang="fr-FR" altLang="en-US"/>
          </a:p>
        </p:txBody>
      </p:sp>
      <p:pic>
        <p:nvPicPr>
          <p:cNvPr id="321540" name="Picture 3"/>
          <p:cNvPicPr>
            <a:picLocks noChangeAspect="1" noChangeArrowheads="1"/>
          </p:cNvPicPr>
          <p:nvPr/>
        </p:nvPicPr>
        <p:blipFill>
          <a:blip r:embed="rId5" cstate="print">
            <a:clrChange>
              <a:clrFrom>
                <a:srgbClr val="FFFFFF"/>
              </a:clrFrom>
              <a:clrTo>
                <a:srgbClr val="FFFFFF">
                  <a:alpha val="0"/>
                </a:srgbClr>
              </a:clrTo>
            </a:clrChange>
          </a:blip>
          <a:srcRect r="7027"/>
          <a:stretch>
            <a:fillRect/>
          </a:stretch>
        </p:blipFill>
        <p:spPr bwMode="auto">
          <a:xfrm>
            <a:off x="1847851" y="1844676"/>
            <a:ext cx="8569325" cy="406717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1384" y="180951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2"/>
          <p:cNvSpPr>
            <a:spLocks noGrp="1" noChangeArrowheads="1"/>
          </p:cNvSpPr>
          <p:nvPr>
            <p:ph type="title"/>
          </p:nvPr>
        </p:nvSpPr>
        <p:spPr>
          <a:xfrm>
            <a:off x="1919288" y="188914"/>
            <a:ext cx="7543800" cy="604837"/>
          </a:xfrm>
          <a:noFill/>
        </p:spPr>
        <p:txBody>
          <a:bodyPr/>
          <a:lstStyle/>
          <a:p>
            <a:pPr algn="ctr" eaLnBrk="1" hangingPunct="1"/>
            <a:r>
              <a:rPr lang="fr-FR" sz="3000"/>
              <a:t>Recombinaisons de surface</a:t>
            </a:r>
          </a:p>
        </p:txBody>
      </p:sp>
      <p:sp>
        <p:nvSpPr>
          <p:cNvPr id="322562" name="Espace réservé du numéro de diapositive 4"/>
          <p:cNvSpPr>
            <a:spLocks noGrp="1"/>
          </p:cNvSpPr>
          <p:nvPr>
            <p:ph type="sldNum" sz="quarter" idx="12"/>
          </p:nvPr>
        </p:nvSpPr>
        <p:spPr>
          <a:noFill/>
        </p:spPr>
        <p:txBody>
          <a:bodyPr/>
          <a:lstStyle/>
          <a:p>
            <a:fld id="{EEBDF13D-A27D-4471-8C7B-7F578C49FCA0}" type="slidenum">
              <a:rPr lang="fr-FR" altLang="en-US"/>
              <a:pPr/>
              <a:t>267</a:t>
            </a:fld>
            <a:endParaRPr lang="fr-FR" altLang="en-US"/>
          </a:p>
        </p:txBody>
      </p:sp>
      <p:pic>
        <p:nvPicPr>
          <p:cNvPr id="322564" name="Picture 3"/>
          <p:cNvPicPr>
            <a:picLocks noChangeAspect="1" noChangeArrowheads="1"/>
          </p:cNvPicPr>
          <p:nvPr/>
        </p:nvPicPr>
        <p:blipFill>
          <a:blip r:embed="rId5" cstate="print">
            <a:clrChange>
              <a:clrFrom>
                <a:srgbClr val="FFFFFF"/>
              </a:clrFrom>
              <a:clrTo>
                <a:srgbClr val="FFFFFF">
                  <a:alpha val="0"/>
                </a:srgbClr>
              </a:clrTo>
            </a:clrChange>
          </a:blip>
          <a:srcRect l="12137" r="12157"/>
          <a:stretch>
            <a:fillRect/>
          </a:stretch>
        </p:blipFill>
        <p:spPr bwMode="auto">
          <a:xfrm>
            <a:off x="3071814" y="836613"/>
            <a:ext cx="5832475" cy="57277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652" y="242088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151558" name="Rectangle 3"/>
          <p:cNvSpPr>
            <a:spLocks noGrp="1" noChangeArrowheads="1"/>
          </p:cNvSpPr>
          <p:nvPr>
            <p:ph idx="1"/>
          </p:nvPr>
        </p:nvSpPr>
        <p:spPr/>
        <p:txBody>
          <a:bodyPr/>
          <a:lstStyle/>
          <a:p>
            <a:pPr eaLnBrk="1" hangingPunct="1"/>
            <a:r>
              <a:rPr lang="fr-FR"/>
              <a:t>Courant de conduction: présence de champ électrique</a:t>
            </a:r>
          </a:p>
          <a:p>
            <a:pPr lvl="1" eaLnBrk="1" hangingPunct="1"/>
            <a:r>
              <a:rPr lang="fr-FR"/>
              <a:t>Si E=0, vitesse des électrons=vitesse thermique (10</a:t>
            </a:r>
            <a:r>
              <a:rPr lang="fr-FR" baseline="30000"/>
              <a:t>7</a:t>
            </a:r>
            <a:r>
              <a:rPr lang="fr-FR"/>
              <a:t> cm/s) mais  =&gt; vitesse </a:t>
            </a:r>
            <a:r>
              <a:rPr lang="fr-FR" b="1" i="1">
                <a:solidFill>
                  <a:srgbClr val="FF0000"/>
                </a:solidFill>
              </a:rPr>
              <a:t>moyenne</a:t>
            </a:r>
            <a:r>
              <a:rPr lang="fr-FR"/>
              <a:t> nulle car chocs (« scattering ») avec le réseau  + impuretés.</a:t>
            </a:r>
          </a:p>
          <a:p>
            <a:pPr lvl="1" eaLnBrk="1" hangingPunct="1"/>
            <a:r>
              <a:rPr lang="fr-FR"/>
              <a:t>Libre parcours moyen (« mean free path »):</a:t>
            </a:r>
          </a:p>
          <a:p>
            <a:pPr lvl="1" eaLnBrk="1" hangingPunct="1"/>
            <a:endParaRPr lang="fr-FR"/>
          </a:p>
          <a:p>
            <a:pPr lvl="1" eaLnBrk="1" hangingPunct="1">
              <a:buFont typeface="Wingdings" pitchFamily="2" charset="2"/>
              <a:buNone/>
            </a:pPr>
            <a:endParaRPr lang="fr-FR"/>
          </a:p>
        </p:txBody>
      </p:sp>
      <p:sp>
        <p:nvSpPr>
          <p:cNvPr id="151556" name="Espace réservé du numéro de diapositive 5"/>
          <p:cNvSpPr>
            <a:spLocks noGrp="1"/>
          </p:cNvSpPr>
          <p:nvPr>
            <p:ph type="sldNum" sz="quarter" idx="12"/>
          </p:nvPr>
        </p:nvSpPr>
        <p:spPr>
          <a:noFill/>
        </p:spPr>
        <p:txBody>
          <a:bodyPr/>
          <a:lstStyle/>
          <a:p>
            <a:fld id="{A3B677BE-D166-489B-9B1E-6177272BA9D5}" type="slidenum">
              <a:rPr lang="fr-FR" altLang="en-US"/>
              <a:pPr/>
              <a:t>268</a:t>
            </a:fld>
            <a:endParaRPr lang="fr-FR" altLang="en-US"/>
          </a:p>
        </p:txBody>
      </p:sp>
      <p:graphicFrame>
        <p:nvGraphicFramePr>
          <p:cNvPr id="151554" name="Object 4"/>
          <p:cNvGraphicFramePr>
            <a:graphicFrameLocks noChangeAspect="1"/>
          </p:cNvGraphicFramePr>
          <p:nvPr>
            <p:extLst>
              <p:ext uri="{D42A27DB-BD31-4B8C-83A1-F6EECF244321}">
                <p14:modId xmlns:p14="http://schemas.microsoft.com/office/powerpoint/2010/main" val="2928544917"/>
              </p:ext>
            </p:extLst>
          </p:nvPr>
        </p:nvGraphicFramePr>
        <p:xfrm>
          <a:off x="3412604" y="4216326"/>
          <a:ext cx="2552700" cy="631825"/>
        </p:xfrm>
        <a:graphic>
          <a:graphicData uri="http://schemas.openxmlformats.org/presentationml/2006/ole">
            <mc:AlternateContent xmlns:mc="http://schemas.openxmlformats.org/markup-compatibility/2006">
              <mc:Choice xmlns:v="urn:schemas-microsoft-com:vml" Requires="v">
                <p:oleObj name="Equation" r:id="rId5" imgW="1180800" imgH="291960" progId="Equation.3">
                  <p:embed/>
                </p:oleObj>
              </mc:Choice>
              <mc:Fallback>
                <p:oleObj name="Equation" r:id="rId5" imgW="1180800" imgH="291960" progId="Equation.3">
                  <p:embed/>
                  <p:pic>
                    <p:nvPicPr>
                      <p:cNvPr id="15155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604" y="4216326"/>
                        <a:ext cx="2552700" cy="631825"/>
                      </a:xfrm>
                      <a:prstGeom prst="rect">
                        <a:avLst/>
                      </a:prstGeom>
                      <a:solidFill>
                        <a:schemeClr val="accent1"/>
                      </a:solidFill>
                    </p:spPr>
                  </p:pic>
                </p:oleObj>
              </mc:Fallback>
            </mc:AlternateContent>
          </a:graphicData>
        </a:graphic>
      </p:graphicFrame>
      <p:graphicFrame>
        <p:nvGraphicFramePr>
          <p:cNvPr id="151555" name="Object 5"/>
          <p:cNvGraphicFramePr>
            <a:graphicFrameLocks noChangeAspect="1"/>
          </p:cNvGraphicFramePr>
          <p:nvPr>
            <p:extLst>
              <p:ext uri="{D42A27DB-BD31-4B8C-83A1-F6EECF244321}">
                <p14:modId xmlns:p14="http://schemas.microsoft.com/office/powerpoint/2010/main" val="3263363677"/>
              </p:ext>
            </p:extLst>
          </p:nvPr>
        </p:nvGraphicFramePr>
        <p:xfrm>
          <a:off x="7032104" y="4221088"/>
          <a:ext cx="1905000" cy="622300"/>
        </p:xfrm>
        <a:graphic>
          <a:graphicData uri="http://schemas.openxmlformats.org/presentationml/2006/ole">
            <mc:AlternateContent xmlns:mc="http://schemas.openxmlformats.org/markup-compatibility/2006">
              <mc:Choice xmlns:v="urn:schemas-microsoft-com:vml" Requires="v">
                <p:oleObj name="Equation" r:id="rId7" imgW="698400" imgH="228600" progId="Equation.3">
                  <p:embed/>
                </p:oleObj>
              </mc:Choice>
              <mc:Fallback>
                <p:oleObj name="Equation" r:id="rId7" imgW="698400" imgH="228600" progId="Equation.3">
                  <p:embed/>
                  <p:pic>
                    <p:nvPicPr>
                      <p:cNvPr id="15155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104" y="4221088"/>
                        <a:ext cx="1905000" cy="622300"/>
                      </a:xfrm>
                      <a:prstGeom prst="rect">
                        <a:avLst/>
                      </a:prstGeom>
                      <a:solidFill>
                        <a:schemeClr val="accent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5440" y="37949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2"/>
          <p:cNvSpPr>
            <a:spLocks noGrp="1" noChangeArrowheads="1"/>
          </p:cNvSpPr>
          <p:nvPr>
            <p:ph type="title"/>
          </p:nvPr>
        </p:nvSpPr>
        <p:spPr/>
        <p:txBody>
          <a:bodyPr/>
          <a:lstStyle/>
          <a:p>
            <a:pPr eaLnBrk="1" hangingPunct="1"/>
            <a:r>
              <a:rPr lang="fr-FR" sz="3500"/>
              <a:t>Vitesse de dérive (« drift velocity »)</a:t>
            </a:r>
          </a:p>
        </p:txBody>
      </p:sp>
      <p:sp>
        <p:nvSpPr>
          <p:cNvPr id="323586" name="Espace réservé du numéro de diapositive 4"/>
          <p:cNvSpPr>
            <a:spLocks noGrp="1"/>
          </p:cNvSpPr>
          <p:nvPr>
            <p:ph type="sldNum" sz="quarter" idx="12"/>
          </p:nvPr>
        </p:nvSpPr>
        <p:spPr>
          <a:noFill/>
        </p:spPr>
        <p:txBody>
          <a:bodyPr/>
          <a:lstStyle/>
          <a:p>
            <a:fld id="{1F78A398-374F-406B-AA29-E42CB64A9CB7}" type="slidenum">
              <a:rPr lang="fr-FR" altLang="en-US"/>
              <a:pPr/>
              <a:t>269</a:t>
            </a:fld>
            <a:endParaRPr lang="fr-FR" altLang="en-US"/>
          </a:p>
        </p:txBody>
      </p:sp>
      <p:pic>
        <p:nvPicPr>
          <p:cNvPr id="323588" name="Picture 3"/>
          <p:cNvPicPr>
            <a:picLocks noChangeAspect="1" noChangeArrowheads="1"/>
          </p:cNvPicPr>
          <p:nvPr/>
        </p:nvPicPr>
        <p:blipFill>
          <a:blip r:embed="rId5" cstate="print"/>
          <a:srcRect/>
          <a:stretch>
            <a:fillRect/>
          </a:stretch>
        </p:blipFill>
        <p:spPr bwMode="auto">
          <a:xfrm>
            <a:off x="2711450" y="2997201"/>
            <a:ext cx="3352800" cy="2924175"/>
          </a:xfrm>
          <a:prstGeom prst="rect">
            <a:avLst/>
          </a:prstGeom>
          <a:noFill/>
          <a:ln w="9525">
            <a:noFill/>
            <a:miter lim="800000"/>
            <a:headEnd/>
            <a:tailEnd/>
          </a:ln>
        </p:spPr>
      </p:pic>
      <p:pic>
        <p:nvPicPr>
          <p:cNvPr id="323589" name="Picture 4"/>
          <p:cNvPicPr>
            <a:picLocks noChangeAspect="1" noChangeArrowheads="1"/>
          </p:cNvPicPr>
          <p:nvPr/>
        </p:nvPicPr>
        <p:blipFill>
          <a:blip r:embed="rId6" cstate="print"/>
          <a:srcRect/>
          <a:stretch>
            <a:fillRect/>
          </a:stretch>
        </p:blipFill>
        <p:spPr bwMode="auto">
          <a:xfrm>
            <a:off x="7104064" y="2997200"/>
            <a:ext cx="3349625" cy="29210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432" y="20169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2"/>
          <p:cNvSpPr>
            <a:spLocks noGrp="1" noChangeArrowheads="1"/>
          </p:cNvSpPr>
          <p:nvPr>
            <p:ph type="title"/>
          </p:nvPr>
        </p:nvSpPr>
        <p:spPr/>
        <p:txBody>
          <a:bodyPr/>
          <a:lstStyle/>
          <a:p>
            <a:pPr eaLnBrk="1" hangingPunct="1"/>
            <a:r>
              <a:rPr lang="fr-FR" dirty="0"/>
              <a:t>Géométrie des cristaux</a:t>
            </a:r>
          </a:p>
        </p:txBody>
      </p:sp>
      <p:sp>
        <p:nvSpPr>
          <p:cNvPr id="224260" name="Rectangle 3"/>
          <p:cNvSpPr>
            <a:spLocks noGrp="1" noChangeArrowheads="1"/>
          </p:cNvSpPr>
          <p:nvPr>
            <p:ph idx="1"/>
          </p:nvPr>
        </p:nvSpPr>
        <p:spPr>
          <a:xfrm>
            <a:off x="1703388" y="1989138"/>
            <a:ext cx="4248150" cy="4392612"/>
          </a:xfrm>
        </p:spPr>
        <p:txBody>
          <a:bodyPr/>
          <a:lstStyle/>
          <a:p>
            <a:pPr eaLnBrk="1" hangingPunct="1">
              <a:lnSpc>
                <a:spcPct val="80000"/>
              </a:lnSpc>
            </a:pPr>
            <a:r>
              <a:rPr lang="fr-FR" sz="2100" u="sng" dirty="0"/>
              <a:t>Postulat de Bravais</a:t>
            </a:r>
            <a:r>
              <a:rPr lang="fr-FR" sz="2100" dirty="0"/>
              <a:t>: il existe dans le cristal un ensemble de points </a:t>
            </a:r>
            <a:r>
              <a:rPr lang="fr-FR" sz="2100" dirty="0" err="1"/>
              <a:t>P</a:t>
            </a:r>
            <a:r>
              <a:rPr lang="fr-FR" sz="2100" baseline="-25000" dirty="0" err="1"/>
              <a:t>n</a:t>
            </a:r>
            <a:r>
              <a:rPr lang="fr-FR" sz="2100" dirty="0"/>
              <a:t> qui ont exactement le même environnement microscopique que P</a:t>
            </a:r>
            <a:r>
              <a:rPr lang="fr-FR" sz="2100" baseline="-25000" dirty="0"/>
              <a:t>0</a:t>
            </a:r>
            <a:r>
              <a:rPr lang="fr-FR" sz="2100" dirty="0"/>
              <a:t> (le pt origine) </a:t>
            </a:r>
            <a:r>
              <a:rPr lang="fr-FR" sz="2100" dirty="0" err="1"/>
              <a:t>ie</a:t>
            </a:r>
            <a:r>
              <a:rPr lang="fr-FR" sz="2100" dirty="0"/>
              <a:t> que le paysage atomique vu de </a:t>
            </a:r>
            <a:r>
              <a:rPr lang="fr-FR" sz="2100" dirty="0" err="1"/>
              <a:t>P</a:t>
            </a:r>
            <a:r>
              <a:rPr lang="fr-FR" sz="2100" baseline="-25000" dirty="0" err="1"/>
              <a:t>n</a:t>
            </a:r>
            <a:r>
              <a:rPr lang="fr-FR" sz="2100" dirty="0"/>
              <a:t> est le même qu’en P</a:t>
            </a:r>
            <a:r>
              <a:rPr lang="fr-FR" sz="2100" baseline="-25000" dirty="0"/>
              <a:t>0</a:t>
            </a:r>
            <a:r>
              <a:rPr lang="fr-FR" sz="2100" dirty="0"/>
              <a:t> en grandeur </a:t>
            </a:r>
            <a:r>
              <a:rPr lang="fr-FR" sz="2100" u="sng" dirty="0">
                <a:solidFill>
                  <a:srgbClr val="FF0000"/>
                </a:solidFill>
              </a:rPr>
              <a:t>et</a:t>
            </a:r>
            <a:r>
              <a:rPr lang="fr-FR" sz="2100" dirty="0"/>
              <a:t> en direction. Cet ensemble de points est un ensemble de points congruents ou sommet du réseau</a:t>
            </a:r>
          </a:p>
          <a:p>
            <a:pPr eaLnBrk="1" hangingPunct="1">
              <a:lnSpc>
                <a:spcPct val="80000"/>
              </a:lnSpc>
            </a:pPr>
            <a:r>
              <a:rPr lang="fr-FR" sz="2100" u="sng" dirty="0"/>
              <a:t>Réseau de Bravais</a:t>
            </a:r>
            <a:r>
              <a:rPr lang="fr-FR" sz="2100" dirty="0"/>
              <a:t>: c’est un échantillon de réseau qui montre toutes les translations du réseau. Il y en a 14 différents</a:t>
            </a:r>
          </a:p>
        </p:txBody>
      </p:sp>
      <p:sp>
        <p:nvSpPr>
          <p:cNvPr id="224258" name="Espace réservé du numéro de diapositive 5"/>
          <p:cNvSpPr>
            <a:spLocks noGrp="1"/>
          </p:cNvSpPr>
          <p:nvPr>
            <p:ph type="sldNum" sz="quarter" idx="12"/>
          </p:nvPr>
        </p:nvSpPr>
        <p:spPr>
          <a:noFill/>
        </p:spPr>
        <p:txBody>
          <a:bodyPr/>
          <a:lstStyle/>
          <a:p>
            <a:fld id="{1D466C22-525F-490C-92BA-25228E380AD6}" type="slidenum">
              <a:rPr lang="fr-FR" altLang="en-US"/>
              <a:pPr/>
              <a:t>27</a:t>
            </a:fld>
            <a:endParaRPr lang="fr-FR" altLang="en-US"/>
          </a:p>
        </p:txBody>
      </p:sp>
      <p:grpSp>
        <p:nvGrpSpPr>
          <p:cNvPr id="224261" name="Group 39"/>
          <p:cNvGrpSpPr>
            <a:grpSpLocks/>
          </p:cNvGrpSpPr>
          <p:nvPr/>
        </p:nvGrpSpPr>
        <p:grpSpPr bwMode="auto">
          <a:xfrm>
            <a:off x="6024564" y="1789113"/>
            <a:ext cx="4535487" cy="3871912"/>
            <a:chOff x="2790" y="946"/>
            <a:chExt cx="2857" cy="2439"/>
          </a:xfrm>
        </p:grpSpPr>
        <p:sp>
          <p:nvSpPr>
            <p:cNvPr id="224262" name="Line 24"/>
            <p:cNvSpPr>
              <a:spLocks noChangeShapeType="1"/>
            </p:cNvSpPr>
            <p:nvPr/>
          </p:nvSpPr>
          <p:spPr bwMode="auto">
            <a:xfrm>
              <a:off x="3107" y="1886"/>
              <a:ext cx="817" cy="409"/>
            </a:xfrm>
            <a:prstGeom prst="line">
              <a:avLst/>
            </a:prstGeom>
            <a:noFill/>
            <a:ln w="9525">
              <a:solidFill>
                <a:schemeClr val="tx1"/>
              </a:solidFill>
              <a:round/>
              <a:headEnd/>
              <a:tailEnd type="triangle" w="med" len="med"/>
            </a:ln>
          </p:spPr>
          <p:txBody>
            <a:bodyPr/>
            <a:lstStyle/>
            <a:p>
              <a:endParaRPr lang="fr-FR"/>
            </a:p>
          </p:txBody>
        </p:sp>
        <p:sp>
          <p:nvSpPr>
            <p:cNvPr id="224263" name="Text Box 25"/>
            <p:cNvSpPr txBox="1">
              <a:spLocks noChangeArrowheads="1"/>
            </p:cNvSpPr>
            <p:nvPr/>
          </p:nvSpPr>
          <p:spPr bwMode="auto">
            <a:xfrm>
              <a:off x="2790" y="1342"/>
              <a:ext cx="252" cy="231"/>
            </a:xfrm>
            <a:prstGeom prst="rect">
              <a:avLst/>
            </a:prstGeom>
            <a:noFill/>
            <a:ln w="9525">
              <a:noFill/>
              <a:miter lim="800000"/>
              <a:headEnd/>
              <a:tailEnd/>
            </a:ln>
          </p:spPr>
          <p:txBody>
            <a:bodyPr wrap="none">
              <a:spAutoFit/>
            </a:bodyPr>
            <a:lstStyle/>
            <a:p>
              <a:r>
                <a:rPr lang="fr-FR">
                  <a:latin typeface="Symbol" pitchFamily="18" charset="2"/>
                </a:rPr>
                <a:t>D</a:t>
              </a:r>
              <a:r>
                <a:rPr lang="fr-FR" baseline="-25000">
                  <a:latin typeface="Symbol" pitchFamily="18" charset="2"/>
                </a:rPr>
                <a:t>1</a:t>
              </a:r>
              <a:endParaRPr lang="fr-FR">
                <a:latin typeface="Symbol" pitchFamily="18" charset="2"/>
              </a:endParaRPr>
            </a:p>
          </p:txBody>
        </p:sp>
        <p:sp>
          <p:nvSpPr>
            <p:cNvPr id="224264" name="Text Box 26"/>
            <p:cNvSpPr txBox="1">
              <a:spLocks noChangeArrowheads="1"/>
            </p:cNvSpPr>
            <p:nvPr/>
          </p:nvSpPr>
          <p:spPr bwMode="auto">
            <a:xfrm>
              <a:off x="4385" y="1323"/>
              <a:ext cx="252" cy="231"/>
            </a:xfrm>
            <a:prstGeom prst="rect">
              <a:avLst/>
            </a:prstGeom>
            <a:noFill/>
            <a:ln w="9525">
              <a:noFill/>
              <a:miter lim="800000"/>
              <a:headEnd/>
              <a:tailEnd/>
            </a:ln>
          </p:spPr>
          <p:txBody>
            <a:bodyPr wrap="none">
              <a:spAutoFit/>
            </a:bodyPr>
            <a:lstStyle/>
            <a:p>
              <a:r>
                <a:rPr lang="fr-FR">
                  <a:latin typeface="Symbol" pitchFamily="18" charset="2"/>
                </a:rPr>
                <a:t>D</a:t>
              </a:r>
              <a:r>
                <a:rPr lang="fr-FR" baseline="-25000">
                  <a:latin typeface="Symbol" pitchFamily="18" charset="2"/>
                </a:rPr>
                <a:t>2</a:t>
              </a:r>
              <a:endParaRPr lang="fr-FR">
                <a:latin typeface="Symbol" pitchFamily="18" charset="2"/>
              </a:endParaRPr>
            </a:p>
          </p:txBody>
        </p:sp>
        <p:sp>
          <p:nvSpPr>
            <p:cNvPr id="224265" name="Text Box 27"/>
            <p:cNvSpPr txBox="1">
              <a:spLocks noChangeArrowheads="1"/>
            </p:cNvSpPr>
            <p:nvPr/>
          </p:nvSpPr>
          <p:spPr bwMode="auto">
            <a:xfrm>
              <a:off x="3334" y="1342"/>
              <a:ext cx="225" cy="231"/>
            </a:xfrm>
            <a:prstGeom prst="rect">
              <a:avLst/>
            </a:prstGeom>
            <a:noFill/>
            <a:ln w="9525">
              <a:noFill/>
              <a:miter lim="800000"/>
              <a:headEnd/>
              <a:tailEnd/>
            </a:ln>
          </p:spPr>
          <p:txBody>
            <a:bodyPr wrap="none">
              <a:spAutoFit/>
            </a:bodyPr>
            <a:lstStyle/>
            <a:p>
              <a:r>
                <a:rPr lang="fr-FR">
                  <a:latin typeface="Symbol" pitchFamily="18" charset="2"/>
                </a:rPr>
                <a:t>D</a:t>
              </a:r>
              <a:r>
                <a:rPr lang="fr-FR" baseline="30000"/>
                <a:t>’</a:t>
              </a:r>
              <a:endParaRPr lang="fr-FR">
                <a:latin typeface="Symbol" pitchFamily="18" charset="2"/>
              </a:endParaRPr>
            </a:p>
          </p:txBody>
        </p:sp>
        <p:sp>
          <p:nvSpPr>
            <p:cNvPr id="224266" name="Text Box 28"/>
            <p:cNvSpPr txBox="1">
              <a:spLocks noChangeArrowheads="1"/>
            </p:cNvSpPr>
            <p:nvPr/>
          </p:nvSpPr>
          <p:spPr bwMode="auto">
            <a:xfrm>
              <a:off x="3833" y="1342"/>
              <a:ext cx="246" cy="231"/>
            </a:xfrm>
            <a:prstGeom prst="rect">
              <a:avLst/>
            </a:prstGeom>
            <a:noFill/>
            <a:ln w="9525">
              <a:noFill/>
              <a:miter lim="800000"/>
              <a:headEnd/>
              <a:tailEnd/>
            </a:ln>
          </p:spPr>
          <p:txBody>
            <a:bodyPr wrap="none">
              <a:spAutoFit/>
            </a:bodyPr>
            <a:lstStyle/>
            <a:p>
              <a:r>
                <a:rPr lang="fr-FR">
                  <a:latin typeface="Symbol" pitchFamily="18" charset="2"/>
                </a:rPr>
                <a:t>D</a:t>
              </a:r>
              <a:r>
                <a:rPr lang="fr-FR" baseline="30000"/>
                <a:t>’’</a:t>
              </a:r>
              <a:endParaRPr lang="fr-FR">
                <a:latin typeface="Symbol" pitchFamily="18" charset="2"/>
              </a:endParaRPr>
            </a:p>
          </p:txBody>
        </p:sp>
        <p:sp>
          <p:nvSpPr>
            <p:cNvPr id="224267" name="Text Box 29"/>
            <p:cNvSpPr txBox="1">
              <a:spLocks noChangeArrowheads="1"/>
            </p:cNvSpPr>
            <p:nvPr/>
          </p:nvSpPr>
          <p:spPr bwMode="auto">
            <a:xfrm>
              <a:off x="2835" y="1796"/>
              <a:ext cx="265" cy="231"/>
            </a:xfrm>
            <a:prstGeom prst="rect">
              <a:avLst/>
            </a:prstGeom>
            <a:noFill/>
            <a:ln w="9525">
              <a:noFill/>
              <a:miter lim="800000"/>
              <a:headEnd/>
              <a:tailEnd/>
            </a:ln>
          </p:spPr>
          <p:txBody>
            <a:bodyPr wrap="none">
              <a:spAutoFit/>
            </a:bodyPr>
            <a:lstStyle/>
            <a:p>
              <a:r>
                <a:rPr lang="fr-FR" b="1"/>
                <a:t>P</a:t>
              </a:r>
              <a:r>
                <a:rPr lang="fr-FR" b="1" baseline="-25000"/>
                <a:t>0</a:t>
              </a:r>
              <a:endParaRPr lang="fr-FR" b="1"/>
            </a:p>
          </p:txBody>
        </p:sp>
        <p:sp>
          <p:nvSpPr>
            <p:cNvPr id="224268" name="Text Box 30"/>
            <p:cNvSpPr txBox="1">
              <a:spLocks noChangeArrowheads="1"/>
            </p:cNvSpPr>
            <p:nvPr/>
          </p:nvSpPr>
          <p:spPr bwMode="auto">
            <a:xfrm>
              <a:off x="3062" y="2204"/>
              <a:ext cx="265" cy="231"/>
            </a:xfrm>
            <a:prstGeom prst="rect">
              <a:avLst/>
            </a:prstGeom>
            <a:noFill/>
            <a:ln w="9525">
              <a:noFill/>
              <a:miter lim="800000"/>
              <a:headEnd/>
              <a:tailEnd/>
            </a:ln>
          </p:spPr>
          <p:txBody>
            <a:bodyPr wrap="none">
              <a:spAutoFit/>
            </a:bodyPr>
            <a:lstStyle/>
            <a:p>
              <a:r>
                <a:rPr lang="fr-FR" b="1"/>
                <a:t>P</a:t>
              </a:r>
              <a:r>
                <a:rPr lang="fr-FR" b="1" baseline="-25000"/>
                <a:t>1</a:t>
              </a:r>
              <a:endParaRPr lang="fr-FR" b="1"/>
            </a:p>
          </p:txBody>
        </p:sp>
        <p:sp>
          <p:nvSpPr>
            <p:cNvPr id="224269" name="Text Box 31"/>
            <p:cNvSpPr txBox="1">
              <a:spLocks noChangeArrowheads="1"/>
            </p:cNvSpPr>
            <p:nvPr/>
          </p:nvSpPr>
          <p:spPr bwMode="auto">
            <a:xfrm>
              <a:off x="3334" y="2657"/>
              <a:ext cx="265" cy="231"/>
            </a:xfrm>
            <a:prstGeom prst="rect">
              <a:avLst/>
            </a:prstGeom>
            <a:noFill/>
            <a:ln w="9525">
              <a:noFill/>
              <a:miter lim="800000"/>
              <a:headEnd/>
              <a:tailEnd/>
            </a:ln>
          </p:spPr>
          <p:txBody>
            <a:bodyPr wrap="none">
              <a:spAutoFit/>
            </a:bodyPr>
            <a:lstStyle/>
            <a:p>
              <a:r>
                <a:rPr lang="fr-FR" b="1"/>
                <a:t>P</a:t>
              </a:r>
              <a:r>
                <a:rPr lang="fr-FR" b="1" baseline="-25000"/>
                <a:t>2</a:t>
              </a:r>
              <a:endParaRPr lang="fr-FR" b="1"/>
            </a:p>
          </p:txBody>
        </p:sp>
        <p:sp>
          <p:nvSpPr>
            <p:cNvPr id="224270" name="Text Box 33"/>
            <p:cNvSpPr txBox="1">
              <a:spLocks noChangeArrowheads="1"/>
            </p:cNvSpPr>
            <p:nvPr/>
          </p:nvSpPr>
          <p:spPr bwMode="auto">
            <a:xfrm>
              <a:off x="5058" y="2022"/>
              <a:ext cx="271" cy="231"/>
            </a:xfrm>
            <a:prstGeom prst="rect">
              <a:avLst/>
            </a:prstGeom>
            <a:noFill/>
            <a:ln w="9525">
              <a:noFill/>
              <a:miter lim="800000"/>
              <a:headEnd/>
              <a:tailEnd/>
            </a:ln>
          </p:spPr>
          <p:txBody>
            <a:bodyPr wrap="none">
              <a:spAutoFit/>
            </a:bodyPr>
            <a:lstStyle/>
            <a:p>
              <a:r>
                <a:rPr lang="fr-FR" b="1"/>
                <a:t>P</a:t>
              </a:r>
              <a:r>
                <a:rPr lang="fr-FR" b="1" baseline="-25000"/>
                <a:t>n</a:t>
              </a:r>
              <a:endParaRPr lang="fr-FR" b="1"/>
            </a:p>
          </p:txBody>
        </p:sp>
        <p:sp>
          <p:nvSpPr>
            <p:cNvPr id="224271" name="Text Box 35"/>
            <p:cNvSpPr txBox="1">
              <a:spLocks noChangeArrowheads="1"/>
            </p:cNvSpPr>
            <p:nvPr/>
          </p:nvSpPr>
          <p:spPr bwMode="auto">
            <a:xfrm>
              <a:off x="3892" y="2030"/>
              <a:ext cx="292" cy="231"/>
            </a:xfrm>
            <a:prstGeom prst="rect">
              <a:avLst/>
            </a:prstGeom>
            <a:noFill/>
            <a:ln w="9525">
              <a:noFill/>
              <a:miter lim="800000"/>
              <a:headEnd/>
              <a:tailEnd/>
            </a:ln>
          </p:spPr>
          <p:txBody>
            <a:bodyPr wrap="none">
              <a:spAutoFit/>
            </a:bodyPr>
            <a:lstStyle/>
            <a:p>
              <a:r>
                <a:rPr lang="fr-FR" b="1"/>
                <a:t>P</a:t>
              </a:r>
              <a:r>
                <a:rPr lang="fr-FR" b="1" baseline="-25000"/>
                <a:t>1</a:t>
              </a:r>
              <a:r>
                <a:rPr lang="fr-FR" b="1" baseline="30000"/>
                <a:t>’</a:t>
              </a:r>
              <a:endParaRPr lang="fr-FR" b="1"/>
            </a:p>
          </p:txBody>
        </p:sp>
        <p:grpSp>
          <p:nvGrpSpPr>
            <p:cNvPr id="224272" name="Group 38"/>
            <p:cNvGrpSpPr>
              <a:grpSpLocks/>
            </p:cNvGrpSpPr>
            <p:nvPr/>
          </p:nvGrpSpPr>
          <p:grpSpPr bwMode="auto">
            <a:xfrm>
              <a:off x="2880" y="946"/>
              <a:ext cx="2767" cy="2439"/>
              <a:chOff x="2880" y="946"/>
              <a:chExt cx="2767" cy="2439"/>
            </a:xfrm>
          </p:grpSpPr>
          <p:grpSp>
            <p:nvGrpSpPr>
              <p:cNvPr id="224273" name="Group 23"/>
              <p:cNvGrpSpPr>
                <a:grpSpLocks/>
              </p:cNvGrpSpPr>
              <p:nvPr/>
            </p:nvGrpSpPr>
            <p:grpSpPr bwMode="auto">
              <a:xfrm>
                <a:off x="2970" y="1569"/>
                <a:ext cx="2677" cy="1816"/>
                <a:chOff x="2879" y="1253"/>
                <a:chExt cx="2677" cy="1816"/>
              </a:xfrm>
            </p:grpSpPr>
            <p:sp>
              <p:nvSpPr>
                <p:cNvPr id="224276" name="Line 4"/>
                <p:cNvSpPr>
                  <a:spLocks noChangeShapeType="1"/>
                </p:cNvSpPr>
                <p:nvPr/>
              </p:nvSpPr>
              <p:spPr bwMode="auto">
                <a:xfrm>
                  <a:off x="3378" y="1299"/>
                  <a:ext cx="1134" cy="1679"/>
                </a:xfrm>
                <a:prstGeom prst="line">
                  <a:avLst/>
                </a:prstGeom>
                <a:noFill/>
                <a:ln w="9525">
                  <a:solidFill>
                    <a:schemeClr val="tx1"/>
                  </a:solidFill>
                  <a:round/>
                  <a:headEnd/>
                  <a:tailEnd/>
                </a:ln>
              </p:spPr>
              <p:txBody>
                <a:bodyPr/>
                <a:lstStyle/>
                <a:p>
                  <a:endParaRPr lang="fr-FR"/>
                </a:p>
              </p:txBody>
            </p:sp>
            <p:sp>
              <p:nvSpPr>
                <p:cNvPr id="224277" name="Line 5"/>
                <p:cNvSpPr>
                  <a:spLocks noChangeShapeType="1"/>
                </p:cNvSpPr>
                <p:nvPr/>
              </p:nvSpPr>
              <p:spPr bwMode="auto">
                <a:xfrm>
                  <a:off x="2879" y="1390"/>
                  <a:ext cx="1134" cy="1679"/>
                </a:xfrm>
                <a:prstGeom prst="line">
                  <a:avLst/>
                </a:prstGeom>
                <a:noFill/>
                <a:ln w="9525">
                  <a:solidFill>
                    <a:schemeClr val="tx1"/>
                  </a:solidFill>
                  <a:round/>
                  <a:headEnd/>
                  <a:tailEnd/>
                </a:ln>
              </p:spPr>
              <p:txBody>
                <a:bodyPr/>
                <a:lstStyle/>
                <a:p>
                  <a:endParaRPr lang="fr-FR"/>
                </a:p>
              </p:txBody>
            </p:sp>
            <p:sp>
              <p:nvSpPr>
                <p:cNvPr id="224278" name="Line 6"/>
                <p:cNvSpPr>
                  <a:spLocks noChangeShapeType="1"/>
                </p:cNvSpPr>
                <p:nvPr/>
              </p:nvSpPr>
              <p:spPr bwMode="auto">
                <a:xfrm>
                  <a:off x="3877" y="1254"/>
                  <a:ext cx="1134" cy="1679"/>
                </a:xfrm>
                <a:prstGeom prst="line">
                  <a:avLst/>
                </a:prstGeom>
                <a:noFill/>
                <a:ln w="9525">
                  <a:solidFill>
                    <a:schemeClr val="tx1"/>
                  </a:solidFill>
                  <a:round/>
                  <a:headEnd/>
                  <a:tailEnd/>
                </a:ln>
              </p:spPr>
              <p:txBody>
                <a:bodyPr/>
                <a:lstStyle/>
                <a:p>
                  <a:endParaRPr lang="fr-FR"/>
                </a:p>
              </p:txBody>
            </p:sp>
            <p:sp>
              <p:nvSpPr>
                <p:cNvPr id="224279" name="Line 7"/>
                <p:cNvSpPr>
                  <a:spLocks noChangeShapeType="1"/>
                </p:cNvSpPr>
                <p:nvPr/>
              </p:nvSpPr>
              <p:spPr bwMode="auto">
                <a:xfrm>
                  <a:off x="4422" y="1253"/>
                  <a:ext cx="1134" cy="1679"/>
                </a:xfrm>
                <a:prstGeom prst="line">
                  <a:avLst/>
                </a:prstGeom>
                <a:noFill/>
                <a:ln w="9525">
                  <a:solidFill>
                    <a:schemeClr val="tx1"/>
                  </a:solidFill>
                  <a:round/>
                  <a:headEnd/>
                  <a:tailEnd/>
                </a:ln>
              </p:spPr>
              <p:txBody>
                <a:bodyPr/>
                <a:lstStyle/>
                <a:p>
                  <a:endParaRPr lang="fr-FR"/>
                </a:p>
              </p:txBody>
            </p:sp>
            <p:sp>
              <p:nvSpPr>
                <p:cNvPr id="224280" name="Oval 11"/>
                <p:cNvSpPr>
                  <a:spLocks noChangeArrowheads="1"/>
                </p:cNvSpPr>
                <p:nvPr/>
              </p:nvSpPr>
              <p:spPr bwMode="auto">
                <a:xfrm>
                  <a:off x="4620" y="1549"/>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1" name="Oval 12"/>
                <p:cNvSpPr>
                  <a:spLocks noChangeArrowheads="1"/>
                </p:cNvSpPr>
                <p:nvPr/>
              </p:nvSpPr>
              <p:spPr bwMode="auto">
                <a:xfrm>
                  <a:off x="4080" y="1554"/>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2" name="Oval 13"/>
                <p:cNvSpPr>
                  <a:spLocks noChangeArrowheads="1"/>
                </p:cNvSpPr>
                <p:nvPr/>
              </p:nvSpPr>
              <p:spPr bwMode="auto">
                <a:xfrm>
                  <a:off x="3544" y="1546"/>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3" name="Oval 14"/>
                <p:cNvSpPr>
                  <a:spLocks noChangeArrowheads="1"/>
                </p:cNvSpPr>
                <p:nvPr/>
              </p:nvSpPr>
              <p:spPr bwMode="auto">
                <a:xfrm>
                  <a:off x="2979" y="1546"/>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4" name="Oval 15"/>
                <p:cNvSpPr>
                  <a:spLocks noChangeArrowheads="1"/>
                </p:cNvSpPr>
                <p:nvPr/>
              </p:nvSpPr>
              <p:spPr bwMode="auto">
                <a:xfrm>
                  <a:off x="3259" y="1965"/>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5" name="Oval 16"/>
                <p:cNvSpPr>
                  <a:spLocks noChangeArrowheads="1"/>
                </p:cNvSpPr>
                <p:nvPr/>
              </p:nvSpPr>
              <p:spPr bwMode="auto">
                <a:xfrm>
                  <a:off x="3819" y="1962"/>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6" name="Oval 17"/>
                <p:cNvSpPr>
                  <a:spLocks noChangeArrowheads="1"/>
                </p:cNvSpPr>
                <p:nvPr/>
              </p:nvSpPr>
              <p:spPr bwMode="auto">
                <a:xfrm>
                  <a:off x="4348" y="19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7" name="Oval 18"/>
                <p:cNvSpPr>
                  <a:spLocks noChangeArrowheads="1"/>
                </p:cNvSpPr>
                <p:nvPr/>
              </p:nvSpPr>
              <p:spPr bwMode="auto">
                <a:xfrm>
                  <a:off x="3523" y="23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8" name="Oval 19"/>
                <p:cNvSpPr>
                  <a:spLocks noChangeArrowheads="1"/>
                </p:cNvSpPr>
                <p:nvPr/>
              </p:nvSpPr>
              <p:spPr bwMode="auto">
                <a:xfrm>
                  <a:off x="4892" y="19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89" name="Oval 20"/>
                <p:cNvSpPr>
                  <a:spLocks noChangeArrowheads="1"/>
                </p:cNvSpPr>
                <p:nvPr/>
              </p:nvSpPr>
              <p:spPr bwMode="auto">
                <a:xfrm>
                  <a:off x="4620" y="23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90" name="Oval 21"/>
                <p:cNvSpPr>
                  <a:spLocks noChangeArrowheads="1"/>
                </p:cNvSpPr>
                <p:nvPr/>
              </p:nvSpPr>
              <p:spPr bwMode="auto">
                <a:xfrm>
                  <a:off x="4083" y="2363"/>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224291" name="Oval 22"/>
                <p:cNvSpPr>
                  <a:spLocks noChangeArrowheads="1"/>
                </p:cNvSpPr>
                <p:nvPr/>
              </p:nvSpPr>
              <p:spPr bwMode="auto">
                <a:xfrm>
                  <a:off x="5156" y="2357"/>
                  <a:ext cx="46" cy="46"/>
                </a:xfrm>
                <a:prstGeom prst="ellipse">
                  <a:avLst/>
                </a:prstGeom>
                <a:solidFill>
                  <a:srgbClr val="FF0000"/>
                </a:solidFill>
                <a:ln w="9525">
                  <a:solidFill>
                    <a:srgbClr val="FF0000"/>
                  </a:solidFill>
                  <a:round/>
                  <a:headEnd/>
                  <a:tailEnd/>
                </a:ln>
              </p:spPr>
              <p:txBody>
                <a:bodyPr wrap="none" anchor="ctr"/>
                <a:lstStyle/>
                <a:p>
                  <a:endParaRPr lang="fr-FR"/>
                </a:p>
              </p:txBody>
            </p:sp>
          </p:grpSp>
          <p:sp>
            <p:nvSpPr>
              <p:cNvPr id="224274" name="AutoShape 36"/>
              <p:cNvSpPr>
                <a:spLocks/>
              </p:cNvSpPr>
              <p:nvPr/>
            </p:nvSpPr>
            <p:spPr bwMode="auto">
              <a:xfrm rot="5400000">
                <a:off x="3561" y="481"/>
                <a:ext cx="136" cy="1497"/>
              </a:xfrm>
              <a:prstGeom prst="leftBrace">
                <a:avLst>
                  <a:gd name="adj1" fmla="val 91728"/>
                  <a:gd name="adj2" fmla="val 50000"/>
                </a:avLst>
              </a:prstGeom>
              <a:noFill/>
              <a:ln w="9525">
                <a:solidFill>
                  <a:schemeClr val="tx1"/>
                </a:solidFill>
                <a:round/>
                <a:headEnd/>
                <a:tailEnd/>
              </a:ln>
            </p:spPr>
            <p:txBody>
              <a:bodyPr wrap="none" anchor="ctr"/>
              <a:lstStyle/>
              <a:p>
                <a:endParaRPr lang="fr-FR"/>
              </a:p>
            </p:txBody>
          </p:sp>
          <p:sp>
            <p:nvSpPr>
              <p:cNvPr id="224275" name="Text Box 37"/>
              <p:cNvSpPr txBox="1">
                <a:spLocks noChangeArrowheads="1"/>
              </p:cNvSpPr>
              <p:nvPr/>
            </p:nvSpPr>
            <p:spPr bwMode="auto">
              <a:xfrm>
                <a:off x="3230" y="946"/>
                <a:ext cx="1053" cy="231"/>
              </a:xfrm>
              <a:prstGeom prst="rect">
                <a:avLst/>
              </a:prstGeom>
              <a:noFill/>
              <a:ln w="9525">
                <a:noFill/>
                <a:miter lim="800000"/>
                <a:headEnd/>
                <a:tailEnd/>
              </a:ln>
            </p:spPr>
            <p:txBody>
              <a:bodyPr wrap="none">
                <a:spAutoFit/>
              </a:bodyPr>
              <a:lstStyle/>
              <a:p>
                <a:r>
                  <a:rPr lang="fr-FR">
                    <a:latin typeface="Symbol" pitchFamily="18" charset="2"/>
                  </a:rPr>
                  <a:t>D</a:t>
                </a:r>
                <a:r>
                  <a:rPr lang="fr-FR"/>
                  <a:t> </a:t>
                </a:r>
                <a:r>
                  <a:rPr lang="fr-FR">
                    <a:sym typeface="Wingdings" pitchFamily="2" charset="2"/>
                  </a:rPr>
                  <a:t> directions</a:t>
                </a:r>
                <a:endParaRPr lang="fr-FR">
                  <a:latin typeface="Symbol" pitchFamily="18" charset="2"/>
                </a:endParaRPr>
              </a:p>
            </p:txBody>
          </p:sp>
        </p:grpSp>
      </p:gr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3" name="Rectangle 2"/>
          <p:cNvSpPr>
            <a:spLocks noGrp="1" noChangeArrowheads="1"/>
          </p:cNvSpPr>
          <p:nvPr>
            <p:ph type="title"/>
          </p:nvPr>
        </p:nvSpPr>
        <p:spPr>
          <a:xfrm>
            <a:off x="1981200" y="207964"/>
            <a:ext cx="7543800" cy="777875"/>
          </a:xfrm>
        </p:spPr>
        <p:txBody>
          <a:bodyPr/>
          <a:lstStyle/>
          <a:p>
            <a:pPr eaLnBrk="1" hangingPunct="1"/>
            <a:r>
              <a:rPr lang="fr-FR" sz="3000" dirty="0"/>
              <a:t>Courants dans les SC</a:t>
            </a:r>
          </a:p>
        </p:txBody>
      </p:sp>
      <p:sp>
        <p:nvSpPr>
          <p:cNvPr id="152584" name="Rectangle 3"/>
          <p:cNvSpPr>
            <a:spLocks noGrp="1" noChangeArrowheads="1"/>
          </p:cNvSpPr>
          <p:nvPr>
            <p:ph idx="1"/>
          </p:nvPr>
        </p:nvSpPr>
        <p:spPr>
          <a:xfrm>
            <a:off x="2514600" y="1676400"/>
            <a:ext cx="7772400" cy="4876800"/>
          </a:xfrm>
        </p:spPr>
        <p:txBody>
          <a:bodyPr/>
          <a:lstStyle/>
          <a:p>
            <a:pPr eaLnBrk="1" hangingPunct="1"/>
            <a:r>
              <a:rPr lang="fr-FR" dirty="0"/>
              <a:t>Courant de conduction: présence de champ électrique</a:t>
            </a:r>
          </a:p>
          <a:p>
            <a:pPr lvl="1" eaLnBrk="1" hangingPunct="1"/>
            <a:r>
              <a:rPr lang="fr-FR" dirty="0"/>
              <a:t>Entre deux chocs, les électrons sont accélérés uniformément suivant</a:t>
            </a:r>
          </a:p>
          <a:p>
            <a:pPr lvl="1" eaLnBrk="1" hangingPunct="1"/>
            <a:r>
              <a:rPr lang="fr-FR" dirty="0"/>
              <a:t>Accélération:</a:t>
            </a:r>
          </a:p>
          <a:p>
            <a:pPr lvl="1" eaLnBrk="1" hangingPunct="1"/>
            <a:endParaRPr lang="fr-FR" dirty="0"/>
          </a:p>
          <a:p>
            <a:pPr lvl="1" eaLnBrk="1" hangingPunct="1"/>
            <a:endParaRPr lang="fr-FR" dirty="0"/>
          </a:p>
          <a:p>
            <a:pPr lvl="1" eaLnBrk="1" hangingPunct="1"/>
            <a:r>
              <a:rPr lang="fr-FR" dirty="0"/>
              <a:t>Vitesse:</a:t>
            </a:r>
          </a:p>
          <a:p>
            <a:pPr lvl="1" eaLnBrk="1" hangingPunct="1"/>
            <a:endParaRPr lang="fr-FR" dirty="0"/>
          </a:p>
          <a:p>
            <a:pPr lvl="1" eaLnBrk="1" hangingPunct="1"/>
            <a:endParaRPr lang="fr-FR" dirty="0"/>
          </a:p>
          <a:p>
            <a:pPr lvl="1" eaLnBrk="1" hangingPunct="1"/>
            <a:r>
              <a:rPr lang="fr-FR" dirty="0"/>
              <a:t>Mobilité:</a:t>
            </a:r>
          </a:p>
        </p:txBody>
      </p:sp>
      <p:sp>
        <p:nvSpPr>
          <p:cNvPr id="152582" name="Espace réservé du numéro de diapositive 5"/>
          <p:cNvSpPr>
            <a:spLocks noGrp="1"/>
          </p:cNvSpPr>
          <p:nvPr>
            <p:ph type="sldNum" sz="quarter" idx="12"/>
          </p:nvPr>
        </p:nvSpPr>
        <p:spPr>
          <a:noFill/>
        </p:spPr>
        <p:txBody>
          <a:bodyPr/>
          <a:lstStyle/>
          <a:p>
            <a:fld id="{7222542F-D5FE-49DD-A7D7-275BA8D9F645}" type="slidenum">
              <a:rPr lang="fr-FR" altLang="en-US"/>
              <a:pPr/>
              <a:t>270</a:t>
            </a:fld>
            <a:endParaRPr lang="fr-FR" altLang="en-US"/>
          </a:p>
        </p:txBody>
      </p:sp>
      <p:graphicFrame>
        <p:nvGraphicFramePr>
          <p:cNvPr id="152578" name="Object 4"/>
          <p:cNvGraphicFramePr>
            <a:graphicFrameLocks noChangeAspect="1"/>
          </p:cNvGraphicFramePr>
          <p:nvPr>
            <p:extLst>
              <p:ext uri="{D42A27DB-BD31-4B8C-83A1-F6EECF244321}">
                <p14:modId xmlns:p14="http://schemas.microsoft.com/office/powerpoint/2010/main" val="1441782206"/>
              </p:ext>
            </p:extLst>
          </p:nvPr>
        </p:nvGraphicFramePr>
        <p:xfrm>
          <a:off x="5319713" y="2708921"/>
          <a:ext cx="1949450" cy="549275"/>
        </p:xfrm>
        <a:graphic>
          <a:graphicData uri="http://schemas.openxmlformats.org/presentationml/2006/ole">
            <mc:AlternateContent xmlns:mc="http://schemas.openxmlformats.org/markup-compatibility/2006">
              <mc:Choice xmlns:v="urn:schemas-microsoft-com:vml" Requires="v">
                <p:oleObj name="Equation" r:id="rId5" imgW="901440" imgH="253800" progId="Equation.3">
                  <p:embed/>
                </p:oleObj>
              </mc:Choice>
              <mc:Fallback>
                <p:oleObj name="Equation" r:id="rId5" imgW="901440" imgH="253800" progId="Equation.3">
                  <p:embed/>
                  <p:pic>
                    <p:nvPicPr>
                      <p:cNvPr id="15257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713" y="2708921"/>
                        <a:ext cx="1949450" cy="549275"/>
                      </a:xfrm>
                      <a:prstGeom prst="rect">
                        <a:avLst/>
                      </a:prstGeom>
                      <a:solidFill>
                        <a:schemeClr val="accent1"/>
                      </a:solidFill>
                    </p:spPr>
                  </p:pic>
                </p:oleObj>
              </mc:Fallback>
            </mc:AlternateContent>
          </a:graphicData>
        </a:graphic>
      </p:graphicFrame>
      <p:graphicFrame>
        <p:nvGraphicFramePr>
          <p:cNvPr id="152580" name="Object 6"/>
          <p:cNvGraphicFramePr>
            <a:graphicFrameLocks noChangeAspect="1"/>
          </p:cNvGraphicFramePr>
          <p:nvPr>
            <p:extLst>
              <p:ext uri="{D42A27DB-BD31-4B8C-83A1-F6EECF244321}">
                <p14:modId xmlns:p14="http://schemas.microsoft.com/office/powerpoint/2010/main" val="3562908755"/>
              </p:ext>
            </p:extLst>
          </p:nvPr>
        </p:nvGraphicFramePr>
        <p:xfrm>
          <a:off x="4456112" y="3861049"/>
          <a:ext cx="3240088" cy="549275"/>
        </p:xfrm>
        <a:graphic>
          <a:graphicData uri="http://schemas.openxmlformats.org/presentationml/2006/ole">
            <mc:AlternateContent xmlns:mc="http://schemas.openxmlformats.org/markup-compatibility/2006">
              <mc:Choice xmlns:v="urn:schemas-microsoft-com:vml" Requires="v">
                <p:oleObj name="Equation" r:id="rId7" imgW="1498320" imgH="253800" progId="Equation.3">
                  <p:embed/>
                </p:oleObj>
              </mc:Choice>
              <mc:Fallback>
                <p:oleObj name="Equation" r:id="rId7" imgW="1498320" imgH="253800" progId="Equation.3">
                  <p:embed/>
                  <p:pic>
                    <p:nvPicPr>
                      <p:cNvPr id="15258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112" y="3861049"/>
                        <a:ext cx="3240088" cy="549275"/>
                      </a:xfrm>
                      <a:prstGeom prst="rect">
                        <a:avLst/>
                      </a:prstGeom>
                      <a:solidFill>
                        <a:schemeClr val="accent1"/>
                      </a:solidFill>
                    </p:spPr>
                  </p:pic>
                </p:oleObj>
              </mc:Fallback>
            </mc:AlternateContent>
          </a:graphicData>
        </a:graphic>
      </p:graphicFrame>
      <p:graphicFrame>
        <p:nvGraphicFramePr>
          <p:cNvPr id="152581" name="Object 7"/>
          <p:cNvGraphicFramePr>
            <a:graphicFrameLocks noChangeAspect="1"/>
          </p:cNvGraphicFramePr>
          <p:nvPr>
            <p:extLst>
              <p:ext uri="{D42A27DB-BD31-4B8C-83A1-F6EECF244321}">
                <p14:modId xmlns:p14="http://schemas.microsoft.com/office/powerpoint/2010/main" val="3241723503"/>
              </p:ext>
            </p:extLst>
          </p:nvPr>
        </p:nvGraphicFramePr>
        <p:xfrm>
          <a:off x="4799856" y="4941168"/>
          <a:ext cx="1917700" cy="660400"/>
        </p:xfrm>
        <a:graphic>
          <a:graphicData uri="http://schemas.openxmlformats.org/presentationml/2006/ole">
            <mc:AlternateContent xmlns:mc="http://schemas.openxmlformats.org/markup-compatibility/2006">
              <mc:Choice xmlns:v="urn:schemas-microsoft-com:vml" Requires="v">
                <p:oleObj name="Equation" r:id="rId9" imgW="850680" imgH="291960" progId="Equation.3">
                  <p:embed/>
                </p:oleObj>
              </mc:Choice>
              <mc:Fallback>
                <p:oleObj name="Equation" r:id="rId9" imgW="850680" imgH="291960" progId="Equation.3">
                  <p:embed/>
                  <p:pic>
                    <p:nvPicPr>
                      <p:cNvPr id="15258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9856" y="4941168"/>
                        <a:ext cx="1917700" cy="660400"/>
                      </a:xfrm>
                      <a:prstGeom prst="rect">
                        <a:avLst/>
                      </a:prstGeom>
                      <a:solidFill>
                        <a:schemeClr val="accent1"/>
                      </a:solidFill>
                    </p:spPr>
                  </p:pic>
                </p:oleObj>
              </mc:Fallback>
            </mc:AlternateContent>
          </a:graphicData>
        </a:graphic>
      </p:graphicFrame>
      <p:sp>
        <p:nvSpPr>
          <p:cNvPr id="152585" name="Text Box 8"/>
          <p:cNvSpPr txBox="1">
            <a:spLocks noChangeArrowheads="1"/>
          </p:cNvSpPr>
          <p:nvPr/>
        </p:nvSpPr>
        <p:spPr bwMode="auto">
          <a:xfrm>
            <a:off x="7320137" y="4944070"/>
            <a:ext cx="2811411" cy="923330"/>
          </a:xfrm>
          <a:prstGeom prst="rect">
            <a:avLst/>
          </a:prstGeom>
          <a:solidFill>
            <a:schemeClr val="bg1"/>
          </a:solidFill>
          <a:ln w="9525">
            <a:noFill/>
            <a:miter lim="800000"/>
            <a:headEnd/>
            <a:tailEnd/>
          </a:ln>
        </p:spPr>
        <p:txBody>
          <a:bodyPr wrap="none">
            <a:spAutoFit/>
          </a:bodyPr>
          <a:lstStyle/>
          <a:p>
            <a:r>
              <a:rPr kumimoji="1" lang="fr-FR" dirty="0">
                <a:latin typeface="Calibri" pitchFamily="34" charset="0"/>
              </a:rPr>
              <a:t>Si : 1500 cm</a:t>
            </a:r>
            <a:r>
              <a:rPr kumimoji="1" lang="fr-FR" baseline="30000" dirty="0">
                <a:latin typeface="Calibri" pitchFamily="34" charset="0"/>
              </a:rPr>
              <a:t>2</a:t>
            </a:r>
            <a:r>
              <a:rPr kumimoji="1" lang="fr-FR" dirty="0">
                <a:latin typeface="Calibri" pitchFamily="34" charset="0"/>
              </a:rPr>
              <a:t>/Vs</a:t>
            </a:r>
          </a:p>
          <a:p>
            <a:r>
              <a:rPr kumimoji="1" lang="fr-FR" dirty="0" err="1">
                <a:latin typeface="Calibri" pitchFamily="34" charset="0"/>
              </a:rPr>
              <a:t>GaAs</a:t>
            </a:r>
            <a:r>
              <a:rPr kumimoji="1" lang="fr-FR" dirty="0">
                <a:latin typeface="Calibri" pitchFamily="34" charset="0"/>
              </a:rPr>
              <a:t>: 8500 cm</a:t>
            </a:r>
            <a:r>
              <a:rPr kumimoji="1" lang="fr-FR" baseline="30000" dirty="0">
                <a:latin typeface="Calibri" pitchFamily="34" charset="0"/>
              </a:rPr>
              <a:t>2</a:t>
            </a:r>
            <a:r>
              <a:rPr kumimoji="1" lang="fr-FR" dirty="0">
                <a:latin typeface="Calibri" pitchFamily="34" charset="0"/>
              </a:rPr>
              <a:t>/Vs</a:t>
            </a:r>
          </a:p>
          <a:p>
            <a:r>
              <a:rPr kumimoji="1" lang="fr-FR" dirty="0">
                <a:latin typeface="Calibri" pitchFamily="34" charset="0"/>
              </a:rPr>
              <a:t>In</a:t>
            </a:r>
            <a:r>
              <a:rPr kumimoji="1" lang="fr-FR" baseline="-25000" dirty="0">
                <a:latin typeface="Calibri" pitchFamily="34" charset="0"/>
              </a:rPr>
              <a:t>0.53</a:t>
            </a:r>
            <a:r>
              <a:rPr kumimoji="1" lang="fr-FR" dirty="0">
                <a:latin typeface="Calibri" pitchFamily="34" charset="0"/>
              </a:rPr>
              <a:t>Ga</a:t>
            </a:r>
            <a:r>
              <a:rPr kumimoji="1" lang="fr-FR" baseline="-25000" dirty="0">
                <a:latin typeface="Calibri" pitchFamily="34" charset="0"/>
              </a:rPr>
              <a:t>0.47</a:t>
            </a:r>
            <a:r>
              <a:rPr kumimoji="1" lang="fr-FR" dirty="0">
                <a:latin typeface="Calibri" pitchFamily="34" charset="0"/>
              </a:rPr>
              <a:t>As:11000 cm</a:t>
            </a:r>
            <a:r>
              <a:rPr kumimoji="1" lang="fr-FR" baseline="30000" dirty="0">
                <a:latin typeface="Calibri" pitchFamily="34" charset="0"/>
              </a:rPr>
              <a:t>2</a:t>
            </a:r>
            <a:r>
              <a:rPr kumimoji="1" lang="fr-FR" dirty="0">
                <a:latin typeface="Calibri" pitchFamily="34" charset="0"/>
              </a:rPr>
              <a:t>/Vs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6"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153607" name="Rectangle 3"/>
          <p:cNvSpPr>
            <a:spLocks noGrp="1" noChangeArrowheads="1"/>
          </p:cNvSpPr>
          <p:nvPr>
            <p:ph idx="1"/>
          </p:nvPr>
        </p:nvSpPr>
        <p:spPr>
          <a:xfrm>
            <a:off x="2514600" y="1676400"/>
            <a:ext cx="7772400" cy="4876800"/>
          </a:xfrm>
        </p:spPr>
        <p:txBody>
          <a:bodyPr/>
          <a:lstStyle/>
          <a:p>
            <a:pPr eaLnBrk="1" hangingPunct="1"/>
            <a:r>
              <a:rPr lang="fr-FR" dirty="0"/>
              <a:t>La densité de courant de conduction s’écrit:</a:t>
            </a:r>
          </a:p>
          <a:p>
            <a:pPr eaLnBrk="1" hangingPunct="1"/>
            <a:endParaRPr lang="fr-FR" dirty="0"/>
          </a:p>
          <a:p>
            <a:pPr lvl="1" eaLnBrk="1" hangingPunct="1"/>
            <a:r>
              <a:rPr lang="fr-FR" dirty="0"/>
              <a:t>Pour les électrons:</a:t>
            </a:r>
          </a:p>
          <a:p>
            <a:pPr lvl="1" eaLnBrk="1" hangingPunct="1"/>
            <a:endParaRPr lang="fr-FR" dirty="0"/>
          </a:p>
          <a:p>
            <a:pPr lvl="1" eaLnBrk="1" hangingPunct="1"/>
            <a:endParaRPr lang="fr-FR" dirty="0"/>
          </a:p>
          <a:p>
            <a:pPr lvl="1" eaLnBrk="1" hangingPunct="1"/>
            <a:r>
              <a:rPr lang="fr-FR" dirty="0"/>
              <a:t>Pour les trous:</a:t>
            </a:r>
          </a:p>
          <a:p>
            <a:pPr lvl="1" eaLnBrk="1" hangingPunct="1"/>
            <a:endParaRPr lang="fr-FR" dirty="0"/>
          </a:p>
          <a:p>
            <a:pPr lvl="1" eaLnBrk="1" hangingPunct="1"/>
            <a:endParaRPr lang="fr-FR" dirty="0"/>
          </a:p>
          <a:p>
            <a:pPr lvl="1" eaLnBrk="1" hangingPunct="1"/>
            <a:r>
              <a:rPr lang="fr-FR" dirty="0"/>
              <a:t>Pour l’ensemble:</a:t>
            </a:r>
          </a:p>
          <a:p>
            <a:pPr lvl="1" eaLnBrk="1" hangingPunct="1"/>
            <a:endParaRPr lang="fr-FR" dirty="0"/>
          </a:p>
        </p:txBody>
      </p:sp>
      <p:sp>
        <p:nvSpPr>
          <p:cNvPr id="153605" name="Espace réservé du numéro de diapositive 5"/>
          <p:cNvSpPr>
            <a:spLocks noGrp="1"/>
          </p:cNvSpPr>
          <p:nvPr>
            <p:ph type="sldNum" sz="quarter" idx="12"/>
          </p:nvPr>
        </p:nvSpPr>
        <p:spPr>
          <a:noFill/>
        </p:spPr>
        <p:txBody>
          <a:bodyPr/>
          <a:lstStyle/>
          <a:p>
            <a:fld id="{0FE98757-7891-4814-A588-6739E4D43542}" type="slidenum">
              <a:rPr lang="fr-FR" altLang="en-US"/>
              <a:pPr/>
              <a:t>271</a:t>
            </a:fld>
            <a:endParaRPr lang="fr-FR" altLang="en-US"/>
          </a:p>
        </p:txBody>
      </p:sp>
      <p:graphicFrame>
        <p:nvGraphicFramePr>
          <p:cNvPr id="153602" name="Object 4"/>
          <p:cNvGraphicFramePr>
            <a:graphicFrameLocks noChangeAspect="1"/>
          </p:cNvGraphicFramePr>
          <p:nvPr>
            <p:extLst>
              <p:ext uri="{D42A27DB-BD31-4B8C-83A1-F6EECF244321}">
                <p14:modId xmlns:p14="http://schemas.microsoft.com/office/powerpoint/2010/main" val="3066125175"/>
              </p:ext>
            </p:extLst>
          </p:nvPr>
        </p:nvGraphicFramePr>
        <p:xfrm>
          <a:off x="5303912" y="2564904"/>
          <a:ext cx="2895600" cy="565150"/>
        </p:xfrm>
        <a:graphic>
          <a:graphicData uri="http://schemas.openxmlformats.org/presentationml/2006/ole">
            <mc:AlternateContent xmlns:mc="http://schemas.openxmlformats.org/markup-compatibility/2006">
              <mc:Choice xmlns:v="urn:schemas-microsoft-com:vml" Requires="v">
                <p:oleObj name="Equation" r:id="rId5" imgW="1498320" imgH="291960" progId="Equation.3">
                  <p:embed/>
                </p:oleObj>
              </mc:Choice>
              <mc:Fallback>
                <p:oleObj name="Equation" r:id="rId5" imgW="1498320" imgH="291960" progId="Equation.3">
                  <p:embed/>
                  <p:pic>
                    <p:nvPicPr>
                      <p:cNvPr id="15360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912" y="2564904"/>
                        <a:ext cx="2895600" cy="565150"/>
                      </a:xfrm>
                      <a:prstGeom prst="rect">
                        <a:avLst/>
                      </a:prstGeom>
                      <a:solidFill>
                        <a:schemeClr val="bg1"/>
                      </a:solidFill>
                      <a:ln w="9525">
                        <a:solidFill>
                          <a:srgbClr val="FF0000"/>
                        </a:solidFill>
                        <a:miter lim="800000"/>
                        <a:headEnd/>
                        <a:tailEnd/>
                      </a:ln>
                      <a:effectLst/>
                    </p:spPr>
                  </p:pic>
                </p:oleObj>
              </mc:Fallback>
            </mc:AlternateContent>
          </a:graphicData>
        </a:graphic>
      </p:graphicFrame>
      <p:graphicFrame>
        <p:nvGraphicFramePr>
          <p:cNvPr id="153603" name="Object 5"/>
          <p:cNvGraphicFramePr>
            <a:graphicFrameLocks noChangeAspect="1"/>
          </p:cNvGraphicFramePr>
          <p:nvPr>
            <p:extLst>
              <p:ext uri="{D42A27DB-BD31-4B8C-83A1-F6EECF244321}">
                <p14:modId xmlns:p14="http://schemas.microsoft.com/office/powerpoint/2010/main" val="917285899"/>
              </p:ext>
            </p:extLst>
          </p:nvPr>
        </p:nvGraphicFramePr>
        <p:xfrm>
          <a:off x="4943873" y="3573017"/>
          <a:ext cx="3068637" cy="612775"/>
        </p:xfrm>
        <a:graphic>
          <a:graphicData uri="http://schemas.openxmlformats.org/presentationml/2006/ole">
            <mc:AlternateContent xmlns:mc="http://schemas.openxmlformats.org/markup-compatibility/2006">
              <mc:Choice xmlns:v="urn:schemas-microsoft-com:vml" Requires="v">
                <p:oleObj name="Equation" r:id="rId7" imgW="1587240" imgH="317160" progId="Equation.3">
                  <p:embed/>
                </p:oleObj>
              </mc:Choice>
              <mc:Fallback>
                <p:oleObj name="Equation" r:id="rId7" imgW="1587240" imgH="317160" progId="Equation.3">
                  <p:embed/>
                  <p:pic>
                    <p:nvPicPr>
                      <p:cNvPr id="15360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3873" y="3573017"/>
                        <a:ext cx="3068637" cy="612775"/>
                      </a:xfrm>
                      <a:prstGeom prst="rect">
                        <a:avLst/>
                      </a:prstGeom>
                      <a:solidFill>
                        <a:schemeClr val="bg1"/>
                      </a:solidFill>
                      <a:ln w="9525">
                        <a:solidFill>
                          <a:srgbClr val="FF0000"/>
                        </a:solidFill>
                        <a:miter lim="800000"/>
                        <a:headEnd/>
                        <a:tailEnd/>
                      </a:ln>
                      <a:effectLst/>
                    </p:spPr>
                  </p:pic>
                </p:oleObj>
              </mc:Fallback>
            </mc:AlternateContent>
          </a:graphicData>
        </a:graphic>
      </p:graphicFrame>
      <p:graphicFrame>
        <p:nvGraphicFramePr>
          <p:cNvPr id="153604" name="Object 6"/>
          <p:cNvGraphicFramePr>
            <a:graphicFrameLocks noChangeAspect="1"/>
          </p:cNvGraphicFramePr>
          <p:nvPr>
            <p:extLst>
              <p:ext uri="{D42A27DB-BD31-4B8C-83A1-F6EECF244321}">
                <p14:modId xmlns:p14="http://schemas.microsoft.com/office/powerpoint/2010/main" val="2286607065"/>
              </p:ext>
            </p:extLst>
          </p:nvPr>
        </p:nvGraphicFramePr>
        <p:xfrm>
          <a:off x="5294313" y="4702175"/>
          <a:ext cx="4343400" cy="515938"/>
        </p:xfrm>
        <a:graphic>
          <a:graphicData uri="http://schemas.openxmlformats.org/presentationml/2006/ole">
            <mc:AlternateContent xmlns:mc="http://schemas.openxmlformats.org/markup-compatibility/2006">
              <mc:Choice xmlns:v="urn:schemas-microsoft-com:vml" Requires="v">
                <p:oleObj name="Equation" r:id="rId9" imgW="2247840" imgH="266400" progId="Equation.DSMT4">
                  <p:embed/>
                </p:oleObj>
              </mc:Choice>
              <mc:Fallback>
                <p:oleObj name="Equation" r:id="rId9" imgW="2247840" imgH="266400" progId="Equation.DSMT4">
                  <p:embed/>
                  <p:pic>
                    <p:nvPicPr>
                      <p:cNvPr id="153604" name="Object 6"/>
                      <p:cNvPicPr>
                        <a:picLocks noChangeAspect="1" noChangeArrowheads="1"/>
                      </p:cNvPicPr>
                      <p:nvPr/>
                    </p:nvPicPr>
                    <p:blipFill>
                      <a:blip r:embed="rId10"/>
                      <a:srcRect/>
                      <a:stretch>
                        <a:fillRect/>
                      </a:stretch>
                    </p:blipFill>
                    <p:spPr bwMode="auto">
                      <a:xfrm>
                        <a:off x="5294313" y="4702175"/>
                        <a:ext cx="4343400" cy="515938"/>
                      </a:xfrm>
                      <a:prstGeom prst="rect">
                        <a:avLst/>
                      </a:prstGeom>
                      <a:solidFill>
                        <a:schemeClr val="bg1"/>
                      </a:solidFill>
                      <a:ln w="9525">
                        <a:solidFill>
                          <a:srgbClr val="FF0000"/>
                        </a:solidFill>
                        <a:miter lim="800000"/>
                        <a:headEnd/>
                        <a:tailEnd/>
                      </a:ln>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3761" y="25540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324612" name="Rectangle 3"/>
          <p:cNvSpPr>
            <a:spLocks noGrp="1" noChangeArrowheads="1"/>
          </p:cNvSpPr>
          <p:nvPr>
            <p:ph idx="1"/>
          </p:nvPr>
        </p:nvSpPr>
        <p:spPr>
          <a:xfrm>
            <a:off x="2514600" y="1676400"/>
            <a:ext cx="7772400" cy="4876800"/>
          </a:xfrm>
        </p:spPr>
        <p:txBody>
          <a:bodyPr/>
          <a:lstStyle/>
          <a:p>
            <a:pPr eaLnBrk="1" hangingPunct="1"/>
            <a:r>
              <a:rPr lang="fr-FR"/>
              <a:t>Importance de la mobilité sur les composants</a:t>
            </a:r>
          </a:p>
          <a:p>
            <a:pPr lvl="1" eaLnBrk="1" hangingPunct="1"/>
            <a:r>
              <a:rPr lang="fr-FR"/>
              <a:t>Mobilité la plus élevée possible</a:t>
            </a:r>
          </a:p>
          <a:p>
            <a:pPr lvl="1" eaLnBrk="1" hangingPunct="1"/>
            <a:r>
              <a:rPr lang="fr-FR"/>
              <a:t>=&gt; vitesse plus grande pour un même </a:t>
            </a:r>
            <a:r>
              <a:rPr lang="fr-FR" i="1"/>
              <a:t>E</a:t>
            </a:r>
          </a:p>
          <a:p>
            <a:pPr lvl="1" eaLnBrk="1" hangingPunct="1"/>
            <a:r>
              <a:rPr lang="fr-FR"/>
              <a:t>Facteurs limitants:</a:t>
            </a:r>
          </a:p>
          <a:p>
            <a:pPr lvl="2" eaLnBrk="1" hangingPunct="1"/>
            <a:r>
              <a:rPr lang="fr-FR"/>
              <a:t>Dopage</a:t>
            </a:r>
          </a:p>
          <a:p>
            <a:pPr lvl="2" eaLnBrk="1" hangingPunct="1"/>
            <a:r>
              <a:rPr lang="fr-FR"/>
              <a:t>Défauts (cristallins, structuraux, …)</a:t>
            </a:r>
          </a:p>
          <a:p>
            <a:pPr lvl="2" eaLnBrk="1" hangingPunct="1"/>
            <a:r>
              <a:rPr lang="fr-FR"/>
              <a:t>Température</a:t>
            </a:r>
          </a:p>
          <a:p>
            <a:pPr lvl="2" eaLnBrk="1" hangingPunct="1"/>
            <a:r>
              <a:rPr lang="fr-FR"/>
              <a:t>Champ électrique de saturation + géométrie</a:t>
            </a:r>
          </a:p>
          <a:p>
            <a:pPr lvl="1" eaLnBrk="1" hangingPunct="1"/>
            <a:endParaRPr lang="fr-FR"/>
          </a:p>
          <a:p>
            <a:pPr lvl="2" eaLnBrk="1" hangingPunct="1"/>
            <a:endParaRPr lang="fr-FR"/>
          </a:p>
          <a:p>
            <a:pPr lvl="1" eaLnBrk="1" hangingPunct="1"/>
            <a:endParaRPr lang="fr-FR"/>
          </a:p>
        </p:txBody>
      </p:sp>
      <p:sp>
        <p:nvSpPr>
          <p:cNvPr id="324610" name="Espace réservé du numéro de diapositive 5"/>
          <p:cNvSpPr>
            <a:spLocks noGrp="1"/>
          </p:cNvSpPr>
          <p:nvPr>
            <p:ph type="sldNum" sz="quarter" idx="12"/>
          </p:nvPr>
        </p:nvSpPr>
        <p:spPr>
          <a:noFill/>
        </p:spPr>
        <p:txBody>
          <a:bodyPr/>
          <a:lstStyle/>
          <a:p>
            <a:fld id="{BFCE383D-037B-46EF-9A5A-4AF569823328}" type="slidenum">
              <a:rPr lang="fr-FR" altLang="en-US"/>
              <a:pPr/>
              <a:t>272</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432" y="27809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Espace réservé du numéro de diapositive 3"/>
          <p:cNvSpPr>
            <a:spLocks noGrp="1"/>
          </p:cNvSpPr>
          <p:nvPr>
            <p:ph type="sldNum" sz="quarter" idx="12"/>
          </p:nvPr>
        </p:nvSpPr>
        <p:spPr>
          <a:noFill/>
        </p:spPr>
        <p:txBody>
          <a:bodyPr/>
          <a:lstStyle/>
          <a:p>
            <a:fld id="{A0282AEB-65F5-4A92-BDD5-C905DCB9716D}" type="slidenum">
              <a:rPr lang="fr-FR" altLang="en-US"/>
              <a:pPr/>
              <a:t>273</a:t>
            </a:fld>
            <a:endParaRPr lang="fr-FR" altLang="en-US"/>
          </a:p>
        </p:txBody>
      </p:sp>
      <p:pic>
        <p:nvPicPr>
          <p:cNvPr id="325635" name="Picture 2"/>
          <p:cNvPicPr>
            <a:picLocks noChangeAspect="1" noChangeArrowheads="1"/>
          </p:cNvPicPr>
          <p:nvPr/>
        </p:nvPicPr>
        <p:blipFill>
          <a:blip r:embed="rId5" cstate="print"/>
          <a:srcRect/>
          <a:stretch>
            <a:fillRect/>
          </a:stretch>
        </p:blipFill>
        <p:spPr bwMode="auto">
          <a:xfrm>
            <a:off x="1631951" y="838200"/>
            <a:ext cx="4340225" cy="5562600"/>
          </a:xfrm>
          <a:prstGeom prst="rect">
            <a:avLst/>
          </a:prstGeom>
          <a:noFill/>
          <a:ln w="9525">
            <a:noFill/>
            <a:miter lim="800000"/>
            <a:headEnd/>
            <a:tailEnd/>
          </a:ln>
        </p:spPr>
      </p:pic>
      <p:pic>
        <p:nvPicPr>
          <p:cNvPr id="325636" name="Picture 3"/>
          <p:cNvPicPr>
            <a:picLocks noChangeAspect="1" noChangeArrowheads="1"/>
          </p:cNvPicPr>
          <p:nvPr/>
        </p:nvPicPr>
        <p:blipFill>
          <a:blip r:embed="rId6" cstate="print"/>
          <a:srcRect/>
          <a:stretch>
            <a:fillRect/>
          </a:stretch>
        </p:blipFill>
        <p:spPr bwMode="auto">
          <a:xfrm>
            <a:off x="6202363" y="838200"/>
            <a:ext cx="4348162" cy="5562600"/>
          </a:xfrm>
          <a:prstGeom prst="rect">
            <a:avLst/>
          </a:prstGeom>
          <a:noFill/>
          <a:ln w="9525">
            <a:noFill/>
            <a:miter lim="800000"/>
            <a:headEnd/>
            <a:tailEnd/>
          </a:ln>
        </p:spPr>
      </p:pic>
      <p:sp>
        <p:nvSpPr>
          <p:cNvPr id="325637" name="Text Box 4"/>
          <p:cNvSpPr txBox="1">
            <a:spLocks noChangeArrowheads="1"/>
          </p:cNvSpPr>
          <p:nvPr/>
        </p:nvSpPr>
        <p:spPr bwMode="auto">
          <a:xfrm>
            <a:off x="3000375" y="188913"/>
            <a:ext cx="6064250" cy="457200"/>
          </a:xfrm>
          <a:prstGeom prst="rect">
            <a:avLst/>
          </a:prstGeom>
          <a:solidFill>
            <a:schemeClr val="bg1"/>
          </a:solidFill>
          <a:ln w="9525">
            <a:noFill/>
            <a:miter lim="800000"/>
            <a:headEnd/>
            <a:tailEnd/>
          </a:ln>
        </p:spPr>
        <p:txBody>
          <a:bodyPr wrap="none">
            <a:spAutoFit/>
          </a:bodyPr>
          <a:lstStyle/>
          <a:p>
            <a:r>
              <a:rPr kumimoji="1" lang="fr-FR" sz="2400">
                <a:latin typeface="Times New Roman" pitchFamily="18" charset="0"/>
              </a:rPr>
              <a:t>Variation mobilité en fonction de la température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3392" y="270892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2"/>
          <p:cNvSpPr>
            <a:spLocks noGrp="1" noChangeArrowheads="1"/>
          </p:cNvSpPr>
          <p:nvPr>
            <p:ph type="title"/>
          </p:nvPr>
        </p:nvSpPr>
        <p:spPr>
          <a:xfrm>
            <a:off x="2135188" y="3284538"/>
            <a:ext cx="2736850" cy="1143000"/>
          </a:xfrm>
        </p:spPr>
        <p:txBody>
          <a:bodyPr>
            <a:normAutofit fontScale="90000"/>
          </a:bodyPr>
          <a:lstStyle/>
          <a:p>
            <a:pPr algn="ctr" eaLnBrk="1" hangingPunct="1"/>
            <a:r>
              <a:rPr lang="fr-FR" sz="2200"/>
              <a:t>Variation de la mobilité en fonction de la concentration en dopants</a:t>
            </a:r>
          </a:p>
        </p:txBody>
      </p:sp>
      <p:sp>
        <p:nvSpPr>
          <p:cNvPr id="326658" name="Espace réservé du numéro de diapositive 4"/>
          <p:cNvSpPr>
            <a:spLocks noGrp="1"/>
          </p:cNvSpPr>
          <p:nvPr>
            <p:ph type="sldNum" sz="quarter" idx="12"/>
          </p:nvPr>
        </p:nvSpPr>
        <p:spPr>
          <a:noFill/>
        </p:spPr>
        <p:txBody>
          <a:bodyPr/>
          <a:lstStyle/>
          <a:p>
            <a:fld id="{EA7EA344-ACE4-46FE-85B5-4F5F1169B907}" type="slidenum">
              <a:rPr lang="fr-FR" altLang="en-US"/>
              <a:pPr/>
              <a:t>274</a:t>
            </a:fld>
            <a:endParaRPr lang="fr-FR" altLang="en-US"/>
          </a:p>
        </p:txBody>
      </p:sp>
      <p:pic>
        <p:nvPicPr>
          <p:cNvPr id="326660" name="Picture 3"/>
          <p:cNvPicPr>
            <a:picLocks noChangeAspect="1" noChangeArrowheads="1"/>
          </p:cNvPicPr>
          <p:nvPr/>
        </p:nvPicPr>
        <p:blipFill>
          <a:blip r:embed="rId5" cstate="print"/>
          <a:srcRect/>
          <a:stretch>
            <a:fillRect/>
          </a:stretch>
        </p:blipFill>
        <p:spPr bwMode="auto">
          <a:xfrm>
            <a:off x="4957764" y="107950"/>
            <a:ext cx="5241925" cy="67056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83632" y="14127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327684" name="Rectangle 3"/>
          <p:cNvSpPr>
            <a:spLocks noGrp="1" noChangeArrowheads="1"/>
          </p:cNvSpPr>
          <p:nvPr>
            <p:ph idx="1"/>
          </p:nvPr>
        </p:nvSpPr>
        <p:spPr>
          <a:xfrm>
            <a:off x="2514600" y="1676400"/>
            <a:ext cx="7772400" cy="4876800"/>
          </a:xfrm>
        </p:spPr>
        <p:txBody>
          <a:bodyPr/>
          <a:lstStyle/>
          <a:p>
            <a:pPr eaLnBrk="1" hangingPunct="1"/>
            <a:r>
              <a:rPr lang="fr-FR" sz="2600" dirty="0"/>
              <a:t>Vitesse de saturation des électrons</a:t>
            </a:r>
          </a:p>
          <a:p>
            <a:pPr eaLnBrk="1" hangingPunct="1"/>
            <a:endParaRPr lang="fr-FR" sz="2600" dirty="0"/>
          </a:p>
          <a:p>
            <a:pPr lvl="1" eaLnBrk="1" hangingPunct="1"/>
            <a:r>
              <a:rPr lang="fr-FR" sz="2200" dirty="0"/>
              <a:t>La relation linéaire vitesse – champ valide uniquement pour:</a:t>
            </a:r>
          </a:p>
          <a:p>
            <a:pPr lvl="2" eaLnBrk="1" hangingPunct="1"/>
            <a:r>
              <a:rPr lang="fr-FR" sz="2100" dirty="0"/>
              <a:t>Champ électrique pas trop élevé</a:t>
            </a:r>
          </a:p>
          <a:p>
            <a:pPr lvl="2" eaLnBrk="1" hangingPunct="1"/>
            <a:r>
              <a:rPr lang="fr-FR" sz="2100" dirty="0"/>
              <a:t>Porteurs en équilibre thermique avec le réseau</a:t>
            </a:r>
          </a:p>
          <a:p>
            <a:pPr lvl="1" eaLnBrk="1" hangingPunct="1"/>
            <a:r>
              <a:rPr lang="fr-FR" sz="2200" dirty="0"/>
              <a:t>Sinon:</a:t>
            </a:r>
          </a:p>
          <a:p>
            <a:pPr lvl="2" eaLnBrk="1" hangingPunct="1"/>
            <a:r>
              <a:rPr lang="fr-FR" sz="2100" dirty="0"/>
              <a:t>Au-delà d’un champ critique, saturation de la vitesse</a:t>
            </a:r>
          </a:p>
          <a:p>
            <a:pPr lvl="2" eaLnBrk="1" hangingPunct="1"/>
            <a:r>
              <a:rPr lang="fr-FR" sz="2100" dirty="0"/>
              <a:t>Apparition d’un autre phénomène: « </a:t>
            </a:r>
            <a:r>
              <a:rPr lang="fr-FR" sz="2100" dirty="0" err="1"/>
              <a:t>velocity</a:t>
            </a:r>
            <a:r>
              <a:rPr lang="fr-FR" sz="2100" dirty="0"/>
              <a:t> </a:t>
            </a:r>
            <a:r>
              <a:rPr lang="fr-FR" sz="2100" dirty="0" err="1"/>
              <a:t>overshoot</a:t>
            </a:r>
            <a:r>
              <a:rPr lang="fr-FR" sz="2100" dirty="0"/>
              <a:t> » pour des </a:t>
            </a:r>
            <a:r>
              <a:rPr lang="fr-FR" sz="2100" dirty="0" err="1"/>
              <a:t>semiconducteurs</a:t>
            </a:r>
            <a:r>
              <a:rPr lang="fr-FR" sz="2100" dirty="0"/>
              <a:t> </a:t>
            </a:r>
            <a:r>
              <a:rPr lang="fr-FR" sz="2100" dirty="0" err="1"/>
              <a:t>multivallée</a:t>
            </a:r>
            <a:r>
              <a:rPr lang="fr-FR" sz="2100" dirty="0"/>
              <a:t>.</a:t>
            </a:r>
          </a:p>
          <a:p>
            <a:pPr lvl="2" eaLnBrk="1" hangingPunct="1"/>
            <a:r>
              <a:rPr lang="fr-FR" sz="2100" dirty="0"/>
              <a:t>Régime </a:t>
            </a:r>
            <a:r>
              <a:rPr lang="fr-FR" sz="2100" dirty="0" err="1"/>
              <a:t>balistique:pour</a:t>
            </a:r>
            <a:r>
              <a:rPr lang="fr-FR" sz="2100" dirty="0"/>
              <a:t> des dispositifs de dimensions inférieures au libre parcours moyen (0.01µm)</a:t>
            </a:r>
          </a:p>
          <a:p>
            <a:pPr lvl="1" eaLnBrk="1" hangingPunct="1"/>
            <a:endParaRPr lang="fr-FR" sz="2200" dirty="0"/>
          </a:p>
          <a:p>
            <a:pPr lvl="1" eaLnBrk="1" hangingPunct="1"/>
            <a:endParaRPr lang="fr-FR" sz="2200" dirty="0"/>
          </a:p>
        </p:txBody>
      </p:sp>
      <p:sp>
        <p:nvSpPr>
          <p:cNvPr id="327682" name="Espace réservé du numéro de diapositive 5"/>
          <p:cNvSpPr>
            <a:spLocks noGrp="1"/>
          </p:cNvSpPr>
          <p:nvPr>
            <p:ph type="sldNum" sz="quarter" idx="12"/>
          </p:nvPr>
        </p:nvSpPr>
        <p:spPr>
          <a:noFill/>
        </p:spPr>
        <p:txBody>
          <a:bodyPr/>
          <a:lstStyle/>
          <a:p>
            <a:fld id="{C3680891-7778-4DE3-8649-351B6BDC66D3}" type="slidenum">
              <a:rPr lang="fr-FR" altLang="en-US"/>
              <a:pPr/>
              <a:t>275</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2"/>
          <p:cNvSpPr>
            <a:spLocks noGrp="1" noChangeArrowheads="1"/>
          </p:cNvSpPr>
          <p:nvPr>
            <p:ph type="title"/>
          </p:nvPr>
        </p:nvSpPr>
        <p:spPr>
          <a:xfrm>
            <a:off x="1981200" y="554038"/>
            <a:ext cx="7543800" cy="863600"/>
          </a:xfrm>
          <a:noFill/>
        </p:spPr>
        <p:txBody>
          <a:bodyPr/>
          <a:lstStyle/>
          <a:p>
            <a:pPr algn="ctr" eaLnBrk="1" hangingPunct="1"/>
            <a:r>
              <a:rPr lang="fr-FR"/>
              <a:t>Vitesse de saturation</a:t>
            </a:r>
          </a:p>
        </p:txBody>
      </p:sp>
      <p:sp>
        <p:nvSpPr>
          <p:cNvPr id="328708" name="Rectangle 3"/>
          <p:cNvSpPr>
            <a:spLocks noGrp="1" noChangeArrowheads="1"/>
          </p:cNvSpPr>
          <p:nvPr>
            <p:ph type="body" sz="half" idx="1"/>
          </p:nvPr>
        </p:nvSpPr>
        <p:spPr>
          <a:xfrm>
            <a:off x="1847850" y="2982913"/>
            <a:ext cx="3657600" cy="1631950"/>
          </a:xfrm>
          <a:solidFill>
            <a:schemeClr val="accent1"/>
          </a:solidFill>
        </p:spPr>
        <p:txBody>
          <a:bodyPr/>
          <a:lstStyle/>
          <a:p>
            <a:pPr eaLnBrk="1" hangingPunct="1"/>
            <a:r>
              <a:rPr lang="fr-FR" sz="2600"/>
              <a:t>Différents comportement en fonction du SC</a:t>
            </a:r>
          </a:p>
        </p:txBody>
      </p:sp>
      <p:pic>
        <p:nvPicPr>
          <p:cNvPr id="328709" name="Picture 4" descr="ng184p"/>
          <p:cNvPicPr>
            <a:picLocks noGrp="1" noChangeAspect="1" noChangeArrowheads="1"/>
          </p:cNvPicPr>
          <p:nvPr>
            <p:ph type="clipArt" sz="half" idx="2"/>
          </p:nvPr>
        </p:nvPicPr>
        <p:blipFill>
          <a:blip r:embed="rId3" cstate="print">
            <a:clrChange>
              <a:clrFrom>
                <a:srgbClr val="FFFFFF"/>
              </a:clrFrom>
              <a:clrTo>
                <a:srgbClr val="FFFFFF">
                  <a:alpha val="0"/>
                </a:srgbClr>
              </a:clrTo>
            </a:clrChange>
          </a:blip>
          <a:srcRect/>
          <a:stretch>
            <a:fillRect/>
          </a:stretch>
        </p:blipFill>
        <p:spPr>
          <a:xfrm>
            <a:off x="6038850" y="1916113"/>
            <a:ext cx="4114800" cy="4089400"/>
          </a:xfrm>
          <a:solidFill>
            <a:schemeClr val="bg1"/>
          </a:solidFill>
        </p:spPr>
      </p:pic>
      <p:sp>
        <p:nvSpPr>
          <p:cNvPr id="328706" name="Espace réservé du numéro de diapositive 6"/>
          <p:cNvSpPr>
            <a:spLocks noGrp="1"/>
          </p:cNvSpPr>
          <p:nvPr>
            <p:ph type="sldNum" sz="quarter" idx="12"/>
          </p:nvPr>
        </p:nvSpPr>
        <p:spPr>
          <a:noFill/>
        </p:spPr>
        <p:txBody>
          <a:bodyPr/>
          <a:lstStyle/>
          <a:p>
            <a:fld id="{FAC72C01-21A4-4303-AD6F-62DE13A6F0EB}" type="slidenum">
              <a:rPr lang="fr-FR" altLang="en-US"/>
              <a:pPr/>
              <a:t>276</a:t>
            </a:fld>
            <a:endParaRPr lang="fr-FR" altLang="en-US"/>
          </a:p>
        </p:txBody>
      </p:sp>
      <p:sp>
        <p:nvSpPr>
          <p:cNvPr id="328710" name="Line 5"/>
          <p:cNvSpPr>
            <a:spLocks noChangeShapeType="1"/>
          </p:cNvSpPr>
          <p:nvPr/>
        </p:nvSpPr>
        <p:spPr bwMode="auto">
          <a:xfrm flipH="1">
            <a:off x="6605588" y="4006850"/>
            <a:ext cx="1371600" cy="0"/>
          </a:xfrm>
          <a:prstGeom prst="line">
            <a:avLst/>
          </a:prstGeom>
          <a:noFill/>
          <a:ln w="28575">
            <a:solidFill>
              <a:srgbClr val="FF0000"/>
            </a:solidFill>
            <a:prstDash val="dash"/>
            <a:miter lim="800000"/>
            <a:headEnd/>
            <a:tailEnd/>
          </a:ln>
        </p:spPr>
        <p:txBody>
          <a:bodyPr wrap="none"/>
          <a:lstStyle/>
          <a:p>
            <a:endParaRPr lang="fr-FR"/>
          </a:p>
        </p:txBody>
      </p:sp>
      <p:sp>
        <p:nvSpPr>
          <p:cNvPr id="328711" name="Oval 6"/>
          <p:cNvSpPr>
            <a:spLocks noChangeArrowheads="1"/>
          </p:cNvSpPr>
          <p:nvPr/>
        </p:nvSpPr>
        <p:spPr bwMode="auto">
          <a:xfrm>
            <a:off x="6781800" y="2659063"/>
            <a:ext cx="762000" cy="1447800"/>
          </a:xfrm>
          <a:prstGeom prst="ellipse">
            <a:avLst/>
          </a:prstGeom>
          <a:noFill/>
          <a:ln w="28575">
            <a:solidFill>
              <a:srgbClr val="FF0000"/>
            </a:solidFill>
            <a:miter lim="800000"/>
            <a:headEnd/>
            <a:tailEnd/>
          </a:ln>
        </p:spPr>
        <p:txBody>
          <a:bodyPr wrap="none" anchor="ctr"/>
          <a:lstStyle/>
          <a:p>
            <a:endParaRPr lang="fr-FR"/>
          </a:p>
        </p:txBody>
      </p:sp>
      <p:sp>
        <p:nvSpPr>
          <p:cNvPr id="328712" name="Freeform 7"/>
          <p:cNvSpPr>
            <a:spLocks/>
          </p:cNvSpPr>
          <p:nvPr/>
        </p:nvSpPr>
        <p:spPr bwMode="auto">
          <a:xfrm>
            <a:off x="4362450" y="3668713"/>
            <a:ext cx="2438400" cy="2044700"/>
          </a:xfrm>
          <a:custGeom>
            <a:avLst/>
            <a:gdLst>
              <a:gd name="T0" fmla="*/ 1536 w 1536"/>
              <a:gd name="T1" fmla="*/ 0 h 1288"/>
              <a:gd name="T2" fmla="*/ 1392 w 1536"/>
              <a:gd name="T3" fmla="*/ 960 h 1288"/>
              <a:gd name="T4" fmla="*/ 672 w 1536"/>
              <a:gd name="T5" fmla="*/ 1248 h 1288"/>
              <a:gd name="T6" fmla="*/ 0 w 1536"/>
              <a:gd name="T7" fmla="*/ 1200 h 1288"/>
              <a:gd name="T8" fmla="*/ 0 60000 65536"/>
              <a:gd name="T9" fmla="*/ 0 60000 65536"/>
              <a:gd name="T10" fmla="*/ 0 60000 65536"/>
              <a:gd name="T11" fmla="*/ 0 60000 65536"/>
              <a:gd name="T12" fmla="*/ 0 w 1536"/>
              <a:gd name="T13" fmla="*/ 0 h 1288"/>
              <a:gd name="T14" fmla="*/ 1536 w 1536"/>
              <a:gd name="T15" fmla="*/ 1288 h 1288"/>
            </a:gdLst>
            <a:ahLst/>
            <a:cxnLst>
              <a:cxn ang="T8">
                <a:pos x="T0" y="T1"/>
              </a:cxn>
              <a:cxn ang="T9">
                <a:pos x="T2" y="T3"/>
              </a:cxn>
              <a:cxn ang="T10">
                <a:pos x="T4" y="T5"/>
              </a:cxn>
              <a:cxn ang="T11">
                <a:pos x="T6" y="T7"/>
              </a:cxn>
            </a:cxnLst>
            <a:rect l="T12" t="T13" r="T14" b="T15"/>
            <a:pathLst>
              <a:path w="1536" h="1288">
                <a:moveTo>
                  <a:pt x="1536" y="0"/>
                </a:moveTo>
                <a:cubicBezTo>
                  <a:pt x="1536" y="376"/>
                  <a:pt x="1536" y="752"/>
                  <a:pt x="1392" y="960"/>
                </a:cubicBezTo>
                <a:cubicBezTo>
                  <a:pt x="1248" y="1168"/>
                  <a:pt x="904" y="1208"/>
                  <a:pt x="672" y="1248"/>
                </a:cubicBezTo>
                <a:cubicBezTo>
                  <a:pt x="440" y="1288"/>
                  <a:pt x="220" y="1244"/>
                  <a:pt x="0" y="1200"/>
                </a:cubicBezTo>
              </a:path>
            </a:pathLst>
          </a:custGeom>
          <a:noFill/>
          <a:ln w="28575" cap="flat" cmpd="sng">
            <a:solidFill>
              <a:srgbClr val="FF0000"/>
            </a:solidFill>
            <a:prstDash val="solid"/>
            <a:miter lim="800000"/>
            <a:headEnd type="none" w="med" len="med"/>
            <a:tailEnd type="triangle" w="med" len="med"/>
          </a:ln>
        </p:spPr>
        <p:txBody>
          <a:bodyPr wrap="none"/>
          <a:lstStyle/>
          <a:p>
            <a:endParaRPr lang="fr-FR"/>
          </a:p>
        </p:txBody>
      </p:sp>
      <p:sp>
        <p:nvSpPr>
          <p:cNvPr id="446472" name="Text Box 8"/>
          <p:cNvSpPr txBox="1">
            <a:spLocks noChangeArrowheads="1"/>
          </p:cNvSpPr>
          <p:nvPr/>
        </p:nvSpPr>
        <p:spPr bwMode="auto">
          <a:xfrm>
            <a:off x="2508426" y="5310189"/>
            <a:ext cx="2064989" cy="830997"/>
          </a:xfrm>
          <a:prstGeom prst="rect">
            <a:avLst/>
          </a:prstGeom>
          <a:solidFill>
            <a:schemeClr val="accent2"/>
          </a:solidFill>
          <a:ln w="9525">
            <a:noFill/>
            <a:miter lim="800000"/>
            <a:headEnd/>
            <a:tailEnd/>
          </a:ln>
          <a:effectLst/>
        </p:spPr>
        <p:txBody>
          <a:bodyPr wrap="none">
            <a:spAutoFit/>
          </a:bodyPr>
          <a:lstStyle/>
          <a:p>
            <a:pPr algn="ctr">
              <a:defRPr/>
            </a:pPr>
            <a:r>
              <a:rPr kumimoji="1" lang="fr-FR" sz="2400">
                <a:latin typeface="Times New Roman" pitchFamily="18" charset="0"/>
              </a:rPr>
              <a:t>Survitesse</a:t>
            </a:r>
          </a:p>
          <a:p>
            <a:pPr algn="ctr">
              <a:defRPr/>
            </a:pPr>
            <a:r>
              <a:rPr kumimoji="1" lang="fr-FR" sz="2400">
                <a:latin typeface="Times New Roman" pitchFamily="18" charset="0"/>
              </a:rPr>
              <a:t>(« </a:t>
            </a:r>
            <a:r>
              <a:rPr kumimoji="1" lang="fr-FR" sz="2400" i="1">
                <a:effectLst>
                  <a:outerShdw blurRad="38100" dist="38100" dir="2700000" algn="tl">
                    <a:srgbClr val="FFFFFF"/>
                  </a:outerShdw>
                </a:effectLst>
                <a:latin typeface="Times New Roman" pitchFamily="18" charset="0"/>
              </a:rPr>
              <a:t>overshoot</a:t>
            </a:r>
            <a:r>
              <a:rPr kumimoji="1" lang="fr-FR" sz="2400">
                <a:latin typeface="Times New Roman" pitchFamily="18" charset="0"/>
              </a:rPr>
              <a:t>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Espace réservé du numéro de diapositive 3"/>
          <p:cNvSpPr>
            <a:spLocks noGrp="1"/>
          </p:cNvSpPr>
          <p:nvPr>
            <p:ph type="sldNum" sz="quarter" idx="12"/>
          </p:nvPr>
        </p:nvSpPr>
        <p:spPr>
          <a:noFill/>
        </p:spPr>
        <p:txBody>
          <a:bodyPr/>
          <a:lstStyle/>
          <a:p>
            <a:fld id="{753F91CD-CC02-4CB7-9521-5FF3BAA0FE80}" type="slidenum">
              <a:rPr lang="fr-FR" altLang="en-US"/>
              <a:pPr/>
              <a:t>277</a:t>
            </a:fld>
            <a:endParaRPr lang="fr-FR" altLang="en-US"/>
          </a:p>
        </p:txBody>
      </p:sp>
      <p:pic>
        <p:nvPicPr>
          <p:cNvPr id="329731" name="Picture 2"/>
          <p:cNvPicPr>
            <a:picLocks noChangeAspect="1" noChangeArrowheads="1"/>
          </p:cNvPicPr>
          <p:nvPr/>
        </p:nvPicPr>
        <p:blipFill>
          <a:blip r:embed="rId5" cstate="print"/>
          <a:srcRect/>
          <a:stretch>
            <a:fillRect/>
          </a:stretch>
        </p:blipFill>
        <p:spPr bwMode="auto">
          <a:xfrm>
            <a:off x="5375275" y="1989138"/>
            <a:ext cx="5041900" cy="4000500"/>
          </a:xfrm>
          <a:prstGeom prst="rect">
            <a:avLst/>
          </a:prstGeom>
          <a:noFill/>
          <a:ln w="9525">
            <a:noFill/>
            <a:miter lim="800000"/>
            <a:headEnd/>
            <a:tailEnd/>
          </a:ln>
        </p:spPr>
      </p:pic>
      <p:pic>
        <p:nvPicPr>
          <p:cNvPr id="329732" name="Picture 3"/>
          <p:cNvPicPr>
            <a:picLocks noChangeAspect="1" noChangeArrowheads="1"/>
          </p:cNvPicPr>
          <p:nvPr/>
        </p:nvPicPr>
        <p:blipFill>
          <a:blip r:embed="rId6" cstate="print"/>
          <a:srcRect/>
          <a:stretch>
            <a:fillRect/>
          </a:stretch>
        </p:blipFill>
        <p:spPr bwMode="auto">
          <a:xfrm>
            <a:off x="2208214" y="1628775"/>
            <a:ext cx="2778125" cy="4533900"/>
          </a:xfrm>
          <a:prstGeom prst="rect">
            <a:avLst/>
          </a:prstGeom>
          <a:noFill/>
          <a:ln w="9525">
            <a:noFill/>
            <a:miter lim="800000"/>
            <a:headEnd/>
            <a:tailEnd/>
          </a:ln>
        </p:spPr>
      </p:pic>
      <p:sp>
        <p:nvSpPr>
          <p:cNvPr id="329733" name="Text Box 4"/>
          <p:cNvSpPr txBox="1">
            <a:spLocks noChangeArrowheads="1"/>
          </p:cNvSpPr>
          <p:nvPr/>
        </p:nvSpPr>
        <p:spPr bwMode="auto">
          <a:xfrm>
            <a:off x="2640014" y="333375"/>
            <a:ext cx="6264275" cy="1066800"/>
          </a:xfrm>
          <a:prstGeom prst="rect">
            <a:avLst/>
          </a:prstGeom>
          <a:solidFill>
            <a:schemeClr val="bg1"/>
          </a:solidFill>
          <a:ln w="9525">
            <a:noFill/>
            <a:miter lim="800000"/>
            <a:headEnd/>
            <a:tailEnd/>
          </a:ln>
        </p:spPr>
        <p:txBody>
          <a:bodyPr>
            <a:spAutoFit/>
          </a:bodyPr>
          <a:lstStyle/>
          <a:p>
            <a:r>
              <a:rPr kumimoji="1" lang="fr-FR" sz="3200"/>
              <a:t>Survitesse dans le cas de SC multi vallées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416" y="290898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2"/>
          <p:cNvSpPr>
            <a:spLocks noGrp="1" noChangeArrowheads="1"/>
          </p:cNvSpPr>
          <p:nvPr>
            <p:ph type="title"/>
          </p:nvPr>
        </p:nvSpPr>
        <p:spPr/>
        <p:txBody>
          <a:bodyPr/>
          <a:lstStyle/>
          <a:p>
            <a:pPr eaLnBrk="1" hangingPunct="1"/>
            <a:r>
              <a:rPr lang="fr-FR" sz="3000" dirty="0"/>
              <a:t>Courants dans les SC</a:t>
            </a:r>
            <a:endParaRPr lang="fr-FR" dirty="0"/>
          </a:p>
        </p:txBody>
      </p:sp>
      <p:sp>
        <p:nvSpPr>
          <p:cNvPr id="154629" name="Rectangle 3"/>
          <p:cNvSpPr>
            <a:spLocks noGrp="1" noChangeArrowheads="1"/>
          </p:cNvSpPr>
          <p:nvPr>
            <p:ph idx="1"/>
          </p:nvPr>
        </p:nvSpPr>
        <p:spPr/>
        <p:txBody>
          <a:bodyPr/>
          <a:lstStyle/>
          <a:p>
            <a:pPr eaLnBrk="1" hangingPunct="1"/>
            <a:r>
              <a:rPr lang="fr-FR" dirty="0"/>
              <a:t>Courant de diffusion:</a:t>
            </a:r>
          </a:p>
          <a:p>
            <a:pPr lvl="1" eaLnBrk="1" hangingPunct="1"/>
            <a:r>
              <a:rPr lang="fr-FR" dirty="0"/>
              <a:t>Origine: gradient de concentration</a:t>
            </a:r>
          </a:p>
          <a:p>
            <a:pPr lvl="1" eaLnBrk="1" hangingPunct="1"/>
            <a:endParaRPr lang="fr-FR" dirty="0"/>
          </a:p>
          <a:p>
            <a:pPr lvl="1" eaLnBrk="1" hangingPunct="1"/>
            <a:endParaRPr lang="fr-FR" dirty="0"/>
          </a:p>
          <a:p>
            <a:pPr lvl="1" eaLnBrk="1" hangingPunct="1"/>
            <a:endParaRPr lang="fr-FR" dirty="0"/>
          </a:p>
          <a:p>
            <a:pPr lvl="1"/>
            <a:r>
              <a:rPr lang="fr-FR" dirty="0"/>
              <a:t>Diffusion depuis la région de forte concentration vers la région de moindre concentration .</a:t>
            </a:r>
          </a:p>
          <a:p>
            <a:pPr lvl="1" eaLnBrk="1" hangingPunct="1"/>
            <a:r>
              <a:rPr lang="fr-FR" dirty="0"/>
              <a:t>1° loi de </a:t>
            </a:r>
            <a:r>
              <a:rPr lang="fr-FR" dirty="0" err="1"/>
              <a:t>Fick</a:t>
            </a:r>
            <a:r>
              <a:rPr lang="fr-FR" dirty="0"/>
              <a:t>:</a:t>
            </a:r>
          </a:p>
        </p:txBody>
      </p:sp>
      <p:sp>
        <p:nvSpPr>
          <p:cNvPr id="154627" name="Espace réservé du numéro de diapositive 5"/>
          <p:cNvSpPr>
            <a:spLocks noGrp="1"/>
          </p:cNvSpPr>
          <p:nvPr>
            <p:ph type="sldNum" sz="quarter" idx="12"/>
          </p:nvPr>
        </p:nvSpPr>
        <p:spPr>
          <a:noFill/>
        </p:spPr>
        <p:txBody>
          <a:bodyPr/>
          <a:lstStyle/>
          <a:p>
            <a:fld id="{3808EEAA-20A0-4E0E-A900-868CCB113EFF}" type="slidenum">
              <a:rPr lang="fr-FR" altLang="en-US"/>
              <a:pPr/>
              <a:t>278</a:t>
            </a:fld>
            <a:endParaRPr lang="fr-FR" altLang="en-US"/>
          </a:p>
        </p:txBody>
      </p:sp>
      <p:graphicFrame>
        <p:nvGraphicFramePr>
          <p:cNvPr id="154626" name="Object 4"/>
          <p:cNvGraphicFramePr>
            <a:graphicFrameLocks noChangeAspect="1"/>
          </p:cNvGraphicFramePr>
          <p:nvPr>
            <p:extLst>
              <p:ext uri="{D42A27DB-BD31-4B8C-83A1-F6EECF244321}">
                <p14:modId xmlns:p14="http://schemas.microsoft.com/office/powerpoint/2010/main" val="1306144533"/>
              </p:ext>
            </p:extLst>
          </p:nvPr>
        </p:nvGraphicFramePr>
        <p:xfrm>
          <a:off x="2801516" y="4797152"/>
          <a:ext cx="1638300" cy="1593850"/>
        </p:xfrm>
        <a:graphic>
          <a:graphicData uri="http://schemas.openxmlformats.org/presentationml/2006/ole">
            <mc:AlternateContent xmlns:mc="http://schemas.openxmlformats.org/markup-compatibility/2006">
              <mc:Choice xmlns:v="urn:schemas-microsoft-com:vml" Requires="v">
                <p:oleObj name="Equation" r:id="rId5" imgW="952200" imgH="927000" progId="Equation.3">
                  <p:embed/>
                </p:oleObj>
              </mc:Choice>
              <mc:Fallback>
                <p:oleObj name="Equation" r:id="rId5" imgW="952200" imgH="927000" progId="Equation.3">
                  <p:embed/>
                  <p:pic>
                    <p:nvPicPr>
                      <p:cNvPr id="15462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1516" y="4797152"/>
                        <a:ext cx="1638300" cy="1593850"/>
                      </a:xfrm>
                      <a:prstGeom prst="rect">
                        <a:avLst/>
                      </a:prstGeom>
                      <a:solidFill>
                        <a:schemeClr val="accent1"/>
                      </a:solidFill>
                    </p:spPr>
                  </p:pic>
                </p:oleObj>
              </mc:Fallback>
            </mc:AlternateContent>
          </a:graphicData>
        </a:graphic>
      </p:graphicFrame>
      <p:sp>
        <p:nvSpPr>
          <p:cNvPr id="154630" name="Text Box 5"/>
          <p:cNvSpPr txBox="1">
            <a:spLocks noChangeArrowheads="1"/>
          </p:cNvSpPr>
          <p:nvPr/>
        </p:nvSpPr>
        <p:spPr bwMode="auto">
          <a:xfrm>
            <a:off x="5951984" y="4742508"/>
            <a:ext cx="3733800" cy="762000"/>
          </a:xfrm>
          <a:prstGeom prst="rect">
            <a:avLst/>
          </a:prstGeom>
          <a:solidFill>
            <a:schemeClr val="bg1"/>
          </a:solidFill>
          <a:ln w="9525">
            <a:noFill/>
            <a:miter lim="800000"/>
            <a:headEnd/>
            <a:tailEnd/>
          </a:ln>
        </p:spPr>
        <p:txBody>
          <a:bodyPr>
            <a:spAutoFit/>
          </a:bodyPr>
          <a:lstStyle/>
          <a:p>
            <a:r>
              <a:rPr kumimoji="1" lang="fr-FR" sz="2000" dirty="0">
                <a:latin typeface="Calibri" pitchFamily="34" charset="0"/>
              </a:rPr>
              <a:t>nb d’e</a:t>
            </a:r>
            <a:r>
              <a:rPr kumimoji="1" lang="fr-FR" sz="2000" baseline="30000" dirty="0">
                <a:latin typeface="Calibri" pitchFamily="34" charset="0"/>
              </a:rPr>
              <a:t>-</a:t>
            </a:r>
            <a:r>
              <a:rPr kumimoji="1" lang="fr-FR" sz="2000" dirty="0">
                <a:latin typeface="Calibri" pitchFamily="34" charset="0"/>
              </a:rPr>
              <a:t> qui diffusent par unité de </a:t>
            </a:r>
          </a:p>
          <a:p>
            <a:r>
              <a:rPr kumimoji="1" lang="fr-FR" sz="2000" dirty="0">
                <a:latin typeface="Calibri" pitchFamily="34" charset="0"/>
              </a:rPr>
              <a:t>temps et de volume (flux</a:t>
            </a:r>
            <a:r>
              <a:rPr kumimoji="1" lang="fr-FR" sz="2400" dirty="0">
                <a:latin typeface="Calibri" pitchFamily="34" charset="0"/>
              </a:rPr>
              <a:t>)</a:t>
            </a:r>
          </a:p>
        </p:txBody>
      </p:sp>
      <p:sp>
        <p:nvSpPr>
          <p:cNvPr id="154631" name="Text Box 6"/>
          <p:cNvSpPr txBox="1">
            <a:spLocks noChangeArrowheads="1"/>
          </p:cNvSpPr>
          <p:nvPr/>
        </p:nvSpPr>
        <p:spPr bwMode="auto">
          <a:xfrm>
            <a:off x="5966900" y="5683896"/>
            <a:ext cx="3809441" cy="769441"/>
          </a:xfrm>
          <a:prstGeom prst="rect">
            <a:avLst/>
          </a:prstGeom>
          <a:solidFill>
            <a:schemeClr val="bg1"/>
          </a:solidFill>
          <a:ln w="9525">
            <a:noFill/>
            <a:miter lim="800000"/>
            <a:headEnd/>
            <a:tailEnd/>
          </a:ln>
        </p:spPr>
        <p:txBody>
          <a:bodyPr wrap="none">
            <a:spAutoFit/>
          </a:bodyPr>
          <a:lstStyle/>
          <a:p>
            <a:r>
              <a:rPr kumimoji="1" lang="fr-FR" sz="2000" dirty="0">
                <a:latin typeface="Calibri" pitchFamily="34" charset="0"/>
              </a:rPr>
              <a:t>nb de h</a:t>
            </a:r>
            <a:r>
              <a:rPr kumimoji="1" lang="fr-FR" sz="2000" baseline="30000" dirty="0">
                <a:latin typeface="Calibri" pitchFamily="34" charset="0"/>
              </a:rPr>
              <a:t>+</a:t>
            </a:r>
            <a:r>
              <a:rPr kumimoji="1" lang="fr-FR" sz="2000" dirty="0">
                <a:latin typeface="Calibri" pitchFamily="34" charset="0"/>
              </a:rPr>
              <a:t> qui diffusent par unité de </a:t>
            </a:r>
          </a:p>
          <a:p>
            <a:r>
              <a:rPr kumimoji="1" lang="fr-FR" sz="2000" dirty="0">
                <a:latin typeface="Calibri" pitchFamily="34" charset="0"/>
              </a:rPr>
              <a:t>temps et de volume (flux</a:t>
            </a:r>
            <a:r>
              <a:rPr kumimoji="1" lang="fr-FR" sz="2400" dirty="0">
                <a:latin typeface="Calibri" pitchFamily="34" charset="0"/>
              </a:rPr>
              <a:t>)</a:t>
            </a:r>
          </a:p>
        </p:txBody>
      </p:sp>
      <p:pic>
        <p:nvPicPr>
          <p:cNvPr id="154949" name="Picture 325"/>
          <p:cNvPicPr>
            <a:picLocks noChangeAspect="1" noChangeArrowheads="1"/>
          </p:cNvPicPr>
          <p:nvPr/>
        </p:nvPicPr>
        <p:blipFill rotWithShape="1">
          <a:blip r:embed="rId7">
            <a:extLst>
              <a:ext uri="{28A0092B-C50C-407E-A947-70E740481C1C}">
                <a14:useLocalDpi xmlns:a14="http://schemas.microsoft.com/office/drawing/2010/main" val="0"/>
              </a:ext>
            </a:extLst>
          </a:blip>
          <a:srcRect l="23646" t="50000" r="7570" b="23177"/>
          <a:stretch/>
        </p:blipFill>
        <p:spPr bwMode="auto">
          <a:xfrm>
            <a:off x="4439816" y="2420888"/>
            <a:ext cx="4950296" cy="108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9456" y="271987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2"/>
          <p:cNvSpPr>
            <a:spLocks noGrp="1" noChangeArrowheads="1"/>
          </p:cNvSpPr>
          <p:nvPr>
            <p:ph type="title"/>
          </p:nvPr>
        </p:nvSpPr>
        <p:spPr/>
        <p:txBody>
          <a:bodyPr/>
          <a:lstStyle/>
          <a:p>
            <a:pPr eaLnBrk="1" hangingPunct="1"/>
            <a:r>
              <a:rPr lang="fr-FR" sz="3000"/>
              <a:t>Courants dans les SC</a:t>
            </a:r>
            <a:endParaRPr lang="fr-FR"/>
          </a:p>
        </p:txBody>
      </p:sp>
      <p:sp>
        <p:nvSpPr>
          <p:cNvPr id="155654" name="Rectangle 3"/>
          <p:cNvSpPr>
            <a:spLocks noGrp="1" noChangeArrowheads="1"/>
          </p:cNvSpPr>
          <p:nvPr>
            <p:ph idx="1"/>
          </p:nvPr>
        </p:nvSpPr>
        <p:spPr/>
        <p:txBody>
          <a:bodyPr/>
          <a:lstStyle/>
          <a:p>
            <a:pPr eaLnBrk="1" hangingPunct="1"/>
            <a:r>
              <a:rPr lang="fr-FR" dirty="0"/>
              <a:t>Courant de diffusion: somme des deux contributions (électrons et  trous):</a:t>
            </a:r>
          </a:p>
          <a:p>
            <a:pPr eaLnBrk="1" hangingPunct="1"/>
            <a:endParaRPr lang="fr-FR" dirty="0"/>
          </a:p>
          <a:p>
            <a:pPr eaLnBrk="1" hangingPunct="1"/>
            <a:endParaRPr lang="fr-FR" dirty="0"/>
          </a:p>
          <a:p>
            <a:pPr eaLnBrk="1" hangingPunct="1"/>
            <a:endParaRPr lang="fr-FR" dirty="0"/>
          </a:p>
          <a:p>
            <a:pPr lvl="1" eaLnBrk="1" hangingPunct="1"/>
            <a:r>
              <a:rPr lang="fr-FR" sz="2400" dirty="0"/>
              <a:t>Constante ou coefficient de diffusion </a:t>
            </a:r>
          </a:p>
        </p:txBody>
      </p:sp>
      <p:sp>
        <p:nvSpPr>
          <p:cNvPr id="155652" name="Espace réservé du numéro de diapositive 5"/>
          <p:cNvSpPr>
            <a:spLocks noGrp="1"/>
          </p:cNvSpPr>
          <p:nvPr>
            <p:ph type="sldNum" sz="quarter" idx="12"/>
          </p:nvPr>
        </p:nvSpPr>
        <p:spPr>
          <a:noFill/>
        </p:spPr>
        <p:txBody>
          <a:bodyPr/>
          <a:lstStyle/>
          <a:p>
            <a:fld id="{1250F276-C544-4C28-BDF7-9F02C18484D3}" type="slidenum">
              <a:rPr lang="fr-FR" altLang="en-US"/>
              <a:pPr/>
              <a:t>279</a:t>
            </a:fld>
            <a:endParaRPr lang="fr-FR" altLang="en-US"/>
          </a:p>
        </p:txBody>
      </p:sp>
      <p:graphicFrame>
        <p:nvGraphicFramePr>
          <p:cNvPr id="155650" name="Object 4"/>
          <p:cNvGraphicFramePr>
            <a:graphicFrameLocks noChangeAspect="1"/>
          </p:cNvGraphicFramePr>
          <p:nvPr>
            <p:extLst>
              <p:ext uri="{D42A27DB-BD31-4B8C-83A1-F6EECF244321}">
                <p14:modId xmlns:p14="http://schemas.microsoft.com/office/powerpoint/2010/main" val="843622802"/>
              </p:ext>
            </p:extLst>
          </p:nvPr>
        </p:nvGraphicFramePr>
        <p:xfrm>
          <a:off x="3863752" y="2564904"/>
          <a:ext cx="4876800" cy="844550"/>
        </p:xfrm>
        <a:graphic>
          <a:graphicData uri="http://schemas.openxmlformats.org/presentationml/2006/ole">
            <mc:AlternateContent xmlns:mc="http://schemas.openxmlformats.org/markup-compatibility/2006">
              <mc:Choice xmlns:v="urn:schemas-microsoft-com:vml" Requires="v">
                <p:oleObj name="Equation" r:id="rId5" imgW="2641320" imgH="457200" progId="Equation.3">
                  <p:embed/>
                </p:oleObj>
              </mc:Choice>
              <mc:Fallback>
                <p:oleObj name="Equation" r:id="rId5" imgW="2641320" imgH="457200" progId="Equation.3">
                  <p:embed/>
                  <p:pic>
                    <p:nvPicPr>
                      <p:cNvPr id="15565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3752" y="2564904"/>
                        <a:ext cx="4876800" cy="844550"/>
                      </a:xfrm>
                      <a:prstGeom prst="rect">
                        <a:avLst/>
                      </a:prstGeom>
                      <a:solidFill>
                        <a:schemeClr val="accent1"/>
                      </a:solidFill>
                    </p:spPr>
                  </p:pic>
                </p:oleObj>
              </mc:Fallback>
            </mc:AlternateContent>
          </a:graphicData>
        </a:graphic>
      </p:graphicFrame>
      <p:graphicFrame>
        <p:nvGraphicFramePr>
          <p:cNvPr id="155651" name="Object 5"/>
          <p:cNvGraphicFramePr>
            <a:graphicFrameLocks noChangeAspect="1"/>
          </p:cNvGraphicFramePr>
          <p:nvPr>
            <p:extLst>
              <p:ext uri="{D42A27DB-BD31-4B8C-83A1-F6EECF244321}">
                <p14:modId xmlns:p14="http://schemas.microsoft.com/office/powerpoint/2010/main" val="589959797"/>
              </p:ext>
            </p:extLst>
          </p:nvPr>
        </p:nvGraphicFramePr>
        <p:xfrm>
          <a:off x="5015881" y="4293096"/>
          <a:ext cx="1814513" cy="525462"/>
        </p:xfrm>
        <a:graphic>
          <a:graphicData uri="http://schemas.openxmlformats.org/presentationml/2006/ole">
            <mc:AlternateContent xmlns:mc="http://schemas.openxmlformats.org/markup-compatibility/2006">
              <mc:Choice xmlns:v="urn:schemas-microsoft-com:vml" Requires="v">
                <p:oleObj name="Equation" r:id="rId7" imgW="965160" imgH="279360" progId="Equation.DSMT4">
                  <p:embed/>
                </p:oleObj>
              </mc:Choice>
              <mc:Fallback>
                <p:oleObj name="Equation" r:id="rId7" imgW="965160" imgH="279360" progId="Equation.DSMT4">
                  <p:embed/>
                  <p:pic>
                    <p:nvPicPr>
                      <p:cNvPr id="155651" name="Object 5"/>
                      <p:cNvPicPr>
                        <a:picLocks noChangeAspect="1" noChangeArrowheads="1"/>
                      </p:cNvPicPr>
                      <p:nvPr/>
                    </p:nvPicPr>
                    <p:blipFill>
                      <a:blip r:embed="rId8"/>
                      <a:srcRect/>
                      <a:stretch>
                        <a:fillRect/>
                      </a:stretch>
                    </p:blipFill>
                    <p:spPr bwMode="auto">
                      <a:xfrm>
                        <a:off x="5015881" y="4293096"/>
                        <a:ext cx="1814513" cy="525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8222" y="232122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ChangeArrowheads="1"/>
          </p:cNvSpPr>
          <p:nvPr>
            <p:ph type="title"/>
          </p:nvPr>
        </p:nvSpPr>
        <p:spPr>
          <a:xfrm>
            <a:off x="1981200" y="333376"/>
            <a:ext cx="7543800" cy="796925"/>
          </a:xfrm>
        </p:spPr>
        <p:txBody>
          <a:bodyPr/>
          <a:lstStyle/>
          <a:p>
            <a:pPr eaLnBrk="1" hangingPunct="1"/>
            <a:r>
              <a:rPr lang="fr-FR" sz="3200"/>
              <a:t>Les différentes structures cristallines</a:t>
            </a:r>
          </a:p>
        </p:txBody>
      </p:sp>
      <p:sp>
        <p:nvSpPr>
          <p:cNvPr id="228354" name="Espace réservé du numéro de diapositive 5"/>
          <p:cNvSpPr>
            <a:spLocks noGrp="1"/>
          </p:cNvSpPr>
          <p:nvPr>
            <p:ph type="sldNum" sz="quarter" idx="12"/>
          </p:nvPr>
        </p:nvSpPr>
        <p:spPr>
          <a:noFill/>
        </p:spPr>
        <p:txBody>
          <a:bodyPr/>
          <a:lstStyle/>
          <a:p>
            <a:fld id="{B4560A14-62EC-495A-A85C-762CCA7524AE}" type="slidenum">
              <a:rPr lang="fr-FR" altLang="en-US"/>
              <a:pPr/>
              <a:t>28</a:t>
            </a:fld>
            <a:endParaRPr lang="fr-FR" altLang="en-US"/>
          </a:p>
        </p:txBody>
      </p:sp>
      <p:sp>
        <p:nvSpPr>
          <p:cNvPr id="84003" name="Text Box 35"/>
          <p:cNvSpPr txBox="1">
            <a:spLocks noChangeArrowheads="1"/>
          </p:cNvSpPr>
          <p:nvPr/>
        </p:nvSpPr>
        <p:spPr bwMode="auto">
          <a:xfrm>
            <a:off x="1458913" y="5229225"/>
            <a:ext cx="1835151" cy="641350"/>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Orthorhombique</a:t>
            </a:r>
          </a:p>
          <a:p>
            <a:pPr algn="ctr">
              <a:defRPr/>
            </a:pPr>
            <a:r>
              <a:rPr lang="fr-FR">
                <a:solidFill>
                  <a:srgbClr val="FF0000"/>
                </a:solidFill>
                <a:effectLst>
                  <a:outerShdw blurRad="38100" dist="38100" dir="2700000" algn="tl">
                    <a:srgbClr val="C0C0C0"/>
                  </a:outerShdw>
                </a:effectLst>
              </a:rPr>
              <a:t> base centrée</a:t>
            </a:r>
          </a:p>
        </p:txBody>
      </p:sp>
      <p:grpSp>
        <p:nvGrpSpPr>
          <p:cNvPr id="228357" name="Group 48"/>
          <p:cNvGrpSpPr>
            <a:grpSpLocks/>
          </p:cNvGrpSpPr>
          <p:nvPr/>
        </p:nvGrpSpPr>
        <p:grpSpPr bwMode="auto">
          <a:xfrm>
            <a:off x="1736725" y="1412876"/>
            <a:ext cx="8929688" cy="5184775"/>
            <a:chOff x="158" y="890"/>
            <a:chExt cx="5625" cy="3266"/>
          </a:xfrm>
        </p:grpSpPr>
        <p:pic>
          <p:nvPicPr>
            <p:cNvPr id="228358" name="Picture 22" descr="Triclinic"/>
            <p:cNvPicPr>
              <a:picLocks noChangeAspect="1" noChangeArrowheads="1"/>
            </p:cNvPicPr>
            <p:nvPr/>
          </p:nvPicPr>
          <p:blipFill>
            <a:blip r:embed="rId3" cstate="print"/>
            <a:srcRect/>
            <a:stretch>
              <a:fillRect/>
            </a:stretch>
          </p:blipFill>
          <p:spPr bwMode="auto">
            <a:xfrm>
              <a:off x="158" y="890"/>
              <a:ext cx="846" cy="1080"/>
            </a:xfrm>
            <a:prstGeom prst="rect">
              <a:avLst/>
            </a:prstGeom>
            <a:noFill/>
            <a:ln w="9525">
              <a:noFill/>
              <a:miter lim="800000"/>
              <a:headEnd/>
              <a:tailEnd/>
            </a:ln>
          </p:spPr>
        </p:pic>
        <p:sp>
          <p:nvSpPr>
            <p:cNvPr id="83991" name="Text Box 23"/>
            <p:cNvSpPr txBox="1">
              <a:spLocks noChangeArrowheads="1"/>
            </p:cNvSpPr>
            <p:nvPr/>
          </p:nvSpPr>
          <p:spPr bwMode="auto">
            <a:xfrm>
              <a:off x="281" y="1982"/>
              <a:ext cx="772"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Triclinique</a:t>
              </a:r>
            </a:p>
          </p:txBody>
        </p:sp>
        <p:pic>
          <p:nvPicPr>
            <p:cNvPr id="228360" name="Picture 24" descr="Monoclinic"/>
            <p:cNvPicPr>
              <a:picLocks noChangeAspect="1" noChangeArrowheads="1"/>
            </p:cNvPicPr>
            <p:nvPr/>
          </p:nvPicPr>
          <p:blipFill>
            <a:blip r:embed="rId4" cstate="print"/>
            <a:srcRect/>
            <a:stretch>
              <a:fillRect/>
            </a:stretch>
          </p:blipFill>
          <p:spPr bwMode="auto">
            <a:xfrm>
              <a:off x="1473" y="890"/>
              <a:ext cx="690" cy="1080"/>
            </a:xfrm>
            <a:prstGeom prst="rect">
              <a:avLst/>
            </a:prstGeom>
            <a:noFill/>
            <a:ln w="9525">
              <a:noFill/>
              <a:miter lim="800000"/>
              <a:headEnd/>
              <a:tailEnd/>
            </a:ln>
          </p:spPr>
        </p:pic>
        <p:sp>
          <p:nvSpPr>
            <p:cNvPr id="83993" name="Text Box 25"/>
            <p:cNvSpPr txBox="1">
              <a:spLocks noChangeArrowheads="1"/>
            </p:cNvSpPr>
            <p:nvPr/>
          </p:nvSpPr>
          <p:spPr bwMode="auto">
            <a:xfrm>
              <a:off x="1337" y="1979"/>
              <a:ext cx="964"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Monoclinique</a:t>
              </a:r>
            </a:p>
          </p:txBody>
        </p:sp>
        <p:pic>
          <p:nvPicPr>
            <p:cNvPr id="228362" name="Picture 27" descr="Monoclinic-base-centered"/>
            <p:cNvPicPr>
              <a:picLocks noChangeAspect="1" noChangeArrowheads="1"/>
            </p:cNvPicPr>
            <p:nvPr/>
          </p:nvPicPr>
          <p:blipFill>
            <a:blip r:embed="rId5" cstate="print"/>
            <a:srcRect/>
            <a:stretch>
              <a:fillRect/>
            </a:stretch>
          </p:blipFill>
          <p:spPr bwMode="auto">
            <a:xfrm>
              <a:off x="2652" y="890"/>
              <a:ext cx="690" cy="1080"/>
            </a:xfrm>
            <a:prstGeom prst="rect">
              <a:avLst/>
            </a:prstGeom>
            <a:noFill/>
            <a:ln w="9525">
              <a:noFill/>
              <a:miter lim="800000"/>
              <a:headEnd/>
              <a:tailEnd/>
            </a:ln>
          </p:spPr>
        </p:pic>
        <p:sp>
          <p:nvSpPr>
            <p:cNvPr id="83996" name="Text Box 28"/>
            <p:cNvSpPr txBox="1">
              <a:spLocks noChangeArrowheads="1"/>
            </p:cNvSpPr>
            <p:nvPr/>
          </p:nvSpPr>
          <p:spPr bwMode="auto">
            <a:xfrm>
              <a:off x="2460" y="1933"/>
              <a:ext cx="964" cy="404"/>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Monoclinique</a:t>
              </a:r>
            </a:p>
            <a:p>
              <a:pPr algn="ctr">
                <a:defRPr/>
              </a:pPr>
              <a:r>
                <a:rPr lang="fr-FR">
                  <a:solidFill>
                    <a:srgbClr val="FF0000"/>
                  </a:solidFill>
                  <a:effectLst>
                    <a:outerShdw blurRad="38100" dist="38100" dir="2700000" algn="tl">
                      <a:srgbClr val="C0C0C0"/>
                    </a:outerShdw>
                  </a:effectLst>
                </a:rPr>
                <a:t> centré</a:t>
              </a:r>
            </a:p>
          </p:txBody>
        </p:sp>
        <p:pic>
          <p:nvPicPr>
            <p:cNvPr id="228364" name="Picture 29" descr="Orthorhombic-face-centered"/>
            <p:cNvPicPr>
              <a:picLocks noChangeAspect="1" noChangeArrowheads="1"/>
            </p:cNvPicPr>
            <p:nvPr/>
          </p:nvPicPr>
          <p:blipFill>
            <a:blip r:embed="rId6" cstate="print"/>
            <a:srcRect/>
            <a:stretch>
              <a:fillRect/>
            </a:stretch>
          </p:blipFill>
          <p:spPr bwMode="auto">
            <a:xfrm>
              <a:off x="1319" y="2251"/>
              <a:ext cx="840" cy="1110"/>
            </a:xfrm>
            <a:prstGeom prst="rect">
              <a:avLst/>
            </a:prstGeom>
            <a:noFill/>
            <a:ln w="9525">
              <a:noFill/>
              <a:miter lim="800000"/>
              <a:headEnd/>
              <a:tailEnd/>
            </a:ln>
          </p:spPr>
        </p:pic>
        <p:pic>
          <p:nvPicPr>
            <p:cNvPr id="228365" name="Picture 30" descr="Orthorhombic-base-centered"/>
            <p:cNvPicPr>
              <a:picLocks noChangeAspect="1" noChangeArrowheads="1"/>
            </p:cNvPicPr>
            <p:nvPr/>
          </p:nvPicPr>
          <p:blipFill>
            <a:blip r:embed="rId7" cstate="print"/>
            <a:srcRect/>
            <a:stretch>
              <a:fillRect/>
            </a:stretch>
          </p:blipFill>
          <p:spPr bwMode="auto">
            <a:xfrm>
              <a:off x="163" y="2205"/>
              <a:ext cx="840" cy="1110"/>
            </a:xfrm>
            <a:prstGeom prst="rect">
              <a:avLst/>
            </a:prstGeom>
            <a:noFill/>
            <a:ln w="9525">
              <a:noFill/>
              <a:miter lim="800000"/>
              <a:headEnd/>
              <a:tailEnd/>
            </a:ln>
          </p:spPr>
        </p:pic>
        <p:pic>
          <p:nvPicPr>
            <p:cNvPr id="228366" name="Picture 31" descr="Orthorhombic"/>
            <p:cNvPicPr>
              <a:picLocks noChangeAspect="1" noChangeArrowheads="1"/>
            </p:cNvPicPr>
            <p:nvPr/>
          </p:nvPicPr>
          <p:blipFill>
            <a:blip r:embed="rId8" cstate="print"/>
            <a:srcRect/>
            <a:stretch>
              <a:fillRect/>
            </a:stretch>
          </p:blipFill>
          <p:spPr bwMode="auto">
            <a:xfrm>
              <a:off x="3651" y="935"/>
              <a:ext cx="840" cy="1110"/>
            </a:xfrm>
            <a:prstGeom prst="rect">
              <a:avLst/>
            </a:prstGeom>
            <a:solidFill>
              <a:schemeClr val="folHlink"/>
            </a:solidFill>
            <a:ln w="9525">
              <a:noFill/>
              <a:miter lim="800000"/>
              <a:headEnd/>
              <a:tailEnd/>
            </a:ln>
          </p:spPr>
        </p:pic>
        <p:pic>
          <p:nvPicPr>
            <p:cNvPr id="228367" name="Picture 32" descr="Orthorhombic-body-centered"/>
            <p:cNvPicPr>
              <a:picLocks noChangeAspect="1" noChangeArrowheads="1"/>
            </p:cNvPicPr>
            <p:nvPr/>
          </p:nvPicPr>
          <p:blipFill>
            <a:blip r:embed="rId9" cstate="print"/>
            <a:srcRect/>
            <a:stretch>
              <a:fillRect/>
            </a:stretch>
          </p:blipFill>
          <p:spPr bwMode="auto">
            <a:xfrm>
              <a:off x="4740" y="935"/>
              <a:ext cx="840" cy="1110"/>
            </a:xfrm>
            <a:prstGeom prst="rect">
              <a:avLst/>
            </a:prstGeom>
            <a:noFill/>
            <a:ln w="9525">
              <a:noFill/>
              <a:miter lim="800000"/>
              <a:headEnd/>
              <a:tailEnd/>
            </a:ln>
          </p:spPr>
        </p:pic>
        <p:sp>
          <p:nvSpPr>
            <p:cNvPr id="84001" name="Text Box 33"/>
            <p:cNvSpPr txBox="1">
              <a:spLocks noChangeArrowheads="1"/>
            </p:cNvSpPr>
            <p:nvPr/>
          </p:nvSpPr>
          <p:spPr bwMode="auto">
            <a:xfrm>
              <a:off x="3470" y="1946"/>
              <a:ext cx="1156"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Orthorhombique</a:t>
              </a:r>
            </a:p>
          </p:txBody>
        </p:sp>
        <p:sp>
          <p:nvSpPr>
            <p:cNvPr id="84002" name="Text Box 34"/>
            <p:cNvSpPr txBox="1">
              <a:spLocks noChangeArrowheads="1"/>
            </p:cNvSpPr>
            <p:nvPr/>
          </p:nvSpPr>
          <p:spPr bwMode="auto">
            <a:xfrm>
              <a:off x="4627" y="1933"/>
              <a:ext cx="1156" cy="404"/>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Orthorhombique</a:t>
              </a:r>
            </a:p>
            <a:p>
              <a:pPr algn="ctr">
                <a:defRPr/>
              </a:pPr>
              <a:r>
                <a:rPr lang="fr-FR">
                  <a:solidFill>
                    <a:srgbClr val="FF0000"/>
                  </a:solidFill>
                  <a:effectLst>
                    <a:outerShdw blurRad="38100" dist="38100" dir="2700000" algn="tl">
                      <a:srgbClr val="C0C0C0"/>
                    </a:outerShdw>
                  </a:effectLst>
                </a:rPr>
                <a:t>centré</a:t>
              </a:r>
            </a:p>
          </p:txBody>
        </p:sp>
        <p:sp>
          <p:nvSpPr>
            <p:cNvPr id="84004" name="Text Box 36"/>
            <p:cNvSpPr txBox="1">
              <a:spLocks noChangeArrowheads="1"/>
            </p:cNvSpPr>
            <p:nvPr/>
          </p:nvSpPr>
          <p:spPr bwMode="auto">
            <a:xfrm>
              <a:off x="1161" y="3294"/>
              <a:ext cx="1156" cy="404"/>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Orthorhombique</a:t>
              </a:r>
            </a:p>
            <a:p>
              <a:pPr algn="ctr">
                <a:defRPr/>
              </a:pPr>
              <a:r>
                <a:rPr lang="fr-FR">
                  <a:solidFill>
                    <a:srgbClr val="FF0000"/>
                  </a:solidFill>
                  <a:effectLst>
                    <a:outerShdw blurRad="38100" dist="38100" dir="2700000" algn="tl">
                      <a:srgbClr val="C0C0C0"/>
                    </a:outerShdw>
                  </a:effectLst>
                </a:rPr>
                <a:t>faces centrées</a:t>
              </a:r>
            </a:p>
          </p:txBody>
        </p:sp>
        <p:pic>
          <p:nvPicPr>
            <p:cNvPr id="228371" name="Picture 37" descr="Hexagonal"/>
            <p:cNvPicPr>
              <a:picLocks noChangeAspect="1" noChangeArrowheads="1"/>
            </p:cNvPicPr>
            <p:nvPr/>
          </p:nvPicPr>
          <p:blipFill>
            <a:blip r:embed="rId10" cstate="print"/>
            <a:srcRect/>
            <a:stretch>
              <a:fillRect/>
            </a:stretch>
          </p:blipFill>
          <p:spPr bwMode="auto">
            <a:xfrm>
              <a:off x="2337" y="2296"/>
              <a:ext cx="810" cy="1020"/>
            </a:xfrm>
            <a:prstGeom prst="rect">
              <a:avLst/>
            </a:prstGeom>
            <a:noFill/>
            <a:ln w="9525">
              <a:noFill/>
              <a:miter lim="800000"/>
              <a:headEnd/>
              <a:tailEnd/>
            </a:ln>
          </p:spPr>
        </p:pic>
        <p:sp>
          <p:nvSpPr>
            <p:cNvPr id="84006" name="Text Box 38"/>
            <p:cNvSpPr txBox="1">
              <a:spLocks noChangeArrowheads="1"/>
            </p:cNvSpPr>
            <p:nvPr/>
          </p:nvSpPr>
          <p:spPr bwMode="auto">
            <a:xfrm>
              <a:off x="2382" y="3381"/>
              <a:ext cx="804"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Hexagonal</a:t>
              </a:r>
            </a:p>
          </p:txBody>
        </p:sp>
        <p:pic>
          <p:nvPicPr>
            <p:cNvPr id="228373" name="Picture 39" descr="Tetragonal-body-centered"/>
            <p:cNvPicPr>
              <a:picLocks noChangeAspect="1" noChangeArrowheads="1"/>
            </p:cNvPicPr>
            <p:nvPr/>
          </p:nvPicPr>
          <p:blipFill>
            <a:blip r:embed="rId11" cstate="print"/>
            <a:srcRect/>
            <a:stretch>
              <a:fillRect/>
            </a:stretch>
          </p:blipFill>
          <p:spPr bwMode="auto">
            <a:xfrm>
              <a:off x="4141" y="2341"/>
              <a:ext cx="780" cy="1020"/>
            </a:xfrm>
            <a:prstGeom prst="rect">
              <a:avLst/>
            </a:prstGeom>
            <a:noFill/>
            <a:ln w="9525">
              <a:noFill/>
              <a:miter lim="800000"/>
              <a:headEnd/>
              <a:tailEnd/>
            </a:ln>
          </p:spPr>
        </p:pic>
        <p:pic>
          <p:nvPicPr>
            <p:cNvPr id="228374" name="Picture 40" descr="Tetragonal"/>
            <p:cNvPicPr>
              <a:picLocks noChangeAspect="1" noChangeArrowheads="1"/>
            </p:cNvPicPr>
            <p:nvPr/>
          </p:nvPicPr>
          <p:blipFill>
            <a:blip r:embed="rId12" cstate="print"/>
            <a:srcRect/>
            <a:stretch>
              <a:fillRect/>
            </a:stretch>
          </p:blipFill>
          <p:spPr bwMode="auto">
            <a:xfrm>
              <a:off x="4911" y="2341"/>
              <a:ext cx="780" cy="1020"/>
            </a:xfrm>
            <a:prstGeom prst="rect">
              <a:avLst/>
            </a:prstGeom>
            <a:noFill/>
            <a:ln w="9525">
              <a:noFill/>
              <a:miter lim="800000"/>
              <a:headEnd/>
              <a:tailEnd/>
            </a:ln>
          </p:spPr>
        </p:pic>
        <p:pic>
          <p:nvPicPr>
            <p:cNvPr id="228375" name="Picture 42" descr="Rhombohedral"/>
            <p:cNvPicPr>
              <a:picLocks noChangeAspect="1" noChangeArrowheads="1"/>
            </p:cNvPicPr>
            <p:nvPr/>
          </p:nvPicPr>
          <p:blipFill>
            <a:blip r:embed="rId13" cstate="print"/>
            <a:srcRect/>
            <a:stretch>
              <a:fillRect/>
            </a:stretch>
          </p:blipFill>
          <p:spPr bwMode="auto">
            <a:xfrm>
              <a:off x="3215" y="2270"/>
              <a:ext cx="840" cy="1080"/>
            </a:xfrm>
            <a:prstGeom prst="rect">
              <a:avLst/>
            </a:prstGeom>
            <a:noFill/>
            <a:ln w="9525">
              <a:noFill/>
              <a:miter lim="800000"/>
              <a:headEnd/>
              <a:tailEnd/>
            </a:ln>
          </p:spPr>
        </p:pic>
        <p:sp>
          <p:nvSpPr>
            <p:cNvPr id="84011" name="Text Box 43"/>
            <p:cNvSpPr txBox="1">
              <a:spLocks noChangeArrowheads="1"/>
            </p:cNvSpPr>
            <p:nvPr/>
          </p:nvSpPr>
          <p:spPr bwMode="auto">
            <a:xfrm>
              <a:off x="3061" y="3760"/>
              <a:ext cx="1140"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Rhomboédrique</a:t>
              </a:r>
            </a:p>
          </p:txBody>
        </p:sp>
        <p:sp>
          <p:nvSpPr>
            <p:cNvPr id="228377" name="Line 44"/>
            <p:cNvSpPr>
              <a:spLocks noChangeShapeType="1"/>
            </p:cNvSpPr>
            <p:nvPr/>
          </p:nvSpPr>
          <p:spPr bwMode="auto">
            <a:xfrm flipV="1">
              <a:off x="3651" y="3430"/>
              <a:ext cx="0" cy="318"/>
            </a:xfrm>
            <a:prstGeom prst="line">
              <a:avLst/>
            </a:prstGeom>
            <a:noFill/>
            <a:ln w="19050">
              <a:solidFill>
                <a:srgbClr val="FF0000"/>
              </a:solidFill>
              <a:round/>
              <a:headEnd/>
              <a:tailEnd type="triangle" w="med" len="med"/>
            </a:ln>
          </p:spPr>
          <p:txBody>
            <a:bodyPr/>
            <a:lstStyle/>
            <a:p>
              <a:endParaRPr lang="fr-FR"/>
            </a:p>
          </p:txBody>
        </p:sp>
        <p:sp>
          <p:nvSpPr>
            <p:cNvPr id="84013" name="Text Box 45"/>
            <p:cNvSpPr txBox="1">
              <a:spLocks noChangeArrowheads="1"/>
            </p:cNvSpPr>
            <p:nvPr/>
          </p:nvSpPr>
          <p:spPr bwMode="auto">
            <a:xfrm>
              <a:off x="4105" y="3471"/>
              <a:ext cx="804"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Tétragonal</a:t>
              </a:r>
            </a:p>
          </p:txBody>
        </p:sp>
        <p:sp>
          <p:nvSpPr>
            <p:cNvPr id="84014" name="Text Box 46"/>
            <p:cNvSpPr txBox="1">
              <a:spLocks noChangeArrowheads="1"/>
            </p:cNvSpPr>
            <p:nvPr/>
          </p:nvSpPr>
          <p:spPr bwMode="auto">
            <a:xfrm>
              <a:off x="4888" y="3752"/>
              <a:ext cx="804" cy="404"/>
            </a:xfrm>
            <a:prstGeom prst="rect">
              <a:avLst/>
            </a:prstGeom>
            <a:solidFill>
              <a:schemeClr val="bg1"/>
            </a:solid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Tétragonal</a:t>
              </a:r>
            </a:p>
            <a:p>
              <a:pPr algn="ctr">
                <a:defRPr/>
              </a:pPr>
              <a:r>
                <a:rPr lang="fr-FR">
                  <a:solidFill>
                    <a:srgbClr val="FF0000"/>
                  </a:solidFill>
                  <a:effectLst>
                    <a:outerShdw blurRad="38100" dist="38100" dir="2700000" algn="tl">
                      <a:srgbClr val="C0C0C0"/>
                    </a:outerShdw>
                  </a:effectLst>
                </a:rPr>
                <a:t>centré</a:t>
              </a:r>
            </a:p>
          </p:txBody>
        </p:sp>
        <p:sp>
          <p:nvSpPr>
            <p:cNvPr id="228380" name="Line 47"/>
            <p:cNvSpPr>
              <a:spLocks noChangeShapeType="1"/>
            </p:cNvSpPr>
            <p:nvPr/>
          </p:nvSpPr>
          <p:spPr bwMode="auto">
            <a:xfrm flipV="1">
              <a:off x="5284" y="3385"/>
              <a:ext cx="0" cy="318"/>
            </a:xfrm>
            <a:prstGeom prst="line">
              <a:avLst/>
            </a:prstGeom>
            <a:noFill/>
            <a:ln w="19050">
              <a:solidFill>
                <a:srgbClr val="FF0000"/>
              </a:solidFill>
              <a:round/>
              <a:headEnd/>
              <a:tailEnd type="triangle" w="med" len="med"/>
            </a:ln>
          </p:spPr>
          <p:txBody>
            <a:bodyPr/>
            <a:lstStyle/>
            <a:p>
              <a:endParaRPr lang="fr-FR"/>
            </a:p>
          </p:txBody>
        </p:sp>
      </p:gr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2"/>
          <p:cNvSpPr>
            <a:spLocks noGrp="1" noChangeArrowheads="1"/>
          </p:cNvSpPr>
          <p:nvPr>
            <p:ph type="title"/>
          </p:nvPr>
        </p:nvSpPr>
        <p:spPr>
          <a:xfrm>
            <a:off x="1981200" y="295275"/>
            <a:ext cx="7543800" cy="776288"/>
          </a:xfrm>
        </p:spPr>
        <p:txBody>
          <a:bodyPr/>
          <a:lstStyle/>
          <a:p>
            <a:pPr eaLnBrk="1" hangingPunct="1"/>
            <a:r>
              <a:rPr lang="fr-FR" sz="3000"/>
              <a:t>Courants dans les SC</a:t>
            </a:r>
            <a:endParaRPr lang="fr-FR"/>
          </a:p>
        </p:txBody>
      </p:sp>
      <p:sp>
        <p:nvSpPr>
          <p:cNvPr id="450563" name="Rectangle 3"/>
          <p:cNvSpPr>
            <a:spLocks noGrp="1" noChangeArrowheads="1"/>
          </p:cNvSpPr>
          <p:nvPr>
            <p:ph idx="1"/>
          </p:nvPr>
        </p:nvSpPr>
        <p:spPr>
          <a:xfrm>
            <a:off x="2590800" y="1752600"/>
            <a:ext cx="7772400" cy="4114800"/>
          </a:xfrm>
        </p:spPr>
        <p:txBody>
          <a:bodyPr/>
          <a:lstStyle/>
          <a:p>
            <a:pPr eaLnBrk="1" hangingPunct="1">
              <a:defRPr/>
            </a:pPr>
            <a:r>
              <a:rPr lang="fr-FR" sz="2100"/>
              <a:t>Courant total: somme des deux contributions (si elles existent) de conduction et diffusion:</a:t>
            </a:r>
          </a:p>
          <a:p>
            <a:pPr eaLnBrk="1" hangingPunct="1">
              <a:defRPr/>
            </a:pPr>
            <a:endParaRPr lang="fr-FR" sz="2100"/>
          </a:p>
          <a:p>
            <a:pPr eaLnBrk="1" hangingPunct="1">
              <a:defRPr/>
            </a:pPr>
            <a:endParaRPr lang="fr-FR" sz="2100"/>
          </a:p>
          <a:p>
            <a:pPr eaLnBrk="1" hangingPunct="1">
              <a:defRPr/>
            </a:pPr>
            <a:endParaRPr lang="fr-FR" sz="2100"/>
          </a:p>
          <a:p>
            <a:pPr eaLnBrk="1" hangingPunct="1">
              <a:defRPr/>
            </a:pPr>
            <a:endParaRPr lang="fr-FR" sz="2100"/>
          </a:p>
          <a:p>
            <a:pPr eaLnBrk="1" hangingPunct="1">
              <a:defRPr/>
            </a:pPr>
            <a:endParaRPr lang="fr-FR" sz="2100"/>
          </a:p>
          <a:p>
            <a:pPr eaLnBrk="1" hangingPunct="1">
              <a:defRPr/>
            </a:pPr>
            <a:r>
              <a:rPr lang="fr-FR" sz="2100"/>
              <a:t>D et µ expriment la faculté des porteurs à se déplacer. Il existe une relation entre eux: </a:t>
            </a:r>
            <a:r>
              <a:rPr lang="fr-FR" sz="2100" i="1">
                <a:solidFill>
                  <a:srgbClr val="FF0000"/>
                </a:solidFill>
                <a:effectLst>
                  <a:outerShdw blurRad="38100" dist="38100" dir="2700000" algn="tl">
                    <a:srgbClr val="C0C0C0"/>
                  </a:outerShdw>
                </a:effectLst>
              </a:rPr>
              <a:t>relation d’Einstein</a:t>
            </a:r>
            <a:r>
              <a:rPr lang="fr-FR" sz="2100"/>
              <a:t>:</a:t>
            </a:r>
          </a:p>
        </p:txBody>
      </p:sp>
      <p:sp>
        <p:nvSpPr>
          <p:cNvPr id="156676" name="Espace réservé du numéro de diapositive 5"/>
          <p:cNvSpPr>
            <a:spLocks noGrp="1"/>
          </p:cNvSpPr>
          <p:nvPr>
            <p:ph type="sldNum" sz="quarter" idx="12"/>
          </p:nvPr>
        </p:nvSpPr>
        <p:spPr>
          <a:noFill/>
        </p:spPr>
        <p:txBody>
          <a:bodyPr/>
          <a:lstStyle/>
          <a:p>
            <a:fld id="{66241C9C-9596-4CAA-930C-04BA162D3C6B}" type="slidenum">
              <a:rPr lang="fr-FR" altLang="en-US"/>
              <a:pPr/>
              <a:t>280</a:t>
            </a:fld>
            <a:endParaRPr lang="fr-FR" altLang="en-US"/>
          </a:p>
        </p:txBody>
      </p:sp>
      <p:graphicFrame>
        <p:nvGraphicFramePr>
          <p:cNvPr id="156674" name="Object 4"/>
          <p:cNvGraphicFramePr>
            <a:graphicFrameLocks noChangeAspect="1"/>
          </p:cNvGraphicFramePr>
          <p:nvPr>
            <p:extLst>
              <p:ext uri="{D42A27DB-BD31-4B8C-83A1-F6EECF244321}">
                <p14:modId xmlns:p14="http://schemas.microsoft.com/office/powerpoint/2010/main" val="2373108552"/>
              </p:ext>
            </p:extLst>
          </p:nvPr>
        </p:nvGraphicFramePr>
        <p:xfrm>
          <a:off x="3946526" y="2771775"/>
          <a:ext cx="5199063" cy="1333500"/>
        </p:xfrm>
        <a:graphic>
          <a:graphicData uri="http://schemas.openxmlformats.org/presentationml/2006/ole">
            <mc:AlternateContent xmlns:mc="http://schemas.openxmlformats.org/markup-compatibility/2006">
              <mc:Choice xmlns:v="urn:schemas-microsoft-com:vml" Requires="v">
                <p:oleObj name="Équation" r:id="rId5" imgW="2527200" imgH="647640" progId="Equation.3">
                  <p:embed/>
                </p:oleObj>
              </mc:Choice>
              <mc:Fallback>
                <p:oleObj name="Équation" r:id="rId5" imgW="2527200" imgH="647640" progId="Equation.3">
                  <p:embed/>
                  <p:pic>
                    <p:nvPicPr>
                      <p:cNvPr id="156674" name="Object 4"/>
                      <p:cNvPicPr>
                        <a:picLocks noChangeAspect="1" noChangeArrowheads="1"/>
                      </p:cNvPicPr>
                      <p:nvPr/>
                    </p:nvPicPr>
                    <p:blipFill>
                      <a:blip r:embed="rId6"/>
                      <a:srcRect/>
                      <a:stretch>
                        <a:fillRect/>
                      </a:stretch>
                    </p:blipFill>
                    <p:spPr bwMode="auto">
                      <a:xfrm>
                        <a:off x="3946526" y="2771775"/>
                        <a:ext cx="5199063" cy="1333500"/>
                      </a:xfrm>
                      <a:prstGeom prst="rect">
                        <a:avLst/>
                      </a:prstGeom>
                      <a:solidFill>
                        <a:schemeClr val="accent1"/>
                      </a:solidFill>
                    </p:spPr>
                  </p:pic>
                </p:oleObj>
              </mc:Fallback>
            </mc:AlternateContent>
          </a:graphicData>
        </a:graphic>
      </p:graphicFrame>
      <p:graphicFrame>
        <p:nvGraphicFramePr>
          <p:cNvPr id="156675" name="Object 5"/>
          <p:cNvGraphicFramePr>
            <a:graphicFrameLocks noChangeAspect="1"/>
          </p:cNvGraphicFramePr>
          <p:nvPr>
            <p:extLst>
              <p:ext uri="{D42A27DB-BD31-4B8C-83A1-F6EECF244321}">
                <p14:modId xmlns:p14="http://schemas.microsoft.com/office/powerpoint/2010/main" val="3568292345"/>
              </p:ext>
            </p:extLst>
          </p:nvPr>
        </p:nvGraphicFramePr>
        <p:xfrm>
          <a:off x="5753100" y="5321300"/>
          <a:ext cx="990600" cy="838200"/>
        </p:xfrm>
        <a:graphic>
          <a:graphicData uri="http://schemas.openxmlformats.org/presentationml/2006/ole">
            <mc:AlternateContent xmlns:mc="http://schemas.openxmlformats.org/markup-compatibility/2006">
              <mc:Choice xmlns:v="urn:schemas-microsoft-com:vml" Requires="v">
                <p:oleObj name="Equation" r:id="rId7" imgW="495000" imgH="419040" progId="Equation.DSMT4">
                  <p:embed/>
                </p:oleObj>
              </mc:Choice>
              <mc:Fallback>
                <p:oleObj name="Equation" r:id="rId7" imgW="495000" imgH="419040" progId="Equation.DSMT4">
                  <p:embed/>
                  <p:pic>
                    <p:nvPicPr>
                      <p:cNvPr id="156675" name="Object 5"/>
                      <p:cNvPicPr>
                        <a:picLocks noChangeAspect="1" noChangeArrowheads="1"/>
                      </p:cNvPicPr>
                      <p:nvPr/>
                    </p:nvPicPr>
                    <p:blipFill>
                      <a:blip r:embed="rId8"/>
                      <a:srcRect/>
                      <a:stretch>
                        <a:fillRect/>
                      </a:stretch>
                    </p:blipFill>
                    <p:spPr bwMode="auto">
                      <a:xfrm>
                        <a:off x="5753100" y="5321300"/>
                        <a:ext cx="990600" cy="838200"/>
                      </a:xfrm>
                      <a:prstGeom prst="rect">
                        <a:avLst/>
                      </a:prstGeom>
                      <a:solidFill>
                        <a:schemeClr val="accent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19341" y="319484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698" name="Object 6"/>
          <p:cNvGraphicFramePr>
            <a:graphicFrameLocks noChangeAspect="1"/>
          </p:cNvGraphicFramePr>
          <p:nvPr>
            <p:extLst>
              <p:ext uri="{D42A27DB-BD31-4B8C-83A1-F6EECF244321}">
                <p14:modId xmlns:p14="http://schemas.microsoft.com/office/powerpoint/2010/main" val="2468532141"/>
              </p:ext>
            </p:extLst>
          </p:nvPr>
        </p:nvGraphicFramePr>
        <p:xfrm>
          <a:off x="1989138" y="2627660"/>
          <a:ext cx="6430963" cy="1847850"/>
        </p:xfrm>
        <a:graphic>
          <a:graphicData uri="http://schemas.openxmlformats.org/presentationml/2006/ole">
            <mc:AlternateContent xmlns:mc="http://schemas.openxmlformats.org/markup-compatibility/2006">
              <mc:Choice xmlns:v="urn:schemas-microsoft-com:vml" Requires="v">
                <p:oleObj name="Equation" r:id="rId5" imgW="3936960" imgH="1130040" progId="Equation.DSMT4">
                  <p:embed/>
                </p:oleObj>
              </mc:Choice>
              <mc:Fallback>
                <p:oleObj name="Equation" r:id="rId5" imgW="3936960" imgH="1130040" progId="Equation.DSMT4">
                  <p:embed/>
                  <p:pic>
                    <p:nvPicPr>
                      <p:cNvPr id="157698" name="Object 6"/>
                      <p:cNvPicPr>
                        <a:picLocks noChangeAspect="1" noChangeArrowheads="1"/>
                      </p:cNvPicPr>
                      <p:nvPr/>
                    </p:nvPicPr>
                    <p:blipFill>
                      <a:blip r:embed="rId6"/>
                      <a:srcRect/>
                      <a:stretch>
                        <a:fillRect/>
                      </a:stretch>
                    </p:blipFill>
                    <p:spPr bwMode="auto">
                      <a:xfrm>
                        <a:off x="1989138" y="2627660"/>
                        <a:ext cx="6430963" cy="1847850"/>
                      </a:xfrm>
                      <a:prstGeom prst="rect">
                        <a:avLst/>
                      </a:prstGeom>
                      <a:solidFill>
                        <a:schemeClr val="bg1"/>
                      </a:solidFill>
                    </p:spPr>
                  </p:pic>
                </p:oleObj>
              </mc:Fallback>
            </mc:AlternateContent>
          </a:graphicData>
        </a:graphic>
      </p:graphicFrame>
      <p:sp>
        <p:nvSpPr>
          <p:cNvPr id="157702" name="Rectangle 2"/>
          <p:cNvSpPr>
            <a:spLocks noGrp="1" noChangeArrowheads="1"/>
          </p:cNvSpPr>
          <p:nvPr>
            <p:ph type="title"/>
          </p:nvPr>
        </p:nvSpPr>
        <p:spPr>
          <a:xfrm>
            <a:off x="1981200" y="554039"/>
            <a:ext cx="7543800" cy="777875"/>
          </a:xfrm>
        </p:spPr>
        <p:txBody>
          <a:bodyPr/>
          <a:lstStyle/>
          <a:p>
            <a:pPr algn="ctr" eaLnBrk="1" hangingPunct="1"/>
            <a:r>
              <a:rPr lang="fr-FR" sz="3000"/>
              <a:t>Équations de continuité – longueur de diffusion</a:t>
            </a:r>
          </a:p>
        </p:txBody>
      </p:sp>
      <p:sp>
        <p:nvSpPr>
          <p:cNvPr id="157703" name="Rectangle 3"/>
          <p:cNvSpPr>
            <a:spLocks noGrp="1" noChangeArrowheads="1"/>
          </p:cNvSpPr>
          <p:nvPr>
            <p:ph idx="1"/>
          </p:nvPr>
        </p:nvSpPr>
        <p:spPr>
          <a:xfrm>
            <a:off x="1991544" y="1484784"/>
            <a:ext cx="4343400" cy="990600"/>
          </a:xfrm>
        </p:spPr>
        <p:txBody>
          <a:bodyPr/>
          <a:lstStyle/>
          <a:p>
            <a:pPr eaLnBrk="1" hangingPunct="1"/>
            <a:r>
              <a:rPr lang="fr-FR" sz="2100" dirty="0"/>
              <a:t>G et R altèrent la distribution des porteurs donc du courant</a:t>
            </a:r>
          </a:p>
          <a:p>
            <a:pPr eaLnBrk="1" hangingPunct="1"/>
            <a:endParaRPr lang="fr-FR" sz="2100" dirty="0"/>
          </a:p>
        </p:txBody>
      </p:sp>
      <p:sp>
        <p:nvSpPr>
          <p:cNvPr id="157701" name="Espace réservé du numéro de diapositive 5"/>
          <p:cNvSpPr>
            <a:spLocks noGrp="1"/>
          </p:cNvSpPr>
          <p:nvPr>
            <p:ph type="sldNum" sz="quarter" idx="12"/>
          </p:nvPr>
        </p:nvSpPr>
        <p:spPr>
          <a:noFill/>
        </p:spPr>
        <p:txBody>
          <a:bodyPr/>
          <a:lstStyle/>
          <a:p>
            <a:fld id="{DDD5AF58-5D80-4A90-BF44-4305196536B2}" type="slidenum">
              <a:rPr lang="fr-FR" altLang="en-US"/>
              <a:pPr/>
              <a:t>281</a:t>
            </a:fld>
            <a:endParaRPr lang="fr-FR" altLang="en-US"/>
          </a:p>
        </p:txBody>
      </p:sp>
      <p:pic>
        <p:nvPicPr>
          <p:cNvPr id="157704" name="Picture 4" descr="singh176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527801" y="1268760"/>
            <a:ext cx="4525963" cy="2743200"/>
          </a:xfrm>
          <a:prstGeom prst="rect">
            <a:avLst/>
          </a:prstGeom>
          <a:noFill/>
          <a:ln w="9525">
            <a:noFill/>
            <a:miter lim="800000"/>
            <a:headEnd/>
            <a:tailEnd/>
          </a:ln>
        </p:spPr>
      </p:pic>
      <p:sp>
        <p:nvSpPr>
          <p:cNvPr id="157705" name="Rectangle 5"/>
          <p:cNvSpPr>
            <a:spLocks noChangeArrowheads="1"/>
          </p:cNvSpPr>
          <p:nvPr/>
        </p:nvSpPr>
        <p:spPr bwMode="auto">
          <a:xfrm>
            <a:off x="3924300" y="3200400"/>
            <a:ext cx="9144000" cy="369332"/>
          </a:xfrm>
          <a:prstGeom prst="rect">
            <a:avLst/>
          </a:prstGeom>
          <a:noFill/>
          <a:ln w="9525">
            <a:noFill/>
            <a:miter lim="800000"/>
            <a:headEnd/>
            <a:tailEnd/>
          </a:ln>
        </p:spPr>
        <p:txBody>
          <a:bodyPr>
            <a:spAutoFit/>
          </a:bodyPr>
          <a:lstStyle/>
          <a:p>
            <a:endParaRPr lang="fr-FR"/>
          </a:p>
        </p:txBody>
      </p:sp>
      <p:sp>
        <p:nvSpPr>
          <p:cNvPr id="451591" name="Rectangle 7"/>
          <p:cNvSpPr>
            <a:spLocks noChangeArrowheads="1"/>
          </p:cNvSpPr>
          <p:nvPr/>
        </p:nvSpPr>
        <p:spPr bwMode="auto">
          <a:xfrm>
            <a:off x="2133600" y="4800600"/>
            <a:ext cx="7058744" cy="7620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400" dirty="0">
                <a:latin typeface="+mn-lt"/>
              </a:rPr>
              <a:t>On obtient alors les </a:t>
            </a:r>
            <a:r>
              <a:rPr lang="fr-FR" sz="2400" dirty="0">
                <a:solidFill>
                  <a:srgbClr val="FF0000"/>
                </a:solidFill>
                <a:effectLst>
                  <a:outerShdw blurRad="38100" dist="38100" dir="2700000" algn="tl">
                    <a:srgbClr val="C0C0C0"/>
                  </a:outerShdw>
                </a:effectLst>
                <a:latin typeface="+mn-lt"/>
              </a:rPr>
              <a:t>équations de continuité</a:t>
            </a:r>
            <a:r>
              <a:rPr lang="fr-FR" sz="2400" dirty="0">
                <a:latin typeface="+mn-lt"/>
              </a:rPr>
              <a:t> pour les électrons et les trous:</a:t>
            </a:r>
          </a:p>
          <a:p>
            <a:pPr marL="457200" indent="-457200">
              <a:spcBef>
                <a:spcPct val="20000"/>
              </a:spcBef>
              <a:buClr>
                <a:srgbClr val="A50021"/>
              </a:buClr>
              <a:buSzPct val="75000"/>
              <a:buFont typeface="Wingdings" pitchFamily="2" charset="2"/>
              <a:buChar char="n"/>
              <a:defRPr/>
            </a:pPr>
            <a:endParaRPr lang="fr-FR" sz="2400" dirty="0">
              <a:latin typeface="Times New Roman" pitchFamily="18" charset="0"/>
            </a:endParaRPr>
          </a:p>
        </p:txBody>
      </p:sp>
      <p:sp>
        <p:nvSpPr>
          <p:cNvPr id="157707" name="Rectangle 8"/>
          <p:cNvSpPr>
            <a:spLocks noChangeArrowheads="1"/>
          </p:cNvSpPr>
          <p:nvPr/>
        </p:nvSpPr>
        <p:spPr bwMode="auto">
          <a:xfrm>
            <a:off x="5295900" y="3224213"/>
            <a:ext cx="9144000" cy="369332"/>
          </a:xfrm>
          <a:prstGeom prst="rect">
            <a:avLst/>
          </a:prstGeom>
          <a:noFill/>
          <a:ln w="9525">
            <a:noFill/>
            <a:miter lim="800000"/>
            <a:headEnd/>
            <a:tailEnd/>
          </a:ln>
        </p:spPr>
        <p:txBody>
          <a:bodyPr>
            <a:spAutoFit/>
          </a:bodyPr>
          <a:lstStyle/>
          <a:p>
            <a:endParaRPr lang="fr-FR"/>
          </a:p>
        </p:txBody>
      </p:sp>
      <p:graphicFrame>
        <p:nvGraphicFramePr>
          <p:cNvPr id="157699" name="Object 9"/>
          <p:cNvGraphicFramePr>
            <a:graphicFrameLocks noChangeAspect="1"/>
          </p:cNvGraphicFramePr>
          <p:nvPr>
            <p:extLst>
              <p:ext uri="{D42A27DB-BD31-4B8C-83A1-F6EECF244321}">
                <p14:modId xmlns:p14="http://schemas.microsoft.com/office/powerpoint/2010/main" val="435304162"/>
              </p:ext>
            </p:extLst>
          </p:nvPr>
        </p:nvGraphicFramePr>
        <p:xfrm>
          <a:off x="2452688" y="5805488"/>
          <a:ext cx="3171825" cy="866775"/>
        </p:xfrm>
        <a:graphic>
          <a:graphicData uri="http://schemas.openxmlformats.org/presentationml/2006/ole">
            <mc:AlternateContent xmlns:mc="http://schemas.openxmlformats.org/markup-compatibility/2006">
              <mc:Choice xmlns:v="urn:schemas-microsoft-com:vml" Requires="v">
                <p:oleObj name="Equation" r:id="rId8" imgW="1447560" imgH="393480" progId="Equation.DSMT4">
                  <p:embed/>
                </p:oleObj>
              </mc:Choice>
              <mc:Fallback>
                <p:oleObj name="Equation" r:id="rId8" imgW="1447560" imgH="393480" progId="Equation.DSMT4">
                  <p:embed/>
                  <p:pic>
                    <p:nvPicPr>
                      <p:cNvPr id="157699" name="Object 9"/>
                      <p:cNvPicPr>
                        <a:picLocks noChangeAspect="1" noChangeArrowheads="1"/>
                      </p:cNvPicPr>
                      <p:nvPr/>
                    </p:nvPicPr>
                    <p:blipFill>
                      <a:blip r:embed="rId9"/>
                      <a:srcRect/>
                      <a:stretch>
                        <a:fillRect/>
                      </a:stretch>
                    </p:blipFill>
                    <p:spPr bwMode="auto">
                      <a:xfrm>
                        <a:off x="2452688" y="5805488"/>
                        <a:ext cx="3171825" cy="866775"/>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157708" name="Rectangle 10"/>
          <p:cNvSpPr>
            <a:spLocks noChangeArrowheads="1"/>
          </p:cNvSpPr>
          <p:nvPr/>
        </p:nvSpPr>
        <p:spPr bwMode="auto">
          <a:xfrm>
            <a:off x="5224463" y="3219450"/>
            <a:ext cx="9144000" cy="369332"/>
          </a:xfrm>
          <a:prstGeom prst="rect">
            <a:avLst/>
          </a:prstGeom>
          <a:noFill/>
          <a:ln w="9525">
            <a:noFill/>
            <a:miter lim="800000"/>
            <a:headEnd/>
            <a:tailEnd/>
          </a:ln>
        </p:spPr>
        <p:txBody>
          <a:bodyPr>
            <a:spAutoFit/>
          </a:bodyPr>
          <a:lstStyle/>
          <a:p>
            <a:endParaRPr lang="fr-FR"/>
          </a:p>
        </p:txBody>
      </p:sp>
      <p:graphicFrame>
        <p:nvGraphicFramePr>
          <p:cNvPr id="157700" name="Object 11"/>
          <p:cNvGraphicFramePr>
            <a:graphicFrameLocks noChangeAspect="1"/>
          </p:cNvGraphicFramePr>
          <p:nvPr>
            <p:extLst>
              <p:ext uri="{D42A27DB-BD31-4B8C-83A1-F6EECF244321}">
                <p14:modId xmlns:p14="http://schemas.microsoft.com/office/powerpoint/2010/main" val="4238541602"/>
              </p:ext>
            </p:extLst>
          </p:nvPr>
        </p:nvGraphicFramePr>
        <p:xfrm>
          <a:off x="6249988" y="5749925"/>
          <a:ext cx="3587750" cy="968375"/>
        </p:xfrm>
        <a:graphic>
          <a:graphicData uri="http://schemas.openxmlformats.org/presentationml/2006/ole">
            <mc:AlternateContent xmlns:mc="http://schemas.openxmlformats.org/markup-compatibility/2006">
              <mc:Choice xmlns:v="urn:schemas-microsoft-com:vml" Requires="v">
                <p:oleObj name="Equation" r:id="rId10" imgW="1549080" imgH="419040" progId="Equation.DSMT4">
                  <p:embed/>
                </p:oleObj>
              </mc:Choice>
              <mc:Fallback>
                <p:oleObj name="Equation" r:id="rId10" imgW="1549080" imgH="419040" progId="Equation.DSMT4">
                  <p:embed/>
                  <p:pic>
                    <p:nvPicPr>
                      <p:cNvPr id="157700" name="Object 11"/>
                      <p:cNvPicPr>
                        <a:picLocks noChangeAspect="1" noChangeArrowheads="1"/>
                      </p:cNvPicPr>
                      <p:nvPr/>
                    </p:nvPicPr>
                    <p:blipFill>
                      <a:blip r:embed="rId11"/>
                      <a:srcRect/>
                      <a:stretch>
                        <a:fillRect/>
                      </a:stretch>
                    </p:blipFill>
                    <p:spPr bwMode="auto">
                      <a:xfrm>
                        <a:off x="6249988" y="5749925"/>
                        <a:ext cx="3587750" cy="968375"/>
                      </a:xfrm>
                      <a:prstGeom prst="rect">
                        <a:avLst/>
                      </a:prstGeom>
                      <a:solidFill>
                        <a:schemeClr val="accent1"/>
                      </a:solidFill>
                      <a:ln w="9525">
                        <a:solidFill>
                          <a:srgbClr val="FF0000"/>
                        </a:solidFill>
                        <a:miter lim="800000"/>
                        <a:headEnd/>
                        <a:tailEnd/>
                      </a:ln>
                      <a:effectLst>
                        <a:outerShdw dist="107763" dir="18900000" algn="ctr" rotWithShape="0">
                          <a:srgbClr val="808080"/>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4554" y="223170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6" name="Rectangle 2"/>
          <p:cNvSpPr>
            <a:spLocks noGrp="1" noChangeArrowheads="1"/>
          </p:cNvSpPr>
          <p:nvPr>
            <p:ph type="title"/>
          </p:nvPr>
        </p:nvSpPr>
        <p:spPr/>
        <p:txBody>
          <a:bodyPr/>
          <a:lstStyle/>
          <a:p>
            <a:pPr algn="ctr" eaLnBrk="1" hangingPunct="1"/>
            <a:r>
              <a:rPr lang="fr-FR" sz="3000"/>
              <a:t>Équations de continuité – longueur de diffusion</a:t>
            </a:r>
            <a:endParaRPr lang="fr-FR"/>
          </a:p>
        </p:txBody>
      </p:sp>
      <p:sp>
        <p:nvSpPr>
          <p:cNvPr id="452611" name="Rectangle 3"/>
          <p:cNvSpPr>
            <a:spLocks noGrp="1" noChangeArrowheads="1"/>
          </p:cNvSpPr>
          <p:nvPr>
            <p:ph idx="1"/>
          </p:nvPr>
        </p:nvSpPr>
        <p:spPr/>
        <p:txBody>
          <a:bodyPr/>
          <a:lstStyle/>
          <a:p>
            <a:pPr eaLnBrk="1" hangingPunct="1">
              <a:defRPr/>
            </a:pPr>
            <a:r>
              <a:rPr lang="fr-FR" sz="2600" i="1" dirty="0">
                <a:solidFill>
                  <a:schemeClr val="accent2"/>
                </a:solidFill>
                <a:effectLst>
                  <a:outerShdw blurRad="38100" dist="38100" dir="2700000" algn="tl">
                    <a:srgbClr val="C0C0C0"/>
                  </a:outerShdw>
                </a:effectLst>
              </a:rPr>
              <a:t>Exemple:</a:t>
            </a:r>
            <a:r>
              <a:rPr lang="fr-FR" sz="2600" dirty="0"/>
              <a:t> cas où le courant est </a:t>
            </a:r>
            <a:r>
              <a:rPr lang="fr-FR" sz="2600" i="1" dirty="0">
                <a:solidFill>
                  <a:srgbClr val="FF0000"/>
                </a:solidFill>
                <a:effectLst>
                  <a:outerShdw blurRad="38100" dist="38100" dir="2700000" algn="tl">
                    <a:srgbClr val="C0C0C0"/>
                  </a:outerShdw>
                </a:effectLst>
              </a:rPr>
              <a:t>exclusivement du à de la diffusion:</a:t>
            </a:r>
          </a:p>
        </p:txBody>
      </p:sp>
      <p:sp>
        <p:nvSpPr>
          <p:cNvPr id="158725" name="Espace réservé du numéro de diapositive 5"/>
          <p:cNvSpPr>
            <a:spLocks noGrp="1"/>
          </p:cNvSpPr>
          <p:nvPr>
            <p:ph type="sldNum" sz="quarter" idx="12"/>
          </p:nvPr>
        </p:nvSpPr>
        <p:spPr>
          <a:noFill/>
        </p:spPr>
        <p:txBody>
          <a:bodyPr/>
          <a:lstStyle/>
          <a:p>
            <a:fld id="{0282E0DB-35DB-4EDD-9D83-7E0D3D3096BA}" type="slidenum">
              <a:rPr lang="fr-FR" altLang="en-US"/>
              <a:pPr/>
              <a:t>282</a:t>
            </a:fld>
            <a:endParaRPr lang="fr-FR" altLang="en-US"/>
          </a:p>
        </p:txBody>
      </p:sp>
      <p:sp>
        <p:nvSpPr>
          <p:cNvPr id="158728" name="Rectangle 4"/>
          <p:cNvSpPr>
            <a:spLocks noChangeArrowheads="1"/>
          </p:cNvSpPr>
          <p:nvPr/>
        </p:nvSpPr>
        <p:spPr bwMode="auto">
          <a:xfrm>
            <a:off x="5462588" y="3024188"/>
            <a:ext cx="9144000" cy="369332"/>
          </a:xfrm>
          <a:prstGeom prst="rect">
            <a:avLst/>
          </a:prstGeom>
          <a:noFill/>
          <a:ln w="9525">
            <a:noFill/>
            <a:miter lim="800000"/>
            <a:headEnd/>
            <a:tailEnd/>
          </a:ln>
        </p:spPr>
        <p:txBody>
          <a:bodyPr>
            <a:spAutoFit/>
          </a:bodyPr>
          <a:lstStyle/>
          <a:p>
            <a:endParaRPr lang="fr-FR"/>
          </a:p>
        </p:txBody>
      </p:sp>
      <p:sp>
        <p:nvSpPr>
          <p:cNvPr id="158729" name="Rectangle 5"/>
          <p:cNvSpPr>
            <a:spLocks noChangeArrowheads="1"/>
          </p:cNvSpPr>
          <p:nvPr/>
        </p:nvSpPr>
        <p:spPr bwMode="auto">
          <a:xfrm>
            <a:off x="5395913" y="3200400"/>
            <a:ext cx="9144000" cy="369332"/>
          </a:xfrm>
          <a:prstGeom prst="rect">
            <a:avLst/>
          </a:prstGeom>
          <a:noFill/>
          <a:ln w="9525">
            <a:noFill/>
            <a:miter lim="800000"/>
            <a:headEnd/>
            <a:tailEnd/>
          </a:ln>
        </p:spPr>
        <p:txBody>
          <a:bodyPr>
            <a:spAutoFit/>
          </a:bodyPr>
          <a:lstStyle/>
          <a:p>
            <a:endParaRPr lang="fr-FR"/>
          </a:p>
        </p:txBody>
      </p:sp>
      <p:sp>
        <p:nvSpPr>
          <p:cNvPr id="158730" name="Rectangle 6"/>
          <p:cNvSpPr>
            <a:spLocks noChangeArrowheads="1"/>
          </p:cNvSpPr>
          <p:nvPr/>
        </p:nvSpPr>
        <p:spPr bwMode="auto">
          <a:xfrm>
            <a:off x="5357813" y="3195638"/>
            <a:ext cx="9144000" cy="369332"/>
          </a:xfrm>
          <a:prstGeom prst="rect">
            <a:avLst/>
          </a:prstGeom>
          <a:noFill/>
          <a:ln w="9525">
            <a:noFill/>
            <a:miter lim="800000"/>
            <a:headEnd/>
            <a:tailEnd/>
          </a:ln>
        </p:spPr>
        <p:txBody>
          <a:bodyPr>
            <a:spAutoFit/>
          </a:bodyPr>
          <a:lstStyle/>
          <a:p>
            <a:endParaRPr lang="fr-FR"/>
          </a:p>
        </p:txBody>
      </p:sp>
      <p:grpSp>
        <p:nvGrpSpPr>
          <p:cNvPr id="158731" name="Group 7"/>
          <p:cNvGrpSpPr>
            <a:grpSpLocks/>
          </p:cNvGrpSpPr>
          <p:nvPr/>
        </p:nvGrpSpPr>
        <p:grpSpPr bwMode="auto">
          <a:xfrm>
            <a:off x="3758504" y="3858666"/>
            <a:ext cx="6440488" cy="2251075"/>
            <a:chOff x="1055" y="2064"/>
            <a:chExt cx="4057" cy="1418"/>
          </a:xfrm>
        </p:grpSpPr>
        <p:graphicFrame>
          <p:nvGraphicFramePr>
            <p:cNvPr id="158722" name="Object 8"/>
            <p:cNvGraphicFramePr>
              <a:graphicFrameLocks noChangeAspect="1"/>
            </p:cNvGraphicFramePr>
            <p:nvPr>
              <p:extLst>
                <p:ext uri="{D42A27DB-BD31-4B8C-83A1-F6EECF244321}">
                  <p14:modId xmlns:p14="http://schemas.microsoft.com/office/powerpoint/2010/main" val="3706466385"/>
                </p:ext>
              </p:extLst>
            </p:nvPr>
          </p:nvGraphicFramePr>
          <p:xfrm>
            <a:off x="1055" y="2390"/>
            <a:ext cx="1394" cy="1012"/>
          </p:xfrm>
          <a:graphic>
            <a:graphicData uri="http://schemas.openxmlformats.org/presentationml/2006/ole">
              <mc:AlternateContent xmlns:mc="http://schemas.openxmlformats.org/markup-compatibility/2006">
                <mc:Choice xmlns:v="urn:schemas-microsoft-com:vml" Requires="v">
                  <p:oleObj name="Equation" r:id="rId5" imgW="1117440" imgH="812520" progId="Equation.DSMT4">
                    <p:embed/>
                  </p:oleObj>
                </mc:Choice>
                <mc:Fallback>
                  <p:oleObj name="Equation" r:id="rId5" imgW="1117440" imgH="812520" progId="Equation.DSMT4">
                    <p:embed/>
                    <p:pic>
                      <p:nvPicPr>
                        <p:cNvPr id="158722" name="Object 8"/>
                        <p:cNvPicPr>
                          <a:picLocks noChangeAspect="1" noChangeArrowheads="1"/>
                        </p:cNvPicPr>
                        <p:nvPr/>
                      </p:nvPicPr>
                      <p:blipFill>
                        <a:blip r:embed="rId6"/>
                        <a:srcRect/>
                        <a:stretch>
                          <a:fillRect/>
                        </a:stretch>
                      </p:blipFill>
                      <p:spPr bwMode="auto">
                        <a:xfrm>
                          <a:off x="1055" y="2390"/>
                          <a:ext cx="1394" cy="1012"/>
                        </a:xfrm>
                        <a:prstGeom prst="rect">
                          <a:avLst/>
                        </a:prstGeom>
                        <a:solidFill>
                          <a:schemeClr val="accent1"/>
                        </a:solidFill>
                        <a:effectLst>
                          <a:prstShdw prst="shdw17" dist="17961" dir="2700000">
                            <a:schemeClr val="accent1">
                              <a:gamma/>
                              <a:shade val="60000"/>
                              <a:invGamma/>
                            </a:schemeClr>
                          </a:prstShdw>
                        </a:effectLst>
                      </p:spPr>
                    </p:pic>
                  </p:oleObj>
                </mc:Fallback>
              </mc:AlternateContent>
            </a:graphicData>
          </a:graphic>
        </p:graphicFrame>
        <p:graphicFrame>
          <p:nvGraphicFramePr>
            <p:cNvPr id="158723" name="Object 9"/>
            <p:cNvGraphicFramePr>
              <a:graphicFrameLocks noChangeAspect="1"/>
            </p:cNvGraphicFramePr>
            <p:nvPr>
              <p:extLst>
                <p:ext uri="{D42A27DB-BD31-4B8C-83A1-F6EECF244321}">
                  <p14:modId xmlns:p14="http://schemas.microsoft.com/office/powerpoint/2010/main" val="1392174144"/>
                </p:ext>
              </p:extLst>
            </p:nvPr>
          </p:nvGraphicFramePr>
          <p:xfrm>
            <a:off x="3676" y="2064"/>
            <a:ext cx="1436" cy="637"/>
          </p:xfrm>
          <a:graphic>
            <a:graphicData uri="http://schemas.openxmlformats.org/presentationml/2006/ole">
              <mc:AlternateContent xmlns:mc="http://schemas.openxmlformats.org/markup-compatibility/2006">
                <mc:Choice xmlns:v="urn:schemas-microsoft-com:vml" Requires="v">
                  <p:oleObj name="Equation" r:id="rId7" imgW="1269720" imgH="457200" progId="Equation.DSMT4">
                    <p:embed/>
                  </p:oleObj>
                </mc:Choice>
                <mc:Fallback>
                  <p:oleObj name="Equation" r:id="rId7" imgW="1269720" imgH="457200" progId="Equation.DSMT4">
                    <p:embed/>
                    <p:pic>
                      <p:nvPicPr>
                        <p:cNvPr id="158723" name="Object 9"/>
                        <p:cNvPicPr>
                          <a:picLocks noChangeAspect="1" noChangeArrowheads="1"/>
                        </p:cNvPicPr>
                        <p:nvPr/>
                      </p:nvPicPr>
                      <p:blipFill>
                        <a:blip r:embed="rId8"/>
                        <a:srcRect/>
                        <a:stretch>
                          <a:fillRect/>
                        </a:stretch>
                      </p:blipFill>
                      <p:spPr bwMode="auto">
                        <a:xfrm>
                          <a:off x="3676" y="2064"/>
                          <a:ext cx="1436" cy="637"/>
                        </a:xfrm>
                        <a:prstGeom prst="rect">
                          <a:avLst/>
                        </a:prstGeom>
                        <a:solidFill>
                          <a:schemeClr val="accent1"/>
                        </a:solidFill>
                        <a:effectLst>
                          <a:prstShdw prst="shdw17" dist="17961" dir="2700000">
                            <a:schemeClr val="accent1">
                              <a:gamma/>
                              <a:shade val="60000"/>
                              <a:invGamma/>
                            </a:schemeClr>
                          </a:prstShdw>
                        </a:effectLst>
                      </p:spPr>
                    </p:pic>
                  </p:oleObj>
                </mc:Fallback>
              </mc:AlternateContent>
            </a:graphicData>
          </a:graphic>
        </p:graphicFrame>
        <p:graphicFrame>
          <p:nvGraphicFramePr>
            <p:cNvPr id="158724" name="Object 10"/>
            <p:cNvGraphicFramePr>
              <a:graphicFrameLocks noChangeAspect="1"/>
            </p:cNvGraphicFramePr>
            <p:nvPr>
              <p:extLst>
                <p:ext uri="{D42A27DB-BD31-4B8C-83A1-F6EECF244321}">
                  <p14:modId xmlns:p14="http://schemas.microsoft.com/office/powerpoint/2010/main" val="2598328877"/>
                </p:ext>
              </p:extLst>
            </p:nvPr>
          </p:nvGraphicFramePr>
          <p:xfrm>
            <a:off x="3735" y="2847"/>
            <a:ext cx="1332" cy="635"/>
          </p:xfrm>
          <a:graphic>
            <a:graphicData uri="http://schemas.openxmlformats.org/presentationml/2006/ole">
              <mc:AlternateContent xmlns:mc="http://schemas.openxmlformats.org/markup-compatibility/2006">
                <mc:Choice xmlns:v="urn:schemas-microsoft-com:vml" Requires="v">
                  <p:oleObj name="Equation" r:id="rId9" imgW="1282680" imgH="469800" progId="Equation.DSMT4">
                    <p:embed/>
                  </p:oleObj>
                </mc:Choice>
                <mc:Fallback>
                  <p:oleObj name="Equation" r:id="rId9" imgW="1282680" imgH="469800" progId="Equation.DSMT4">
                    <p:embed/>
                    <p:pic>
                      <p:nvPicPr>
                        <p:cNvPr id="158724" name="Object 10"/>
                        <p:cNvPicPr>
                          <a:picLocks noChangeAspect="1" noChangeArrowheads="1"/>
                        </p:cNvPicPr>
                        <p:nvPr/>
                      </p:nvPicPr>
                      <p:blipFill>
                        <a:blip r:embed="rId10"/>
                        <a:srcRect/>
                        <a:stretch>
                          <a:fillRect/>
                        </a:stretch>
                      </p:blipFill>
                      <p:spPr bwMode="auto">
                        <a:xfrm>
                          <a:off x="3735" y="2847"/>
                          <a:ext cx="1332" cy="635"/>
                        </a:xfrm>
                        <a:prstGeom prst="rect">
                          <a:avLst/>
                        </a:prstGeom>
                        <a:solidFill>
                          <a:schemeClr val="accent1"/>
                        </a:solidFill>
                        <a:effectLst>
                          <a:prstShdw prst="shdw17" dist="17961" dir="2700000">
                            <a:schemeClr val="accent1">
                              <a:gamma/>
                              <a:shade val="60000"/>
                              <a:invGamma/>
                            </a:schemeClr>
                          </a:prstShdw>
                        </a:effectLst>
                      </p:spPr>
                    </p:pic>
                  </p:oleObj>
                </mc:Fallback>
              </mc:AlternateContent>
            </a:graphicData>
          </a:graphic>
        </p:graphicFrame>
        <p:sp>
          <p:nvSpPr>
            <p:cNvPr id="158732" name="AutoShape 11"/>
            <p:cNvSpPr>
              <a:spLocks noChangeArrowheads="1"/>
            </p:cNvSpPr>
            <p:nvPr/>
          </p:nvSpPr>
          <p:spPr bwMode="auto">
            <a:xfrm>
              <a:off x="2736" y="2678"/>
              <a:ext cx="615" cy="306"/>
            </a:xfrm>
            <a:custGeom>
              <a:avLst/>
              <a:gdLst>
                <a:gd name="T0" fmla="*/ 461 w 21600"/>
                <a:gd name="T1" fmla="*/ 0 h 21600"/>
                <a:gd name="T2" fmla="*/ 0 w 21600"/>
                <a:gd name="T3" fmla="*/ 153 h 21600"/>
                <a:gd name="T4" fmla="*/ 461 w 21600"/>
                <a:gd name="T5" fmla="*/ 306 h 21600"/>
                <a:gd name="T6" fmla="*/ 615 w 21600"/>
                <a:gd name="T7" fmla="*/ 153 h 21600"/>
                <a:gd name="T8" fmla="*/ 17694720 60000 65536"/>
                <a:gd name="T9" fmla="*/ 11796480 60000 65536"/>
                <a:gd name="T10" fmla="*/ 5898240 60000 65536"/>
                <a:gd name="T11" fmla="*/ 0 60000 65536"/>
                <a:gd name="T12" fmla="*/ 3372 w 21600"/>
                <a:gd name="T13" fmla="*/ 5435 h 21600"/>
                <a:gd name="T14" fmla="*/ 18896 w 21600"/>
                <a:gd name="T15" fmla="*/ 1623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tx1"/>
              </a:solidFill>
              <a:miter lim="800000"/>
              <a:headEnd/>
              <a:tailEnd/>
            </a:ln>
          </p:spPr>
          <p:txBody>
            <a:bodyPr wrap="none" anchor="ctr"/>
            <a:lstStyle/>
            <a:p>
              <a:endParaRPr lang="fr-FR"/>
            </a:p>
          </p:txBody>
        </p:sp>
      </p:grpSp>
      <p:grpSp>
        <p:nvGrpSpPr>
          <p:cNvPr id="13" name="Groupe 12"/>
          <p:cNvGrpSpPr/>
          <p:nvPr/>
        </p:nvGrpSpPr>
        <p:grpSpPr>
          <a:xfrm>
            <a:off x="551384" y="2564904"/>
            <a:ext cx="6696744" cy="1728192"/>
            <a:chOff x="-972616" y="2564904"/>
            <a:chExt cx="6696744" cy="1728192"/>
          </a:xfrm>
        </p:grpSpPr>
        <p:cxnSp>
          <p:nvCxnSpPr>
            <p:cNvPr id="15" name="Connecteur droit avec flèche 14"/>
            <p:cNvCxnSpPr/>
            <p:nvPr/>
          </p:nvCxnSpPr>
          <p:spPr>
            <a:xfrm flipH="1">
              <a:off x="1259632" y="4149080"/>
              <a:ext cx="4464496" cy="0"/>
            </a:xfrm>
            <a:prstGeom prst="straightConnector1">
              <a:avLst/>
            </a:prstGeom>
            <a:ln w="412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972616" y="2564904"/>
              <a:ext cx="6552728" cy="1728192"/>
              <a:chOff x="-972616" y="2564904"/>
              <a:chExt cx="6552728" cy="1728192"/>
            </a:xfrm>
          </p:grpSpPr>
          <p:cxnSp>
            <p:nvCxnSpPr>
              <p:cNvPr id="3" name="Connecteur droit avec flèche 2"/>
              <p:cNvCxnSpPr/>
              <p:nvPr/>
            </p:nvCxnSpPr>
            <p:spPr>
              <a:xfrm>
                <a:off x="1403648" y="2564904"/>
                <a:ext cx="0" cy="1728192"/>
              </a:xfrm>
              <a:prstGeom prst="straightConnector1">
                <a:avLst/>
              </a:prstGeom>
              <a:ln w="412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9048" y="2852936"/>
                <a:ext cx="216024" cy="129614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èche droite 6"/>
              <p:cNvSpPr/>
              <p:nvPr/>
            </p:nvSpPr>
            <p:spPr>
              <a:xfrm>
                <a:off x="467544" y="3501008"/>
                <a:ext cx="792088"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p:cNvSpPr txBox="1"/>
              <p:nvPr/>
            </p:nvSpPr>
            <p:spPr>
              <a:xfrm>
                <a:off x="-972616" y="3243456"/>
                <a:ext cx="1326004" cy="646331"/>
              </a:xfrm>
              <a:prstGeom prst="rect">
                <a:avLst/>
              </a:prstGeom>
              <a:noFill/>
            </p:spPr>
            <p:txBody>
              <a:bodyPr wrap="none" rtlCol="0">
                <a:spAutoFit/>
              </a:bodyPr>
              <a:lstStyle/>
              <a:p>
                <a:pPr algn="ctr"/>
                <a:r>
                  <a:rPr lang="en-US" dirty="0"/>
                  <a:t>Excitation</a:t>
                </a:r>
              </a:p>
              <a:p>
                <a:pPr algn="ctr"/>
                <a:r>
                  <a:rPr lang="en-US" dirty="0"/>
                  <a:t> </a:t>
                </a:r>
                <a:r>
                  <a:rPr lang="en-US" dirty="0" err="1"/>
                  <a:t>en</a:t>
                </a:r>
                <a:r>
                  <a:rPr lang="en-US" dirty="0"/>
                  <a:t> surface</a:t>
                </a:r>
              </a:p>
            </p:txBody>
          </p:sp>
          <p:cxnSp>
            <p:nvCxnSpPr>
              <p:cNvPr id="10" name="Connecteur droit 9"/>
              <p:cNvCxnSpPr/>
              <p:nvPr/>
            </p:nvCxnSpPr>
            <p:spPr>
              <a:xfrm>
                <a:off x="1403648" y="3861048"/>
                <a:ext cx="4176464" cy="0"/>
              </a:xfrm>
              <a:prstGeom prst="line">
                <a:avLst/>
              </a:prstGeom>
              <a:ln w="349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076056" y="3508946"/>
                <a:ext cx="397866" cy="369332"/>
              </a:xfrm>
              <a:prstGeom prst="rect">
                <a:avLst/>
              </a:prstGeom>
              <a:noFill/>
            </p:spPr>
            <p:txBody>
              <a:bodyPr wrap="none" rtlCol="0">
                <a:spAutoFit/>
              </a:bodyPr>
              <a:lstStyle/>
              <a:p>
                <a:r>
                  <a:rPr lang="en-US" dirty="0"/>
                  <a:t>n</a:t>
                </a:r>
                <a:r>
                  <a:rPr lang="en-US" baseline="-25000" dirty="0"/>
                  <a:t>0</a:t>
                </a:r>
              </a:p>
            </p:txBody>
          </p:sp>
          <p:sp>
            <p:nvSpPr>
              <p:cNvPr id="24" name="ZoneTexte 23"/>
              <p:cNvSpPr txBox="1"/>
              <p:nvPr/>
            </p:nvSpPr>
            <p:spPr>
              <a:xfrm>
                <a:off x="1763688" y="2590428"/>
                <a:ext cx="538930" cy="369332"/>
              </a:xfrm>
              <a:prstGeom prst="rect">
                <a:avLst/>
              </a:prstGeom>
              <a:noFill/>
            </p:spPr>
            <p:txBody>
              <a:bodyPr wrap="none" rtlCol="0">
                <a:spAutoFit/>
              </a:bodyPr>
              <a:lstStyle/>
              <a:p>
                <a:r>
                  <a:rPr lang="en-US" dirty="0">
                    <a:latin typeface="Symbol" panose="05050102010706020507" pitchFamily="18" charset="2"/>
                  </a:rPr>
                  <a:t>D</a:t>
                </a:r>
                <a:r>
                  <a:rPr lang="en-US" dirty="0"/>
                  <a:t>n</a:t>
                </a:r>
                <a:r>
                  <a:rPr lang="en-US" baseline="-25000" dirty="0"/>
                  <a:t>0</a:t>
                </a:r>
              </a:p>
            </p:txBody>
          </p:sp>
        </p:grpSp>
      </p:grpSp>
      <p:pic>
        <p:nvPicPr>
          <p:cNvPr id="1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2318" y="27106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49"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2" name="Rectangle 2"/>
          <p:cNvSpPr>
            <a:spLocks noGrp="1" noChangeArrowheads="1"/>
          </p:cNvSpPr>
          <p:nvPr>
            <p:ph type="title"/>
          </p:nvPr>
        </p:nvSpPr>
        <p:spPr>
          <a:xfrm>
            <a:off x="1719263" y="914400"/>
            <a:ext cx="9144000" cy="609600"/>
          </a:xfrm>
        </p:spPr>
        <p:txBody>
          <a:bodyPr/>
          <a:lstStyle/>
          <a:p>
            <a:pPr algn="ctr" eaLnBrk="1" hangingPunct="1"/>
            <a:r>
              <a:rPr lang="fr-FR" sz="3000"/>
              <a:t>Équations de continuité – longueur de diffusion</a:t>
            </a:r>
            <a:endParaRPr lang="fr-FR"/>
          </a:p>
        </p:txBody>
      </p:sp>
      <p:sp>
        <p:nvSpPr>
          <p:cNvPr id="159753" name="Rectangle 3"/>
          <p:cNvSpPr>
            <a:spLocks noGrp="1" noChangeArrowheads="1"/>
          </p:cNvSpPr>
          <p:nvPr>
            <p:ph type="body" sz="half" idx="1"/>
          </p:nvPr>
        </p:nvSpPr>
        <p:spPr>
          <a:xfrm>
            <a:off x="1981200" y="1600200"/>
            <a:ext cx="4343400" cy="5257800"/>
          </a:xfrm>
        </p:spPr>
        <p:txBody>
          <a:bodyPr/>
          <a:lstStyle/>
          <a:p>
            <a:pPr eaLnBrk="1" hangingPunct="1"/>
            <a:r>
              <a:rPr lang="fr-FR" sz="2200" dirty="0"/>
              <a:t>En régime stationnaire, les dérivées par rapport au temps s’annulent:</a:t>
            </a:r>
          </a:p>
          <a:p>
            <a:pPr eaLnBrk="1" hangingPunct="1"/>
            <a:endParaRPr lang="fr-FR" sz="2200" dirty="0"/>
          </a:p>
          <a:p>
            <a:pPr eaLnBrk="1" hangingPunct="1"/>
            <a:endParaRPr lang="fr-FR" sz="2200" dirty="0"/>
          </a:p>
          <a:p>
            <a:pPr eaLnBrk="1" hangingPunct="1"/>
            <a:endParaRPr lang="fr-FR" sz="2200" dirty="0"/>
          </a:p>
          <a:p>
            <a:pPr eaLnBrk="1" hangingPunct="1"/>
            <a:endParaRPr lang="fr-FR" sz="2200" dirty="0"/>
          </a:p>
          <a:p>
            <a:pPr eaLnBrk="1" hangingPunct="1">
              <a:buFont typeface="Wingdings" pitchFamily="2" charset="2"/>
              <a:buNone/>
            </a:pPr>
            <a:endParaRPr lang="fr-FR" sz="2200" dirty="0"/>
          </a:p>
          <a:p>
            <a:pPr eaLnBrk="1" hangingPunct="1">
              <a:buFont typeface="Wingdings" pitchFamily="2" charset="2"/>
              <a:buNone/>
            </a:pPr>
            <a:endParaRPr lang="fr-FR" sz="2200" dirty="0"/>
          </a:p>
          <a:p>
            <a:pPr eaLnBrk="1" hangingPunct="1"/>
            <a:endParaRPr lang="fr-FR" sz="2200" dirty="0"/>
          </a:p>
          <a:p>
            <a:pPr eaLnBrk="1" hangingPunct="1"/>
            <a:r>
              <a:rPr lang="fr-FR" sz="2200" dirty="0"/>
              <a:t>Solutions:</a:t>
            </a:r>
          </a:p>
        </p:txBody>
      </p:sp>
      <p:pic>
        <p:nvPicPr>
          <p:cNvPr id="159756" name="Picture 9" descr="singh178p"/>
          <p:cNvPicPr>
            <a:picLocks noGrp="1" noChangeAspect="1" noChangeArrowheads="1"/>
          </p:cNvPicPr>
          <p:nvPr>
            <p:ph type="clipArt" sz="half" idx="2"/>
          </p:nvPr>
        </p:nvPicPr>
        <p:blipFill>
          <a:blip r:embed="rId5" cstate="print"/>
          <a:srcRect/>
          <a:stretch>
            <a:fillRect/>
          </a:stretch>
        </p:blipFill>
        <p:spPr>
          <a:xfrm>
            <a:off x="6324600" y="1816101"/>
            <a:ext cx="4114800" cy="2352675"/>
          </a:xfrm>
          <a:noFill/>
        </p:spPr>
      </p:pic>
      <p:sp>
        <p:nvSpPr>
          <p:cNvPr id="159751" name="Espace réservé du numéro de diapositive 6"/>
          <p:cNvSpPr>
            <a:spLocks noGrp="1"/>
          </p:cNvSpPr>
          <p:nvPr>
            <p:ph type="sldNum" sz="quarter" idx="12"/>
          </p:nvPr>
        </p:nvSpPr>
        <p:spPr>
          <a:noFill/>
        </p:spPr>
        <p:txBody>
          <a:bodyPr/>
          <a:lstStyle/>
          <a:p>
            <a:fld id="{8807FE86-6544-484E-8A18-83486635C727}" type="slidenum">
              <a:rPr lang="fr-FR" altLang="en-US"/>
              <a:pPr/>
              <a:t>283</a:t>
            </a:fld>
            <a:endParaRPr lang="fr-FR" altLang="en-US"/>
          </a:p>
        </p:txBody>
      </p:sp>
      <p:sp>
        <p:nvSpPr>
          <p:cNvPr id="159754" name="Rectangle 4"/>
          <p:cNvSpPr>
            <a:spLocks noChangeArrowheads="1"/>
          </p:cNvSpPr>
          <p:nvPr/>
        </p:nvSpPr>
        <p:spPr bwMode="auto">
          <a:xfrm>
            <a:off x="5181600" y="3200400"/>
            <a:ext cx="9144000" cy="369332"/>
          </a:xfrm>
          <a:prstGeom prst="rect">
            <a:avLst/>
          </a:prstGeom>
          <a:noFill/>
          <a:ln w="9525">
            <a:noFill/>
            <a:miter lim="800000"/>
            <a:headEnd/>
            <a:tailEnd/>
          </a:ln>
        </p:spPr>
        <p:txBody>
          <a:bodyPr>
            <a:spAutoFit/>
          </a:bodyPr>
          <a:lstStyle/>
          <a:p>
            <a:endParaRPr lang="fr-FR"/>
          </a:p>
        </p:txBody>
      </p:sp>
      <p:graphicFrame>
        <p:nvGraphicFramePr>
          <p:cNvPr id="159746" name="Object 5"/>
          <p:cNvGraphicFramePr>
            <a:graphicFrameLocks noChangeAspect="1"/>
          </p:cNvGraphicFramePr>
          <p:nvPr>
            <p:extLst>
              <p:ext uri="{D42A27DB-BD31-4B8C-83A1-F6EECF244321}">
                <p14:modId xmlns:p14="http://schemas.microsoft.com/office/powerpoint/2010/main" val="1130092514"/>
              </p:ext>
            </p:extLst>
          </p:nvPr>
        </p:nvGraphicFramePr>
        <p:xfrm>
          <a:off x="2700338" y="3048000"/>
          <a:ext cx="3319462" cy="762000"/>
        </p:xfrm>
        <a:graphic>
          <a:graphicData uri="http://schemas.openxmlformats.org/presentationml/2006/ole">
            <mc:AlternateContent xmlns:mc="http://schemas.openxmlformats.org/markup-compatibility/2006">
              <mc:Choice xmlns:v="urn:schemas-microsoft-com:vml" Requires="v">
                <p:oleObj r:id="rId6" imgW="1828800" imgH="457200" progId="Equation.3">
                  <p:embed/>
                </p:oleObj>
              </mc:Choice>
              <mc:Fallback>
                <p:oleObj r:id="rId6" imgW="1828800" imgH="457200" progId="Equation.3">
                  <p:embed/>
                  <p:pic>
                    <p:nvPicPr>
                      <p:cNvPr id="15974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3048000"/>
                        <a:ext cx="3319462" cy="762000"/>
                      </a:xfrm>
                      <a:prstGeom prst="rect">
                        <a:avLst/>
                      </a:prstGeom>
                      <a:solidFill>
                        <a:schemeClr val="bg1"/>
                      </a:solidFill>
                    </p:spPr>
                  </p:pic>
                </p:oleObj>
              </mc:Fallback>
            </mc:AlternateContent>
          </a:graphicData>
        </a:graphic>
      </p:graphicFrame>
      <p:sp>
        <p:nvSpPr>
          <p:cNvPr id="159755" name="Rectangle 6"/>
          <p:cNvSpPr>
            <a:spLocks noChangeArrowheads="1"/>
          </p:cNvSpPr>
          <p:nvPr/>
        </p:nvSpPr>
        <p:spPr bwMode="auto">
          <a:xfrm>
            <a:off x="5119688" y="3186113"/>
            <a:ext cx="9144000" cy="369332"/>
          </a:xfrm>
          <a:prstGeom prst="rect">
            <a:avLst/>
          </a:prstGeom>
          <a:noFill/>
          <a:ln w="9525">
            <a:noFill/>
            <a:miter lim="800000"/>
            <a:headEnd/>
            <a:tailEnd/>
          </a:ln>
        </p:spPr>
        <p:txBody>
          <a:bodyPr>
            <a:spAutoFit/>
          </a:bodyPr>
          <a:lstStyle/>
          <a:p>
            <a:endParaRPr lang="fr-FR"/>
          </a:p>
        </p:txBody>
      </p:sp>
      <p:graphicFrame>
        <p:nvGraphicFramePr>
          <p:cNvPr id="159747" name="Object 7"/>
          <p:cNvGraphicFramePr>
            <a:graphicFrameLocks noChangeAspect="1"/>
          </p:cNvGraphicFramePr>
          <p:nvPr>
            <p:extLst>
              <p:ext uri="{D42A27DB-BD31-4B8C-83A1-F6EECF244321}">
                <p14:modId xmlns:p14="http://schemas.microsoft.com/office/powerpoint/2010/main" val="922899427"/>
              </p:ext>
            </p:extLst>
          </p:nvPr>
        </p:nvGraphicFramePr>
        <p:xfrm>
          <a:off x="2695576" y="3989388"/>
          <a:ext cx="3324225" cy="825500"/>
        </p:xfrm>
        <a:graphic>
          <a:graphicData uri="http://schemas.openxmlformats.org/presentationml/2006/ole">
            <mc:AlternateContent xmlns:mc="http://schemas.openxmlformats.org/markup-compatibility/2006">
              <mc:Choice xmlns:v="urn:schemas-microsoft-com:vml" Requires="v">
                <p:oleObj r:id="rId8" imgW="1955800" imgH="482600" progId="Equation.3">
                  <p:embed/>
                </p:oleObj>
              </mc:Choice>
              <mc:Fallback>
                <p:oleObj r:id="rId8" imgW="1955800" imgH="482600" progId="Equation.3">
                  <p:embed/>
                  <p:pic>
                    <p:nvPicPr>
                      <p:cNvPr id="159747"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5576" y="3989388"/>
                        <a:ext cx="3324225" cy="825500"/>
                      </a:xfrm>
                      <a:prstGeom prst="rect">
                        <a:avLst/>
                      </a:prstGeom>
                      <a:solidFill>
                        <a:schemeClr val="bg1"/>
                      </a:solidFill>
                    </p:spPr>
                  </p:pic>
                </p:oleObj>
              </mc:Fallback>
            </mc:AlternateContent>
          </a:graphicData>
        </a:graphic>
      </p:graphicFrame>
      <p:graphicFrame>
        <p:nvGraphicFramePr>
          <p:cNvPr id="159748" name="Object 8"/>
          <p:cNvGraphicFramePr>
            <a:graphicFrameLocks noChangeAspect="1"/>
          </p:cNvGraphicFramePr>
          <p:nvPr/>
        </p:nvGraphicFramePr>
        <p:xfrm>
          <a:off x="2063750" y="6021388"/>
          <a:ext cx="3962400" cy="438150"/>
        </p:xfrm>
        <a:graphic>
          <a:graphicData uri="http://schemas.openxmlformats.org/presentationml/2006/ole">
            <mc:AlternateContent xmlns:mc="http://schemas.openxmlformats.org/markup-compatibility/2006">
              <mc:Choice xmlns:v="urn:schemas-microsoft-com:vml" Requires="v">
                <p:oleObj name="Equation" r:id="rId10" imgW="2298600" imgH="253800" progId="Equation.3">
                  <p:embed/>
                </p:oleObj>
              </mc:Choice>
              <mc:Fallback>
                <p:oleObj name="Equation" r:id="rId10" imgW="2298600" imgH="253800" progId="Equation.3">
                  <p:embed/>
                  <p:pic>
                    <p:nvPicPr>
                      <p:cNvPr id="159748"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3750" y="6021388"/>
                        <a:ext cx="3962400" cy="438150"/>
                      </a:xfrm>
                      <a:prstGeom prst="rect">
                        <a:avLst/>
                      </a:prstGeom>
                      <a:solidFill>
                        <a:schemeClr val="accent1"/>
                      </a:solidFill>
                    </p:spPr>
                  </p:pic>
                </p:oleObj>
              </mc:Fallback>
            </mc:AlternateContent>
          </a:graphicData>
        </a:graphic>
      </p:graphicFrame>
      <p:sp>
        <p:nvSpPr>
          <p:cNvPr id="453642" name="Rectangle 10"/>
          <p:cNvSpPr>
            <a:spLocks noChangeArrowheads="1"/>
          </p:cNvSpPr>
          <p:nvPr/>
        </p:nvSpPr>
        <p:spPr bwMode="auto">
          <a:xfrm>
            <a:off x="6096000" y="4191000"/>
            <a:ext cx="4343400" cy="12954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dirty="0">
                <a:solidFill>
                  <a:srgbClr val="FF0000"/>
                </a:solidFill>
                <a:effectLst>
                  <a:outerShdw blurRad="38100" dist="38100" dir="2700000" algn="tl">
                    <a:srgbClr val="C0C0C0"/>
                  </a:outerShdw>
                </a:effectLst>
                <a:latin typeface="Times New Roman" pitchFamily="18" charset="0"/>
              </a:rPr>
              <a:t>Longueur de diffusion</a:t>
            </a:r>
            <a:r>
              <a:rPr lang="fr-FR" sz="2000" dirty="0">
                <a:latin typeface="Times New Roman" pitchFamily="18" charset="0"/>
              </a:rPr>
              <a:t>: représente la distance moyenne parcourue avant que l’électron ne se recombine avec un trou (</a:t>
            </a:r>
            <a:r>
              <a:rPr lang="fr-FR" sz="2000" dirty="0" err="1">
                <a:latin typeface="Times New Roman" pitchFamily="18" charset="0"/>
              </a:rPr>
              <a:t>qq</a:t>
            </a:r>
            <a:r>
              <a:rPr lang="fr-FR" sz="2000" dirty="0">
                <a:latin typeface="Times New Roman" pitchFamily="18" charset="0"/>
              </a:rPr>
              <a:t> microns voire </a:t>
            </a:r>
            <a:r>
              <a:rPr lang="fr-FR" sz="2000" dirty="0" err="1">
                <a:latin typeface="Times New Roman" pitchFamily="18" charset="0"/>
              </a:rPr>
              <a:t>qq</a:t>
            </a:r>
            <a:r>
              <a:rPr lang="fr-FR" sz="2000" dirty="0">
                <a:latin typeface="Times New Roman" pitchFamily="18" charset="0"/>
              </a:rPr>
              <a:t> mm)</a:t>
            </a:r>
          </a:p>
          <a:p>
            <a:pPr marL="457200" indent="-457200">
              <a:spcBef>
                <a:spcPct val="20000"/>
              </a:spcBef>
              <a:buClr>
                <a:srgbClr val="A50021"/>
              </a:buClr>
              <a:buSzPct val="75000"/>
              <a:buFont typeface="Wingdings" pitchFamily="2" charset="2"/>
              <a:buChar char="n"/>
              <a:defRPr/>
            </a:pPr>
            <a:r>
              <a:rPr lang="fr-FR" sz="2000" i="1" dirty="0">
                <a:latin typeface="Times New Roman" pitchFamily="18" charset="0"/>
              </a:rPr>
              <a:t>L</a:t>
            </a:r>
            <a:r>
              <a:rPr lang="fr-FR" sz="2000" i="1" baseline="-25000" dirty="0">
                <a:latin typeface="Times New Roman" pitchFamily="18" charset="0"/>
              </a:rPr>
              <a:t>n</a:t>
            </a:r>
            <a:r>
              <a:rPr lang="fr-FR" sz="2000" dirty="0">
                <a:latin typeface="Times New Roman" pitchFamily="18" charset="0"/>
              </a:rPr>
              <a:t> ou </a:t>
            </a:r>
            <a:r>
              <a:rPr lang="fr-FR" sz="2000" i="1" dirty="0" err="1">
                <a:latin typeface="Times New Roman" pitchFamily="18" charset="0"/>
              </a:rPr>
              <a:t>L</a:t>
            </a:r>
            <a:r>
              <a:rPr lang="fr-FR" sz="2000" i="1" baseline="-25000" dirty="0" err="1">
                <a:latin typeface="Times New Roman" pitchFamily="18" charset="0"/>
              </a:rPr>
              <a:t>p</a:t>
            </a:r>
            <a:r>
              <a:rPr lang="fr-FR" sz="2000" dirty="0">
                <a:latin typeface="Times New Roman" pitchFamily="18" charset="0"/>
              </a:rPr>
              <a:t> &gt;&gt; aux dispos VLSI </a:t>
            </a:r>
          </a:p>
          <a:p>
            <a:pPr marL="457200" indent="-457200">
              <a:spcBef>
                <a:spcPct val="20000"/>
              </a:spcBef>
              <a:buClr>
                <a:srgbClr val="A50021"/>
              </a:buClr>
              <a:buSzPct val="75000"/>
              <a:buFont typeface="Wingdings" pitchFamily="2" charset="2"/>
              <a:buChar char="n"/>
              <a:defRPr/>
            </a:pPr>
            <a:r>
              <a:rPr lang="fr-FR" sz="2000" dirty="0">
                <a:latin typeface="Times New Roman" pitchFamily="18" charset="0"/>
              </a:rPr>
              <a:t> </a:t>
            </a:r>
            <a:r>
              <a:rPr lang="fr-FR" sz="2000" i="1" dirty="0">
                <a:solidFill>
                  <a:srgbClr val="FF0000"/>
                </a:solidFill>
                <a:effectLst>
                  <a:outerShdw blurRad="38100" dist="38100" dir="2700000" algn="tl">
                    <a:srgbClr val="C0C0C0"/>
                  </a:outerShdw>
                </a:effectLst>
                <a:latin typeface="Times New Roman" pitchFamily="18" charset="0"/>
              </a:rPr>
              <a:t>r et g jouent un petit rôle sauf dans </a:t>
            </a:r>
            <a:r>
              <a:rPr lang="fr-FR" sz="2000" i="1" dirty="0" err="1">
                <a:solidFill>
                  <a:srgbClr val="FF0000"/>
                </a:solidFill>
                <a:effectLst>
                  <a:outerShdw blurRad="38100" dist="38100" dir="2700000" algn="tl">
                    <a:srgbClr val="C0C0C0"/>
                  </a:outerShdw>
                </a:effectLst>
                <a:latin typeface="Times New Roman" pitchFamily="18" charset="0"/>
              </a:rPr>
              <a:t>qq</a:t>
            </a:r>
            <a:r>
              <a:rPr lang="fr-FR" sz="2000" i="1" dirty="0">
                <a:solidFill>
                  <a:srgbClr val="FF0000"/>
                </a:solidFill>
                <a:effectLst>
                  <a:outerShdw blurRad="38100" dist="38100" dir="2700000" algn="tl">
                    <a:srgbClr val="C0C0C0"/>
                  </a:outerShdw>
                </a:effectLst>
                <a:latin typeface="Times New Roman" pitchFamily="18" charset="0"/>
              </a:rPr>
              <a:t> cas précis</a:t>
            </a:r>
            <a:r>
              <a:rPr lang="fr-FR" sz="2000" dirty="0">
                <a:latin typeface="Times New Roman" pitchFamily="18" charset="0"/>
              </a:rPr>
              <a:t> (</a:t>
            </a:r>
            <a:r>
              <a:rPr lang="fr-FR" sz="2000" dirty="0" err="1">
                <a:latin typeface="Times New Roman" pitchFamily="18" charset="0"/>
              </a:rPr>
              <a:t>Taur</a:t>
            </a:r>
            <a:r>
              <a:rPr lang="fr-FR" sz="2000" i="1" dirty="0">
                <a:latin typeface="Times New Roman" pitchFamily="18" charset="0"/>
              </a:rPr>
              <a:t> et al</a:t>
            </a:r>
            <a:r>
              <a:rPr lang="fr-FR" sz="2000" dirty="0">
                <a:latin typeface="Times New Roman" pitchFamily="18" charset="0"/>
              </a:rPr>
              <a:t>)</a:t>
            </a:r>
          </a:p>
          <a:p>
            <a:pPr marL="457200" indent="-457200">
              <a:spcBef>
                <a:spcPct val="20000"/>
              </a:spcBef>
              <a:buClr>
                <a:srgbClr val="A50021"/>
              </a:buClr>
              <a:buSzPct val="75000"/>
              <a:defRPr/>
            </a:pPr>
            <a:endParaRPr lang="fr-FR" sz="2000" dirty="0">
              <a:latin typeface="Times New Roman" pitchFamily="18" charset="0"/>
            </a:endParaRPr>
          </a:p>
        </p:txBody>
      </p:sp>
      <p:graphicFrame>
        <p:nvGraphicFramePr>
          <p:cNvPr id="159749" name="Object 11"/>
          <p:cNvGraphicFramePr>
            <a:graphicFrameLocks noChangeAspect="1"/>
          </p:cNvGraphicFramePr>
          <p:nvPr/>
        </p:nvGraphicFramePr>
        <p:xfrm>
          <a:off x="2135188" y="4941888"/>
          <a:ext cx="1600200" cy="557212"/>
        </p:xfrm>
        <a:graphic>
          <a:graphicData uri="http://schemas.openxmlformats.org/presentationml/2006/ole">
            <mc:AlternateContent xmlns:mc="http://schemas.openxmlformats.org/markup-compatibility/2006">
              <mc:Choice xmlns:v="urn:schemas-microsoft-com:vml" Requires="v">
                <p:oleObj name="Equation" r:id="rId12" imgW="838080" imgH="291960" progId="Equation.3">
                  <p:embed/>
                </p:oleObj>
              </mc:Choice>
              <mc:Fallback>
                <p:oleObj name="Equation" r:id="rId12" imgW="838080" imgH="291960" progId="Equation.3">
                  <p:embed/>
                  <p:pic>
                    <p:nvPicPr>
                      <p:cNvPr id="159749"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5188" y="4941888"/>
                        <a:ext cx="1600200" cy="557212"/>
                      </a:xfrm>
                      <a:prstGeom prst="rect">
                        <a:avLst/>
                      </a:prstGeom>
                      <a:solidFill>
                        <a:schemeClr val="accent1"/>
                      </a:solidFill>
                    </p:spPr>
                  </p:pic>
                </p:oleObj>
              </mc:Fallback>
            </mc:AlternateContent>
          </a:graphicData>
        </a:graphic>
      </p:graphicFrame>
      <p:graphicFrame>
        <p:nvGraphicFramePr>
          <p:cNvPr id="159750" name="Object 12"/>
          <p:cNvGraphicFramePr>
            <a:graphicFrameLocks noChangeAspect="1"/>
          </p:cNvGraphicFramePr>
          <p:nvPr/>
        </p:nvGraphicFramePr>
        <p:xfrm>
          <a:off x="4224339" y="4941889"/>
          <a:ext cx="1671637" cy="604837"/>
        </p:xfrm>
        <a:graphic>
          <a:graphicData uri="http://schemas.openxmlformats.org/presentationml/2006/ole">
            <mc:AlternateContent xmlns:mc="http://schemas.openxmlformats.org/markup-compatibility/2006">
              <mc:Choice xmlns:v="urn:schemas-microsoft-com:vml" Requires="v">
                <p:oleObj name="Equation" r:id="rId14" imgW="876240" imgH="317160" progId="Equation.3">
                  <p:embed/>
                </p:oleObj>
              </mc:Choice>
              <mc:Fallback>
                <p:oleObj name="Equation" r:id="rId14" imgW="876240" imgH="317160" progId="Equation.3">
                  <p:embed/>
                  <p:pic>
                    <p:nvPicPr>
                      <p:cNvPr id="15975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4339" y="4941889"/>
                        <a:ext cx="1671637" cy="604837"/>
                      </a:xfrm>
                      <a:prstGeom prst="rect">
                        <a:avLst/>
                      </a:prstGeom>
                      <a:solidFill>
                        <a:schemeClr val="accent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90510" y="256339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2"/>
          <p:cNvSpPr>
            <a:spLocks noGrp="1" noChangeArrowheads="1"/>
          </p:cNvSpPr>
          <p:nvPr>
            <p:ph type="title"/>
          </p:nvPr>
        </p:nvSpPr>
        <p:spPr>
          <a:xfrm>
            <a:off x="1981200" y="122238"/>
            <a:ext cx="7543800" cy="863600"/>
          </a:xfrm>
        </p:spPr>
        <p:txBody>
          <a:bodyPr/>
          <a:lstStyle/>
          <a:p>
            <a:pPr eaLnBrk="1" hangingPunct="1"/>
            <a:r>
              <a:rPr lang="fr-FR" sz="3500"/>
              <a:t>Équation de Poisson</a:t>
            </a:r>
          </a:p>
        </p:txBody>
      </p:sp>
      <p:sp>
        <p:nvSpPr>
          <p:cNvPr id="160774" name="Rectangle 3"/>
          <p:cNvSpPr>
            <a:spLocks noGrp="1" noChangeArrowheads="1"/>
          </p:cNvSpPr>
          <p:nvPr>
            <p:ph idx="1"/>
          </p:nvPr>
        </p:nvSpPr>
        <p:spPr/>
        <p:txBody>
          <a:bodyPr/>
          <a:lstStyle/>
          <a:p>
            <a:pPr eaLnBrk="1" hangingPunct="1"/>
            <a:r>
              <a:rPr lang="fr-FR" sz="2100"/>
              <a:t>Elle est dérivée de la première équation de Maxwell. Elle relie le potentiel électrique et la densité de charge:</a:t>
            </a:r>
          </a:p>
          <a:p>
            <a:pPr eaLnBrk="1" hangingPunct="1"/>
            <a:endParaRPr lang="fr-FR" sz="2100"/>
          </a:p>
          <a:p>
            <a:pPr eaLnBrk="1" hangingPunct="1"/>
            <a:endParaRPr lang="fr-FR" sz="2100"/>
          </a:p>
          <a:p>
            <a:pPr eaLnBrk="1" hangingPunct="1"/>
            <a:endParaRPr lang="fr-FR" sz="2100"/>
          </a:p>
          <a:p>
            <a:pPr eaLnBrk="1" hangingPunct="1"/>
            <a:endParaRPr lang="fr-FR" sz="2100"/>
          </a:p>
          <a:p>
            <a:pPr eaLnBrk="1" hangingPunct="1"/>
            <a:r>
              <a:rPr lang="fr-FR" sz="2100"/>
              <a:t>Dans les SC, deux types de charges (fixes et mobiles): </a:t>
            </a:r>
          </a:p>
        </p:txBody>
      </p:sp>
      <p:sp>
        <p:nvSpPr>
          <p:cNvPr id="160772" name="Espace réservé du numéro de diapositive 5"/>
          <p:cNvSpPr>
            <a:spLocks noGrp="1"/>
          </p:cNvSpPr>
          <p:nvPr>
            <p:ph type="sldNum" sz="quarter" idx="12"/>
          </p:nvPr>
        </p:nvSpPr>
        <p:spPr>
          <a:noFill/>
        </p:spPr>
        <p:txBody>
          <a:bodyPr/>
          <a:lstStyle/>
          <a:p>
            <a:fld id="{F4AED3EF-FE4F-445E-A7D4-3E877598B569}" type="slidenum">
              <a:rPr lang="fr-FR" altLang="en-US"/>
              <a:pPr/>
              <a:t>284</a:t>
            </a:fld>
            <a:endParaRPr lang="fr-FR" altLang="en-US"/>
          </a:p>
        </p:txBody>
      </p:sp>
      <p:graphicFrame>
        <p:nvGraphicFramePr>
          <p:cNvPr id="160770" name="Object 4"/>
          <p:cNvGraphicFramePr>
            <a:graphicFrameLocks noChangeAspect="1"/>
          </p:cNvGraphicFramePr>
          <p:nvPr>
            <p:extLst>
              <p:ext uri="{D42A27DB-BD31-4B8C-83A1-F6EECF244321}">
                <p14:modId xmlns:p14="http://schemas.microsoft.com/office/powerpoint/2010/main" val="2105865457"/>
              </p:ext>
            </p:extLst>
          </p:nvPr>
        </p:nvGraphicFramePr>
        <p:xfrm>
          <a:off x="4727575" y="2852738"/>
          <a:ext cx="2590800" cy="857250"/>
        </p:xfrm>
        <a:graphic>
          <a:graphicData uri="http://schemas.openxmlformats.org/presentationml/2006/ole">
            <mc:AlternateContent xmlns:mc="http://schemas.openxmlformats.org/markup-compatibility/2006">
              <mc:Choice xmlns:v="urn:schemas-microsoft-com:vml" Requires="v">
                <p:oleObj name="Equation" r:id="rId5" imgW="1536480" imgH="507960" progId="Equation.3">
                  <p:embed/>
                </p:oleObj>
              </mc:Choice>
              <mc:Fallback>
                <p:oleObj name="Equation" r:id="rId5" imgW="1536480" imgH="507960" progId="Equation.3">
                  <p:embed/>
                  <p:pic>
                    <p:nvPicPr>
                      <p:cNvPr id="1607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2852738"/>
                        <a:ext cx="2590800" cy="857250"/>
                      </a:xfrm>
                      <a:prstGeom prst="rect">
                        <a:avLst/>
                      </a:prstGeom>
                      <a:solidFill>
                        <a:schemeClr val="bg1"/>
                      </a:solidFill>
                    </p:spPr>
                  </p:pic>
                </p:oleObj>
              </mc:Fallback>
            </mc:AlternateContent>
          </a:graphicData>
        </a:graphic>
      </p:graphicFrame>
      <p:graphicFrame>
        <p:nvGraphicFramePr>
          <p:cNvPr id="160771" name="Object 5"/>
          <p:cNvGraphicFramePr>
            <a:graphicFrameLocks noChangeAspect="1"/>
          </p:cNvGraphicFramePr>
          <p:nvPr>
            <p:extLst>
              <p:ext uri="{D42A27DB-BD31-4B8C-83A1-F6EECF244321}">
                <p14:modId xmlns:p14="http://schemas.microsoft.com/office/powerpoint/2010/main" val="43660926"/>
              </p:ext>
            </p:extLst>
          </p:nvPr>
        </p:nvGraphicFramePr>
        <p:xfrm>
          <a:off x="3602038" y="4665663"/>
          <a:ext cx="4989512" cy="857250"/>
        </p:xfrm>
        <a:graphic>
          <a:graphicData uri="http://schemas.openxmlformats.org/presentationml/2006/ole">
            <mc:AlternateContent xmlns:mc="http://schemas.openxmlformats.org/markup-compatibility/2006">
              <mc:Choice xmlns:v="urn:schemas-microsoft-com:vml" Requires="v">
                <p:oleObj name="Equation" r:id="rId7" imgW="2958840" imgH="507960" progId="Equation.3">
                  <p:embed/>
                </p:oleObj>
              </mc:Choice>
              <mc:Fallback>
                <p:oleObj name="Equation" r:id="rId7" imgW="2958840" imgH="507960" progId="Equation.3">
                  <p:embed/>
                  <p:pic>
                    <p:nvPicPr>
                      <p:cNvPr id="16077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2038" y="4665663"/>
                        <a:ext cx="4989512" cy="857250"/>
                      </a:xfrm>
                      <a:prstGeom prst="rect">
                        <a:avLst/>
                      </a:prstGeom>
                      <a:solidFill>
                        <a:schemeClr val="bg1"/>
                      </a:solidFill>
                    </p:spPr>
                  </p:pic>
                </p:oleObj>
              </mc:Fallback>
            </mc:AlternateContent>
          </a:graphicData>
        </a:graphic>
      </p:graphicFrame>
      <p:sp>
        <p:nvSpPr>
          <p:cNvPr id="160775" name="AutoShape 6"/>
          <p:cNvSpPr>
            <a:spLocks/>
          </p:cNvSpPr>
          <p:nvPr/>
        </p:nvSpPr>
        <p:spPr bwMode="auto">
          <a:xfrm rot="16200000">
            <a:off x="5753100" y="5084763"/>
            <a:ext cx="152400" cy="1143000"/>
          </a:xfrm>
          <a:prstGeom prst="leftBrace">
            <a:avLst>
              <a:gd name="adj1" fmla="val 62500"/>
              <a:gd name="adj2" fmla="val 50000"/>
            </a:avLst>
          </a:prstGeom>
          <a:noFill/>
          <a:ln w="28575">
            <a:solidFill>
              <a:srgbClr val="FF0000"/>
            </a:solidFill>
            <a:miter lim="800000"/>
            <a:headEnd/>
            <a:tailEnd/>
          </a:ln>
        </p:spPr>
        <p:txBody>
          <a:bodyPr wrap="none" anchor="ctr"/>
          <a:lstStyle/>
          <a:p>
            <a:endParaRPr lang="fr-FR"/>
          </a:p>
        </p:txBody>
      </p:sp>
      <p:sp>
        <p:nvSpPr>
          <p:cNvPr id="160776" name="AutoShape 7"/>
          <p:cNvSpPr>
            <a:spLocks/>
          </p:cNvSpPr>
          <p:nvPr/>
        </p:nvSpPr>
        <p:spPr bwMode="auto">
          <a:xfrm rot="16200000">
            <a:off x="7573169" y="4866482"/>
            <a:ext cx="169863" cy="1600200"/>
          </a:xfrm>
          <a:prstGeom prst="leftBrace">
            <a:avLst>
              <a:gd name="adj1" fmla="val 78504"/>
              <a:gd name="adj2" fmla="val 50000"/>
            </a:avLst>
          </a:prstGeom>
          <a:noFill/>
          <a:ln w="28575">
            <a:solidFill>
              <a:srgbClr val="FF0000"/>
            </a:solidFill>
            <a:miter lim="800000"/>
            <a:headEnd/>
            <a:tailEnd/>
          </a:ln>
        </p:spPr>
        <p:txBody>
          <a:bodyPr wrap="none" anchor="ctr"/>
          <a:lstStyle/>
          <a:p>
            <a:endParaRPr lang="fr-FR"/>
          </a:p>
        </p:txBody>
      </p:sp>
      <p:sp>
        <p:nvSpPr>
          <p:cNvPr id="160777" name="Text Box 8"/>
          <p:cNvSpPr txBox="1">
            <a:spLocks noChangeArrowheads="1"/>
          </p:cNvSpPr>
          <p:nvPr/>
        </p:nvSpPr>
        <p:spPr bwMode="auto">
          <a:xfrm>
            <a:off x="4910139" y="5956300"/>
            <a:ext cx="1793875" cy="641350"/>
          </a:xfrm>
          <a:prstGeom prst="rect">
            <a:avLst/>
          </a:prstGeom>
          <a:noFill/>
          <a:ln w="9525">
            <a:noFill/>
            <a:miter lim="800000"/>
            <a:headEnd/>
            <a:tailEnd/>
          </a:ln>
        </p:spPr>
        <p:txBody>
          <a:bodyPr wrap="none">
            <a:spAutoFit/>
          </a:bodyPr>
          <a:lstStyle/>
          <a:p>
            <a:pPr algn="ctr"/>
            <a:r>
              <a:rPr kumimoji="1" lang="fr-FR" i="1">
                <a:latin typeface="Times New Roman" pitchFamily="18" charset="0"/>
              </a:rPr>
              <a:t>Charge mobiles</a:t>
            </a:r>
          </a:p>
          <a:p>
            <a:pPr algn="ctr"/>
            <a:r>
              <a:rPr kumimoji="1" lang="fr-FR" i="1">
                <a:latin typeface="Times New Roman" pitchFamily="18" charset="0"/>
              </a:rPr>
              <a:t> </a:t>
            </a:r>
            <a:r>
              <a:rPr kumimoji="1" lang="fr-FR" sz="1600" i="1">
                <a:latin typeface="Times New Roman" pitchFamily="18" charset="0"/>
              </a:rPr>
              <a:t>(électrons et trous)</a:t>
            </a:r>
          </a:p>
        </p:txBody>
      </p:sp>
      <p:sp>
        <p:nvSpPr>
          <p:cNvPr id="160778" name="Text Box 9"/>
          <p:cNvSpPr txBox="1">
            <a:spLocks noChangeArrowheads="1"/>
          </p:cNvSpPr>
          <p:nvPr/>
        </p:nvSpPr>
        <p:spPr bwMode="auto">
          <a:xfrm>
            <a:off x="6856414" y="5926139"/>
            <a:ext cx="1582737" cy="611187"/>
          </a:xfrm>
          <a:prstGeom prst="rect">
            <a:avLst/>
          </a:prstGeom>
          <a:noFill/>
          <a:ln w="9525">
            <a:noFill/>
            <a:miter lim="800000"/>
            <a:headEnd/>
            <a:tailEnd/>
          </a:ln>
        </p:spPr>
        <p:txBody>
          <a:bodyPr wrap="none">
            <a:spAutoFit/>
          </a:bodyPr>
          <a:lstStyle/>
          <a:p>
            <a:pPr algn="ctr"/>
            <a:r>
              <a:rPr kumimoji="1" lang="fr-FR" i="1">
                <a:latin typeface="Times New Roman" pitchFamily="18" charset="0"/>
              </a:rPr>
              <a:t>Charges fixes</a:t>
            </a:r>
          </a:p>
          <a:p>
            <a:pPr algn="ctr"/>
            <a:r>
              <a:rPr kumimoji="1" lang="fr-FR" sz="1600" i="1">
                <a:latin typeface="Times New Roman" pitchFamily="18" charset="0"/>
              </a:rPr>
              <a:t>(dopants ionisés)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464" y="26090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8" name="Rectangle 2"/>
          <p:cNvSpPr>
            <a:spLocks noGrp="1" noChangeArrowheads="1"/>
          </p:cNvSpPr>
          <p:nvPr>
            <p:ph type="title"/>
          </p:nvPr>
        </p:nvSpPr>
        <p:spPr>
          <a:xfrm>
            <a:off x="1981200" y="122239"/>
            <a:ext cx="7543800" cy="777875"/>
          </a:xfrm>
        </p:spPr>
        <p:txBody>
          <a:bodyPr/>
          <a:lstStyle/>
          <a:p>
            <a:pPr algn="ctr" eaLnBrk="1" hangingPunct="1"/>
            <a:r>
              <a:rPr lang="fr-FR" sz="3000"/>
              <a:t>Longueur de Debye</a:t>
            </a:r>
          </a:p>
        </p:txBody>
      </p:sp>
      <p:sp>
        <p:nvSpPr>
          <p:cNvPr id="161799" name="Rectangle 3"/>
          <p:cNvSpPr>
            <a:spLocks noGrp="1" noChangeArrowheads="1"/>
          </p:cNvSpPr>
          <p:nvPr>
            <p:ph idx="1"/>
          </p:nvPr>
        </p:nvSpPr>
        <p:spPr/>
        <p:txBody>
          <a:bodyPr/>
          <a:lstStyle/>
          <a:p>
            <a:pPr eaLnBrk="1" hangingPunct="1"/>
            <a:r>
              <a:rPr lang="fr-FR" sz="2100" dirty="0"/>
              <a:t>Si on écrit l’équation de Poisson dans un type </a:t>
            </a:r>
            <a:r>
              <a:rPr lang="fr-FR" sz="2100" i="1" dirty="0"/>
              <a:t>n</a:t>
            </a:r>
            <a:r>
              <a:rPr lang="fr-FR" sz="2100" dirty="0"/>
              <a:t> en exprimant </a:t>
            </a:r>
            <a:r>
              <a:rPr lang="fr-FR" sz="2100" i="1" dirty="0"/>
              <a:t>n</a:t>
            </a:r>
            <a:r>
              <a:rPr lang="fr-FR" sz="2100" dirty="0"/>
              <a:t> en fonction  de</a:t>
            </a:r>
            <a:r>
              <a:rPr lang="fr-FR" dirty="0"/>
              <a:t>        :</a:t>
            </a:r>
          </a:p>
          <a:p>
            <a:pPr eaLnBrk="1" hangingPunct="1"/>
            <a:endParaRPr lang="fr-FR" dirty="0"/>
          </a:p>
          <a:p>
            <a:pPr eaLnBrk="1" hangingPunct="1"/>
            <a:endParaRPr lang="fr-FR" dirty="0"/>
          </a:p>
          <a:p>
            <a:pPr eaLnBrk="1" hangingPunct="1"/>
            <a:endParaRPr lang="fr-FR" dirty="0"/>
          </a:p>
          <a:p>
            <a:pPr eaLnBrk="1" hangingPunct="1"/>
            <a:endParaRPr lang="fr-FR" sz="2100" dirty="0"/>
          </a:p>
          <a:p>
            <a:pPr eaLnBrk="1" hangingPunct="1"/>
            <a:r>
              <a:rPr lang="fr-FR" sz="2100" dirty="0"/>
              <a:t>Si </a:t>
            </a:r>
            <a:r>
              <a:rPr lang="fr-FR" sz="2100" dirty="0" err="1"/>
              <a:t>N</a:t>
            </a:r>
            <a:r>
              <a:rPr lang="fr-FR" sz="2100" baseline="-25000" dirty="0" err="1"/>
              <a:t>d</a:t>
            </a:r>
            <a:r>
              <a:rPr lang="fr-FR" sz="2100" dirty="0"/>
              <a:t>(x) =&gt; </a:t>
            </a:r>
            <a:r>
              <a:rPr lang="fr-FR" sz="2100" dirty="0" err="1"/>
              <a:t>N</a:t>
            </a:r>
            <a:r>
              <a:rPr lang="fr-FR" sz="2100" baseline="-25000" dirty="0" err="1"/>
              <a:t>d</a:t>
            </a:r>
            <a:r>
              <a:rPr lang="fr-FR" sz="2100" dirty="0" err="1"/>
              <a:t>+</a:t>
            </a:r>
            <a:r>
              <a:rPr lang="fr-FR" sz="2100" dirty="0" err="1">
                <a:latin typeface="Symbol" pitchFamily="18" charset="2"/>
              </a:rPr>
              <a:t>D</a:t>
            </a:r>
            <a:r>
              <a:rPr lang="fr-FR" sz="2100" dirty="0" err="1"/>
              <a:t>N</a:t>
            </a:r>
            <a:r>
              <a:rPr lang="fr-FR" sz="2100" baseline="-25000" dirty="0" err="1"/>
              <a:t>d</a:t>
            </a:r>
            <a:r>
              <a:rPr lang="fr-FR" sz="2100" dirty="0"/>
              <a:t>(x)</a:t>
            </a:r>
            <a:r>
              <a:rPr lang="fr-FR" dirty="0"/>
              <a:t> , </a:t>
            </a:r>
            <a:r>
              <a:rPr lang="fr-FR" sz="2600" dirty="0"/>
              <a:t>alors</a:t>
            </a:r>
            <a:r>
              <a:rPr lang="fr-FR" sz="2600" baseline="-25000" dirty="0"/>
              <a:t> </a:t>
            </a:r>
            <a:r>
              <a:rPr kumimoji="1" lang="fr-FR" sz="2100" i="1" dirty="0" err="1">
                <a:latin typeface="Symbol" pitchFamily="18" charset="2"/>
              </a:rPr>
              <a:t>F</a:t>
            </a:r>
            <a:r>
              <a:rPr kumimoji="1" lang="fr-FR" sz="2100" i="1" baseline="-25000" dirty="0" err="1"/>
              <a:t>Fi</a:t>
            </a:r>
            <a:r>
              <a:rPr lang="fr-FR" sz="2600" dirty="0"/>
              <a:t> est modifié de </a:t>
            </a:r>
            <a:r>
              <a:rPr lang="fr-FR" sz="2600" dirty="0" err="1">
                <a:latin typeface="Symbol" pitchFamily="18" charset="2"/>
              </a:rPr>
              <a:t>D</a:t>
            </a:r>
            <a:r>
              <a:rPr kumimoji="1" lang="fr-FR" sz="2100" i="1" dirty="0" err="1">
                <a:latin typeface="Symbol" pitchFamily="18" charset="2"/>
              </a:rPr>
              <a:t>F</a:t>
            </a:r>
            <a:r>
              <a:rPr kumimoji="1" lang="fr-FR" sz="2100" i="1" baseline="-25000" dirty="0" err="1"/>
              <a:t>Fi</a:t>
            </a:r>
            <a:r>
              <a:rPr lang="fr-FR" sz="2600" dirty="0"/>
              <a:t> </a:t>
            </a:r>
          </a:p>
        </p:txBody>
      </p:sp>
      <p:sp>
        <p:nvSpPr>
          <p:cNvPr id="161797" name="Espace réservé du numéro de diapositive 5"/>
          <p:cNvSpPr>
            <a:spLocks noGrp="1"/>
          </p:cNvSpPr>
          <p:nvPr>
            <p:ph type="sldNum" sz="quarter" idx="12"/>
          </p:nvPr>
        </p:nvSpPr>
        <p:spPr>
          <a:noFill/>
        </p:spPr>
        <p:txBody>
          <a:bodyPr/>
          <a:lstStyle/>
          <a:p>
            <a:fld id="{7DDFEDCB-E992-4CFD-874B-57369457FBC6}" type="slidenum">
              <a:rPr lang="fr-FR" altLang="en-US"/>
              <a:pPr/>
              <a:t>285</a:t>
            </a:fld>
            <a:endParaRPr lang="fr-FR" altLang="en-US"/>
          </a:p>
        </p:txBody>
      </p:sp>
      <p:graphicFrame>
        <p:nvGraphicFramePr>
          <p:cNvPr id="161794" name="Object 4"/>
          <p:cNvGraphicFramePr>
            <a:graphicFrameLocks noChangeAspect="1"/>
          </p:cNvGraphicFramePr>
          <p:nvPr>
            <p:extLst>
              <p:ext uri="{D42A27DB-BD31-4B8C-83A1-F6EECF244321}">
                <p14:modId xmlns:p14="http://schemas.microsoft.com/office/powerpoint/2010/main" val="3921079644"/>
              </p:ext>
            </p:extLst>
          </p:nvPr>
        </p:nvGraphicFramePr>
        <p:xfrm>
          <a:off x="10344472" y="1600200"/>
          <a:ext cx="409575" cy="457200"/>
        </p:xfrm>
        <a:graphic>
          <a:graphicData uri="http://schemas.openxmlformats.org/presentationml/2006/ole">
            <mc:AlternateContent xmlns:mc="http://schemas.openxmlformats.org/markup-compatibility/2006">
              <mc:Choice xmlns:v="urn:schemas-microsoft-com:vml" Requires="v">
                <p:oleObj name="Equation" r:id="rId3" imgW="215640" imgH="241200" progId="Equation.3">
                  <p:embed/>
                </p:oleObj>
              </mc:Choice>
              <mc:Fallback>
                <p:oleObj name="Equation" r:id="rId3" imgW="215640" imgH="241200" progId="Equation.3">
                  <p:embed/>
                  <p:pic>
                    <p:nvPicPr>
                      <p:cNvPr id="16179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4472" y="1600200"/>
                        <a:ext cx="4095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1795" name="Object 5"/>
          <p:cNvGraphicFramePr>
            <a:graphicFrameLocks noChangeAspect="1"/>
          </p:cNvGraphicFramePr>
          <p:nvPr>
            <p:extLst>
              <p:ext uri="{D42A27DB-BD31-4B8C-83A1-F6EECF244321}">
                <p14:modId xmlns:p14="http://schemas.microsoft.com/office/powerpoint/2010/main" val="2619915224"/>
              </p:ext>
            </p:extLst>
          </p:nvPr>
        </p:nvGraphicFramePr>
        <p:xfrm>
          <a:off x="4007768" y="2380431"/>
          <a:ext cx="3679825" cy="831850"/>
        </p:xfrm>
        <a:graphic>
          <a:graphicData uri="http://schemas.openxmlformats.org/presentationml/2006/ole">
            <mc:AlternateContent xmlns:mc="http://schemas.openxmlformats.org/markup-compatibility/2006">
              <mc:Choice xmlns:v="urn:schemas-microsoft-com:vml" Requires="v">
                <p:oleObj name="Equation" r:id="rId5" imgW="2019240" imgH="457200" progId="Equation.3">
                  <p:embed/>
                </p:oleObj>
              </mc:Choice>
              <mc:Fallback>
                <p:oleObj name="Equation" r:id="rId5" imgW="2019240" imgH="457200" progId="Equation.3">
                  <p:embed/>
                  <p:pic>
                    <p:nvPicPr>
                      <p:cNvPr id="16179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768" y="2380431"/>
                        <a:ext cx="3679825" cy="831850"/>
                      </a:xfrm>
                      <a:prstGeom prst="rect">
                        <a:avLst/>
                      </a:prstGeom>
                      <a:solidFill>
                        <a:schemeClr val="accent1"/>
                      </a:solidFill>
                    </p:spPr>
                  </p:pic>
                </p:oleObj>
              </mc:Fallback>
            </mc:AlternateContent>
          </a:graphicData>
        </a:graphic>
      </p:graphicFrame>
      <p:sp>
        <p:nvSpPr>
          <p:cNvPr id="161800" name="Text Box 6"/>
          <p:cNvSpPr txBox="1">
            <a:spLocks noChangeArrowheads="1"/>
          </p:cNvSpPr>
          <p:nvPr/>
        </p:nvSpPr>
        <p:spPr bwMode="auto">
          <a:xfrm>
            <a:off x="3431704" y="4797152"/>
            <a:ext cx="4414838" cy="457200"/>
          </a:xfrm>
          <a:prstGeom prst="rect">
            <a:avLst/>
          </a:prstGeom>
          <a:noFill/>
          <a:ln w="9525">
            <a:noFill/>
            <a:miter lim="800000"/>
            <a:headEnd/>
            <a:tailEnd/>
          </a:ln>
        </p:spPr>
        <p:txBody>
          <a:bodyPr wrap="none">
            <a:spAutoFit/>
          </a:bodyPr>
          <a:lstStyle/>
          <a:p>
            <a:r>
              <a:rPr kumimoji="1" lang="fr-FR" sz="2400" dirty="0">
                <a:latin typeface="Times New Roman" pitchFamily="18" charset="0"/>
              </a:rPr>
              <a:t>en remarquant que:  </a:t>
            </a:r>
            <a:r>
              <a:rPr kumimoji="1" lang="fr-FR" sz="2400" i="1" dirty="0">
                <a:latin typeface="Times New Roman" pitchFamily="18" charset="0"/>
              </a:rPr>
              <a:t>V(x)=</a:t>
            </a:r>
            <a:r>
              <a:rPr kumimoji="1" lang="fr-FR" sz="2400" i="1" dirty="0" err="1">
                <a:latin typeface="Symbol" pitchFamily="18" charset="2"/>
              </a:rPr>
              <a:t>F</a:t>
            </a:r>
            <a:r>
              <a:rPr kumimoji="1" lang="fr-FR" sz="2400" i="1" baseline="-25000" dirty="0" err="1">
                <a:latin typeface="Arial Unicode MS" pitchFamily="34" charset="-128"/>
              </a:rPr>
              <a:t>Fi</a:t>
            </a:r>
            <a:r>
              <a:rPr kumimoji="1" lang="fr-FR" sz="2400" i="1" dirty="0">
                <a:latin typeface="Symbol" pitchFamily="18" charset="2"/>
              </a:rPr>
              <a:t> +</a:t>
            </a:r>
            <a:r>
              <a:rPr kumimoji="1" lang="fr-FR" sz="2400" i="1" dirty="0" err="1">
                <a:latin typeface="Times New Roman" pitchFamily="18" charset="0"/>
              </a:rPr>
              <a:t>cte</a:t>
            </a:r>
            <a:endParaRPr kumimoji="1" lang="fr-FR" sz="2400" i="1" dirty="0">
              <a:latin typeface="Times New Roman" pitchFamily="18" charset="0"/>
            </a:endParaRPr>
          </a:p>
        </p:txBody>
      </p:sp>
      <p:graphicFrame>
        <p:nvGraphicFramePr>
          <p:cNvPr id="161796" name="Object 7"/>
          <p:cNvGraphicFramePr>
            <a:graphicFrameLocks noChangeAspect="1"/>
          </p:cNvGraphicFramePr>
          <p:nvPr/>
        </p:nvGraphicFramePr>
        <p:xfrm>
          <a:off x="4194176" y="5607051"/>
          <a:ext cx="3878263" cy="798513"/>
        </p:xfrm>
        <a:graphic>
          <a:graphicData uri="http://schemas.openxmlformats.org/presentationml/2006/ole">
            <mc:AlternateContent xmlns:mc="http://schemas.openxmlformats.org/markup-compatibility/2006">
              <mc:Choice xmlns:v="urn:schemas-microsoft-com:vml" Requires="v">
                <p:oleObj name="Equation" r:id="rId7" imgW="2222280" imgH="457200" progId="Equation.3">
                  <p:embed/>
                </p:oleObj>
              </mc:Choice>
              <mc:Fallback>
                <p:oleObj name="Equation" r:id="rId7" imgW="2222280" imgH="457200" progId="Equation.3">
                  <p:embed/>
                  <p:pic>
                    <p:nvPicPr>
                      <p:cNvPr id="161796"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4176" y="5607051"/>
                        <a:ext cx="3878263" cy="798513"/>
                      </a:xfrm>
                      <a:prstGeom prst="rect">
                        <a:avLst/>
                      </a:prstGeom>
                      <a:solidFill>
                        <a:schemeClr val="accent1"/>
                      </a:solidFill>
                    </p:spPr>
                  </p:pic>
                </p:oleObj>
              </mc:Fallback>
            </mc:AlternateContent>
          </a:graphicData>
        </a:graphic>
      </p:graphicFrame>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2"/>
          <p:cNvSpPr>
            <a:spLocks noGrp="1" noChangeArrowheads="1"/>
          </p:cNvSpPr>
          <p:nvPr>
            <p:ph type="title"/>
          </p:nvPr>
        </p:nvSpPr>
        <p:spPr>
          <a:xfrm>
            <a:off x="1981200" y="207963"/>
            <a:ext cx="7543800" cy="692150"/>
          </a:xfrm>
        </p:spPr>
        <p:txBody>
          <a:bodyPr/>
          <a:lstStyle/>
          <a:p>
            <a:pPr algn="ctr" eaLnBrk="1" hangingPunct="1"/>
            <a:r>
              <a:rPr lang="fr-FR" sz="3000"/>
              <a:t>Longueur de Debye</a:t>
            </a:r>
          </a:p>
        </p:txBody>
      </p:sp>
      <p:sp>
        <p:nvSpPr>
          <p:cNvPr id="457731" name="Rectangle 3"/>
          <p:cNvSpPr>
            <a:spLocks noGrp="1" noChangeArrowheads="1"/>
          </p:cNvSpPr>
          <p:nvPr>
            <p:ph idx="1"/>
          </p:nvPr>
        </p:nvSpPr>
        <p:spPr>
          <a:xfrm>
            <a:off x="2133600" y="1752600"/>
            <a:ext cx="8229600" cy="4756150"/>
          </a:xfrm>
        </p:spPr>
        <p:txBody>
          <a:bodyPr/>
          <a:lstStyle/>
          <a:p>
            <a:pPr eaLnBrk="1" hangingPunct="1">
              <a:defRPr/>
            </a:pPr>
            <a:r>
              <a:rPr lang="fr-FR" dirty="0"/>
              <a:t>Signification physique?</a:t>
            </a:r>
          </a:p>
          <a:p>
            <a:pPr lvl="1" eaLnBrk="1" hangingPunct="1">
              <a:defRPr/>
            </a:pPr>
            <a:r>
              <a:rPr lang="fr-FR" sz="2200" dirty="0"/>
              <a:t>Solution de l’équation différentielle du 2° degré:</a:t>
            </a:r>
          </a:p>
          <a:p>
            <a:pPr lvl="1" eaLnBrk="1" hangingPunct="1">
              <a:defRPr/>
            </a:pPr>
            <a:endParaRPr lang="fr-FR" sz="2200" dirty="0"/>
          </a:p>
          <a:p>
            <a:pPr lvl="1" eaLnBrk="1" hangingPunct="1">
              <a:defRPr/>
            </a:pPr>
            <a:endParaRPr lang="fr-FR" dirty="0"/>
          </a:p>
          <a:p>
            <a:pPr lvl="1" eaLnBrk="1" hangingPunct="1">
              <a:defRPr/>
            </a:pPr>
            <a:endParaRPr lang="fr-FR" dirty="0"/>
          </a:p>
          <a:p>
            <a:pPr lvl="1" eaLnBrk="1" hangingPunct="1">
              <a:defRPr/>
            </a:pPr>
            <a:endParaRPr lang="fr-FR" sz="2200" dirty="0"/>
          </a:p>
          <a:p>
            <a:pPr lvl="1" eaLnBrk="1" hangingPunct="1">
              <a:defRPr/>
            </a:pPr>
            <a:r>
              <a:rPr lang="fr-FR" sz="2200" dirty="0"/>
              <a:t>La « réponse » des bandes n’est pas </a:t>
            </a:r>
            <a:r>
              <a:rPr lang="fr-FR" sz="2200" i="1" dirty="0">
                <a:solidFill>
                  <a:srgbClr val="FF3300"/>
                </a:solidFill>
                <a:effectLst>
                  <a:outerShdw blurRad="38100" dist="38100" dir="2700000" algn="tl">
                    <a:srgbClr val="C0C0C0"/>
                  </a:outerShdw>
                </a:effectLst>
              </a:rPr>
              <a:t>abrupte</a:t>
            </a:r>
            <a:r>
              <a:rPr lang="fr-FR" sz="2200" dirty="0"/>
              <a:t> mais « prend » quelques  </a:t>
            </a:r>
            <a:r>
              <a:rPr lang="fr-FR" sz="2200" i="1" dirty="0"/>
              <a:t>L</a:t>
            </a:r>
            <a:r>
              <a:rPr lang="fr-FR" sz="2200" i="1" baseline="-25000" dirty="0"/>
              <a:t>D</a:t>
            </a:r>
            <a:r>
              <a:rPr lang="fr-FR" sz="2200" dirty="0"/>
              <a:t> ( si </a:t>
            </a:r>
            <a:r>
              <a:rPr lang="fr-FR" sz="2200" i="1" dirty="0" err="1"/>
              <a:t>N</a:t>
            </a:r>
            <a:r>
              <a:rPr lang="fr-FR" sz="2200" i="1" baseline="-25000" dirty="0" err="1"/>
              <a:t>d</a:t>
            </a:r>
            <a:r>
              <a:rPr lang="fr-FR" sz="2200" dirty="0"/>
              <a:t>=10</a:t>
            </a:r>
            <a:r>
              <a:rPr lang="fr-FR" sz="2200" baseline="30000" dirty="0"/>
              <a:t>16</a:t>
            </a:r>
            <a:r>
              <a:rPr lang="fr-FR" sz="2200" dirty="0"/>
              <a:t> cm</a:t>
            </a:r>
            <a:r>
              <a:rPr lang="fr-FR" sz="2200" baseline="30000" dirty="0"/>
              <a:t>-3</a:t>
            </a:r>
            <a:r>
              <a:rPr lang="fr-FR" sz="2200" dirty="0"/>
              <a:t>, </a:t>
            </a:r>
            <a:r>
              <a:rPr lang="fr-FR" sz="2200" i="1" dirty="0"/>
              <a:t>L</a:t>
            </a:r>
            <a:r>
              <a:rPr lang="fr-FR" sz="2200" i="1" baseline="-25000" dirty="0"/>
              <a:t>D</a:t>
            </a:r>
            <a:r>
              <a:rPr lang="fr-FR" sz="2200" dirty="0"/>
              <a:t>=0.04µm). Dans cette région, </a:t>
            </a:r>
            <a:r>
              <a:rPr lang="fr-FR" sz="2200" i="1" dirty="0">
                <a:solidFill>
                  <a:srgbClr val="FF3300"/>
                </a:solidFill>
                <a:effectLst>
                  <a:outerShdw blurRad="38100" dist="38100" dir="2700000" algn="tl">
                    <a:srgbClr val="C0C0C0"/>
                  </a:outerShdw>
                </a:effectLst>
              </a:rPr>
              <a:t>présence d’un champ électrique</a:t>
            </a:r>
            <a:r>
              <a:rPr lang="fr-FR" sz="2200" dirty="0"/>
              <a:t> (neutralité électrique non réalisée)</a:t>
            </a:r>
          </a:p>
        </p:txBody>
      </p:sp>
      <p:sp>
        <p:nvSpPr>
          <p:cNvPr id="162820" name="Espace réservé du numéro de diapositive 5"/>
          <p:cNvSpPr>
            <a:spLocks noGrp="1"/>
          </p:cNvSpPr>
          <p:nvPr>
            <p:ph type="sldNum" sz="quarter" idx="12"/>
          </p:nvPr>
        </p:nvSpPr>
        <p:spPr>
          <a:noFill/>
        </p:spPr>
        <p:txBody>
          <a:bodyPr/>
          <a:lstStyle/>
          <a:p>
            <a:fld id="{BDAF001A-5131-4FD1-B796-C9EBBDAFB0D7}" type="slidenum">
              <a:rPr lang="fr-FR" altLang="en-US"/>
              <a:pPr/>
              <a:t>286</a:t>
            </a:fld>
            <a:endParaRPr lang="fr-FR" altLang="en-US"/>
          </a:p>
        </p:txBody>
      </p:sp>
      <p:grpSp>
        <p:nvGrpSpPr>
          <p:cNvPr id="162823" name="Group 4"/>
          <p:cNvGrpSpPr>
            <a:grpSpLocks/>
          </p:cNvGrpSpPr>
          <p:nvPr/>
        </p:nvGrpSpPr>
        <p:grpSpPr bwMode="auto">
          <a:xfrm>
            <a:off x="3509964" y="2971800"/>
            <a:ext cx="5557837" cy="1054100"/>
            <a:chOff x="1107" y="2053"/>
            <a:chExt cx="3501" cy="664"/>
          </a:xfrm>
          <a:solidFill>
            <a:schemeClr val="bg1"/>
          </a:solidFill>
        </p:grpSpPr>
        <p:graphicFrame>
          <p:nvGraphicFramePr>
            <p:cNvPr id="162818" name="Object 5"/>
            <p:cNvGraphicFramePr>
              <a:graphicFrameLocks noChangeAspect="1"/>
            </p:cNvGraphicFramePr>
            <p:nvPr>
              <p:extLst>
                <p:ext uri="{D42A27DB-BD31-4B8C-83A1-F6EECF244321}">
                  <p14:modId xmlns:p14="http://schemas.microsoft.com/office/powerpoint/2010/main" val="620488867"/>
                </p:ext>
              </p:extLst>
            </p:nvPr>
          </p:nvGraphicFramePr>
          <p:xfrm>
            <a:off x="1107" y="2105"/>
            <a:ext cx="1475" cy="563"/>
          </p:xfrm>
          <a:graphic>
            <a:graphicData uri="http://schemas.openxmlformats.org/presentationml/2006/ole">
              <mc:AlternateContent xmlns:mc="http://schemas.openxmlformats.org/markup-compatibility/2006">
                <mc:Choice xmlns:v="urn:schemas-microsoft-com:vml" Requires="v">
                  <p:oleObj name="Equation" r:id="rId3" imgW="1130040" imgH="431640" progId="Equation.3">
                    <p:embed/>
                  </p:oleObj>
                </mc:Choice>
                <mc:Fallback>
                  <p:oleObj name="Equation" r:id="rId3" imgW="1130040" imgH="431640" progId="Equation.3">
                    <p:embed/>
                    <p:pic>
                      <p:nvPicPr>
                        <p:cNvPr id="16281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 y="2105"/>
                          <a:ext cx="1475" cy="563"/>
                        </a:xfrm>
                        <a:prstGeom prst="rect">
                          <a:avLst/>
                        </a:prstGeom>
                        <a:solidFill>
                          <a:schemeClr val="bg1"/>
                        </a:solidFill>
                      </p:spPr>
                    </p:pic>
                  </p:oleObj>
                </mc:Fallback>
              </mc:AlternateContent>
            </a:graphicData>
          </a:graphic>
        </p:graphicFrame>
        <p:graphicFrame>
          <p:nvGraphicFramePr>
            <p:cNvPr id="162819" name="Object 6"/>
            <p:cNvGraphicFramePr>
              <a:graphicFrameLocks noChangeAspect="1"/>
            </p:cNvGraphicFramePr>
            <p:nvPr>
              <p:extLst>
                <p:ext uri="{D42A27DB-BD31-4B8C-83A1-F6EECF244321}">
                  <p14:modId xmlns:p14="http://schemas.microsoft.com/office/powerpoint/2010/main" val="1221583086"/>
                </p:ext>
              </p:extLst>
            </p:nvPr>
          </p:nvGraphicFramePr>
          <p:xfrm>
            <a:off x="3456" y="2053"/>
            <a:ext cx="1152" cy="664"/>
          </p:xfrm>
          <a:graphic>
            <a:graphicData uri="http://schemas.openxmlformats.org/presentationml/2006/ole">
              <mc:AlternateContent xmlns:mc="http://schemas.openxmlformats.org/markup-compatibility/2006">
                <mc:Choice xmlns:v="urn:schemas-microsoft-com:vml" Requires="v">
                  <p:oleObj name="Equation" r:id="rId5" imgW="927000" imgH="533160" progId="Equation.3">
                    <p:embed/>
                  </p:oleObj>
                </mc:Choice>
                <mc:Fallback>
                  <p:oleObj name="Equation" r:id="rId5" imgW="927000" imgH="533160" progId="Equation.3">
                    <p:embed/>
                    <p:pic>
                      <p:nvPicPr>
                        <p:cNvPr id="16281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6" y="2053"/>
                          <a:ext cx="1152" cy="664"/>
                        </a:xfrm>
                        <a:prstGeom prst="rect">
                          <a:avLst/>
                        </a:prstGeom>
                        <a:solidFill>
                          <a:schemeClr val="bg1"/>
                        </a:solidFill>
                      </p:spPr>
                    </p:pic>
                  </p:oleObj>
                </mc:Fallback>
              </mc:AlternateContent>
            </a:graphicData>
          </a:graphic>
        </p:graphicFrame>
        <p:sp>
          <p:nvSpPr>
            <p:cNvPr id="162824" name="Text Box 7"/>
            <p:cNvSpPr txBox="1">
              <a:spLocks noChangeArrowheads="1"/>
            </p:cNvSpPr>
            <p:nvPr/>
          </p:nvSpPr>
          <p:spPr bwMode="auto">
            <a:xfrm>
              <a:off x="2853" y="2220"/>
              <a:ext cx="467" cy="288"/>
            </a:xfrm>
            <a:prstGeom prst="rect">
              <a:avLst/>
            </a:prstGeom>
            <a:grpFill/>
            <a:ln w="9525">
              <a:noFill/>
              <a:miter lim="800000"/>
              <a:headEnd/>
              <a:tailEnd/>
            </a:ln>
          </p:spPr>
          <p:txBody>
            <a:bodyPr wrap="none">
              <a:spAutoFit/>
            </a:bodyPr>
            <a:lstStyle/>
            <a:p>
              <a:r>
                <a:rPr kumimoji="1" lang="fr-FR" sz="2400">
                  <a:latin typeface="Times New Roman" pitchFamily="18" charset="0"/>
                </a:rPr>
                <a:t>avec</a:t>
              </a:r>
            </a:p>
          </p:txBody>
        </p:sp>
      </p:gr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9" name="Rectangle 2"/>
          <p:cNvSpPr>
            <a:spLocks noGrp="1" noChangeArrowheads="1"/>
          </p:cNvSpPr>
          <p:nvPr>
            <p:ph type="title"/>
          </p:nvPr>
        </p:nvSpPr>
        <p:spPr>
          <a:xfrm>
            <a:off x="2043906" y="404664"/>
            <a:ext cx="7543800" cy="690562"/>
          </a:xfrm>
        </p:spPr>
        <p:txBody>
          <a:bodyPr/>
          <a:lstStyle/>
          <a:p>
            <a:pPr algn="ctr" eaLnBrk="1" hangingPunct="1"/>
            <a:r>
              <a:rPr lang="fr-FR" sz="3000" dirty="0"/>
              <a:t>Temps de relaxation diélectrique</a:t>
            </a:r>
          </a:p>
        </p:txBody>
      </p:sp>
      <p:sp>
        <p:nvSpPr>
          <p:cNvPr id="458755" name="Rectangle 3"/>
          <p:cNvSpPr>
            <a:spLocks noGrp="1" noChangeArrowheads="1"/>
          </p:cNvSpPr>
          <p:nvPr>
            <p:ph idx="1"/>
          </p:nvPr>
        </p:nvSpPr>
        <p:spPr>
          <a:xfrm>
            <a:off x="2590800" y="1676400"/>
            <a:ext cx="7772400" cy="4114800"/>
          </a:xfrm>
        </p:spPr>
        <p:txBody>
          <a:bodyPr/>
          <a:lstStyle/>
          <a:p>
            <a:pPr eaLnBrk="1" hangingPunct="1">
              <a:defRPr/>
            </a:pPr>
            <a:r>
              <a:rPr lang="fr-FR" sz="2600"/>
              <a:t>Comment évolue dans le temps la densité de </a:t>
            </a:r>
            <a:r>
              <a:rPr lang="fr-FR" sz="2600" i="1">
                <a:solidFill>
                  <a:srgbClr val="FF3300"/>
                </a:solidFill>
                <a:effectLst>
                  <a:outerShdw blurRad="38100" dist="38100" dir="2700000" algn="tl">
                    <a:srgbClr val="C0C0C0"/>
                  </a:outerShdw>
                </a:effectLst>
              </a:rPr>
              <a:t>porteurs majoritaires </a:t>
            </a:r>
            <a:r>
              <a:rPr lang="fr-FR" sz="2600"/>
              <a:t>?</a:t>
            </a:r>
          </a:p>
          <a:p>
            <a:pPr lvl="1" eaLnBrk="1" hangingPunct="1">
              <a:defRPr/>
            </a:pPr>
            <a:r>
              <a:rPr lang="fr-FR" sz="2200"/>
              <a:t>Équation de continuité (R et G négligés):</a:t>
            </a:r>
          </a:p>
          <a:p>
            <a:pPr lvl="1" eaLnBrk="1" hangingPunct="1">
              <a:defRPr/>
            </a:pPr>
            <a:endParaRPr lang="fr-FR" sz="2200"/>
          </a:p>
        </p:txBody>
      </p:sp>
      <p:sp>
        <p:nvSpPr>
          <p:cNvPr id="163848" name="Espace réservé du numéro de diapositive 5"/>
          <p:cNvSpPr>
            <a:spLocks noGrp="1"/>
          </p:cNvSpPr>
          <p:nvPr>
            <p:ph type="sldNum" sz="quarter" idx="12"/>
          </p:nvPr>
        </p:nvSpPr>
        <p:spPr>
          <a:noFill/>
        </p:spPr>
        <p:txBody>
          <a:bodyPr/>
          <a:lstStyle/>
          <a:p>
            <a:fld id="{6A1B020A-C98B-47EB-9FA0-5C5C791BA68D}" type="slidenum">
              <a:rPr lang="fr-FR" altLang="en-US"/>
              <a:pPr/>
              <a:t>287</a:t>
            </a:fld>
            <a:endParaRPr lang="fr-FR" altLang="en-US"/>
          </a:p>
        </p:txBody>
      </p:sp>
      <p:graphicFrame>
        <p:nvGraphicFramePr>
          <p:cNvPr id="163842" name="Object 4"/>
          <p:cNvGraphicFramePr>
            <a:graphicFrameLocks noChangeAspect="1"/>
          </p:cNvGraphicFramePr>
          <p:nvPr>
            <p:extLst>
              <p:ext uri="{D42A27DB-BD31-4B8C-83A1-F6EECF244321}">
                <p14:modId xmlns:p14="http://schemas.microsoft.com/office/powerpoint/2010/main" val="2172076021"/>
              </p:ext>
            </p:extLst>
          </p:nvPr>
        </p:nvGraphicFramePr>
        <p:xfrm>
          <a:off x="2895600" y="3124201"/>
          <a:ext cx="1485900" cy="847725"/>
        </p:xfrm>
        <a:graphic>
          <a:graphicData uri="http://schemas.openxmlformats.org/presentationml/2006/ole">
            <mc:AlternateContent xmlns:mc="http://schemas.openxmlformats.org/markup-compatibility/2006">
              <mc:Choice xmlns:v="urn:schemas-microsoft-com:vml" Requires="v">
                <p:oleObj name="Equation" r:id="rId3" imgW="799920" imgH="457200" progId="Equation.3">
                  <p:embed/>
                </p:oleObj>
              </mc:Choice>
              <mc:Fallback>
                <p:oleObj name="Equation" r:id="rId3" imgW="799920" imgH="457200" progId="Equation.3">
                  <p:embed/>
                  <p:pic>
                    <p:nvPicPr>
                      <p:cNvPr id="16384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124201"/>
                        <a:ext cx="1485900" cy="847725"/>
                      </a:xfrm>
                      <a:prstGeom prst="rect">
                        <a:avLst/>
                      </a:prstGeom>
                      <a:solidFill>
                        <a:schemeClr val="bg1"/>
                      </a:solidFill>
                    </p:spPr>
                  </p:pic>
                </p:oleObj>
              </mc:Fallback>
            </mc:AlternateContent>
          </a:graphicData>
        </a:graphic>
      </p:graphicFrame>
      <p:graphicFrame>
        <p:nvGraphicFramePr>
          <p:cNvPr id="163843" name="Object 5"/>
          <p:cNvGraphicFramePr>
            <a:graphicFrameLocks noChangeAspect="1"/>
          </p:cNvGraphicFramePr>
          <p:nvPr>
            <p:extLst>
              <p:ext uri="{D42A27DB-BD31-4B8C-83A1-F6EECF244321}">
                <p14:modId xmlns:p14="http://schemas.microsoft.com/office/powerpoint/2010/main" val="100243311"/>
              </p:ext>
            </p:extLst>
          </p:nvPr>
        </p:nvGraphicFramePr>
        <p:xfrm>
          <a:off x="5218114" y="3276601"/>
          <a:ext cx="2416175" cy="504825"/>
        </p:xfrm>
        <a:graphic>
          <a:graphicData uri="http://schemas.openxmlformats.org/presentationml/2006/ole">
            <mc:AlternateContent xmlns:mc="http://schemas.openxmlformats.org/markup-compatibility/2006">
              <mc:Choice xmlns:v="urn:schemas-microsoft-com:vml" Requires="v">
                <p:oleObj name="Equation" r:id="rId5" imgW="1155600" imgH="241200" progId="Equation.3">
                  <p:embed/>
                </p:oleObj>
              </mc:Choice>
              <mc:Fallback>
                <p:oleObj name="Equation" r:id="rId5" imgW="1155600" imgH="241200" progId="Equation.3">
                  <p:embed/>
                  <p:pic>
                    <p:nvPicPr>
                      <p:cNvPr id="16384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114" y="3276601"/>
                        <a:ext cx="2416175" cy="504825"/>
                      </a:xfrm>
                      <a:prstGeom prst="rect">
                        <a:avLst/>
                      </a:prstGeom>
                      <a:solidFill>
                        <a:schemeClr val="bg1"/>
                      </a:solidFill>
                    </p:spPr>
                  </p:pic>
                </p:oleObj>
              </mc:Fallback>
            </mc:AlternateContent>
          </a:graphicData>
        </a:graphic>
      </p:graphicFrame>
      <p:graphicFrame>
        <p:nvGraphicFramePr>
          <p:cNvPr id="163844" name="Object 6"/>
          <p:cNvGraphicFramePr>
            <a:graphicFrameLocks noChangeAspect="1"/>
          </p:cNvGraphicFramePr>
          <p:nvPr>
            <p:extLst>
              <p:ext uri="{D42A27DB-BD31-4B8C-83A1-F6EECF244321}">
                <p14:modId xmlns:p14="http://schemas.microsoft.com/office/powerpoint/2010/main" val="325067926"/>
              </p:ext>
            </p:extLst>
          </p:nvPr>
        </p:nvGraphicFramePr>
        <p:xfrm>
          <a:off x="8445500" y="3163889"/>
          <a:ext cx="1689100" cy="788987"/>
        </p:xfrm>
        <a:graphic>
          <a:graphicData uri="http://schemas.openxmlformats.org/presentationml/2006/ole">
            <mc:AlternateContent xmlns:mc="http://schemas.openxmlformats.org/markup-compatibility/2006">
              <mc:Choice xmlns:v="urn:schemas-microsoft-com:vml" Requires="v">
                <p:oleObj name="Equation" r:id="rId7" imgW="977760" imgH="457200" progId="Equation.3">
                  <p:embed/>
                </p:oleObj>
              </mc:Choice>
              <mc:Fallback>
                <p:oleObj name="Equation" r:id="rId7" imgW="977760" imgH="457200" progId="Equation.3">
                  <p:embed/>
                  <p:pic>
                    <p:nvPicPr>
                      <p:cNvPr id="16384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5500" y="3163889"/>
                        <a:ext cx="1689100" cy="788987"/>
                      </a:xfrm>
                      <a:prstGeom prst="rect">
                        <a:avLst/>
                      </a:prstGeom>
                      <a:solidFill>
                        <a:schemeClr val="bg1"/>
                      </a:solidFill>
                    </p:spPr>
                  </p:pic>
                </p:oleObj>
              </mc:Fallback>
            </mc:AlternateContent>
          </a:graphicData>
        </a:graphic>
      </p:graphicFrame>
      <p:sp>
        <p:nvSpPr>
          <p:cNvPr id="163851" name="Text Box 7"/>
          <p:cNvSpPr txBox="1">
            <a:spLocks noChangeArrowheads="1"/>
          </p:cNvSpPr>
          <p:nvPr/>
        </p:nvSpPr>
        <p:spPr bwMode="auto">
          <a:xfrm>
            <a:off x="4632325" y="3317875"/>
            <a:ext cx="438150" cy="457200"/>
          </a:xfrm>
          <a:prstGeom prst="rect">
            <a:avLst/>
          </a:prstGeom>
          <a:noFill/>
          <a:ln w="9525">
            <a:noFill/>
            <a:miter lim="800000"/>
            <a:headEnd/>
            <a:tailEnd/>
          </a:ln>
        </p:spPr>
        <p:txBody>
          <a:bodyPr wrap="none">
            <a:spAutoFit/>
          </a:bodyPr>
          <a:lstStyle/>
          <a:p>
            <a:r>
              <a:rPr kumimoji="1" lang="fr-FR" sz="2400">
                <a:latin typeface="Times New Roman" pitchFamily="18" charset="0"/>
              </a:rPr>
              <a:t>or</a:t>
            </a:r>
          </a:p>
        </p:txBody>
      </p:sp>
      <p:sp>
        <p:nvSpPr>
          <p:cNvPr id="163852" name="Text Box 8"/>
          <p:cNvSpPr txBox="1">
            <a:spLocks noChangeArrowheads="1"/>
          </p:cNvSpPr>
          <p:nvPr/>
        </p:nvSpPr>
        <p:spPr bwMode="auto">
          <a:xfrm>
            <a:off x="7832726" y="3317875"/>
            <a:ext cx="403225" cy="457200"/>
          </a:xfrm>
          <a:prstGeom prst="rect">
            <a:avLst/>
          </a:prstGeom>
          <a:noFill/>
          <a:ln w="9525">
            <a:noFill/>
            <a:miter lim="800000"/>
            <a:headEnd/>
            <a:tailEnd/>
          </a:ln>
        </p:spPr>
        <p:txBody>
          <a:bodyPr wrap="none">
            <a:spAutoFit/>
          </a:bodyPr>
          <a:lstStyle/>
          <a:p>
            <a:r>
              <a:rPr kumimoji="1" lang="fr-FR" sz="2400">
                <a:latin typeface="Times New Roman" pitchFamily="18" charset="0"/>
              </a:rPr>
              <a:t>et</a:t>
            </a:r>
          </a:p>
        </p:txBody>
      </p:sp>
      <p:sp>
        <p:nvSpPr>
          <p:cNvPr id="163853" name="Text Box 9"/>
          <p:cNvSpPr txBox="1">
            <a:spLocks noChangeArrowheads="1"/>
          </p:cNvSpPr>
          <p:nvPr/>
        </p:nvSpPr>
        <p:spPr bwMode="auto">
          <a:xfrm>
            <a:off x="2879725" y="4191000"/>
            <a:ext cx="742950" cy="457200"/>
          </a:xfrm>
          <a:prstGeom prst="rect">
            <a:avLst/>
          </a:prstGeom>
          <a:noFill/>
          <a:ln w="9525">
            <a:noFill/>
            <a:miter lim="800000"/>
            <a:headEnd/>
            <a:tailEnd/>
          </a:ln>
        </p:spPr>
        <p:txBody>
          <a:bodyPr wrap="none">
            <a:spAutoFit/>
          </a:bodyPr>
          <a:lstStyle/>
          <a:p>
            <a:r>
              <a:rPr kumimoji="1" lang="fr-FR" sz="2400">
                <a:latin typeface="Times New Roman" pitchFamily="18" charset="0"/>
              </a:rPr>
              <a:t>d’où</a:t>
            </a:r>
          </a:p>
        </p:txBody>
      </p:sp>
      <p:grpSp>
        <p:nvGrpSpPr>
          <p:cNvPr id="163854" name="Group 10"/>
          <p:cNvGrpSpPr>
            <a:grpSpLocks/>
          </p:cNvGrpSpPr>
          <p:nvPr/>
        </p:nvGrpSpPr>
        <p:grpSpPr bwMode="auto">
          <a:xfrm>
            <a:off x="2971800" y="4724400"/>
            <a:ext cx="7162800" cy="844550"/>
            <a:chOff x="960" y="3264"/>
            <a:chExt cx="4512" cy="532"/>
          </a:xfrm>
        </p:grpSpPr>
        <p:graphicFrame>
          <p:nvGraphicFramePr>
            <p:cNvPr id="163846" name="Object 11"/>
            <p:cNvGraphicFramePr>
              <a:graphicFrameLocks noChangeAspect="1"/>
            </p:cNvGraphicFramePr>
            <p:nvPr/>
          </p:nvGraphicFramePr>
          <p:xfrm>
            <a:off x="960" y="3264"/>
            <a:ext cx="968" cy="532"/>
          </p:xfrm>
          <a:graphic>
            <a:graphicData uri="http://schemas.openxmlformats.org/presentationml/2006/ole">
              <mc:AlternateContent xmlns:mc="http://schemas.openxmlformats.org/markup-compatibility/2006">
                <mc:Choice xmlns:v="urn:schemas-microsoft-com:vml" Requires="v">
                  <p:oleObj name="Equation" r:id="rId9" imgW="901440" imgH="495000" progId="Equation.3">
                    <p:embed/>
                  </p:oleObj>
                </mc:Choice>
                <mc:Fallback>
                  <p:oleObj name="Equation" r:id="rId9" imgW="901440" imgH="495000" progId="Equation.3">
                    <p:embed/>
                    <p:pic>
                      <p:nvPicPr>
                        <p:cNvPr id="163846"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 y="3264"/>
                          <a:ext cx="968" cy="532"/>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163856" name="Text Box 12"/>
            <p:cNvSpPr txBox="1">
              <a:spLocks noChangeArrowheads="1"/>
            </p:cNvSpPr>
            <p:nvPr/>
          </p:nvSpPr>
          <p:spPr bwMode="auto">
            <a:xfrm>
              <a:off x="2342" y="3338"/>
              <a:ext cx="819" cy="288"/>
            </a:xfrm>
            <a:prstGeom prst="rect">
              <a:avLst/>
            </a:prstGeom>
            <a:noFill/>
            <a:ln w="9525">
              <a:noFill/>
              <a:miter lim="800000"/>
              <a:headEnd/>
              <a:tailEnd/>
            </a:ln>
          </p:spPr>
          <p:txBody>
            <a:bodyPr wrap="none">
              <a:spAutoFit/>
            </a:bodyPr>
            <a:lstStyle/>
            <a:p>
              <a:r>
                <a:rPr kumimoji="1" lang="fr-FR" sz="2400">
                  <a:latin typeface="Times New Roman" pitchFamily="18" charset="0"/>
                </a:rPr>
                <a:t>Solution:</a:t>
              </a:r>
            </a:p>
          </p:txBody>
        </p:sp>
        <p:graphicFrame>
          <p:nvGraphicFramePr>
            <p:cNvPr id="163847" name="Object 13"/>
            <p:cNvGraphicFramePr>
              <a:graphicFrameLocks noChangeAspect="1"/>
            </p:cNvGraphicFramePr>
            <p:nvPr/>
          </p:nvGraphicFramePr>
          <p:xfrm>
            <a:off x="3384" y="3324"/>
            <a:ext cx="2088" cy="338"/>
          </p:xfrm>
          <a:graphic>
            <a:graphicData uri="http://schemas.openxmlformats.org/presentationml/2006/ole">
              <mc:AlternateContent xmlns:mc="http://schemas.openxmlformats.org/markup-compatibility/2006">
                <mc:Choice xmlns:v="urn:schemas-microsoft-com:vml" Requires="v">
                  <p:oleObj name="Equation" r:id="rId11" imgW="1485720" imgH="241200" progId="Equation.3">
                    <p:embed/>
                  </p:oleObj>
                </mc:Choice>
                <mc:Fallback>
                  <p:oleObj name="Equation" r:id="rId11" imgW="1485720" imgH="241200" progId="Equation.3">
                    <p:embed/>
                    <p:pic>
                      <p:nvPicPr>
                        <p:cNvPr id="163847"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4" y="3324"/>
                          <a:ext cx="2088" cy="338"/>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pSp>
      <p:graphicFrame>
        <p:nvGraphicFramePr>
          <p:cNvPr id="163845" name="Object 14"/>
          <p:cNvGraphicFramePr>
            <a:graphicFrameLocks noChangeAspect="1"/>
          </p:cNvGraphicFramePr>
          <p:nvPr/>
        </p:nvGraphicFramePr>
        <p:xfrm>
          <a:off x="3022600" y="5762625"/>
          <a:ext cx="1549400" cy="590550"/>
        </p:xfrm>
        <a:graphic>
          <a:graphicData uri="http://schemas.openxmlformats.org/presentationml/2006/ole">
            <mc:AlternateContent xmlns:mc="http://schemas.openxmlformats.org/markup-compatibility/2006">
              <mc:Choice xmlns:v="urn:schemas-microsoft-com:vml" Requires="v">
                <p:oleObj name="Equation" r:id="rId13" imgW="634680" imgH="241200" progId="Equation.3">
                  <p:embed/>
                </p:oleObj>
              </mc:Choice>
              <mc:Fallback>
                <p:oleObj name="Equation" r:id="rId13" imgW="634680" imgH="241200" progId="Equation.3">
                  <p:embed/>
                  <p:pic>
                    <p:nvPicPr>
                      <p:cNvPr id="16384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22600" y="5762625"/>
                        <a:ext cx="1549400" cy="590550"/>
                      </a:xfrm>
                      <a:prstGeom prst="rect">
                        <a:avLst/>
                      </a:prstGeom>
                      <a:solidFill>
                        <a:schemeClr val="accent1"/>
                      </a:solidFill>
                    </p:spPr>
                  </p:pic>
                </p:oleObj>
              </mc:Fallback>
            </mc:AlternateContent>
          </a:graphicData>
        </a:graphic>
      </p:graphicFrame>
      <p:sp>
        <p:nvSpPr>
          <p:cNvPr id="163855" name="Text Box 15"/>
          <p:cNvSpPr txBox="1">
            <a:spLocks noChangeArrowheads="1"/>
          </p:cNvSpPr>
          <p:nvPr/>
        </p:nvSpPr>
        <p:spPr bwMode="auto">
          <a:xfrm>
            <a:off x="5016501" y="5876925"/>
            <a:ext cx="5307013" cy="457200"/>
          </a:xfrm>
          <a:prstGeom prst="rect">
            <a:avLst/>
          </a:prstGeom>
          <a:solidFill>
            <a:schemeClr val="accent2"/>
          </a:solidFill>
          <a:ln w="9525">
            <a:noFill/>
            <a:miter lim="800000"/>
            <a:headEnd/>
            <a:tailEnd/>
          </a:ln>
        </p:spPr>
        <p:txBody>
          <a:bodyPr wrap="none">
            <a:spAutoFit/>
          </a:bodyPr>
          <a:lstStyle/>
          <a:p>
            <a:r>
              <a:rPr kumimoji="1" lang="fr-FR" sz="2400">
                <a:latin typeface="Times New Roman" pitchFamily="18" charset="0"/>
              </a:rPr>
              <a:t>Temps de relaxation diélectrique ( 10</a:t>
            </a:r>
            <a:r>
              <a:rPr kumimoji="1" lang="fr-FR" sz="2400" baseline="30000">
                <a:latin typeface="Times New Roman" pitchFamily="18" charset="0"/>
              </a:rPr>
              <a:t>-12</a:t>
            </a:r>
            <a:r>
              <a:rPr kumimoji="1" lang="fr-FR" sz="2400">
                <a:latin typeface="Times New Roman" pitchFamily="18" charset="0"/>
              </a:rPr>
              <a:t> s)</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5" name="Rectangle 2"/>
          <p:cNvSpPr>
            <a:spLocks noGrp="1" noChangeArrowheads="1"/>
          </p:cNvSpPr>
          <p:nvPr>
            <p:ph type="ctrTitle"/>
          </p:nvPr>
        </p:nvSpPr>
        <p:spPr/>
        <p:txBody>
          <a:bodyPr/>
          <a:lstStyle/>
          <a:p>
            <a:pPr eaLnBrk="1" hangingPunct="1"/>
            <a:r>
              <a:rPr lang="fr-FR"/>
              <a:t>Chap 12</a:t>
            </a:r>
          </a:p>
        </p:txBody>
      </p:sp>
      <p:sp>
        <p:nvSpPr>
          <p:cNvPr id="330756" name="Rectangle 3"/>
          <p:cNvSpPr>
            <a:spLocks noGrp="1" noChangeArrowheads="1"/>
          </p:cNvSpPr>
          <p:nvPr>
            <p:ph type="subTitle" idx="1"/>
          </p:nvPr>
        </p:nvSpPr>
        <p:spPr/>
        <p:txBody>
          <a:bodyPr/>
          <a:lstStyle/>
          <a:p>
            <a:pPr eaLnBrk="1" hangingPunct="1"/>
            <a:r>
              <a:rPr lang="fr-FR"/>
              <a:t>Homo-jonction à semi-conducteur</a:t>
            </a:r>
          </a:p>
        </p:txBody>
      </p:sp>
      <p:sp>
        <p:nvSpPr>
          <p:cNvPr id="330754" name="Rectangle 7"/>
          <p:cNvSpPr>
            <a:spLocks noGrp="1" noChangeArrowheads="1"/>
          </p:cNvSpPr>
          <p:nvPr>
            <p:ph type="sldNum" sz="quarter" idx="12"/>
          </p:nvPr>
        </p:nvSpPr>
        <p:spPr>
          <a:noFill/>
        </p:spPr>
        <p:txBody>
          <a:bodyPr/>
          <a:lstStyle/>
          <a:p>
            <a:fld id="{CF7900C2-662D-4594-9C55-24F65E351982}" type="slidenum">
              <a:rPr lang="fr-FR" altLang="en-US"/>
              <a:pPr/>
              <a:t>288</a:t>
            </a:fld>
            <a:endParaRPr lang="fr-FR" altLang="en-US"/>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type="title"/>
          </p:nvPr>
        </p:nvSpPr>
        <p:spPr/>
        <p:txBody>
          <a:bodyPr/>
          <a:lstStyle/>
          <a:p>
            <a:pPr eaLnBrk="1" hangingPunct="1"/>
            <a:r>
              <a:rPr lang="fr-FR"/>
              <a:t>Homojonction PN</a:t>
            </a:r>
          </a:p>
        </p:txBody>
      </p:sp>
      <p:sp>
        <p:nvSpPr>
          <p:cNvPr id="331780" name="Rectangle 3"/>
          <p:cNvSpPr>
            <a:spLocks noGrp="1" noChangeArrowheads="1"/>
          </p:cNvSpPr>
          <p:nvPr>
            <p:ph idx="1"/>
          </p:nvPr>
        </p:nvSpPr>
        <p:spPr/>
        <p:txBody>
          <a:bodyPr/>
          <a:lstStyle/>
          <a:p>
            <a:pPr eaLnBrk="1" hangingPunct="1"/>
            <a:r>
              <a:rPr lang="fr-FR"/>
              <a:t>Composant à réponse non linéaire</a:t>
            </a:r>
          </a:p>
          <a:p>
            <a:pPr eaLnBrk="1" hangingPunct="1"/>
            <a:r>
              <a:rPr lang="fr-FR"/>
              <a:t>Dispositifs redresseur ou « rectifier devices »</a:t>
            </a:r>
          </a:p>
          <a:p>
            <a:pPr eaLnBrk="1" hangingPunct="1"/>
            <a:r>
              <a:rPr lang="fr-FR"/>
              <a:t>2 types pour arriver au « même » résultat:</a:t>
            </a:r>
          </a:p>
          <a:p>
            <a:pPr lvl="1" eaLnBrk="1" hangingPunct="1"/>
            <a:r>
              <a:rPr lang="fr-FR"/>
              <a:t>Jonction PN (notre propos)</a:t>
            </a:r>
          </a:p>
          <a:p>
            <a:pPr lvl="1" eaLnBrk="1" hangingPunct="1"/>
            <a:r>
              <a:rPr lang="fr-FR"/>
              <a:t>Jonction à contact Schottky (chapitre suivant)</a:t>
            </a:r>
          </a:p>
        </p:txBody>
      </p:sp>
      <p:sp>
        <p:nvSpPr>
          <p:cNvPr id="331778" name="Espace réservé du numéro de diapositive 5"/>
          <p:cNvSpPr>
            <a:spLocks noGrp="1"/>
          </p:cNvSpPr>
          <p:nvPr>
            <p:ph type="sldNum" sz="quarter" idx="12"/>
          </p:nvPr>
        </p:nvSpPr>
        <p:spPr>
          <a:noFill/>
        </p:spPr>
        <p:txBody>
          <a:bodyPr/>
          <a:lstStyle/>
          <a:p>
            <a:fld id="{E45FC5D9-CB9C-4111-8C63-00B8BA55D175}" type="slidenum">
              <a:rPr lang="fr-FR" altLang="en-US"/>
              <a:pPr/>
              <a:t>289</a:t>
            </a:fld>
            <a:endParaRPr lang="fr-FR"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4"/>
          <p:cNvSpPr>
            <a:spLocks noGrp="1" noChangeArrowheads="1"/>
          </p:cNvSpPr>
          <p:nvPr>
            <p:ph type="title"/>
          </p:nvPr>
        </p:nvSpPr>
        <p:spPr>
          <a:xfrm>
            <a:off x="1981200" y="404814"/>
            <a:ext cx="7543800" cy="725487"/>
          </a:xfrm>
          <a:noFill/>
        </p:spPr>
        <p:txBody>
          <a:bodyPr/>
          <a:lstStyle/>
          <a:p>
            <a:pPr eaLnBrk="1" hangingPunct="1"/>
            <a:r>
              <a:rPr lang="fr-FR" sz="3200"/>
              <a:t>Les différentes structures cristallines</a:t>
            </a:r>
          </a:p>
        </p:txBody>
      </p:sp>
      <p:sp>
        <p:nvSpPr>
          <p:cNvPr id="229378" name="Espace réservé du numéro de diapositive 5"/>
          <p:cNvSpPr>
            <a:spLocks noGrp="1"/>
          </p:cNvSpPr>
          <p:nvPr>
            <p:ph type="sldNum" sz="quarter" idx="12"/>
          </p:nvPr>
        </p:nvSpPr>
        <p:spPr>
          <a:noFill/>
        </p:spPr>
        <p:txBody>
          <a:bodyPr/>
          <a:lstStyle/>
          <a:p>
            <a:fld id="{0F6E91A0-6BE5-4932-ABA7-297DF3B41605}" type="slidenum">
              <a:rPr lang="fr-FR" altLang="en-US"/>
              <a:pPr/>
              <a:t>29</a:t>
            </a:fld>
            <a:endParaRPr lang="fr-FR" altLang="en-US"/>
          </a:p>
        </p:txBody>
      </p:sp>
      <p:pic>
        <p:nvPicPr>
          <p:cNvPr id="229380" name="Picture 5" descr="Cubic_crystal_shape"/>
          <p:cNvPicPr>
            <a:picLocks noChangeAspect="1" noChangeArrowheads="1"/>
          </p:cNvPicPr>
          <p:nvPr/>
        </p:nvPicPr>
        <p:blipFill>
          <a:blip r:embed="rId3" cstate="print"/>
          <a:srcRect/>
          <a:stretch>
            <a:fillRect/>
          </a:stretch>
        </p:blipFill>
        <p:spPr bwMode="auto">
          <a:xfrm>
            <a:off x="2135188" y="2098675"/>
            <a:ext cx="2159000" cy="2159000"/>
          </a:xfrm>
          <a:prstGeom prst="rect">
            <a:avLst/>
          </a:prstGeom>
          <a:noFill/>
          <a:ln w="9525">
            <a:noFill/>
            <a:miter lim="800000"/>
            <a:headEnd/>
            <a:tailEnd/>
          </a:ln>
        </p:spPr>
      </p:pic>
      <p:pic>
        <p:nvPicPr>
          <p:cNvPr id="229381" name="Picture 6" descr="Cubic-face-centered"/>
          <p:cNvPicPr>
            <a:picLocks noChangeAspect="1" noChangeArrowheads="1"/>
          </p:cNvPicPr>
          <p:nvPr/>
        </p:nvPicPr>
        <p:blipFill>
          <a:blip r:embed="rId4" cstate="print"/>
          <a:srcRect/>
          <a:stretch>
            <a:fillRect/>
          </a:stretch>
        </p:blipFill>
        <p:spPr bwMode="auto">
          <a:xfrm>
            <a:off x="7837488" y="2284413"/>
            <a:ext cx="2146300" cy="2000250"/>
          </a:xfrm>
          <a:prstGeom prst="rect">
            <a:avLst/>
          </a:prstGeom>
          <a:noFill/>
          <a:ln w="9525">
            <a:noFill/>
            <a:miter lim="800000"/>
            <a:headEnd/>
            <a:tailEnd/>
          </a:ln>
        </p:spPr>
      </p:pic>
      <p:pic>
        <p:nvPicPr>
          <p:cNvPr id="229382" name="Picture 7" descr="Cubic-body-centered"/>
          <p:cNvPicPr>
            <a:picLocks noChangeAspect="1" noChangeArrowheads="1"/>
          </p:cNvPicPr>
          <p:nvPr/>
        </p:nvPicPr>
        <p:blipFill>
          <a:blip r:embed="rId5" cstate="print"/>
          <a:srcRect/>
          <a:stretch>
            <a:fillRect/>
          </a:stretch>
        </p:blipFill>
        <p:spPr bwMode="auto">
          <a:xfrm>
            <a:off x="5016500" y="2133601"/>
            <a:ext cx="2159000" cy="2098675"/>
          </a:xfrm>
          <a:prstGeom prst="rect">
            <a:avLst/>
          </a:prstGeom>
          <a:noFill/>
          <a:ln w="9525">
            <a:noFill/>
            <a:miter lim="800000"/>
            <a:headEnd/>
            <a:tailEnd/>
          </a:ln>
        </p:spPr>
      </p:pic>
      <p:sp>
        <p:nvSpPr>
          <p:cNvPr id="85000" name="Text Box 8"/>
          <p:cNvSpPr txBox="1">
            <a:spLocks noChangeArrowheads="1"/>
          </p:cNvSpPr>
          <p:nvPr/>
        </p:nvSpPr>
        <p:spPr bwMode="auto">
          <a:xfrm>
            <a:off x="2144713" y="4529138"/>
            <a:ext cx="18859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Cubique simple</a:t>
            </a:r>
          </a:p>
          <a:p>
            <a:pPr algn="ctr">
              <a:defRPr/>
            </a:pPr>
            <a:r>
              <a:rPr lang="fr-FR" b="1">
                <a:effectLst>
                  <a:outerShdw blurRad="38100" dist="38100" dir="2700000" algn="tl">
                    <a:srgbClr val="C0C0C0"/>
                  </a:outerShdw>
                </a:effectLst>
              </a:rPr>
              <a:t>(cs)</a:t>
            </a:r>
          </a:p>
        </p:txBody>
      </p:sp>
      <p:sp>
        <p:nvSpPr>
          <p:cNvPr id="85001" name="Text Box 9"/>
          <p:cNvSpPr txBox="1">
            <a:spLocks noChangeArrowheads="1"/>
          </p:cNvSpPr>
          <p:nvPr/>
        </p:nvSpPr>
        <p:spPr bwMode="auto">
          <a:xfrm>
            <a:off x="5114925" y="4508500"/>
            <a:ext cx="18478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Cubique centré</a:t>
            </a:r>
          </a:p>
          <a:p>
            <a:pPr algn="ctr">
              <a:defRPr/>
            </a:pPr>
            <a:r>
              <a:rPr lang="fr-FR" b="1">
                <a:effectLst>
                  <a:outerShdw blurRad="38100" dist="38100" dir="2700000" algn="tl">
                    <a:srgbClr val="C0C0C0"/>
                  </a:outerShdw>
                </a:effectLst>
              </a:rPr>
              <a:t>(cc)</a:t>
            </a:r>
          </a:p>
        </p:txBody>
      </p:sp>
      <p:sp>
        <p:nvSpPr>
          <p:cNvPr id="85002" name="Text Box 10"/>
          <p:cNvSpPr txBox="1">
            <a:spLocks noChangeArrowheads="1"/>
          </p:cNvSpPr>
          <p:nvPr/>
        </p:nvSpPr>
        <p:spPr bwMode="auto">
          <a:xfrm>
            <a:off x="7472363" y="4508500"/>
            <a:ext cx="27495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Cubique faces centrées</a:t>
            </a:r>
          </a:p>
          <a:p>
            <a:pPr algn="ctr">
              <a:defRPr/>
            </a:pPr>
            <a:r>
              <a:rPr lang="fr-FR" b="1">
                <a:effectLst>
                  <a:outerShdw blurRad="38100" dist="38100" dir="2700000" algn="tl">
                    <a:srgbClr val="C0C0C0"/>
                  </a:outerShdw>
                </a:effectLst>
              </a:rPr>
              <a:t>(cfc)</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Rectangle 2"/>
          <p:cNvSpPr>
            <a:spLocks noGrp="1" noChangeArrowheads="1"/>
          </p:cNvSpPr>
          <p:nvPr>
            <p:ph type="title"/>
          </p:nvPr>
        </p:nvSpPr>
        <p:spPr>
          <a:xfrm>
            <a:off x="1774826" y="549275"/>
            <a:ext cx="7345363" cy="719138"/>
          </a:xfrm>
          <a:solidFill>
            <a:schemeClr val="bg1"/>
          </a:solidFill>
        </p:spPr>
        <p:txBody>
          <a:bodyPr/>
          <a:lstStyle/>
          <a:p>
            <a:pPr eaLnBrk="1" hangingPunct="1"/>
            <a:r>
              <a:rPr lang="fr-FR" sz="2600"/>
              <a:t>Mécanisme de formation de la jonction PN</a:t>
            </a:r>
          </a:p>
        </p:txBody>
      </p:sp>
      <p:sp>
        <p:nvSpPr>
          <p:cNvPr id="332802" name="Espace réservé du numéro de diapositive 4"/>
          <p:cNvSpPr>
            <a:spLocks noGrp="1"/>
          </p:cNvSpPr>
          <p:nvPr>
            <p:ph type="sldNum" sz="quarter" idx="12"/>
          </p:nvPr>
        </p:nvSpPr>
        <p:spPr>
          <a:noFill/>
        </p:spPr>
        <p:txBody>
          <a:bodyPr/>
          <a:lstStyle/>
          <a:p>
            <a:fld id="{031D4E44-3226-4B1C-8C0D-BBD10BE48B91}" type="slidenum">
              <a:rPr lang="fr-FR" altLang="en-US"/>
              <a:pPr/>
              <a:t>290</a:t>
            </a:fld>
            <a:endParaRPr lang="fr-FR" altLang="en-US"/>
          </a:p>
        </p:txBody>
      </p:sp>
      <p:pic>
        <p:nvPicPr>
          <p:cNvPr id="332804" name="Picture 3"/>
          <p:cNvPicPr>
            <a:picLocks noChangeAspect="1" noChangeArrowheads="1"/>
          </p:cNvPicPr>
          <p:nvPr/>
        </p:nvPicPr>
        <p:blipFill>
          <a:blip r:embed="rId3" cstate="print"/>
          <a:srcRect/>
          <a:stretch>
            <a:fillRect/>
          </a:stretch>
        </p:blipFill>
        <p:spPr bwMode="auto">
          <a:xfrm>
            <a:off x="2424113" y="4221164"/>
            <a:ext cx="3200400" cy="2428875"/>
          </a:xfrm>
          <a:prstGeom prst="rect">
            <a:avLst/>
          </a:prstGeom>
          <a:noFill/>
          <a:ln w="9525">
            <a:noFill/>
            <a:miter lim="800000"/>
            <a:headEnd/>
            <a:tailEnd/>
          </a:ln>
        </p:spPr>
      </p:pic>
      <p:pic>
        <p:nvPicPr>
          <p:cNvPr id="332805" name="Picture 4"/>
          <p:cNvPicPr>
            <a:picLocks noChangeAspect="1" noChangeArrowheads="1"/>
          </p:cNvPicPr>
          <p:nvPr/>
        </p:nvPicPr>
        <p:blipFill>
          <a:blip r:embed="rId4" cstate="print"/>
          <a:srcRect/>
          <a:stretch>
            <a:fillRect/>
          </a:stretch>
        </p:blipFill>
        <p:spPr bwMode="auto">
          <a:xfrm>
            <a:off x="6816726" y="4221164"/>
            <a:ext cx="3425825" cy="2416175"/>
          </a:xfrm>
          <a:prstGeom prst="rect">
            <a:avLst/>
          </a:prstGeom>
          <a:noFill/>
          <a:ln w="9525">
            <a:noFill/>
            <a:miter lim="800000"/>
            <a:headEnd/>
            <a:tailEnd/>
          </a:ln>
        </p:spPr>
      </p:pic>
      <p:sp>
        <p:nvSpPr>
          <p:cNvPr id="332806" name="Rectangle 5"/>
          <p:cNvSpPr>
            <a:spLocks noChangeArrowheads="1"/>
          </p:cNvSpPr>
          <p:nvPr/>
        </p:nvSpPr>
        <p:spPr bwMode="auto">
          <a:xfrm>
            <a:off x="9586914" y="1844676"/>
            <a:ext cx="1081087" cy="1008063"/>
          </a:xfrm>
          <a:prstGeom prst="rect">
            <a:avLst/>
          </a:prstGeom>
          <a:solidFill>
            <a:schemeClr val="bg1"/>
          </a:solidFill>
          <a:ln w="9525">
            <a:noFill/>
            <a:miter lim="800000"/>
            <a:headEnd/>
            <a:tailEnd/>
          </a:ln>
        </p:spPr>
        <p:txBody>
          <a:bodyPr wrap="none" anchor="ctr"/>
          <a:lstStyle/>
          <a:p>
            <a:endParaRPr lang="fr-FR"/>
          </a:p>
        </p:txBody>
      </p:sp>
      <p:pic>
        <p:nvPicPr>
          <p:cNvPr id="332807" name="Picture 6"/>
          <p:cNvPicPr>
            <a:picLocks noChangeAspect="1" noChangeArrowheads="1"/>
          </p:cNvPicPr>
          <p:nvPr/>
        </p:nvPicPr>
        <p:blipFill>
          <a:blip r:embed="rId5" cstate="print"/>
          <a:srcRect/>
          <a:stretch>
            <a:fillRect/>
          </a:stretch>
        </p:blipFill>
        <p:spPr bwMode="auto">
          <a:xfrm>
            <a:off x="3648076" y="1700214"/>
            <a:ext cx="5534025" cy="1952625"/>
          </a:xfrm>
          <a:prstGeom prst="rect">
            <a:avLst/>
          </a:prstGeom>
          <a:noFill/>
          <a:ln w="9525">
            <a:noFill/>
            <a:miter lim="800000"/>
            <a:headEnd/>
            <a:tailEnd/>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2"/>
          <p:cNvSpPr>
            <a:spLocks noGrp="1" noChangeArrowheads="1"/>
          </p:cNvSpPr>
          <p:nvPr>
            <p:ph type="title"/>
          </p:nvPr>
        </p:nvSpPr>
        <p:spPr>
          <a:xfrm>
            <a:off x="1981200" y="122239"/>
            <a:ext cx="7543800" cy="949325"/>
          </a:xfrm>
        </p:spPr>
        <p:txBody>
          <a:bodyPr/>
          <a:lstStyle/>
          <a:p>
            <a:pPr eaLnBrk="1" hangingPunct="1"/>
            <a:r>
              <a:rPr lang="fr-FR" sz="2600"/>
              <a:t>Mécanisme de formation de la jonction PN</a:t>
            </a:r>
          </a:p>
        </p:txBody>
      </p:sp>
      <p:sp>
        <p:nvSpPr>
          <p:cNvPr id="333826" name="Espace réservé du numéro de diapositive 4"/>
          <p:cNvSpPr>
            <a:spLocks noGrp="1"/>
          </p:cNvSpPr>
          <p:nvPr>
            <p:ph type="sldNum" sz="quarter" idx="12"/>
          </p:nvPr>
        </p:nvSpPr>
        <p:spPr>
          <a:noFill/>
        </p:spPr>
        <p:txBody>
          <a:bodyPr/>
          <a:lstStyle/>
          <a:p>
            <a:fld id="{88D33B78-2136-4BF6-AB61-DA3B55AA093C}" type="slidenum">
              <a:rPr lang="fr-FR" altLang="en-US"/>
              <a:pPr/>
              <a:t>291</a:t>
            </a:fld>
            <a:endParaRPr lang="fr-FR" altLang="en-US"/>
          </a:p>
        </p:txBody>
      </p:sp>
      <p:pic>
        <p:nvPicPr>
          <p:cNvPr id="333828" name="Picture 3" descr="singh51p"/>
          <p:cNvPicPr>
            <a:picLocks noChangeAspect="1" noChangeArrowheads="1"/>
          </p:cNvPicPr>
          <p:nvPr/>
        </p:nvPicPr>
        <p:blipFill>
          <a:blip r:embed="rId3" cstate="print"/>
          <a:srcRect/>
          <a:stretch>
            <a:fillRect/>
          </a:stretch>
        </p:blipFill>
        <p:spPr bwMode="auto">
          <a:xfrm>
            <a:off x="6019801" y="1752600"/>
            <a:ext cx="4371975" cy="4857750"/>
          </a:xfrm>
          <a:prstGeom prst="rect">
            <a:avLst/>
          </a:prstGeom>
          <a:noFill/>
          <a:ln w="9525">
            <a:noFill/>
            <a:miter lim="800000"/>
            <a:headEnd/>
            <a:tailEnd/>
          </a:ln>
        </p:spPr>
      </p:pic>
      <p:sp>
        <p:nvSpPr>
          <p:cNvPr id="333829" name="Line 4"/>
          <p:cNvSpPr>
            <a:spLocks noChangeShapeType="1"/>
          </p:cNvSpPr>
          <p:nvPr/>
        </p:nvSpPr>
        <p:spPr bwMode="auto">
          <a:xfrm>
            <a:off x="5562600" y="5181600"/>
            <a:ext cx="1905000" cy="381000"/>
          </a:xfrm>
          <a:prstGeom prst="line">
            <a:avLst/>
          </a:prstGeom>
          <a:noFill/>
          <a:ln w="28575">
            <a:solidFill>
              <a:srgbClr val="FF3300"/>
            </a:solidFill>
            <a:miter lim="800000"/>
            <a:headEnd/>
            <a:tailEnd type="triangle" w="med" len="med"/>
          </a:ln>
        </p:spPr>
        <p:txBody>
          <a:bodyPr wrap="none"/>
          <a:lstStyle/>
          <a:p>
            <a:endParaRPr lang="fr-FR"/>
          </a:p>
        </p:txBody>
      </p:sp>
      <p:sp>
        <p:nvSpPr>
          <p:cNvPr id="466949" name="Text Box 5"/>
          <p:cNvSpPr txBox="1">
            <a:spLocks noChangeArrowheads="1"/>
          </p:cNvSpPr>
          <p:nvPr/>
        </p:nvSpPr>
        <p:spPr bwMode="auto">
          <a:xfrm>
            <a:off x="3276601" y="4876800"/>
            <a:ext cx="2234907" cy="523220"/>
          </a:xfrm>
          <a:prstGeom prst="rect">
            <a:avLst/>
          </a:prstGeom>
          <a:noFill/>
          <a:ln w="9525">
            <a:noFill/>
            <a:miter lim="800000"/>
            <a:headEnd/>
            <a:tailEnd/>
          </a:ln>
          <a:effectLst/>
        </p:spPr>
        <p:txBody>
          <a:bodyPr wrap="none">
            <a:spAutoFit/>
          </a:bodyPr>
          <a:lstStyle/>
          <a:p>
            <a:pPr>
              <a:defRPr/>
            </a:pPr>
            <a:r>
              <a:rPr kumimoji="1" lang="fr-FR" sz="1400" b="1" i="1">
                <a:effectLst>
                  <a:outerShdw blurRad="38100" dist="38100" dir="2700000" algn="tl">
                    <a:srgbClr val="C0C0C0"/>
                  </a:outerShdw>
                </a:effectLst>
                <a:latin typeface="Times New Roman" pitchFamily="18" charset="0"/>
              </a:rPr>
              <a:t>Niveau de Fermi aligné: </a:t>
            </a:r>
          </a:p>
          <a:p>
            <a:pPr>
              <a:defRPr/>
            </a:pPr>
            <a:r>
              <a:rPr kumimoji="1" lang="fr-FR" sz="1400" b="1" i="1">
                <a:effectLst>
                  <a:outerShdw blurRad="38100" dist="38100" dir="2700000" algn="tl">
                    <a:srgbClr val="C0C0C0"/>
                  </a:outerShdw>
                </a:effectLst>
                <a:latin typeface="Times New Roman" pitchFamily="18" charset="0"/>
              </a:rPr>
              <a:t>équilibre thermodynamique</a:t>
            </a:r>
          </a:p>
        </p:txBody>
      </p:sp>
      <p:sp>
        <p:nvSpPr>
          <p:cNvPr id="466950" name="Text Box 6"/>
          <p:cNvSpPr txBox="1">
            <a:spLocks noChangeArrowheads="1"/>
          </p:cNvSpPr>
          <p:nvPr/>
        </p:nvSpPr>
        <p:spPr bwMode="auto">
          <a:xfrm>
            <a:off x="2057400" y="1905000"/>
            <a:ext cx="4114800" cy="457200"/>
          </a:xfrm>
          <a:prstGeom prst="rect">
            <a:avLst/>
          </a:prstGeom>
          <a:noFill/>
          <a:ln w="9525">
            <a:noFill/>
            <a:miter lim="800000"/>
            <a:headEnd/>
            <a:tailEnd/>
          </a:ln>
          <a:effectLst/>
        </p:spPr>
        <p:txBody>
          <a:bodyPr wrap="none">
            <a:spAutoFit/>
          </a:bodyPr>
          <a:lstStyle/>
          <a:p>
            <a:pPr>
              <a:buFontTx/>
              <a:buChar char="•"/>
              <a:defRPr/>
            </a:pPr>
            <a:r>
              <a:rPr kumimoji="1" lang="fr-FR" sz="2400" i="1">
                <a:effectLst>
                  <a:outerShdw blurRad="38100" dist="38100" dir="2700000" algn="tl">
                    <a:srgbClr val="C0C0C0"/>
                  </a:outerShdw>
                </a:effectLst>
                <a:latin typeface="Times New Roman" pitchFamily="18" charset="0"/>
              </a:rPr>
              <a:t>Processus de mise à l’équilibre</a:t>
            </a:r>
          </a:p>
        </p:txBody>
      </p:sp>
      <p:sp>
        <p:nvSpPr>
          <p:cNvPr id="466951" name="Text Box 7"/>
          <p:cNvSpPr txBox="1">
            <a:spLocks noChangeArrowheads="1"/>
          </p:cNvSpPr>
          <p:nvPr/>
        </p:nvSpPr>
        <p:spPr bwMode="auto">
          <a:xfrm>
            <a:off x="2803526" y="2424113"/>
            <a:ext cx="2873375" cy="336550"/>
          </a:xfrm>
          <a:prstGeom prst="rect">
            <a:avLst/>
          </a:prstGeom>
          <a:noFill/>
          <a:ln w="9525">
            <a:noFill/>
            <a:miter lim="800000"/>
            <a:headEnd/>
            <a:tailEnd/>
          </a:ln>
          <a:effectLst/>
        </p:spPr>
        <p:txBody>
          <a:bodyPr wrap="none">
            <a:spAutoFit/>
          </a:bodyPr>
          <a:lstStyle/>
          <a:p>
            <a:pPr>
              <a:defRPr/>
            </a:pPr>
            <a:r>
              <a:rPr kumimoji="1" lang="fr-FR" sz="1600" i="1">
                <a:solidFill>
                  <a:srgbClr val="0000FF"/>
                </a:solidFill>
                <a:effectLst>
                  <a:outerShdw blurRad="38100" dist="38100" dir="2700000" algn="tl">
                    <a:srgbClr val="C0C0C0"/>
                  </a:outerShdw>
                </a:effectLst>
                <a:latin typeface="Times New Roman" pitchFamily="18" charset="0"/>
              </a:rPr>
              <a:t>1° phase : processus de diffusion</a:t>
            </a:r>
          </a:p>
        </p:txBody>
      </p:sp>
      <p:sp>
        <p:nvSpPr>
          <p:cNvPr id="333833" name="Line 8"/>
          <p:cNvSpPr>
            <a:spLocks noChangeShapeType="1"/>
          </p:cNvSpPr>
          <p:nvPr/>
        </p:nvSpPr>
        <p:spPr bwMode="auto">
          <a:xfrm>
            <a:off x="7315200" y="5867400"/>
            <a:ext cx="381000" cy="228600"/>
          </a:xfrm>
          <a:prstGeom prst="line">
            <a:avLst/>
          </a:prstGeom>
          <a:noFill/>
          <a:ln w="9525">
            <a:solidFill>
              <a:srgbClr val="0000FF"/>
            </a:solidFill>
            <a:miter lim="800000"/>
            <a:headEnd/>
            <a:tailEnd type="triangle" w="med" len="med"/>
          </a:ln>
        </p:spPr>
        <p:txBody>
          <a:bodyPr wrap="none"/>
          <a:lstStyle/>
          <a:p>
            <a:endParaRPr lang="fr-FR"/>
          </a:p>
        </p:txBody>
      </p:sp>
      <p:sp>
        <p:nvSpPr>
          <p:cNvPr id="333834" name="Line 9"/>
          <p:cNvSpPr>
            <a:spLocks noChangeShapeType="1"/>
          </p:cNvSpPr>
          <p:nvPr/>
        </p:nvSpPr>
        <p:spPr bwMode="auto">
          <a:xfrm flipH="1" flipV="1">
            <a:off x="7848600" y="5181600"/>
            <a:ext cx="304800" cy="228600"/>
          </a:xfrm>
          <a:prstGeom prst="line">
            <a:avLst/>
          </a:prstGeom>
          <a:noFill/>
          <a:ln w="9525">
            <a:solidFill>
              <a:srgbClr val="0000FF"/>
            </a:solidFill>
            <a:miter lim="800000"/>
            <a:headEnd/>
            <a:tailEnd type="triangle" w="med" len="med"/>
          </a:ln>
        </p:spPr>
        <p:txBody>
          <a:bodyPr wrap="none"/>
          <a:lstStyle/>
          <a:p>
            <a:endParaRPr lang="fr-FR"/>
          </a:p>
        </p:txBody>
      </p:sp>
      <p:sp>
        <p:nvSpPr>
          <p:cNvPr id="333835" name="Line 10"/>
          <p:cNvSpPr>
            <a:spLocks noChangeShapeType="1"/>
          </p:cNvSpPr>
          <p:nvPr/>
        </p:nvSpPr>
        <p:spPr bwMode="auto">
          <a:xfrm>
            <a:off x="7772400" y="5562600"/>
            <a:ext cx="0" cy="304800"/>
          </a:xfrm>
          <a:prstGeom prst="line">
            <a:avLst/>
          </a:prstGeom>
          <a:noFill/>
          <a:ln w="9525">
            <a:solidFill>
              <a:srgbClr val="0000FF"/>
            </a:solidFill>
            <a:miter lim="800000"/>
            <a:headEnd type="triangle" w="med" len="med"/>
            <a:tailEnd type="triangle" w="med" len="med"/>
          </a:ln>
        </p:spPr>
        <p:txBody>
          <a:bodyPr wrap="none"/>
          <a:lstStyle/>
          <a:p>
            <a:endParaRPr lang="fr-FR"/>
          </a:p>
        </p:txBody>
      </p:sp>
      <p:sp>
        <p:nvSpPr>
          <p:cNvPr id="333836" name="Line 11"/>
          <p:cNvSpPr>
            <a:spLocks noChangeShapeType="1"/>
          </p:cNvSpPr>
          <p:nvPr/>
        </p:nvSpPr>
        <p:spPr bwMode="auto">
          <a:xfrm flipH="1">
            <a:off x="7010400" y="6705600"/>
            <a:ext cx="1447800" cy="0"/>
          </a:xfrm>
          <a:prstGeom prst="line">
            <a:avLst/>
          </a:prstGeom>
          <a:noFill/>
          <a:ln w="38100">
            <a:solidFill>
              <a:srgbClr val="FF3300"/>
            </a:solidFill>
            <a:miter lim="800000"/>
            <a:headEnd/>
            <a:tailEnd type="triangle" w="med" len="med"/>
          </a:ln>
        </p:spPr>
        <p:txBody>
          <a:bodyPr wrap="none"/>
          <a:lstStyle/>
          <a:p>
            <a:endParaRPr lang="fr-FR"/>
          </a:p>
        </p:txBody>
      </p:sp>
      <p:sp>
        <p:nvSpPr>
          <p:cNvPr id="466956" name="Text Box 12"/>
          <p:cNvSpPr txBox="1">
            <a:spLocks noChangeArrowheads="1"/>
          </p:cNvSpPr>
          <p:nvPr/>
        </p:nvSpPr>
        <p:spPr bwMode="auto">
          <a:xfrm>
            <a:off x="2743200" y="3016251"/>
            <a:ext cx="3240088" cy="581025"/>
          </a:xfrm>
          <a:prstGeom prst="rect">
            <a:avLst/>
          </a:prstGeom>
          <a:noFill/>
          <a:ln w="9525">
            <a:noFill/>
            <a:miter lim="800000"/>
            <a:headEnd/>
            <a:tailEnd/>
          </a:ln>
          <a:effectLst/>
        </p:spPr>
        <p:txBody>
          <a:bodyPr wrap="none">
            <a:spAutoFit/>
          </a:bodyPr>
          <a:lstStyle/>
          <a:p>
            <a:pPr>
              <a:defRPr/>
            </a:pPr>
            <a:r>
              <a:rPr kumimoji="1" lang="fr-FR" sz="1600" i="1">
                <a:solidFill>
                  <a:srgbClr val="FF3300"/>
                </a:solidFill>
                <a:effectLst>
                  <a:outerShdw blurRad="38100" dist="38100" dir="2700000" algn="tl">
                    <a:srgbClr val="C0C0C0"/>
                  </a:outerShdw>
                </a:effectLst>
                <a:latin typeface="Times New Roman" pitchFamily="18" charset="0"/>
              </a:rPr>
              <a:t>2° phase : Apparition d’un E interne:</a:t>
            </a:r>
          </a:p>
          <a:p>
            <a:pPr>
              <a:defRPr/>
            </a:pPr>
            <a:r>
              <a:rPr kumimoji="1" lang="fr-FR" sz="1600" i="1">
                <a:solidFill>
                  <a:srgbClr val="FF3300"/>
                </a:solidFill>
                <a:effectLst>
                  <a:outerShdw blurRad="38100" dist="38100" dir="2700000" algn="tl">
                    <a:srgbClr val="C0C0C0"/>
                  </a:outerShdw>
                </a:effectLst>
                <a:latin typeface="Times New Roman" pitchFamily="18" charset="0"/>
              </a:rPr>
              <a:t>	équilibre la diffusion</a:t>
            </a:r>
          </a:p>
        </p:txBody>
      </p:sp>
      <p:sp>
        <p:nvSpPr>
          <p:cNvPr id="466957" name="Text Box 13"/>
          <p:cNvSpPr txBox="1">
            <a:spLocks noChangeArrowheads="1"/>
          </p:cNvSpPr>
          <p:nvPr/>
        </p:nvSpPr>
        <p:spPr bwMode="auto">
          <a:xfrm>
            <a:off x="6248400" y="6248400"/>
            <a:ext cx="596900" cy="336550"/>
          </a:xfrm>
          <a:prstGeom prst="rect">
            <a:avLst/>
          </a:prstGeom>
          <a:noFill/>
          <a:ln w="9525">
            <a:noFill/>
            <a:miter lim="800000"/>
            <a:headEnd/>
            <a:tailEnd/>
          </a:ln>
          <a:effectLst/>
        </p:spPr>
        <p:txBody>
          <a:bodyPr wrap="none">
            <a:spAutoFit/>
          </a:bodyPr>
          <a:lstStyle/>
          <a:p>
            <a:pPr>
              <a:defRPr/>
            </a:pPr>
            <a:r>
              <a:rPr kumimoji="1" lang="fr-FR" sz="1600" b="1" i="1">
                <a:solidFill>
                  <a:srgbClr val="FF3300"/>
                </a:solidFill>
                <a:effectLst>
                  <a:outerShdw blurRad="38100" dist="38100" dir="2700000" algn="tl">
                    <a:srgbClr val="C0C0C0"/>
                  </a:outerShdw>
                </a:effectLst>
                <a:latin typeface="Times New Roman" pitchFamily="18" charset="0"/>
              </a:rPr>
              <a:t>E int</a:t>
            </a:r>
          </a:p>
        </p:txBody>
      </p:sp>
      <p:sp>
        <p:nvSpPr>
          <p:cNvPr id="333839" name="Line 14"/>
          <p:cNvSpPr>
            <a:spLocks noChangeShapeType="1"/>
          </p:cNvSpPr>
          <p:nvPr/>
        </p:nvSpPr>
        <p:spPr bwMode="auto">
          <a:xfrm flipH="1">
            <a:off x="7924800" y="4191000"/>
            <a:ext cx="1447800" cy="1447800"/>
          </a:xfrm>
          <a:prstGeom prst="line">
            <a:avLst/>
          </a:prstGeom>
          <a:noFill/>
          <a:ln w="38100">
            <a:solidFill>
              <a:schemeClr val="accent2"/>
            </a:solidFill>
            <a:miter lim="800000"/>
            <a:headEnd/>
            <a:tailEnd type="triangle" w="med" len="med"/>
          </a:ln>
        </p:spPr>
        <p:txBody>
          <a:bodyPr wrap="none"/>
          <a:lstStyle/>
          <a:p>
            <a:endParaRPr lang="fr-FR"/>
          </a:p>
        </p:txBody>
      </p:sp>
      <p:sp>
        <p:nvSpPr>
          <p:cNvPr id="333840" name="Text Box 15"/>
          <p:cNvSpPr txBox="1">
            <a:spLocks noChangeArrowheads="1"/>
          </p:cNvSpPr>
          <p:nvPr/>
        </p:nvSpPr>
        <p:spPr bwMode="auto">
          <a:xfrm>
            <a:off x="8594725" y="3581401"/>
            <a:ext cx="1778000" cy="581025"/>
          </a:xfrm>
          <a:prstGeom prst="rect">
            <a:avLst/>
          </a:prstGeom>
          <a:noFill/>
          <a:ln w="9525">
            <a:noFill/>
            <a:miter lim="800000"/>
            <a:headEnd/>
            <a:tailEnd/>
          </a:ln>
        </p:spPr>
        <p:txBody>
          <a:bodyPr wrap="none">
            <a:spAutoFit/>
          </a:bodyPr>
          <a:lstStyle/>
          <a:p>
            <a:pPr algn="ctr"/>
            <a:r>
              <a:rPr kumimoji="1" lang="fr-FR" sz="1600" b="1" i="1">
                <a:solidFill>
                  <a:schemeClr val="accent2"/>
                </a:solidFill>
                <a:latin typeface="Times New Roman" pitchFamily="18" charset="0"/>
              </a:rPr>
              <a:t>Recombinaison de </a:t>
            </a:r>
          </a:p>
          <a:p>
            <a:pPr algn="ctr"/>
            <a:r>
              <a:rPr kumimoji="1" lang="fr-FR" sz="1600" b="1" i="1">
                <a:solidFill>
                  <a:schemeClr val="accent2"/>
                </a:solidFill>
                <a:latin typeface="Times New Roman" pitchFamily="18" charset="0"/>
              </a:rPr>
              <a:t>paires e-h</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1771650" y="692697"/>
            <a:ext cx="7200900" cy="1006475"/>
          </a:xfrm>
          <a:solidFill>
            <a:schemeClr val="bg1"/>
          </a:solidFill>
        </p:spPr>
        <p:txBody>
          <a:bodyPr/>
          <a:lstStyle/>
          <a:p>
            <a:pPr algn="ctr" eaLnBrk="1" hangingPunct="1">
              <a:buFontTx/>
              <a:buChar char="•"/>
              <a:defRPr/>
            </a:pPr>
            <a:r>
              <a:rPr lang="fr-FR" sz="3000" i="1" dirty="0">
                <a:effectLst>
                  <a:outerShdw blurRad="38100" dist="38100" dir="2700000" algn="tl">
                    <a:srgbClr val="C0C0C0"/>
                  </a:outerShdw>
                </a:effectLst>
              </a:rPr>
              <a:t>Tension de diffusion V</a:t>
            </a:r>
            <a:r>
              <a:rPr lang="fr-FR" sz="3000" i="1" baseline="-25000" dirty="0">
                <a:effectLst>
                  <a:outerShdw blurRad="38100" dist="38100" dir="2700000" algn="tl">
                    <a:srgbClr val="C0C0C0"/>
                  </a:outerShdw>
                </a:effectLst>
              </a:rPr>
              <a:t>D</a:t>
            </a:r>
            <a:r>
              <a:rPr lang="fr-FR" sz="3000" i="1" dirty="0">
                <a:effectLst>
                  <a:outerShdw blurRad="38100" dist="38100" dir="2700000" algn="tl">
                    <a:srgbClr val="C0C0C0"/>
                  </a:outerShdw>
                </a:effectLst>
              </a:rPr>
              <a:t> ou </a:t>
            </a:r>
            <a:br>
              <a:rPr lang="fr-FR" sz="3000" i="1" dirty="0">
                <a:effectLst>
                  <a:outerShdw blurRad="38100" dist="38100" dir="2700000" algn="tl">
                    <a:srgbClr val="C0C0C0"/>
                  </a:outerShdw>
                </a:effectLst>
              </a:rPr>
            </a:br>
            <a:r>
              <a:rPr lang="fr-FR" sz="3000" i="1" dirty="0">
                <a:effectLst>
                  <a:outerShdw blurRad="38100" dist="38100" dir="2700000" algn="tl">
                    <a:srgbClr val="C0C0C0"/>
                  </a:outerShdw>
                </a:effectLst>
              </a:rPr>
              <a:t>« </a:t>
            </a:r>
            <a:r>
              <a:rPr lang="fr-FR" sz="3000" i="1" dirty="0" err="1">
                <a:effectLst>
                  <a:outerShdw blurRad="38100" dist="38100" dir="2700000" algn="tl">
                    <a:srgbClr val="C0C0C0"/>
                  </a:outerShdw>
                </a:effectLst>
              </a:rPr>
              <a:t>built</a:t>
            </a:r>
            <a:r>
              <a:rPr lang="fr-FR" sz="3000" i="1" dirty="0">
                <a:effectLst>
                  <a:outerShdw blurRad="38100" dist="38100" dir="2700000" algn="tl">
                    <a:srgbClr val="C0C0C0"/>
                  </a:outerShdw>
                </a:effectLst>
              </a:rPr>
              <a:t> in  </a:t>
            </a:r>
            <a:r>
              <a:rPr lang="fr-FR" sz="3000" i="1" dirty="0" err="1">
                <a:effectLst>
                  <a:outerShdw blurRad="38100" dist="38100" dir="2700000" algn="tl">
                    <a:srgbClr val="C0C0C0"/>
                  </a:outerShdw>
                </a:effectLst>
              </a:rPr>
              <a:t>potential</a:t>
            </a:r>
            <a:r>
              <a:rPr lang="fr-FR" sz="3000" i="1" dirty="0">
                <a:effectLst>
                  <a:outerShdw blurRad="38100" dist="38100" dir="2700000" algn="tl">
                    <a:srgbClr val="C0C0C0"/>
                  </a:outerShdw>
                </a:effectLst>
              </a:rPr>
              <a:t> </a:t>
            </a:r>
            <a:r>
              <a:rPr lang="fr-FR" sz="3000" i="1" dirty="0" err="1">
                <a:effectLst>
                  <a:outerShdw blurRad="38100" dist="38100" dir="2700000" algn="tl">
                    <a:srgbClr val="C0C0C0"/>
                  </a:outerShdw>
                </a:effectLst>
              </a:rPr>
              <a:t>V</a:t>
            </a:r>
            <a:r>
              <a:rPr lang="fr-FR" sz="3000" i="1" baseline="-25000" dirty="0" err="1">
                <a:effectLst>
                  <a:outerShdw blurRad="38100" dist="38100" dir="2700000" algn="tl">
                    <a:srgbClr val="C0C0C0"/>
                  </a:outerShdw>
                </a:effectLst>
              </a:rPr>
              <a:t>b</a:t>
            </a:r>
            <a:r>
              <a:rPr lang="fr-FR" sz="3000" i="1" baseline="-25000" dirty="0">
                <a:effectLst>
                  <a:outerShdw blurRad="38100" dist="38100" dir="2700000" algn="tl">
                    <a:srgbClr val="C0C0C0"/>
                  </a:outerShdw>
                </a:effectLst>
              </a:rPr>
              <a:t> i </a:t>
            </a:r>
            <a:r>
              <a:rPr lang="fr-FR" sz="3000" i="1" dirty="0">
                <a:effectLst>
                  <a:outerShdw blurRad="38100" dist="38100" dir="2700000" algn="tl">
                    <a:srgbClr val="C0C0C0"/>
                  </a:outerShdw>
                </a:effectLst>
              </a:rPr>
              <a:t>»</a:t>
            </a:r>
          </a:p>
        </p:txBody>
      </p:sp>
      <p:sp>
        <p:nvSpPr>
          <p:cNvPr id="164872" name="Espace réservé du numéro de diapositive 4"/>
          <p:cNvSpPr>
            <a:spLocks noGrp="1"/>
          </p:cNvSpPr>
          <p:nvPr>
            <p:ph type="sldNum" sz="quarter" idx="12"/>
          </p:nvPr>
        </p:nvSpPr>
        <p:spPr>
          <a:noFill/>
        </p:spPr>
        <p:txBody>
          <a:bodyPr/>
          <a:lstStyle/>
          <a:p>
            <a:fld id="{F38198D1-8712-4890-A67A-4976EA812A50}" type="slidenum">
              <a:rPr lang="fr-FR" altLang="en-US"/>
              <a:pPr/>
              <a:t>292</a:t>
            </a:fld>
            <a:endParaRPr lang="fr-FR" altLang="en-US"/>
          </a:p>
        </p:txBody>
      </p:sp>
      <p:sp>
        <p:nvSpPr>
          <p:cNvPr id="164874" name="Text Box 3"/>
          <p:cNvSpPr txBox="1">
            <a:spLocks noChangeArrowheads="1"/>
          </p:cNvSpPr>
          <p:nvPr/>
        </p:nvSpPr>
        <p:spPr bwMode="auto">
          <a:xfrm>
            <a:off x="2057401" y="1981200"/>
            <a:ext cx="8412163" cy="457200"/>
          </a:xfrm>
          <a:prstGeom prst="rect">
            <a:avLst/>
          </a:prstGeom>
          <a:noFill/>
          <a:ln w="9525">
            <a:noFill/>
            <a:miter lim="800000"/>
            <a:headEnd/>
            <a:tailEnd/>
          </a:ln>
        </p:spPr>
        <p:txBody>
          <a:bodyPr wrap="none">
            <a:spAutoFit/>
          </a:bodyPr>
          <a:lstStyle/>
          <a:p>
            <a:pPr>
              <a:buFontTx/>
              <a:buChar char="•"/>
            </a:pPr>
            <a:r>
              <a:rPr kumimoji="1" lang="fr-FR" sz="2400" dirty="0">
                <a:latin typeface="Times New Roman" pitchFamily="18" charset="0"/>
              </a:rPr>
              <a:t> Définition : différence de potentiel entre la région N et la région P</a:t>
            </a:r>
          </a:p>
        </p:txBody>
      </p:sp>
      <p:sp>
        <p:nvSpPr>
          <p:cNvPr id="164875" name="Rectangle 4"/>
          <p:cNvSpPr>
            <a:spLocks noChangeArrowheads="1"/>
          </p:cNvSpPr>
          <p:nvPr/>
        </p:nvSpPr>
        <p:spPr bwMode="auto">
          <a:xfrm>
            <a:off x="5505450" y="3314700"/>
            <a:ext cx="9144000" cy="369332"/>
          </a:xfrm>
          <a:prstGeom prst="rect">
            <a:avLst/>
          </a:prstGeom>
          <a:noFill/>
          <a:ln w="9525">
            <a:noFill/>
            <a:miter lim="800000"/>
            <a:headEnd/>
            <a:tailEnd/>
          </a:ln>
        </p:spPr>
        <p:txBody>
          <a:bodyPr>
            <a:spAutoFit/>
          </a:bodyPr>
          <a:lstStyle/>
          <a:p>
            <a:endParaRPr lang="fr-FR"/>
          </a:p>
        </p:txBody>
      </p:sp>
      <p:graphicFrame>
        <p:nvGraphicFramePr>
          <p:cNvPr id="164866" name="Object 5"/>
          <p:cNvGraphicFramePr>
            <a:graphicFrameLocks noChangeAspect="1"/>
          </p:cNvGraphicFramePr>
          <p:nvPr>
            <p:extLst>
              <p:ext uri="{D42A27DB-BD31-4B8C-83A1-F6EECF244321}">
                <p14:modId xmlns:p14="http://schemas.microsoft.com/office/powerpoint/2010/main" val="3260505077"/>
              </p:ext>
            </p:extLst>
          </p:nvPr>
        </p:nvGraphicFramePr>
        <p:xfrm>
          <a:off x="5011739" y="2514600"/>
          <a:ext cx="2054225" cy="419100"/>
        </p:xfrm>
        <a:graphic>
          <a:graphicData uri="http://schemas.openxmlformats.org/presentationml/2006/ole">
            <mc:AlternateContent xmlns:mc="http://schemas.openxmlformats.org/markup-compatibility/2006">
              <mc:Choice xmlns:v="urn:schemas-microsoft-com:vml" Requires="v">
                <p:oleObj name="Équation" r:id="rId3" imgW="1117440" imgH="228600" progId="Equation.3">
                  <p:embed/>
                </p:oleObj>
              </mc:Choice>
              <mc:Fallback>
                <p:oleObj name="Équation" r:id="rId3" imgW="1117440" imgH="228600" progId="Equation.3">
                  <p:embed/>
                  <p:pic>
                    <p:nvPicPr>
                      <p:cNvPr id="164866" name="Object 5"/>
                      <p:cNvPicPr>
                        <a:picLocks noChangeAspect="1" noChangeArrowheads="1"/>
                      </p:cNvPicPr>
                      <p:nvPr/>
                    </p:nvPicPr>
                    <p:blipFill>
                      <a:blip r:embed="rId4"/>
                      <a:srcRect/>
                      <a:stretch>
                        <a:fillRect/>
                      </a:stretch>
                    </p:blipFill>
                    <p:spPr bwMode="auto">
                      <a:xfrm>
                        <a:off x="5011739" y="2514600"/>
                        <a:ext cx="2054225" cy="419100"/>
                      </a:xfrm>
                      <a:prstGeom prst="rect">
                        <a:avLst/>
                      </a:prstGeom>
                      <a:solidFill>
                        <a:schemeClr val="bg1"/>
                      </a:solidFill>
                    </p:spPr>
                  </p:pic>
                </p:oleObj>
              </mc:Fallback>
            </mc:AlternateContent>
          </a:graphicData>
        </a:graphic>
      </p:graphicFrame>
      <p:sp>
        <p:nvSpPr>
          <p:cNvPr id="164876" name="Rectangle 6"/>
          <p:cNvSpPr>
            <a:spLocks noChangeArrowheads="1"/>
          </p:cNvSpPr>
          <p:nvPr/>
        </p:nvSpPr>
        <p:spPr bwMode="auto">
          <a:xfrm>
            <a:off x="4852988" y="3214688"/>
            <a:ext cx="9144000" cy="369332"/>
          </a:xfrm>
          <a:prstGeom prst="rect">
            <a:avLst/>
          </a:prstGeom>
          <a:noFill/>
          <a:ln w="9525">
            <a:noFill/>
            <a:miter lim="800000"/>
            <a:headEnd/>
            <a:tailEnd/>
          </a:ln>
        </p:spPr>
        <p:txBody>
          <a:bodyPr>
            <a:spAutoFit/>
          </a:bodyPr>
          <a:lstStyle/>
          <a:p>
            <a:endParaRPr lang="fr-FR"/>
          </a:p>
        </p:txBody>
      </p:sp>
      <p:graphicFrame>
        <p:nvGraphicFramePr>
          <p:cNvPr id="164867" name="Object 7"/>
          <p:cNvGraphicFramePr>
            <a:graphicFrameLocks noChangeAspect="1"/>
          </p:cNvGraphicFramePr>
          <p:nvPr>
            <p:extLst>
              <p:ext uri="{D42A27DB-BD31-4B8C-83A1-F6EECF244321}">
                <p14:modId xmlns:p14="http://schemas.microsoft.com/office/powerpoint/2010/main" val="19642693"/>
              </p:ext>
            </p:extLst>
          </p:nvPr>
        </p:nvGraphicFramePr>
        <p:xfrm>
          <a:off x="5410200" y="2971801"/>
          <a:ext cx="3657600" cy="631825"/>
        </p:xfrm>
        <a:graphic>
          <a:graphicData uri="http://schemas.openxmlformats.org/presentationml/2006/ole">
            <mc:AlternateContent xmlns:mc="http://schemas.openxmlformats.org/markup-compatibility/2006">
              <mc:Choice xmlns:v="urn:schemas-microsoft-com:vml" Requires="v">
                <p:oleObj r:id="rId5" imgW="2489200" imgH="431800" progId="Equation.3">
                  <p:embed/>
                </p:oleObj>
              </mc:Choice>
              <mc:Fallback>
                <p:oleObj r:id="rId5" imgW="2489200" imgH="431800" progId="Equation.3">
                  <p:embed/>
                  <p:pic>
                    <p:nvPicPr>
                      <p:cNvPr id="16486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971801"/>
                        <a:ext cx="3657600" cy="631825"/>
                      </a:xfrm>
                      <a:prstGeom prst="rect">
                        <a:avLst/>
                      </a:prstGeom>
                      <a:solidFill>
                        <a:schemeClr val="bg1"/>
                      </a:solidFill>
                    </p:spPr>
                  </p:pic>
                </p:oleObj>
              </mc:Fallback>
            </mc:AlternateContent>
          </a:graphicData>
        </a:graphic>
      </p:graphicFrame>
      <p:sp>
        <p:nvSpPr>
          <p:cNvPr id="164877" name="Rectangle 8"/>
          <p:cNvSpPr>
            <a:spLocks noChangeArrowheads="1"/>
          </p:cNvSpPr>
          <p:nvPr/>
        </p:nvSpPr>
        <p:spPr bwMode="auto">
          <a:xfrm>
            <a:off x="5372100" y="3195638"/>
            <a:ext cx="9144000" cy="369332"/>
          </a:xfrm>
          <a:prstGeom prst="rect">
            <a:avLst/>
          </a:prstGeom>
          <a:noFill/>
          <a:ln w="9525">
            <a:noFill/>
            <a:miter lim="800000"/>
            <a:headEnd/>
            <a:tailEnd/>
          </a:ln>
        </p:spPr>
        <p:txBody>
          <a:bodyPr>
            <a:spAutoFit/>
          </a:bodyPr>
          <a:lstStyle/>
          <a:p>
            <a:endParaRPr lang="fr-FR"/>
          </a:p>
        </p:txBody>
      </p:sp>
      <p:graphicFrame>
        <p:nvGraphicFramePr>
          <p:cNvPr id="164868" name="Object 9"/>
          <p:cNvGraphicFramePr>
            <a:graphicFrameLocks noChangeAspect="1"/>
          </p:cNvGraphicFramePr>
          <p:nvPr/>
        </p:nvGraphicFramePr>
        <p:xfrm>
          <a:off x="3810000" y="3733800"/>
          <a:ext cx="2209800" cy="711200"/>
        </p:xfrm>
        <a:graphic>
          <a:graphicData uri="http://schemas.openxmlformats.org/presentationml/2006/ole">
            <mc:AlternateContent xmlns:mc="http://schemas.openxmlformats.org/markup-compatibility/2006">
              <mc:Choice xmlns:v="urn:schemas-microsoft-com:vml" Requires="v">
                <p:oleObj r:id="rId7" imgW="1447800" imgH="469900" progId="Equation.3">
                  <p:embed/>
                </p:oleObj>
              </mc:Choice>
              <mc:Fallback>
                <p:oleObj r:id="rId7" imgW="1447800" imgH="469900" progId="Equation.3">
                  <p:embed/>
                  <p:pic>
                    <p:nvPicPr>
                      <p:cNvPr id="164868"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733800"/>
                        <a:ext cx="2209800" cy="711200"/>
                      </a:xfrm>
                      <a:prstGeom prst="rect">
                        <a:avLst/>
                      </a:prstGeom>
                      <a:solidFill>
                        <a:schemeClr val="accent1"/>
                      </a:solidFill>
                    </p:spPr>
                  </p:pic>
                </p:oleObj>
              </mc:Fallback>
            </mc:AlternateContent>
          </a:graphicData>
        </a:graphic>
      </p:graphicFrame>
      <p:sp>
        <p:nvSpPr>
          <p:cNvPr id="164878" name="Rectangle 10"/>
          <p:cNvSpPr>
            <a:spLocks noChangeArrowheads="1"/>
          </p:cNvSpPr>
          <p:nvPr/>
        </p:nvSpPr>
        <p:spPr bwMode="auto">
          <a:xfrm>
            <a:off x="5329238" y="3219450"/>
            <a:ext cx="9144000" cy="369332"/>
          </a:xfrm>
          <a:prstGeom prst="rect">
            <a:avLst/>
          </a:prstGeom>
          <a:noFill/>
          <a:ln w="9525">
            <a:noFill/>
            <a:miter lim="800000"/>
            <a:headEnd/>
            <a:tailEnd/>
          </a:ln>
        </p:spPr>
        <p:txBody>
          <a:bodyPr>
            <a:spAutoFit/>
          </a:bodyPr>
          <a:lstStyle/>
          <a:p>
            <a:endParaRPr lang="fr-FR"/>
          </a:p>
        </p:txBody>
      </p:sp>
      <p:graphicFrame>
        <p:nvGraphicFramePr>
          <p:cNvPr id="164869" name="Object 11"/>
          <p:cNvGraphicFramePr>
            <a:graphicFrameLocks noChangeAspect="1"/>
          </p:cNvGraphicFramePr>
          <p:nvPr/>
        </p:nvGraphicFramePr>
        <p:xfrm>
          <a:off x="7162801" y="3810000"/>
          <a:ext cx="2581275" cy="704850"/>
        </p:xfrm>
        <a:graphic>
          <a:graphicData uri="http://schemas.openxmlformats.org/presentationml/2006/ole">
            <mc:AlternateContent xmlns:mc="http://schemas.openxmlformats.org/markup-compatibility/2006">
              <mc:Choice xmlns:v="urn:schemas-microsoft-com:vml" Requires="v">
                <p:oleObj r:id="rId9" imgW="1536700" imgH="419100" progId="Equation.3">
                  <p:embed/>
                </p:oleObj>
              </mc:Choice>
              <mc:Fallback>
                <p:oleObj r:id="rId9" imgW="1536700" imgH="419100" progId="Equation.3">
                  <p:embed/>
                  <p:pic>
                    <p:nvPicPr>
                      <p:cNvPr id="164869"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1" y="3810000"/>
                        <a:ext cx="2581275" cy="704850"/>
                      </a:xfrm>
                      <a:prstGeom prst="rect">
                        <a:avLst/>
                      </a:prstGeom>
                      <a:solidFill>
                        <a:schemeClr val="accent1"/>
                      </a:solidFill>
                    </p:spPr>
                  </p:pic>
                </p:oleObj>
              </mc:Fallback>
            </mc:AlternateContent>
          </a:graphicData>
        </a:graphic>
      </p:graphicFrame>
      <p:sp>
        <p:nvSpPr>
          <p:cNvPr id="164879" name="Rectangle 12"/>
          <p:cNvSpPr>
            <a:spLocks noChangeArrowheads="1"/>
          </p:cNvSpPr>
          <p:nvPr/>
        </p:nvSpPr>
        <p:spPr bwMode="auto">
          <a:xfrm>
            <a:off x="5581650" y="3200400"/>
            <a:ext cx="9144000" cy="369332"/>
          </a:xfrm>
          <a:prstGeom prst="rect">
            <a:avLst/>
          </a:prstGeom>
          <a:noFill/>
          <a:ln w="9525">
            <a:noFill/>
            <a:miter lim="800000"/>
            <a:headEnd/>
            <a:tailEnd/>
          </a:ln>
        </p:spPr>
        <p:txBody>
          <a:bodyPr>
            <a:spAutoFit/>
          </a:bodyPr>
          <a:lstStyle/>
          <a:p>
            <a:endParaRPr lang="fr-FR"/>
          </a:p>
        </p:txBody>
      </p:sp>
      <p:graphicFrame>
        <p:nvGraphicFramePr>
          <p:cNvPr id="164870" name="Object 13"/>
          <p:cNvGraphicFramePr>
            <a:graphicFrameLocks noChangeAspect="1"/>
          </p:cNvGraphicFramePr>
          <p:nvPr/>
        </p:nvGraphicFramePr>
        <p:xfrm>
          <a:off x="7391400" y="4800601"/>
          <a:ext cx="1790700" cy="796925"/>
        </p:xfrm>
        <a:graphic>
          <a:graphicData uri="http://schemas.openxmlformats.org/presentationml/2006/ole">
            <mc:AlternateContent xmlns:mc="http://schemas.openxmlformats.org/markup-compatibility/2006">
              <mc:Choice xmlns:v="urn:schemas-microsoft-com:vml" Requires="v">
                <p:oleObj r:id="rId11" imgW="1028700" imgH="457200" progId="Equation.3">
                  <p:embed/>
                </p:oleObj>
              </mc:Choice>
              <mc:Fallback>
                <p:oleObj r:id="rId11" imgW="1028700" imgH="457200" progId="Equation.3">
                  <p:embed/>
                  <p:pic>
                    <p:nvPicPr>
                      <p:cNvPr id="16487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4800601"/>
                        <a:ext cx="17907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880" name="Rectangle 14"/>
          <p:cNvSpPr>
            <a:spLocks noChangeArrowheads="1"/>
          </p:cNvSpPr>
          <p:nvPr/>
        </p:nvSpPr>
        <p:spPr bwMode="auto">
          <a:xfrm>
            <a:off x="5467350" y="3205163"/>
            <a:ext cx="9144000" cy="369332"/>
          </a:xfrm>
          <a:prstGeom prst="rect">
            <a:avLst/>
          </a:prstGeom>
          <a:noFill/>
          <a:ln w="9525">
            <a:noFill/>
            <a:miter lim="800000"/>
            <a:headEnd/>
            <a:tailEnd/>
          </a:ln>
        </p:spPr>
        <p:txBody>
          <a:bodyPr>
            <a:spAutoFit/>
          </a:bodyPr>
          <a:lstStyle/>
          <a:p>
            <a:endParaRPr lang="fr-FR"/>
          </a:p>
        </p:txBody>
      </p:sp>
      <p:sp>
        <p:nvSpPr>
          <p:cNvPr id="164881" name="Text Box 15"/>
          <p:cNvSpPr txBox="1">
            <a:spLocks noChangeArrowheads="1"/>
          </p:cNvSpPr>
          <p:nvPr/>
        </p:nvSpPr>
        <p:spPr bwMode="auto">
          <a:xfrm>
            <a:off x="2057401" y="3048001"/>
            <a:ext cx="3184525" cy="396875"/>
          </a:xfrm>
          <a:prstGeom prst="rect">
            <a:avLst/>
          </a:prstGeom>
          <a:noFill/>
          <a:ln w="9525">
            <a:noFill/>
            <a:miter lim="800000"/>
            <a:headEnd/>
            <a:tailEnd/>
          </a:ln>
        </p:spPr>
        <p:txBody>
          <a:bodyPr wrap="none">
            <a:spAutoFit/>
          </a:bodyPr>
          <a:lstStyle/>
          <a:p>
            <a:r>
              <a:rPr kumimoji="1" lang="fr-FR" sz="2000">
                <a:latin typeface="Times New Roman" pitchFamily="18" charset="0"/>
              </a:rPr>
              <a:t>Equation du courant de trous:</a:t>
            </a:r>
          </a:p>
        </p:txBody>
      </p:sp>
      <p:sp>
        <p:nvSpPr>
          <p:cNvPr id="164882" name="Text Box 16"/>
          <p:cNvSpPr txBox="1">
            <a:spLocks noChangeArrowheads="1"/>
          </p:cNvSpPr>
          <p:nvPr/>
        </p:nvSpPr>
        <p:spPr bwMode="auto">
          <a:xfrm>
            <a:off x="2117726" y="3824289"/>
            <a:ext cx="1331913" cy="396875"/>
          </a:xfrm>
          <a:prstGeom prst="rect">
            <a:avLst/>
          </a:prstGeom>
          <a:noFill/>
          <a:ln w="9525">
            <a:noFill/>
            <a:miter lim="800000"/>
            <a:headEnd/>
            <a:tailEnd/>
          </a:ln>
        </p:spPr>
        <p:txBody>
          <a:bodyPr wrap="none">
            <a:spAutoFit/>
          </a:bodyPr>
          <a:lstStyle/>
          <a:p>
            <a:r>
              <a:rPr kumimoji="1" lang="fr-FR" sz="2000">
                <a:latin typeface="Times New Roman" pitchFamily="18" charset="0"/>
              </a:rPr>
              <a:t>Soit encore</a:t>
            </a:r>
          </a:p>
        </p:txBody>
      </p:sp>
      <p:sp>
        <p:nvSpPr>
          <p:cNvPr id="164883" name="Text Box 17"/>
          <p:cNvSpPr txBox="1">
            <a:spLocks noChangeArrowheads="1"/>
          </p:cNvSpPr>
          <p:nvPr/>
        </p:nvSpPr>
        <p:spPr bwMode="auto">
          <a:xfrm>
            <a:off x="6324600" y="3886201"/>
            <a:ext cx="438150" cy="396875"/>
          </a:xfrm>
          <a:prstGeom prst="rect">
            <a:avLst/>
          </a:prstGeom>
          <a:noFill/>
          <a:ln w="9525">
            <a:noFill/>
            <a:miter lim="800000"/>
            <a:headEnd/>
            <a:tailEnd/>
          </a:ln>
        </p:spPr>
        <p:txBody>
          <a:bodyPr wrap="none">
            <a:spAutoFit/>
          </a:bodyPr>
          <a:lstStyle/>
          <a:p>
            <a:r>
              <a:rPr kumimoji="1" lang="fr-FR" sz="2000">
                <a:latin typeface="Times New Roman" pitchFamily="18" charset="0"/>
              </a:rPr>
              <a:t>ou</a:t>
            </a:r>
          </a:p>
        </p:txBody>
      </p:sp>
      <p:sp>
        <p:nvSpPr>
          <p:cNvPr id="164884" name="Text Box 18"/>
          <p:cNvSpPr txBox="1">
            <a:spLocks noChangeArrowheads="1"/>
          </p:cNvSpPr>
          <p:nvPr/>
        </p:nvSpPr>
        <p:spPr bwMode="auto">
          <a:xfrm>
            <a:off x="2193926" y="4967289"/>
            <a:ext cx="4346575" cy="396875"/>
          </a:xfrm>
          <a:prstGeom prst="rect">
            <a:avLst/>
          </a:prstGeom>
          <a:noFill/>
          <a:ln w="9525">
            <a:noFill/>
            <a:miter lim="800000"/>
            <a:headEnd/>
            <a:tailEnd/>
          </a:ln>
        </p:spPr>
        <p:txBody>
          <a:bodyPr wrap="none">
            <a:spAutoFit/>
          </a:bodyPr>
          <a:lstStyle/>
          <a:p>
            <a:r>
              <a:rPr kumimoji="1" lang="fr-FR" sz="2000">
                <a:latin typeface="Times New Roman" pitchFamily="18" charset="0"/>
              </a:rPr>
              <a:t>En intégrant de la région P à la région N:</a:t>
            </a:r>
          </a:p>
        </p:txBody>
      </p:sp>
      <p:sp>
        <p:nvSpPr>
          <p:cNvPr id="164885" name="Text Box 19"/>
          <p:cNvSpPr txBox="1">
            <a:spLocks noChangeArrowheads="1"/>
          </p:cNvSpPr>
          <p:nvPr/>
        </p:nvSpPr>
        <p:spPr bwMode="auto">
          <a:xfrm>
            <a:off x="2193926" y="5805489"/>
            <a:ext cx="1808163" cy="396875"/>
          </a:xfrm>
          <a:prstGeom prst="rect">
            <a:avLst/>
          </a:prstGeom>
          <a:noFill/>
          <a:ln w="9525">
            <a:noFill/>
            <a:miter lim="800000"/>
            <a:headEnd/>
            <a:tailEnd/>
          </a:ln>
        </p:spPr>
        <p:txBody>
          <a:bodyPr wrap="none">
            <a:spAutoFit/>
          </a:bodyPr>
          <a:lstStyle/>
          <a:p>
            <a:r>
              <a:rPr kumimoji="1" lang="fr-FR" sz="2000">
                <a:latin typeface="Times New Roman" pitchFamily="18" charset="0"/>
              </a:rPr>
              <a:t>Soit finalement:</a:t>
            </a:r>
          </a:p>
        </p:txBody>
      </p:sp>
      <p:graphicFrame>
        <p:nvGraphicFramePr>
          <p:cNvPr id="164871" name="Object 20"/>
          <p:cNvGraphicFramePr>
            <a:graphicFrameLocks noChangeAspect="1"/>
          </p:cNvGraphicFramePr>
          <p:nvPr>
            <p:extLst>
              <p:ext uri="{D42A27DB-BD31-4B8C-83A1-F6EECF244321}">
                <p14:modId xmlns:p14="http://schemas.microsoft.com/office/powerpoint/2010/main" val="1863971540"/>
              </p:ext>
            </p:extLst>
          </p:nvPr>
        </p:nvGraphicFramePr>
        <p:xfrm>
          <a:off x="5116513" y="5638800"/>
          <a:ext cx="2984500" cy="800100"/>
        </p:xfrm>
        <a:graphic>
          <a:graphicData uri="http://schemas.openxmlformats.org/presentationml/2006/ole">
            <mc:AlternateContent xmlns:mc="http://schemas.openxmlformats.org/markup-compatibility/2006">
              <mc:Choice xmlns:v="urn:schemas-microsoft-com:vml" Requires="v">
                <p:oleObj name="Équation" r:id="rId13" imgW="1625400" imgH="431640" progId="Equation.3">
                  <p:embed/>
                </p:oleObj>
              </mc:Choice>
              <mc:Fallback>
                <p:oleObj name="Équation" r:id="rId13" imgW="1625400" imgH="431640" progId="Equation.3">
                  <p:embed/>
                  <p:pic>
                    <p:nvPicPr>
                      <p:cNvPr id="164871" name="Object 20"/>
                      <p:cNvPicPr>
                        <a:picLocks noChangeAspect="1" noChangeArrowheads="1"/>
                      </p:cNvPicPr>
                      <p:nvPr/>
                    </p:nvPicPr>
                    <p:blipFill>
                      <a:blip r:embed="rId14"/>
                      <a:srcRect/>
                      <a:stretch>
                        <a:fillRect/>
                      </a:stretch>
                    </p:blipFill>
                    <p:spPr bwMode="auto">
                      <a:xfrm>
                        <a:off x="5116513" y="5638800"/>
                        <a:ext cx="2984500" cy="800100"/>
                      </a:xfrm>
                      <a:prstGeom prst="rect">
                        <a:avLst/>
                      </a:prstGeom>
                      <a:solidFill>
                        <a:schemeClr val="accent2"/>
                      </a:solidFill>
                      <a:ln>
                        <a:noFill/>
                      </a:ln>
                      <a:effectLst>
                        <a:outerShdw dist="107763" dir="18900000" algn="ctr" rotWithShape="0">
                          <a:srgbClr val="808080"/>
                        </a:outerShdw>
                      </a:effectLst>
                    </p:spPr>
                  </p:pic>
                </p:oleObj>
              </mc:Fallback>
            </mc:AlternateContent>
          </a:graphicData>
        </a:graphic>
      </p:graphicFrame>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2133601" y="609600"/>
            <a:ext cx="6842125" cy="762000"/>
          </a:xfrm>
        </p:spPr>
        <p:txBody>
          <a:bodyPr>
            <a:normAutofit fontScale="90000"/>
          </a:bodyPr>
          <a:lstStyle/>
          <a:p>
            <a:pPr eaLnBrk="1" hangingPunct="1">
              <a:buFontTx/>
              <a:buChar char="•"/>
              <a:defRPr/>
            </a:pPr>
            <a:r>
              <a:rPr lang="fr-FR" sz="2600" i="1">
                <a:effectLst>
                  <a:outerShdw blurRad="38100" dist="38100" dir="2700000" algn="tl">
                    <a:srgbClr val="C0C0C0"/>
                  </a:outerShdw>
                </a:effectLst>
              </a:rPr>
              <a:t>Champ, potentiel et largeur de zone d’espace (1)</a:t>
            </a:r>
            <a:endParaRPr lang="fr-FR" sz="2600" i="1" baseline="-25000">
              <a:effectLst>
                <a:outerShdw blurRad="38100" dist="38100" dir="2700000" algn="tl">
                  <a:srgbClr val="C0C0C0"/>
                </a:outerShdw>
              </a:effectLst>
            </a:endParaRPr>
          </a:p>
        </p:txBody>
      </p:sp>
      <p:sp>
        <p:nvSpPr>
          <p:cNvPr id="471043" name="Rectangle 3"/>
          <p:cNvSpPr>
            <a:spLocks noGrp="1" noChangeArrowheads="1"/>
          </p:cNvSpPr>
          <p:nvPr>
            <p:ph type="body" sz="half" idx="1"/>
          </p:nvPr>
        </p:nvSpPr>
        <p:spPr>
          <a:xfrm>
            <a:off x="2286000" y="1524000"/>
            <a:ext cx="4419600" cy="1295400"/>
          </a:xfrm>
        </p:spPr>
        <p:txBody>
          <a:bodyPr/>
          <a:lstStyle/>
          <a:p>
            <a:pPr eaLnBrk="1" hangingPunct="1">
              <a:defRPr/>
            </a:pPr>
            <a:r>
              <a:rPr lang="fr-FR" sz="2000" i="1">
                <a:solidFill>
                  <a:srgbClr val="FF3300"/>
                </a:solidFill>
                <a:effectLst>
                  <a:outerShdw blurRad="38100" dist="38100" dir="2700000" algn="tl">
                    <a:srgbClr val="C0C0C0"/>
                  </a:outerShdw>
                </a:effectLst>
                <a:cs typeface="Times New Roman" pitchFamily="18" charset="0"/>
              </a:rPr>
              <a:t>Equation de Poisson:</a:t>
            </a:r>
            <a:r>
              <a:rPr lang="fr-FR" sz="2000">
                <a:cs typeface="Times New Roman" pitchFamily="18" charset="0"/>
              </a:rPr>
              <a:t> </a:t>
            </a:r>
          </a:p>
        </p:txBody>
      </p:sp>
      <p:sp>
        <p:nvSpPr>
          <p:cNvPr id="165895" name="Espace réservé du numéro de diapositive 6"/>
          <p:cNvSpPr>
            <a:spLocks noGrp="1"/>
          </p:cNvSpPr>
          <p:nvPr>
            <p:ph type="sldNum" sz="quarter" idx="12"/>
          </p:nvPr>
        </p:nvSpPr>
        <p:spPr>
          <a:noFill/>
        </p:spPr>
        <p:txBody>
          <a:bodyPr/>
          <a:lstStyle/>
          <a:p>
            <a:fld id="{B542A32F-A047-480D-9BFA-73431A1D6B51}" type="slidenum">
              <a:rPr lang="fr-FR" altLang="en-US"/>
              <a:pPr/>
              <a:t>293</a:t>
            </a:fld>
            <a:endParaRPr lang="fr-FR" altLang="en-US"/>
          </a:p>
        </p:txBody>
      </p:sp>
      <p:sp>
        <p:nvSpPr>
          <p:cNvPr id="165898" name="Rectangle 4"/>
          <p:cNvSpPr>
            <a:spLocks noChangeArrowheads="1"/>
          </p:cNvSpPr>
          <p:nvPr/>
        </p:nvSpPr>
        <p:spPr bwMode="auto">
          <a:xfrm>
            <a:off x="5543550" y="3200400"/>
            <a:ext cx="9144000" cy="369332"/>
          </a:xfrm>
          <a:prstGeom prst="rect">
            <a:avLst/>
          </a:prstGeom>
          <a:noFill/>
          <a:ln w="9525">
            <a:noFill/>
            <a:miter lim="800000"/>
            <a:headEnd/>
            <a:tailEnd/>
          </a:ln>
        </p:spPr>
        <p:txBody>
          <a:bodyPr>
            <a:spAutoFit/>
          </a:bodyPr>
          <a:lstStyle/>
          <a:p>
            <a:endParaRPr lang="fr-FR"/>
          </a:p>
        </p:txBody>
      </p:sp>
      <p:graphicFrame>
        <p:nvGraphicFramePr>
          <p:cNvPr id="165890" name="Object 5"/>
          <p:cNvGraphicFramePr>
            <a:graphicFrameLocks noChangeAspect="1"/>
          </p:cNvGraphicFramePr>
          <p:nvPr/>
        </p:nvGraphicFramePr>
        <p:xfrm>
          <a:off x="3200401" y="2062163"/>
          <a:ext cx="1935163" cy="819150"/>
        </p:xfrm>
        <a:graphic>
          <a:graphicData uri="http://schemas.openxmlformats.org/presentationml/2006/ole">
            <mc:AlternateContent xmlns:mc="http://schemas.openxmlformats.org/markup-compatibility/2006">
              <mc:Choice xmlns:v="urn:schemas-microsoft-com:vml" Requires="v">
                <p:oleObj name="Equation" r:id="rId3" imgW="1079280" imgH="457200" progId="Equation.3">
                  <p:embed/>
                </p:oleObj>
              </mc:Choice>
              <mc:Fallback>
                <p:oleObj name="Equation" r:id="rId3" imgW="1079280" imgH="457200" progId="Equation.3">
                  <p:embed/>
                  <p:pic>
                    <p:nvPicPr>
                      <p:cNvPr id="16589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2062163"/>
                        <a:ext cx="1935163"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046" name="Rectangle 6"/>
          <p:cNvSpPr>
            <a:spLocks noChangeArrowheads="1"/>
          </p:cNvSpPr>
          <p:nvPr/>
        </p:nvSpPr>
        <p:spPr bwMode="auto">
          <a:xfrm>
            <a:off x="2286000" y="3124200"/>
            <a:ext cx="4419600" cy="6096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a:solidFill>
                  <a:srgbClr val="FF3300"/>
                </a:solidFill>
                <a:effectLst>
                  <a:outerShdw blurRad="38100" dist="38100" dir="2700000" algn="tl">
                    <a:srgbClr val="C0C0C0"/>
                  </a:outerShdw>
                </a:effectLst>
                <a:latin typeface="Times New Roman" pitchFamily="18" charset="0"/>
                <a:cs typeface="Times New Roman" pitchFamily="18" charset="0"/>
              </a:rPr>
              <a:t>Dans la région N et P</a:t>
            </a:r>
            <a:r>
              <a:rPr lang="fr-FR" sz="2800" i="1">
                <a:solidFill>
                  <a:srgbClr val="FF3300"/>
                </a:solidFill>
                <a:effectLst>
                  <a:outerShdw blurRad="38100" dist="38100" dir="2700000" algn="tl">
                    <a:srgbClr val="C0C0C0"/>
                  </a:outerShdw>
                </a:effectLst>
                <a:latin typeface="Times New Roman" pitchFamily="18" charset="0"/>
                <a:cs typeface="Times New Roman" pitchFamily="18" charset="0"/>
              </a:rPr>
              <a:t>:</a:t>
            </a:r>
            <a:r>
              <a:rPr lang="fr-FR" sz="2800">
                <a:latin typeface="Times New Roman" pitchFamily="18" charset="0"/>
                <a:cs typeface="Times New Roman" pitchFamily="18" charset="0"/>
              </a:rPr>
              <a:t> </a:t>
            </a:r>
          </a:p>
        </p:txBody>
      </p:sp>
      <p:sp>
        <p:nvSpPr>
          <p:cNvPr id="165900" name="Rectangle 7"/>
          <p:cNvSpPr>
            <a:spLocks noChangeArrowheads="1"/>
          </p:cNvSpPr>
          <p:nvPr/>
        </p:nvSpPr>
        <p:spPr bwMode="auto">
          <a:xfrm>
            <a:off x="5491163" y="3200400"/>
            <a:ext cx="9144000" cy="369332"/>
          </a:xfrm>
          <a:prstGeom prst="rect">
            <a:avLst/>
          </a:prstGeom>
          <a:noFill/>
          <a:ln w="9525">
            <a:noFill/>
            <a:miter lim="800000"/>
            <a:headEnd/>
            <a:tailEnd/>
          </a:ln>
        </p:spPr>
        <p:txBody>
          <a:bodyPr>
            <a:spAutoFit/>
          </a:bodyPr>
          <a:lstStyle/>
          <a:p>
            <a:endParaRPr lang="fr-FR"/>
          </a:p>
        </p:txBody>
      </p:sp>
      <p:sp>
        <p:nvSpPr>
          <p:cNvPr id="165901" name="Rectangle 8"/>
          <p:cNvSpPr>
            <a:spLocks noChangeArrowheads="1"/>
          </p:cNvSpPr>
          <p:nvPr/>
        </p:nvSpPr>
        <p:spPr bwMode="auto">
          <a:xfrm>
            <a:off x="5738813" y="3314700"/>
            <a:ext cx="9144000" cy="369332"/>
          </a:xfrm>
          <a:prstGeom prst="rect">
            <a:avLst/>
          </a:prstGeom>
          <a:noFill/>
          <a:ln w="9525">
            <a:noFill/>
            <a:miter lim="800000"/>
            <a:headEnd/>
            <a:tailEnd/>
          </a:ln>
        </p:spPr>
        <p:txBody>
          <a:bodyPr>
            <a:spAutoFit/>
          </a:bodyPr>
          <a:lstStyle/>
          <a:p>
            <a:endParaRPr lang="fr-FR"/>
          </a:p>
        </p:txBody>
      </p:sp>
      <p:sp>
        <p:nvSpPr>
          <p:cNvPr id="165902" name="Rectangle 9"/>
          <p:cNvSpPr>
            <a:spLocks noChangeArrowheads="1"/>
          </p:cNvSpPr>
          <p:nvPr/>
        </p:nvSpPr>
        <p:spPr bwMode="auto">
          <a:xfrm>
            <a:off x="5500688" y="3200400"/>
            <a:ext cx="9144000" cy="369332"/>
          </a:xfrm>
          <a:prstGeom prst="rect">
            <a:avLst/>
          </a:prstGeom>
          <a:noFill/>
          <a:ln w="9525">
            <a:noFill/>
            <a:miter lim="800000"/>
            <a:headEnd/>
            <a:tailEnd/>
          </a:ln>
        </p:spPr>
        <p:txBody>
          <a:bodyPr>
            <a:spAutoFit/>
          </a:bodyPr>
          <a:lstStyle/>
          <a:p>
            <a:endParaRPr lang="fr-FR"/>
          </a:p>
        </p:txBody>
      </p:sp>
      <p:sp>
        <p:nvSpPr>
          <p:cNvPr id="165903" name="Rectangle 10"/>
          <p:cNvSpPr>
            <a:spLocks noChangeArrowheads="1"/>
          </p:cNvSpPr>
          <p:nvPr/>
        </p:nvSpPr>
        <p:spPr bwMode="auto">
          <a:xfrm>
            <a:off x="5681663" y="3319463"/>
            <a:ext cx="9144000" cy="369332"/>
          </a:xfrm>
          <a:prstGeom prst="rect">
            <a:avLst/>
          </a:prstGeom>
          <a:noFill/>
          <a:ln w="9525">
            <a:noFill/>
            <a:miter lim="800000"/>
            <a:headEnd/>
            <a:tailEnd/>
          </a:ln>
        </p:spPr>
        <p:txBody>
          <a:bodyPr>
            <a:spAutoFit/>
          </a:bodyPr>
          <a:lstStyle/>
          <a:p>
            <a:endParaRPr lang="fr-FR"/>
          </a:p>
        </p:txBody>
      </p:sp>
      <p:grpSp>
        <p:nvGrpSpPr>
          <p:cNvPr id="165904" name="Group 11"/>
          <p:cNvGrpSpPr>
            <a:grpSpLocks/>
          </p:cNvGrpSpPr>
          <p:nvPr/>
        </p:nvGrpSpPr>
        <p:grpSpPr bwMode="auto">
          <a:xfrm>
            <a:off x="2432050" y="3937000"/>
            <a:ext cx="3968750" cy="1778000"/>
            <a:chOff x="606" y="2016"/>
            <a:chExt cx="2433" cy="927"/>
          </a:xfrm>
        </p:grpSpPr>
        <p:graphicFrame>
          <p:nvGraphicFramePr>
            <p:cNvPr id="165891" name="Object 12"/>
            <p:cNvGraphicFramePr>
              <a:graphicFrameLocks noChangeAspect="1"/>
            </p:cNvGraphicFramePr>
            <p:nvPr/>
          </p:nvGraphicFramePr>
          <p:xfrm>
            <a:off x="624" y="2016"/>
            <a:ext cx="1062" cy="402"/>
          </p:xfrm>
          <a:graphic>
            <a:graphicData uri="http://schemas.openxmlformats.org/presentationml/2006/ole">
              <mc:AlternateContent xmlns:mc="http://schemas.openxmlformats.org/markup-compatibility/2006">
                <mc:Choice xmlns:v="urn:schemas-microsoft-com:vml" Requires="v">
                  <p:oleObj r:id="rId5" imgW="1206500" imgH="457200" progId="Equation.3">
                    <p:embed/>
                  </p:oleObj>
                </mc:Choice>
                <mc:Fallback>
                  <p:oleObj r:id="rId5" imgW="1206500" imgH="457200" progId="Equation.3">
                    <p:embed/>
                    <p:pic>
                      <p:nvPicPr>
                        <p:cNvPr id="165891"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2016"/>
                          <a:ext cx="1062" cy="4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892" name="Object 13"/>
            <p:cNvGraphicFramePr>
              <a:graphicFrameLocks noChangeAspect="1"/>
            </p:cNvGraphicFramePr>
            <p:nvPr/>
          </p:nvGraphicFramePr>
          <p:xfrm>
            <a:off x="2274" y="2128"/>
            <a:ext cx="702" cy="224"/>
          </p:xfrm>
          <a:graphic>
            <a:graphicData uri="http://schemas.openxmlformats.org/presentationml/2006/ole">
              <mc:AlternateContent xmlns:mc="http://schemas.openxmlformats.org/markup-compatibility/2006">
                <mc:Choice xmlns:v="urn:schemas-microsoft-com:vml" Requires="v">
                  <p:oleObj r:id="rId7" imgW="711200" imgH="228600" progId="Equation.3">
                    <p:embed/>
                  </p:oleObj>
                </mc:Choice>
                <mc:Fallback>
                  <p:oleObj r:id="rId7" imgW="711200" imgH="228600" progId="Equation.3">
                    <p:embed/>
                    <p:pic>
                      <p:nvPicPr>
                        <p:cNvPr id="165892"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4" y="2128"/>
                          <a:ext cx="702" cy="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893" name="Object 14"/>
            <p:cNvGraphicFramePr>
              <a:graphicFrameLocks noChangeAspect="1"/>
            </p:cNvGraphicFramePr>
            <p:nvPr/>
          </p:nvGraphicFramePr>
          <p:xfrm>
            <a:off x="606" y="2529"/>
            <a:ext cx="1074" cy="414"/>
          </p:xfrm>
          <a:graphic>
            <a:graphicData uri="http://schemas.openxmlformats.org/presentationml/2006/ole">
              <mc:AlternateContent xmlns:mc="http://schemas.openxmlformats.org/markup-compatibility/2006">
                <mc:Choice xmlns:v="urn:schemas-microsoft-com:vml" Requires="v">
                  <p:oleObj r:id="rId9" imgW="1193800" imgH="457200" progId="Equation.3">
                    <p:embed/>
                  </p:oleObj>
                </mc:Choice>
                <mc:Fallback>
                  <p:oleObj r:id="rId9" imgW="1193800" imgH="457200" progId="Equation.3">
                    <p:embed/>
                    <p:pic>
                      <p:nvPicPr>
                        <p:cNvPr id="165893"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 y="2529"/>
                          <a:ext cx="1074" cy="4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894" name="Object 15"/>
            <p:cNvGraphicFramePr>
              <a:graphicFrameLocks noChangeAspect="1"/>
            </p:cNvGraphicFramePr>
            <p:nvPr/>
          </p:nvGraphicFramePr>
          <p:xfrm>
            <a:off x="2121" y="2594"/>
            <a:ext cx="918" cy="242"/>
          </p:xfrm>
          <a:graphic>
            <a:graphicData uri="http://schemas.openxmlformats.org/presentationml/2006/ole">
              <mc:AlternateContent xmlns:mc="http://schemas.openxmlformats.org/markup-compatibility/2006">
                <mc:Choice xmlns:v="urn:schemas-microsoft-com:vml" Requires="v">
                  <p:oleObj r:id="rId11" imgW="825142" imgH="215806" progId="Equation.3">
                    <p:embed/>
                  </p:oleObj>
                </mc:Choice>
                <mc:Fallback>
                  <p:oleObj r:id="rId11" imgW="825142" imgH="215806" progId="Equation.3">
                    <p:embed/>
                    <p:pic>
                      <p:nvPicPr>
                        <p:cNvPr id="165894"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1" y="2594"/>
                          <a:ext cx="918"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5905" name="Rectangle 16"/>
          <p:cNvSpPr>
            <a:spLocks noChangeArrowheads="1"/>
          </p:cNvSpPr>
          <p:nvPr/>
        </p:nvSpPr>
        <p:spPr bwMode="auto">
          <a:xfrm>
            <a:off x="5372100" y="3205163"/>
            <a:ext cx="9144000" cy="369332"/>
          </a:xfrm>
          <a:prstGeom prst="rect">
            <a:avLst/>
          </a:prstGeom>
          <a:noFill/>
          <a:ln w="9525">
            <a:noFill/>
            <a:miter lim="800000"/>
            <a:headEnd/>
            <a:tailEnd/>
          </a:ln>
        </p:spPr>
        <p:txBody>
          <a:bodyPr>
            <a:spAutoFit/>
          </a:bodyPr>
          <a:lstStyle/>
          <a:p>
            <a:endParaRPr lang="fr-FR"/>
          </a:p>
        </p:txBody>
      </p:sp>
      <p:sp>
        <p:nvSpPr>
          <p:cNvPr id="165906" name="Rectangle 17"/>
          <p:cNvSpPr>
            <a:spLocks noChangeArrowheads="1"/>
          </p:cNvSpPr>
          <p:nvPr/>
        </p:nvSpPr>
        <p:spPr bwMode="auto">
          <a:xfrm>
            <a:off x="5386388" y="3205163"/>
            <a:ext cx="9144000" cy="369332"/>
          </a:xfrm>
          <a:prstGeom prst="rect">
            <a:avLst/>
          </a:prstGeom>
          <a:noFill/>
          <a:ln w="9525">
            <a:noFill/>
            <a:miter lim="800000"/>
            <a:headEnd/>
            <a:tailEnd/>
          </a:ln>
        </p:spPr>
        <p:txBody>
          <a:bodyPr>
            <a:spAutoFit/>
          </a:bodyPr>
          <a:lstStyle/>
          <a:p>
            <a:endParaRPr lang="fr-FR"/>
          </a:p>
        </p:txBody>
      </p:sp>
      <p:grpSp>
        <p:nvGrpSpPr>
          <p:cNvPr id="165907" name="Group 18"/>
          <p:cNvGrpSpPr>
            <a:grpSpLocks/>
          </p:cNvGrpSpPr>
          <p:nvPr/>
        </p:nvGrpSpPr>
        <p:grpSpPr bwMode="auto">
          <a:xfrm>
            <a:off x="6781801" y="1600200"/>
            <a:ext cx="3381375" cy="4940300"/>
            <a:chOff x="3312" y="1008"/>
            <a:chExt cx="2130" cy="3112"/>
          </a:xfrm>
        </p:grpSpPr>
        <p:pic>
          <p:nvPicPr>
            <p:cNvPr id="165908" name="Picture 19" descr="mathieu21p"/>
            <p:cNvPicPr>
              <a:picLocks noChangeAspect="1" noChangeArrowheads="1"/>
            </p:cNvPicPr>
            <p:nvPr/>
          </p:nvPicPr>
          <p:blipFill>
            <a:blip r:embed="rId13" cstate="print">
              <a:clrChange>
                <a:clrFrom>
                  <a:srgbClr val="FFFFFF"/>
                </a:clrFrom>
                <a:clrTo>
                  <a:srgbClr val="FFFFFF">
                    <a:alpha val="0"/>
                  </a:srgbClr>
                </a:clrTo>
              </a:clrChange>
              <a:lum contrast="6000"/>
            </a:blip>
            <a:srcRect/>
            <a:stretch>
              <a:fillRect/>
            </a:stretch>
          </p:blipFill>
          <p:spPr bwMode="auto">
            <a:xfrm>
              <a:off x="3312" y="1008"/>
              <a:ext cx="2130" cy="3112"/>
            </a:xfrm>
            <a:prstGeom prst="rect">
              <a:avLst/>
            </a:prstGeom>
            <a:noFill/>
            <a:ln w="9525">
              <a:noFill/>
              <a:miter lim="800000"/>
              <a:headEnd/>
              <a:tailEnd/>
            </a:ln>
          </p:spPr>
        </p:pic>
        <p:sp>
          <p:nvSpPr>
            <p:cNvPr id="165909" name="Text Box 20"/>
            <p:cNvSpPr txBox="1">
              <a:spLocks noChangeArrowheads="1"/>
            </p:cNvSpPr>
            <p:nvPr/>
          </p:nvSpPr>
          <p:spPr bwMode="auto">
            <a:xfrm>
              <a:off x="3969" y="3810"/>
              <a:ext cx="336" cy="173"/>
            </a:xfrm>
            <a:prstGeom prst="rect">
              <a:avLst/>
            </a:prstGeom>
            <a:solidFill>
              <a:schemeClr val="bg1"/>
            </a:solidFill>
            <a:ln w="9525">
              <a:noFill/>
              <a:miter lim="800000"/>
              <a:headEnd/>
              <a:tailEnd/>
            </a:ln>
          </p:spPr>
          <p:txBody>
            <a:bodyPr>
              <a:spAutoFit/>
            </a:bodyPr>
            <a:lstStyle/>
            <a:p>
              <a:r>
                <a:rPr kumimoji="1" lang="fr-FR" sz="1200" i="1">
                  <a:solidFill>
                    <a:srgbClr val="FF3300"/>
                  </a:solidFill>
                  <a:latin typeface="Times New Roman" pitchFamily="18" charset="0"/>
                </a:rPr>
                <a:t>-W</a:t>
              </a:r>
              <a:r>
                <a:rPr kumimoji="1" lang="fr-FR" sz="1200" i="1" baseline="-25000">
                  <a:solidFill>
                    <a:srgbClr val="FF3300"/>
                  </a:solidFill>
                  <a:latin typeface="Times New Roman" pitchFamily="18" charset="0"/>
                </a:rPr>
                <a:t>P</a:t>
              </a:r>
              <a:endParaRPr kumimoji="1" lang="fr-FR" sz="1200" i="1">
                <a:solidFill>
                  <a:srgbClr val="FF3300"/>
                </a:solidFill>
                <a:latin typeface="Times New Roman" pitchFamily="18" charset="0"/>
              </a:endParaRPr>
            </a:p>
          </p:txBody>
        </p:sp>
        <p:sp>
          <p:nvSpPr>
            <p:cNvPr id="165910" name="Text Box 21"/>
            <p:cNvSpPr txBox="1">
              <a:spLocks noChangeArrowheads="1"/>
            </p:cNvSpPr>
            <p:nvPr/>
          </p:nvSpPr>
          <p:spPr bwMode="auto">
            <a:xfrm>
              <a:off x="4704" y="3792"/>
              <a:ext cx="336" cy="173"/>
            </a:xfrm>
            <a:prstGeom prst="rect">
              <a:avLst/>
            </a:prstGeom>
            <a:solidFill>
              <a:schemeClr val="bg1"/>
            </a:solidFill>
            <a:ln w="9525">
              <a:noFill/>
              <a:miter lim="800000"/>
              <a:headEnd/>
              <a:tailEnd/>
            </a:ln>
          </p:spPr>
          <p:txBody>
            <a:bodyPr>
              <a:spAutoFit/>
            </a:bodyPr>
            <a:lstStyle/>
            <a:p>
              <a:r>
                <a:rPr kumimoji="1" lang="fr-FR" sz="1200" i="1">
                  <a:solidFill>
                    <a:srgbClr val="FF3300"/>
                  </a:solidFill>
                  <a:latin typeface="Times New Roman" pitchFamily="18" charset="0"/>
                </a:rPr>
                <a:t>-W</a:t>
              </a:r>
              <a:r>
                <a:rPr kumimoji="1" lang="fr-FR" sz="1200" i="1" baseline="-25000">
                  <a:solidFill>
                    <a:srgbClr val="FF3300"/>
                  </a:solidFill>
                  <a:latin typeface="Times New Roman" pitchFamily="18" charset="0"/>
                </a:rPr>
                <a:t>N</a:t>
              </a:r>
              <a:endParaRPr kumimoji="1" lang="fr-FR" sz="1200" i="1">
                <a:solidFill>
                  <a:srgbClr val="FF3300"/>
                </a:solidFill>
                <a:latin typeface="Times New Roman" pitchFamily="18" charset="0"/>
              </a:endParaRPr>
            </a:p>
          </p:txBody>
        </p:sp>
      </p:gr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4" name="Rectangle 6"/>
          <p:cNvSpPr>
            <a:spLocks noGrp="1" noChangeArrowheads="1"/>
          </p:cNvSpPr>
          <p:nvPr>
            <p:ph type="title"/>
          </p:nvPr>
        </p:nvSpPr>
        <p:spPr>
          <a:xfrm>
            <a:off x="2209800" y="533400"/>
            <a:ext cx="7126288" cy="762000"/>
          </a:xfrm>
        </p:spPr>
        <p:txBody>
          <a:bodyPr/>
          <a:lstStyle/>
          <a:p>
            <a:pPr eaLnBrk="1" hangingPunct="1">
              <a:buFontTx/>
              <a:buChar char="•"/>
              <a:defRPr/>
            </a:pPr>
            <a:r>
              <a:rPr lang="fr-FR" sz="2600" i="1">
                <a:effectLst>
                  <a:outerShdw blurRad="38100" dist="38100" dir="2700000" algn="tl">
                    <a:srgbClr val="C0C0C0"/>
                  </a:outerShdw>
                </a:effectLst>
              </a:rPr>
              <a:t>Champ, potentiel et largeur de zone d’espace (2)</a:t>
            </a:r>
            <a:endParaRPr lang="fr-FR" sz="2600" i="1" baseline="-25000">
              <a:effectLst>
                <a:outerShdw blurRad="38100" dist="38100" dir="2700000" algn="tl">
                  <a:srgbClr val="C0C0C0"/>
                </a:outerShdw>
              </a:effectLst>
            </a:endParaRPr>
          </a:p>
        </p:txBody>
      </p:sp>
      <p:sp>
        <p:nvSpPr>
          <p:cNvPr id="166918" name="Espace réservé du numéro de diapositive 6"/>
          <p:cNvSpPr>
            <a:spLocks noGrp="1"/>
          </p:cNvSpPr>
          <p:nvPr>
            <p:ph type="sldNum" sz="quarter" idx="12"/>
          </p:nvPr>
        </p:nvSpPr>
        <p:spPr>
          <a:noFill/>
        </p:spPr>
        <p:txBody>
          <a:bodyPr/>
          <a:lstStyle/>
          <a:p>
            <a:fld id="{9906270A-48C0-4262-8A2D-A6E7551C324F}" type="slidenum">
              <a:rPr lang="fr-FR" altLang="en-US"/>
              <a:pPr/>
              <a:t>294</a:t>
            </a:fld>
            <a:endParaRPr lang="fr-FR" altLang="en-US"/>
          </a:p>
        </p:txBody>
      </p:sp>
      <p:sp>
        <p:nvSpPr>
          <p:cNvPr id="166919" name="Rectangle 2"/>
          <p:cNvSpPr>
            <a:spLocks noChangeArrowheads="1"/>
          </p:cNvSpPr>
          <p:nvPr/>
        </p:nvSpPr>
        <p:spPr bwMode="auto">
          <a:xfrm>
            <a:off x="2057400" y="2209800"/>
            <a:ext cx="44196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000">
                <a:latin typeface="Times New Roman" pitchFamily="18" charset="0"/>
                <a:cs typeface="Times New Roman" pitchFamily="18" charset="0"/>
              </a:rPr>
              <a:t>Champ électrique E(x)</a:t>
            </a:r>
            <a:endParaRPr lang="fr-FR" sz="2800">
              <a:latin typeface="Times New Roman" pitchFamily="18" charset="0"/>
              <a:cs typeface="Times New Roman" pitchFamily="18" charset="0"/>
            </a:endParaRPr>
          </a:p>
        </p:txBody>
      </p:sp>
      <p:grpSp>
        <p:nvGrpSpPr>
          <p:cNvPr id="166920" name="Group 3"/>
          <p:cNvGrpSpPr>
            <a:grpSpLocks/>
          </p:cNvGrpSpPr>
          <p:nvPr/>
        </p:nvGrpSpPr>
        <p:grpSpPr bwMode="auto">
          <a:xfrm>
            <a:off x="2133600" y="2971801"/>
            <a:ext cx="4381500" cy="644525"/>
            <a:chOff x="618" y="3156"/>
            <a:chExt cx="2760" cy="406"/>
          </a:xfrm>
        </p:grpSpPr>
        <p:graphicFrame>
          <p:nvGraphicFramePr>
            <p:cNvPr id="166916" name="Object 4"/>
            <p:cNvGraphicFramePr>
              <a:graphicFrameLocks noChangeAspect="1"/>
            </p:cNvGraphicFramePr>
            <p:nvPr/>
          </p:nvGraphicFramePr>
          <p:xfrm>
            <a:off x="618" y="3173"/>
            <a:ext cx="1308" cy="389"/>
          </p:xfrm>
          <a:graphic>
            <a:graphicData uri="http://schemas.openxmlformats.org/presentationml/2006/ole">
              <mc:AlternateContent xmlns:mc="http://schemas.openxmlformats.org/markup-compatibility/2006">
                <mc:Choice xmlns:v="urn:schemas-microsoft-com:vml" Requires="v">
                  <p:oleObj name="Equation" r:id="rId3" imgW="1460160" imgH="431640" progId="Equation.3">
                    <p:embed/>
                  </p:oleObj>
                </mc:Choice>
                <mc:Fallback>
                  <p:oleObj name="Equation" r:id="rId3" imgW="1460160" imgH="431640" progId="Equation.3">
                    <p:embed/>
                    <p:pic>
                      <p:nvPicPr>
                        <p:cNvPr id="1669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 y="3173"/>
                          <a:ext cx="1308" cy="3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917" name="Object 5"/>
            <p:cNvGraphicFramePr>
              <a:graphicFrameLocks noChangeAspect="1"/>
            </p:cNvGraphicFramePr>
            <p:nvPr/>
          </p:nvGraphicFramePr>
          <p:xfrm>
            <a:off x="2029" y="3156"/>
            <a:ext cx="1349" cy="402"/>
          </p:xfrm>
          <a:graphic>
            <a:graphicData uri="http://schemas.openxmlformats.org/presentationml/2006/ole">
              <mc:AlternateContent xmlns:mc="http://schemas.openxmlformats.org/markup-compatibility/2006">
                <mc:Choice xmlns:v="urn:schemas-microsoft-com:vml" Requires="v">
                  <p:oleObj name="Equation" r:id="rId5" imgW="1460160" imgH="431640" progId="Equation.3">
                    <p:embed/>
                  </p:oleObj>
                </mc:Choice>
                <mc:Fallback>
                  <p:oleObj name="Equation" r:id="rId5" imgW="1460160" imgH="431640" progId="Equation.3">
                    <p:embed/>
                    <p:pic>
                      <p:nvPicPr>
                        <p:cNvPr id="16691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9" y="3156"/>
                          <a:ext cx="1349" cy="4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6922" name="Rectangle 7"/>
          <p:cNvSpPr>
            <a:spLocks noChangeArrowheads="1"/>
          </p:cNvSpPr>
          <p:nvPr/>
        </p:nvSpPr>
        <p:spPr bwMode="auto">
          <a:xfrm>
            <a:off x="1981200" y="3505200"/>
            <a:ext cx="44196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000">
                <a:latin typeface="Times New Roman" pitchFamily="18" charset="0"/>
                <a:cs typeface="Times New Roman" pitchFamily="18" charset="0"/>
              </a:rPr>
              <a:t>Continuité du champ en x=0</a:t>
            </a:r>
            <a:r>
              <a:rPr lang="fr-FR" sz="2800">
                <a:latin typeface="Times New Roman" pitchFamily="18" charset="0"/>
                <a:cs typeface="Times New Roman" pitchFamily="18" charset="0"/>
              </a:rPr>
              <a:t>: </a:t>
            </a:r>
          </a:p>
        </p:txBody>
      </p:sp>
      <p:sp>
        <p:nvSpPr>
          <p:cNvPr id="166923" name="Rectangle 8"/>
          <p:cNvSpPr>
            <a:spLocks noChangeArrowheads="1"/>
          </p:cNvSpPr>
          <p:nvPr/>
        </p:nvSpPr>
        <p:spPr bwMode="auto">
          <a:xfrm>
            <a:off x="5600700" y="3314700"/>
            <a:ext cx="9144000" cy="369332"/>
          </a:xfrm>
          <a:prstGeom prst="rect">
            <a:avLst/>
          </a:prstGeom>
          <a:noFill/>
          <a:ln w="9525">
            <a:noFill/>
            <a:miter lim="800000"/>
            <a:headEnd/>
            <a:tailEnd/>
          </a:ln>
        </p:spPr>
        <p:txBody>
          <a:bodyPr>
            <a:spAutoFit/>
          </a:bodyPr>
          <a:lstStyle/>
          <a:p>
            <a:endParaRPr lang="fr-FR"/>
          </a:p>
        </p:txBody>
      </p:sp>
      <p:graphicFrame>
        <p:nvGraphicFramePr>
          <p:cNvPr id="166914" name="Object 9"/>
          <p:cNvGraphicFramePr>
            <a:graphicFrameLocks noChangeAspect="1"/>
          </p:cNvGraphicFramePr>
          <p:nvPr/>
        </p:nvGraphicFramePr>
        <p:xfrm>
          <a:off x="3048000" y="4114801"/>
          <a:ext cx="2209800" cy="511175"/>
        </p:xfrm>
        <a:graphic>
          <a:graphicData uri="http://schemas.openxmlformats.org/presentationml/2006/ole">
            <mc:AlternateContent xmlns:mc="http://schemas.openxmlformats.org/markup-compatibility/2006">
              <mc:Choice xmlns:v="urn:schemas-microsoft-com:vml" Requires="v">
                <p:oleObj r:id="rId7" imgW="990600" imgH="228600" progId="Equation.3">
                  <p:embed/>
                </p:oleObj>
              </mc:Choice>
              <mc:Fallback>
                <p:oleObj r:id="rId7" imgW="990600" imgH="228600" progId="Equation.3">
                  <p:embed/>
                  <p:pic>
                    <p:nvPicPr>
                      <p:cNvPr id="166914"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114801"/>
                        <a:ext cx="2209800" cy="51117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6924" name="Rectangle 10"/>
          <p:cNvSpPr>
            <a:spLocks noChangeArrowheads="1"/>
          </p:cNvSpPr>
          <p:nvPr/>
        </p:nvSpPr>
        <p:spPr bwMode="auto">
          <a:xfrm>
            <a:off x="5181600" y="3205163"/>
            <a:ext cx="9144000" cy="369332"/>
          </a:xfrm>
          <a:prstGeom prst="rect">
            <a:avLst/>
          </a:prstGeom>
          <a:noFill/>
          <a:ln w="9525">
            <a:noFill/>
            <a:miter lim="800000"/>
            <a:headEnd/>
            <a:tailEnd/>
          </a:ln>
        </p:spPr>
        <p:txBody>
          <a:bodyPr>
            <a:spAutoFit/>
          </a:bodyPr>
          <a:lstStyle/>
          <a:p>
            <a:endParaRPr lang="fr-FR"/>
          </a:p>
        </p:txBody>
      </p:sp>
      <p:graphicFrame>
        <p:nvGraphicFramePr>
          <p:cNvPr id="166915" name="Object 11"/>
          <p:cNvGraphicFramePr>
            <a:graphicFrameLocks noChangeAspect="1"/>
          </p:cNvGraphicFramePr>
          <p:nvPr/>
        </p:nvGraphicFramePr>
        <p:xfrm>
          <a:off x="2286000" y="5105400"/>
          <a:ext cx="3657600" cy="895350"/>
        </p:xfrm>
        <a:graphic>
          <a:graphicData uri="http://schemas.openxmlformats.org/presentationml/2006/ole">
            <mc:AlternateContent xmlns:mc="http://schemas.openxmlformats.org/markup-compatibility/2006">
              <mc:Choice xmlns:v="urn:schemas-microsoft-com:vml" Requires="v">
                <p:oleObj r:id="rId9" imgW="1828800" imgH="444500" progId="Equation.3">
                  <p:embed/>
                </p:oleObj>
              </mc:Choice>
              <mc:Fallback>
                <p:oleObj r:id="rId9" imgW="1828800" imgH="444500" progId="Equation.3">
                  <p:embed/>
                  <p:pic>
                    <p:nvPicPr>
                      <p:cNvPr id="166915"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5105400"/>
                        <a:ext cx="3657600"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6925" name="Group 12"/>
          <p:cNvGrpSpPr>
            <a:grpSpLocks/>
          </p:cNvGrpSpPr>
          <p:nvPr/>
        </p:nvGrpSpPr>
        <p:grpSpPr bwMode="auto">
          <a:xfrm>
            <a:off x="6781801" y="1600200"/>
            <a:ext cx="3381375" cy="4940300"/>
            <a:chOff x="3312" y="1008"/>
            <a:chExt cx="2130" cy="3112"/>
          </a:xfrm>
        </p:grpSpPr>
        <p:pic>
          <p:nvPicPr>
            <p:cNvPr id="166926" name="Picture 13" descr="mathieu21p"/>
            <p:cNvPicPr>
              <a:picLocks noChangeAspect="1" noChangeArrowheads="1"/>
            </p:cNvPicPr>
            <p:nvPr/>
          </p:nvPicPr>
          <p:blipFill>
            <a:blip r:embed="rId11" cstate="print">
              <a:clrChange>
                <a:clrFrom>
                  <a:srgbClr val="FFFFFF"/>
                </a:clrFrom>
                <a:clrTo>
                  <a:srgbClr val="FFFFFF">
                    <a:alpha val="0"/>
                  </a:srgbClr>
                </a:clrTo>
              </a:clrChange>
              <a:lum contrast="6000"/>
            </a:blip>
            <a:srcRect/>
            <a:stretch>
              <a:fillRect/>
            </a:stretch>
          </p:blipFill>
          <p:spPr bwMode="auto">
            <a:xfrm>
              <a:off x="3312" y="1008"/>
              <a:ext cx="2130" cy="3112"/>
            </a:xfrm>
            <a:prstGeom prst="rect">
              <a:avLst/>
            </a:prstGeom>
            <a:noFill/>
            <a:ln w="9525">
              <a:noFill/>
              <a:miter lim="800000"/>
              <a:headEnd/>
              <a:tailEnd/>
            </a:ln>
          </p:spPr>
        </p:pic>
        <p:sp>
          <p:nvSpPr>
            <p:cNvPr id="166927" name="Text Box 14"/>
            <p:cNvSpPr txBox="1">
              <a:spLocks noChangeArrowheads="1"/>
            </p:cNvSpPr>
            <p:nvPr/>
          </p:nvSpPr>
          <p:spPr bwMode="auto">
            <a:xfrm>
              <a:off x="3969" y="3810"/>
              <a:ext cx="336" cy="173"/>
            </a:xfrm>
            <a:prstGeom prst="rect">
              <a:avLst/>
            </a:prstGeom>
            <a:solidFill>
              <a:schemeClr val="bg1"/>
            </a:solidFill>
            <a:ln w="9525">
              <a:noFill/>
              <a:miter lim="800000"/>
              <a:headEnd/>
              <a:tailEnd/>
            </a:ln>
          </p:spPr>
          <p:txBody>
            <a:bodyPr>
              <a:spAutoFit/>
            </a:bodyPr>
            <a:lstStyle/>
            <a:p>
              <a:r>
                <a:rPr kumimoji="1" lang="fr-FR" sz="1200" i="1">
                  <a:latin typeface="Times New Roman" pitchFamily="18" charset="0"/>
                </a:rPr>
                <a:t>-W</a:t>
              </a:r>
              <a:r>
                <a:rPr kumimoji="1" lang="fr-FR" sz="1200" i="1" baseline="-25000">
                  <a:latin typeface="Times New Roman" pitchFamily="18" charset="0"/>
                </a:rPr>
                <a:t>P</a:t>
              </a:r>
              <a:endParaRPr kumimoji="1" lang="fr-FR" sz="1200" i="1">
                <a:latin typeface="Times New Roman" pitchFamily="18" charset="0"/>
              </a:endParaRPr>
            </a:p>
          </p:txBody>
        </p:sp>
        <p:sp>
          <p:nvSpPr>
            <p:cNvPr id="166928" name="Text Box 15"/>
            <p:cNvSpPr txBox="1">
              <a:spLocks noChangeArrowheads="1"/>
            </p:cNvSpPr>
            <p:nvPr/>
          </p:nvSpPr>
          <p:spPr bwMode="auto">
            <a:xfrm>
              <a:off x="4704" y="3792"/>
              <a:ext cx="336" cy="173"/>
            </a:xfrm>
            <a:prstGeom prst="rect">
              <a:avLst/>
            </a:prstGeom>
            <a:solidFill>
              <a:schemeClr val="bg1"/>
            </a:solidFill>
            <a:ln w="9525">
              <a:noFill/>
              <a:miter lim="800000"/>
              <a:headEnd/>
              <a:tailEnd/>
            </a:ln>
          </p:spPr>
          <p:txBody>
            <a:bodyPr>
              <a:spAutoFit/>
            </a:bodyPr>
            <a:lstStyle/>
            <a:p>
              <a:r>
                <a:rPr kumimoji="1" lang="fr-FR" sz="1200" i="1">
                  <a:latin typeface="Times New Roman" pitchFamily="18" charset="0"/>
                </a:rPr>
                <a:t>-W</a:t>
              </a:r>
              <a:r>
                <a:rPr kumimoji="1" lang="fr-FR" sz="1200" i="1" baseline="-25000">
                  <a:latin typeface="Times New Roman" pitchFamily="18" charset="0"/>
                </a:rPr>
                <a:t>N</a:t>
              </a:r>
              <a:endParaRPr kumimoji="1" lang="fr-FR" sz="1200" i="1">
                <a:latin typeface="Times New Roman" pitchFamily="18" charset="0"/>
              </a:endParaRPr>
            </a:p>
          </p:txBody>
        </p:sp>
      </p:gr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title"/>
          </p:nvPr>
        </p:nvSpPr>
        <p:spPr>
          <a:xfrm>
            <a:off x="2209800" y="533400"/>
            <a:ext cx="7126288" cy="762000"/>
          </a:xfrm>
        </p:spPr>
        <p:txBody>
          <a:bodyPr/>
          <a:lstStyle/>
          <a:p>
            <a:pPr eaLnBrk="1" hangingPunct="1">
              <a:buFontTx/>
              <a:buChar char="•"/>
              <a:defRPr/>
            </a:pPr>
            <a:r>
              <a:rPr lang="fr-FR" sz="2600" i="1">
                <a:effectLst>
                  <a:outerShdw blurRad="38100" dist="38100" dir="2700000" algn="tl">
                    <a:srgbClr val="C0C0C0"/>
                  </a:outerShdw>
                </a:effectLst>
              </a:rPr>
              <a:t>Champ, potentiel et largeur de zone d’espace (3)</a:t>
            </a:r>
          </a:p>
        </p:txBody>
      </p:sp>
      <p:sp>
        <p:nvSpPr>
          <p:cNvPr id="167944" name="Espace réservé du numéro de diapositive 6"/>
          <p:cNvSpPr>
            <a:spLocks noGrp="1"/>
          </p:cNvSpPr>
          <p:nvPr>
            <p:ph type="sldNum" sz="quarter" idx="12"/>
          </p:nvPr>
        </p:nvSpPr>
        <p:spPr>
          <a:noFill/>
        </p:spPr>
        <p:txBody>
          <a:bodyPr/>
          <a:lstStyle/>
          <a:p>
            <a:fld id="{6EC79B97-08D0-4137-803D-19FC02D093B9}" type="slidenum">
              <a:rPr lang="fr-FR" altLang="en-US"/>
              <a:pPr/>
              <a:t>295</a:t>
            </a:fld>
            <a:endParaRPr lang="fr-FR" altLang="en-US"/>
          </a:p>
        </p:txBody>
      </p:sp>
      <p:sp>
        <p:nvSpPr>
          <p:cNvPr id="475138" name="Rectangle 2"/>
          <p:cNvSpPr>
            <a:spLocks noChangeArrowheads="1"/>
          </p:cNvSpPr>
          <p:nvPr/>
        </p:nvSpPr>
        <p:spPr bwMode="auto">
          <a:xfrm>
            <a:off x="2057400" y="1524000"/>
            <a:ext cx="4419600" cy="6096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b="1" i="1">
                <a:effectLst>
                  <a:outerShdw blurRad="38100" dist="38100" dir="2700000" algn="tl">
                    <a:srgbClr val="C0C0C0"/>
                  </a:outerShdw>
                </a:effectLst>
                <a:latin typeface="Times New Roman" pitchFamily="18" charset="0"/>
                <a:cs typeface="Times New Roman" pitchFamily="18" charset="0"/>
              </a:rPr>
              <a:t>Potentiel électrique E(x)</a:t>
            </a:r>
            <a:endParaRPr lang="fr-FR" sz="2800" b="1" i="1">
              <a:effectLst>
                <a:outerShdw blurRad="38100" dist="38100" dir="2700000" algn="tl">
                  <a:srgbClr val="C0C0C0"/>
                </a:outerShdw>
              </a:effectLst>
              <a:latin typeface="Times New Roman" pitchFamily="18" charset="0"/>
              <a:cs typeface="Times New Roman" pitchFamily="18" charset="0"/>
            </a:endParaRPr>
          </a:p>
        </p:txBody>
      </p:sp>
      <p:sp>
        <p:nvSpPr>
          <p:cNvPr id="167947" name="Rectangle 4"/>
          <p:cNvSpPr>
            <a:spLocks noChangeArrowheads="1"/>
          </p:cNvSpPr>
          <p:nvPr/>
        </p:nvSpPr>
        <p:spPr bwMode="auto">
          <a:xfrm>
            <a:off x="5600700" y="3314700"/>
            <a:ext cx="9144000" cy="369332"/>
          </a:xfrm>
          <a:prstGeom prst="rect">
            <a:avLst/>
          </a:prstGeom>
          <a:noFill/>
          <a:ln w="9525">
            <a:noFill/>
            <a:miter lim="800000"/>
            <a:headEnd/>
            <a:tailEnd/>
          </a:ln>
        </p:spPr>
        <p:txBody>
          <a:bodyPr>
            <a:spAutoFit/>
          </a:bodyPr>
          <a:lstStyle/>
          <a:p>
            <a:endParaRPr lang="fr-FR"/>
          </a:p>
        </p:txBody>
      </p:sp>
      <p:sp>
        <p:nvSpPr>
          <p:cNvPr id="167948" name="Rectangle 5"/>
          <p:cNvSpPr>
            <a:spLocks noChangeArrowheads="1"/>
          </p:cNvSpPr>
          <p:nvPr/>
        </p:nvSpPr>
        <p:spPr bwMode="auto">
          <a:xfrm>
            <a:off x="5181600" y="3205163"/>
            <a:ext cx="9144000" cy="369332"/>
          </a:xfrm>
          <a:prstGeom prst="rect">
            <a:avLst/>
          </a:prstGeom>
          <a:noFill/>
          <a:ln w="9525">
            <a:noFill/>
            <a:miter lim="800000"/>
            <a:headEnd/>
            <a:tailEnd/>
          </a:ln>
        </p:spPr>
        <p:txBody>
          <a:bodyPr>
            <a:spAutoFit/>
          </a:bodyPr>
          <a:lstStyle/>
          <a:p>
            <a:endParaRPr lang="fr-FR"/>
          </a:p>
        </p:txBody>
      </p:sp>
      <p:sp>
        <p:nvSpPr>
          <p:cNvPr id="167949" name="Rectangle 6"/>
          <p:cNvSpPr>
            <a:spLocks noChangeArrowheads="1"/>
          </p:cNvSpPr>
          <p:nvPr/>
        </p:nvSpPr>
        <p:spPr bwMode="auto">
          <a:xfrm>
            <a:off x="5200650" y="3205163"/>
            <a:ext cx="9144000" cy="369332"/>
          </a:xfrm>
          <a:prstGeom prst="rect">
            <a:avLst/>
          </a:prstGeom>
          <a:noFill/>
          <a:ln w="9525">
            <a:noFill/>
            <a:miter lim="800000"/>
            <a:headEnd/>
            <a:tailEnd/>
          </a:ln>
        </p:spPr>
        <p:txBody>
          <a:bodyPr>
            <a:spAutoFit/>
          </a:bodyPr>
          <a:lstStyle/>
          <a:p>
            <a:endParaRPr lang="fr-FR"/>
          </a:p>
        </p:txBody>
      </p:sp>
      <p:sp>
        <p:nvSpPr>
          <p:cNvPr id="167950" name="Rectangle 7"/>
          <p:cNvSpPr>
            <a:spLocks noChangeArrowheads="1"/>
          </p:cNvSpPr>
          <p:nvPr/>
        </p:nvSpPr>
        <p:spPr bwMode="auto">
          <a:xfrm>
            <a:off x="5257800" y="3205163"/>
            <a:ext cx="9144000" cy="369332"/>
          </a:xfrm>
          <a:prstGeom prst="rect">
            <a:avLst/>
          </a:prstGeom>
          <a:noFill/>
          <a:ln w="9525">
            <a:noFill/>
            <a:miter lim="800000"/>
            <a:headEnd/>
            <a:tailEnd/>
          </a:ln>
        </p:spPr>
        <p:txBody>
          <a:bodyPr>
            <a:spAutoFit/>
          </a:bodyPr>
          <a:lstStyle/>
          <a:p>
            <a:endParaRPr lang="fr-FR"/>
          </a:p>
        </p:txBody>
      </p:sp>
      <p:grpSp>
        <p:nvGrpSpPr>
          <p:cNvPr id="167951" name="Group 8"/>
          <p:cNvGrpSpPr>
            <a:grpSpLocks/>
          </p:cNvGrpSpPr>
          <p:nvPr/>
        </p:nvGrpSpPr>
        <p:grpSpPr bwMode="auto">
          <a:xfrm>
            <a:off x="2667001" y="1981200"/>
            <a:ext cx="2911475" cy="1352550"/>
            <a:chOff x="726" y="1685"/>
            <a:chExt cx="1495" cy="715"/>
          </a:xfrm>
        </p:grpSpPr>
        <p:graphicFrame>
          <p:nvGraphicFramePr>
            <p:cNvPr id="167942" name="Object 9"/>
            <p:cNvGraphicFramePr>
              <a:graphicFrameLocks noChangeAspect="1"/>
            </p:cNvGraphicFramePr>
            <p:nvPr>
              <p:extLst>
                <p:ext uri="{D42A27DB-BD31-4B8C-83A1-F6EECF244321}">
                  <p14:modId xmlns:p14="http://schemas.microsoft.com/office/powerpoint/2010/main" val="333297234"/>
                </p:ext>
              </p:extLst>
            </p:nvPr>
          </p:nvGraphicFramePr>
          <p:xfrm>
            <a:off x="731" y="1685"/>
            <a:ext cx="1490" cy="367"/>
          </p:xfrm>
          <a:graphic>
            <a:graphicData uri="http://schemas.openxmlformats.org/presentationml/2006/ole">
              <mc:AlternateContent xmlns:mc="http://schemas.openxmlformats.org/markup-compatibility/2006">
                <mc:Choice xmlns:v="urn:schemas-microsoft-com:vml" Requires="v">
                  <p:oleObj name="Équation" r:id="rId3" imgW="1765080" imgH="431640" progId="Equation.3">
                    <p:embed/>
                  </p:oleObj>
                </mc:Choice>
                <mc:Fallback>
                  <p:oleObj name="Équation" r:id="rId3" imgW="1765080" imgH="431640" progId="Equation.3">
                    <p:embed/>
                    <p:pic>
                      <p:nvPicPr>
                        <p:cNvPr id="167942" name="Object 9"/>
                        <p:cNvPicPr>
                          <a:picLocks noChangeAspect="1" noChangeArrowheads="1"/>
                        </p:cNvPicPr>
                        <p:nvPr/>
                      </p:nvPicPr>
                      <p:blipFill>
                        <a:blip r:embed="rId4"/>
                        <a:srcRect/>
                        <a:stretch>
                          <a:fillRect/>
                        </a:stretch>
                      </p:blipFill>
                      <p:spPr bwMode="auto">
                        <a:xfrm>
                          <a:off x="731" y="1685"/>
                          <a:ext cx="1490" cy="3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43" name="Object 10"/>
            <p:cNvGraphicFramePr>
              <a:graphicFrameLocks noChangeAspect="1"/>
            </p:cNvGraphicFramePr>
            <p:nvPr>
              <p:extLst>
                <p:ext uri="{D42A27DB-BD31-4B8C-83A1-F6EECF244321}">
                  <p14:modId xmlns:p14="http://schemas.microsoft.com/office/powerpoint/2010/main" val="1651926115"/>
                </p:ext>
              </p:extLst>
            </p:nvPr>
          </p:nvGraphicFramePr>
          <p:xfrm>
            <a:off x="726" y="2016"/>
            <a:ext cx="1440" cy="384"/>
          </p:xfrm>
          <a:graphic>
            <a:graphicData uri="http://schemas.openxmlformats.org/presentationml/2006/ole">
              <mc:AlternateContent xmlns:mc="http://schemas.openxmlformats.org/markup-compatibility/2006">
                <mc:Choice xmlns:v="urn:schemas-microsoft-com:vml" Requires="v">
                  <p:oleObj name="Équation" r:id="rId5" imgW="1663560" imgH="431640" progId="Equation.3">
                    <p:embed/>
                  </p:oleObj>
                </mc:Choice>
                <mc:Fallback>
                  <p:oleObj name="Équation" r:id="rId5" imgW="1663560" imgH="431640" progId="Equation.3">
                    <p:embed/>
                    <p:pic>
                      <p:nvPicPr>
                        <p:cNvPr id="167943" name="Object 10"/>
                        <p:cNvPicPr>
                          <a:picLocks noChangeAspect="1" noChangeArrowheads="1"/>
                        </p:cNvPicPr>
                        <p:nvPr/>
                      </p:nvPicPr>
                      <p:blipFill>
                        <a:blip r:embed="rId6"/>
                        <a:srcRect/>
                        <a:stretch>
                          <a:fillRect/>
                        </a:stretch>
                      </p:blipFill>
                      <p:spPr bwMode="auto">
                        <a:xfrm>
                          <a:off x="726" y="2016"/>
                          <a:ext cx="1440"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75147" name="Rectangle 11"/>
          <p:cNvSpPr>
            <a:spLocks noChangeArrowheads="1"/>
          </p:cNvSpPr>
          <p:nvPr/>
        </p:nvSpPr>
        <p:spPr bwMode="auto">
          <a:xfrm>
            <a:off x="2057400" y="3267075"/>
            <a:ext cx="4419600" cy="4572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b="1" i="1">
                <a:effectLst>
                  <a:outerShdw blurRad="38100" dist="38100" dir="2700000" algn="tl">
                    <a:srgbClr val="C0C0C0"/>
                  </a:outerShdw>
                </a:effectLst>
                <a:latin typeface="Times New Roman" pitchFamily="18" charset="0"/>
                <a:cs typeface="Times New Roman" pitchFamily="18" charset="0"/>
              </a:rPr>
              <a:t>Zone de charge d’espace (ZCE)</a:t>
            </a:r>
            <a:endParaRPr lang="fr-FR" sz="2800" b="1" i="1">
              <a:effectLst>
                <a:outerShdw blurRad="38100" dist="38100" dir="2700000" algn="tl">
                  <a:srgbClr val="C0C0C0"/>
                </a:outerShdw>
              </a:effectLst>
              <a:latin typeface="Times New Roman" pitchFamily="18" charset="0"/>
              <a:cs typeface="Times New Roman" pitchFamily="18" charset="0"/>
            </a:endParaRPr>
          </a:p>
        </p:txBody>
      </p:sp>
      <p:sp>
        <p:nvSpPr>
          <p:cNvPr id="167953" name="Rectangle 12"/>
          <p:cNvSpPr>
            <a:spLocks noChangeArrowheads="1"/>
          </p:cNvSpPr>
          <p:nvPr/>
        </p:nvSpPr>
        <p:spPr bwMode="auto">
          <a:xfrm>
            <a:off x="4748213" y="3186113"/>
            <a:ext cx="9144000" cy="369332"/>
          </a:xfrm>
          <a:prstGeom prst="rect">
            <a:avLst/>
          </a:prstGeom>
          <a:noFill/>
          <a:ln w="9525">
            <a:noFill/>
            <a:miter lim="800000"/>
            <a:headEnd/>
            <a:tailEnd/>
          </a:ln>
        </p:spPr>
        <p:txBody>
          <a:bodyPr>
            <a:spAutoFit/>
          </a:bodyPr>
          <a:lstStyle/>
          <a:p>
            <a:endParaRPr lang="fr-FR"/>
          </a:p>
        </p:txBody>
      </p:sp>
      <p:graphicFrame>
        <p:nvGraphicFramePr>
          <p:cNvPr id="167938" name="Object 13"/>
          <p:cNvGraphicFramePr>
            <a:graphicFrameLocks noChangeAspect="1"/>
          </p:cNvGraphicFramePr>
          <p:nvPr>
            <p:extLst>
              <p:ext uri="{D42A27DB-BD31-4B8C-83A1-F6EECF244321}">
                <p14:modId xmlns:p14="http://schemas.microsoft.com/office/powerpoint/2010/main" val="1779949950"/>
              </p:ext>
            </p:extLst>
          </p:nvPr>
        </p:nvGraphicFramePr>
        <p:xfrm>
          <a:off x="2135561" y="3689351"/>
          <a:ext cx="3933825" cy="649287"/>
        </p:xfrm>
        <a:graphic>
          <a:graphicData uri="http://schemas.openxmlformats.org/presentationml/2006/ole">
            <mc:AlternateContent xmlns:mc="http://schemas.openxmlformats.org/markup-compatibility/2006">
              <mc:Choice xmlns:v="urn:schemas-microsoft-com:vml" Requires="v">
                <p:oleObj name="Équation" r:id="rId7" imgW="2857320" imgH="469800" progId="Equation.3">
                  <p:embed/>
                </p:oleObj>
              </mc:Choice>
              <mc:Fallback>
                <p:oleObj name="Équation" r:id="rId7" imgW="2857320" imgH="469800" progId="Equation.3">
                  <p:embed/>
                  <p:pic>
                    <p:nvPicPr>
                      <p:cNvPr id="167938" name="Object 13"/>
                      <p:cNvPicPr>
                        <a:picLocks noChangeAspect="1" noChangeArrowheads="1"/>
                      </p:cNvPicPr>
                      <p:nvPr/>
                    </p:nvPicPr>
                    <p:blipFill>
                      <a:blip r:embed="rId8"/>
                      <a:srcRect/>
                      <a:stretch>
                        <a:fillRect/>
                      </a:stretch>
                    </p:blipFill>
                    <p:spPr bwMode="auto">
                      <a:xfrm>
                        <a:off x="2135561" y="3689351"/>
                        <a:ext cx="3933825" cy="649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4" name="Rectangle 14"/>
          <p:cNvSpPr>
            <a:spLocks noChangeArrowheads="1"/>
          </p:cNvSpPr>
          <p:nvPr/>
        </p:nvSpPr>
        <p:spPr bwMode="auto">
          <a:xfrm>
            <a:off x="5014913" y="3186113"/>
            <a:ext cx="9144000" cy="369332"/>
          </a:xfrm>
          <a:prstGeom prst="rect">
            <a:avLst/>
          </a:prstGeom>
          <a:noFill/>
          <a:ln w="9525">
            <a:noFill/>
            <a:miter lim="800000"/>
            <a:headEnd/>
            <a:tailEnd/>
          </a:ln>
        </p:spPr>
        <p:txBody>
          <a:bodyPr>
            <a:spAutoFit/>
          </a:bodyPr>
          <a:lstStyle/>
          <a:p>
            <a:endParaRPr lang="fr-FR"/>
          </a:p>
        </p:txBody>
      </p:sp>
      <p:graphicFrame>
        <p:nvGraphicFramePr>
          <p:cNvPr id="167939" name="Object 15"/>
          <p:cNvGraphicFramePr>
            <a:graphicFrameLocks noChangeAspect="1"/>
          </p:cNvGraphicFramePr>
          <p:nvPr>
            <p:extLst>
              <p:ext uri="{D42A27DB-BD31-4B8C-83A1-F6EECF244321}">
                <p14:modId xmlns:p14="http://schemas.microsoft.com/office/powerpoint/2010/main" val="2008661602"/>
              </p:ext>
            </p:extLst>
          </p:nvPr>
        </p:nvGraphicFramePr>
        <p:xfrm>
          <a:off x="2012951" y="4267200"/>
          <a:ext cx="2651125" cy="609600"/>
        </p:xfrm>
        <a:graphic>
          <a:graphicData uri="http://schemas.openxmlformats.org/presentationml/2006/ole">
            <mc:AlternateContent xmlns:mc="http://schemas.openxmlformats.org/markup-compatibility/2006">
              <mc:Choice xmlns:v="urn:schemas-microsoft-com:vml" Requires="v">
                <p:oleObj name="Équation" r:id="rId9" imgW="2108160" imgH="482400" progId="Equation.3">
                  <p:embed/>
                </p:oleObj>
              </mc:Choice>
              <mc:Fallback>
                <p:oleObj name="Équation" r:id="rId9" imgW="2108160" imgH="482400" progId="Equation.3">
                  <p:embed/>
                  <p:pic>
                    <p:nvPicPr>
                      <p:cNvPr id="167939" name="Object 15"/>
                      <p:cNvPicPr>
                        <a:picLocks noChangeAspect="1" noChangeArrowheads="1"/>
                      </p:cNvPicPr>
                      <p:nvPr/>
                    </p:nvPicPr>
                    <p:blipFill>
                      <a:blip r:embed="rId10"/>
                      <a:srcRect/>
                      <a:stretch>
                        <a:fillRect/>
                      </a:stretch>
                    </p:blipFill>
                    <p:spPr bwMode="auto">
                      <a:xfrm>
                        <a:off x="2012951" y="4267200"/>
                        <a:ext cx="26511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5" name="Rectangle 16"/>
          <p:cNvSpPr>
            <a:spLocks noChangeArrowheads="1"/>
          </p:cNvSpPr>
          <p:nvPr/>
        </p:nvSpPr>
        <p:spPr bwMode="auto">
          <a:xfrm>
            <a:off x="5062538" y="3186113"/>
            <a:ext cx="9144000" cy="369332"/>
          </a:xfrm>
          <a:prstGeom prst="rect">
            <a:avLst/>
          </a:prstGeom>
          <a:noFill/>
          <a:ln w="9525">
            <a:noFill/>
            <a:miter lim="800000"/>
            <a:headEnd/>
            <a:tailEnd/>
          </a:ln>
        </p:spPr>
        <p:txBody>
          <a:bodyPr>
            <a:spAutoFit/>
          </a:bodyPr>
          <a:lstStyle/>
          <a:p>
            <a:endParaRPr lang="fr-FR"/>
          </a:p>
        </p:txBody>
      </p:sp>
      <p:graphicFrame>
        <p:nvGraphicFramePr>
          <p:cNvPr id="167940" name="Object 17"/>
          <p:cNvGraphicFramePr>
            <a:graphicFrameLocks noChangeAspect="1"/>
          </p:cNvGraphicFramePr>
          <p:nvPr>
            <p:extLst>
              <p:ext uri="{D42A27DB-BD31-4B8C-83A1-F6EECF244321}">
                <p14:modId xmlns:p14="http://schemas.microsoft.com/office/powerpoint/2010/main" val="233815764"/>
              </p:ext>
            </p:extLst>
          </p:nvPr>
        </p:nvGraphicFramePr>
        <p:xfrm>
          <a:off x="1954214" y="4953001"/>
          <a:ext cx="3017837" cy="695325"/>
        </p:xfrm>
        <a:graphic>
          <a:graphicData uri="http://schemas.openxmlformats.org/presentationml/2006/ole">
            <mc:AlternateContent xmlns:mc="http://schemas.openxmlformats.org/markup-compatibility/2006">
              <mc:Choice xmlns:v="urn:schemas-microsoft-com:vml" Requires="v">
                <p:oleObj name="Équation" r:id="rId11" imgW="2108160" imgH="482400" progId="Equation.3">
                  <p:embed/>
                </p:oleObj>
              </mc:Choice>
              <mc:Fallback>
                <p:oleObj name="Équation" r:id="rId11" imgW="2108160" imgH="482400" progId="Equation.3">
                  <p:embed/>
                  <p:pic>
                    <p:nvPicPr>
                      <p:cNvPr id="167940" name="Object 17"/>
                      <p:cNvPicPr>
                        <a:picLocks noChangeAspect="1" noChangeArrowheads="1"/>
                      </p:cNvPicPr>
                      <p:nvPr/>
                    </p:nvPicPr>
                    <p:blipFill>
                      <a:blip r:embed="rId12"/>
                      <a:srcRect/>
                      <a:stretch>
                        <a:fillRect/>
                      </a:stretch>
                    </p:blipFill>
                    <p:spPr bwMode="auto">
                      <a:xfrm>
                        <a:off x="1954214" y="4953001"/>
                        <a:ext cx="3017837"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6" name="Rectangle 18"/>
          <p:cNvSpPr>
            <a:spLocks noChangeArrowheads="1"/>
          </p:cNvSpPr>
          <p:nvPr/>
        </p:nvSpPr>
        <p:spPr bwMode="auto">
          <a:xfrm>
            <a:off x="5200650" y="3186113"/>
            <a:ext cx="9144000" cy="369332"/>
          </a:xfrm>
          <a:prstGeom prst="rect">
            <a:avLst/>
          </a:prstGeom>
          <a:noFill/>
          <a:ln w="9525">
            <a:noFill/>
            <a:miter lim="800000"/>
            <a:headEnd/>
            <a:tailEnd/>
          </a:ln>
        </p:spPr>
        <p:txBody>
          <a:bodyPr>
            <a:spAutoFit/>
          </a:bodyPr>
          <a:lstStyle/>
          <a:p>
            <a:endParaRPr lang="fr-FR"/>
          </a:p>
        </p:txBody>
      </p:sp>
      <p:graphicFrame>
        <p:nvGraphicFramePr>
          <p:cNvPr id="167941" name="Object 19"/>
          <p:cNvGraphicFramePr>
            <a:graphicFrameLocks noChangeAspect="1"/>
          </p:cNvGraphicFramePr>
          <p:nvPr>
            <p:extLst>
              <p:ext uri="{D42A27DB-BD31-4B8C-83A1-F6EECF244321}">
                <p14:modId xmlns:p14="http://schemas.microsoft.com/office/powerpoint/2010/main" val="531499043"/>
              </p:ext>
            </p:extLst>
          </p:nvPr>
        </p:nvGraphicFramePr>
        <p:xfrm>
          <a:off x="3767139" y="5715001"/>
          <a:ext cx="3170237" cy="879475"/>
        </p:xfrm>
        <a:graphic>
          <a:graphicData uri="http://schemas.openxmlformats.org/presentationml/2006/ole">
            <mc:AlternateContent xmlns:mc="http://schemas.openxmlformats.org/markup-compatibility/2006">
              <mc:Choice xmlns:v="urn:schemas-microsoft-com:vml" Requires="v">
                <p:oleObj name="Équation" r:id="rId13" imgW="1752480" imgH="482400" progId="Equation.3">
                  <p:embed/>
                </p:oleObj>
              </mc:Choice>
              <mc:Fallback>
                <p:oleObj name="Équation" r:id="rId13" imgW="1752480" imgH="482400" progId="Equation.3">
                  <p:embed/>
                  <p:pic>
                    <p:nvPicPr>
                      <p:cNvPr id="167941" name="Object 19"/>
                      <p:cNvPicPr>
                        <a:picLocks noChangeAspect="1" noChangeArrowheads="1"/>
                      </p:cNvPicPr>
                      <p:nvPr/>
                    </p:nvPicPr>
                    <p:blipFill>
                      <a:blip r:embed="rId14"/>
                      <a:srcRect/>
                      <a:stretch>
                        <a:fillRect/>
                      </a:stretch>
                    </p:blipFill>
                    <p:spPr bwMode="auto">
                      <a:xfrm>
                        <a:off x="3767139" y="5715001"/>
                        <a:ext cx="3170237" cy="879475"/>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rgbClr val="808080"/>
                              </a:outerShdw>
                            </a:effectLst>
                          </a14:hiddenEffects>
                        </a:ext>
                      </a:extLst>
                    </p:spPr>
                  </p:pic>
                </p:oleObj>
              </mc:Fallback>
            </mc:AlternateContent>
          </a:graphicData>
        </a:graphic>
      </p:graphicFrame>
      <p:grpSp>
        <p:nvGrpSpPr>
          <p:cNvPr id="167957" name="Group 20"/>
          <p:cNvGrpSpPr>
            <a:grpSpLocks/>
          </p:cNvGrpSpPr>
          <p:nvPr/>
        </p:nvGrpSpPr>
        <p:grpSpPr bwMode="auto">
          <a:xfrm>
            <a:off x="6781801" y="1600200"/>
            <a:ext cx="3381375" cy="4940300"/>
            <a:chOff x="3312" y="1008"/>
            <a:chExt cx="2130" cy="3112"/>
          </a:xfrm>
        </p:grpSpPr>
        <p:pic>
          <p:nvPicPr>
            <p:cNvPr id="167958" name="Picture 21" descr="mathieu21p"/>
            <p:cNvPicPr preferRelativeResize="0">
              <a:picLocks noChangeAspect="1" noChangeArrowheads="1"/>
            </p:cNvPicPr>
            <p:nvPr/>
          </p:nvPicPr>
          <p:blipFill>
            <a:blip r:embed="rId15" cstate="print">
              <a:clrChange>
                <a:clrFrom>
                  <a:srgbClr val="FFFFFF"/>
                </a:clrFrom>
                <a:clrTo>
                  <a:srgbClr val="FFFFFF">
                    <a:alpha val="0"/>
                  </a:srgbClr>
                </a:clrTo>
              </a:clrChange>
              <a:lum contrast="6000"/>
            </a:blip>
            <a:srcRect/>
            <a:stretch>
              <a:fillRect/>
            </a:stretch>
          </p:blipFill>
          <p:spPr bwMode="auto">
            <a:xfrm>
              <a:off x="3312" y="1008"/>
              <a:ext cx="2130" cy="3112"/>
            </a:xfrm>
            <a:prstGeom prst="rect">
              <a:avLst/>
            </a:prstGeom>
            <a:noFill/>
            <a:ln w="9525">
              <a:noFill/>
              <a:miter lim="800000"/>
              <a:headEnd/>
              <a:tailEnd/>
            </a:ln>
          </p:spPr>
        </p:pic>
        <p:sp>
          <p:nvSpPr>
            <p:cNvPr id="167959" name="Text Box 22"/>
            <p:cNvSpPr txBox="1">
              <a:spLocks noChangeArrowheads="1"/>
            </p:cNvSpPr>
            <p:nvPr/>
          </p:nvSpPr>
          <p:spPr bwMode="auto">
            <a:xfrm>
              <a:off x="3969" y="3810"/>
              <a:ext cx="336" cy="173"/>
            </a:xfrm>
            <a:prstGeom prst="rect">
              <a:avLst/>
            </a:prstGeom>
            <a:solidFill>
              <a:schemeClr val="bg1"/>
            </a:solidFill>
            <a:ln w="9525">
              <a:noFill/>
              <a:miter lim="800000"/>
              <a:headEnd/>
              <a:tailEnd/>
            </a:ln>
          </p:spPr>
          <p:txBody>
            <a:bodyPr>
              <a:spAutoFit/>
            </a:bodyPr>
            <a:lstStyle/>
            <a:p>
              <a:r>
                <a:rPr kumimoji="1" lang="fr-FR" sz="1200" i="1">
                  <a:latin typeface="Times New Roman" pitchFamily="18" charset="0"/>
                </a:rPr>
                <a:t>-W</a:t>
              </a:r>
              <a:r>
                <a:rPr kumimoji="1" lang="fr-FR" sz="1200" i="1" baseline="-25000">
                  <a:latin typeface="Times New Roman" pitchFamily="18" charset="0"/>
                </a:rPr>
                <a:t>P</a:t>
              </a:r>
              <a:endParaRPr kumimoji="1" lang="fr-FR" sz="1200" i="1">
                <a:latin typeface="Times New Roman" pitchFamily="18" charset="0"/>
              </a:endParaRPr>
            </a:p>
          </p:txBody>
        </p:sp>
        <p:sp>
          <p:nvSpPr>
            <p:cNvPr id="167960" name="Text Box 23"/>
            <p:cNvSpPr txBox="1">
              <a:spLocks noChangeArrowheads="1"/>
            </p:cNvSpPr>
            <p:nvPr/>
          </p:nvSpPr>
          <p:spPr bwMode="auto">
            <a:xfrm>
              <a:off x="4704" y="3792"/>
              <a:ext cx="336" cy="173"/>
            </a:xfrm>
            <a:prstGeom prst="rect">
              <a:avLst/>
            </a:prstGeom>
            <a:solidFill>
              <a:schemeClr val="bg1"/>
            </a:solidFill>
            <a:ln w="9525">
              <a:noFill/>
              <a:miter lim="800000"/>
              <a:headEnd/>
              <a:tailEnd/>
            </a:ln>
          </p:spPr>
          <p:txBody>
            <a:bodyPr>
              <a:spAutoFit/>
            </a:bodyPr>
            <a:lstStyle/>
            <a:p>
              <a:r>
                <a:rPr kumimoji="1" lang="fr-FR" sz="1200" i="1" dirty="0">
                  <a:latin typeface="Times New Roman" pitchFamily="18" charset="0"/>
                </a:rPr>
                <a:t>W</a:t>
              </a:r>
              <a:r>
                <a:rPr kumimoji="1" lang="fr-FR" sz="1200" i="1" baseline="-25000" dirty="0">
                  <a:latin typeface="Times New Roman" pitchFamily="18" charset="0"/>
                </a:rPr>
                <a:t>N</a:t>
              </a:r>
              <a:endParaRPr kumimoji="1" lang="fr-FR" sz="1200" i="1" dirty="0">
                <a:latin typeface="Times New Roman" pitchFamily="18" charset="0"/>
              </a:endParaRPr>
            </a:p>
          </p:txBody>
        </p:sp>
      </p:gr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1" name="Rectangle 2"/>
          <p:cNvSpPr>
            <a:spLocks noGrp="1" noChangeArrowheads="1"/>
          </p:cNvSpPr>
          <p:nvPr>
            <p:ph type="title"/>
          </p:nvPr>
        </p:nvSpPr>
        <p:spPr>
          <a:xfrm>
            <a:off x="1919288" y="2276476"/>
            <a:ext cx="7543800" cy="2016125"/>
          </a:xfrm>
        </p:spPr>
        <p:txBody>
          <a:bodyPr/>
          <a:lstStyle/>
          <a:p>
            <a:pPr algn="ctr" eaLnBrk="1" hangingPunct="1"/>
            <a:r>
              <a:rPr lang="fr-FR" sz="3000" dirty="0"/>
              <a:t>Attention: tout ce que l’on vient de voir était pour </a:t>
            </a:r>
            <a:r>
              <a:rPr lang="fr-FR" sz="3000" dirty="0">
                <a:solidFill>
                  <a:srgbClr val="FF3300"/>
                </a:solidFill>
              </a:rPr>
              <a:t>V=0</a:t>
            </a:r>
            <a:r>
              <a:rPr lang="fr-FR" sz="3000" dirty="0"/>
              <a:t>. Lorsque la diode est polarisée par une tension V </a:t>
            </a:r>
            <a:r>
              <a:rPr lang="fr-FR" sz="3000" b="1" i="1" u="sng" dirty="0"/>
              <a:t>sur P</a:t>
            </a:r>
            <a:r>
              <a:rPr lang="fr-FR" sz="3000" dirty="0"/>
              <a:t>, </a:t>
            </a:r>
            <a:r>
              <a:rPr lang="fr-FR" sz="3000" dirty="0" err="1"/>
              <a:t>Vbi</a:t>
            </a:r>
            <a:r>
              <a:rPr lang="fr-FR" sz="3000" dirty="0"/>
              <a:t> doit être </a:t>
            </a:r>
            <a:r>
              <a:rPr lang="fr-FR" sz="3000" dirty="0">
                <a:solidFill>
                  <a:srgbClr val="FF3300"/>
                </a:solidFill>
              </a:rPr>
              <a:t>remplacée</a:t>
            </a:r>
            <a:r>
              <a:rPr lang="fr-FR" sz="3000" dirty="0"/>
              <a:t> par </a:t>
            </a:r>
            <a:r>
              <a:rPr lang="fr-FR" sz="3000" dirty="0" err="1">
                <a:solidFill>
                  <a:srgbClr val="FF3300"/>
                </a:solidFill>
              </a:rPr>
              <a:t>Vbi</a:t>
            </a:r>
            <a:r>
              <a:rPr lang="fr-FR" sz="3000" dirty="0">
                <a:solidFill>
                  <a:srgbClr val="FF3300"/>
                </a:solidFill>
              </a:rPr>
              <a:t> - V</a:t>
            </a:r>
          </a:p>
        </p:txBody>
      </p:sp>
      <p:sp>
        <p:nvSpPr>
          <p:cNvPr id="334850" name="Espace réservé du numéro de diapositive 4"/>
          <p:cNvSpPr>
            <a:spLocks noGrp="1"/>
          </p:cNvSpPr>
          <p:nvPr>
            <p:ph type="sldNum" sz="quarter" idx="12"/>
          </p:nvPr>
        </p:nvSpPr>
        <p:spPr>
          <a:noFill/>
        </p:spPr>
        <p:txBody>
          <a:bodyPr/>
          <a:lstStyle/>
          <a:p>
            <a:fld id="{7C937A28-5B67-4DD5-B360-3D365BAEEFF7}" type="slidenum">
              <a:rPr lang="fr-FR" altLang="en-US"/>
              <a:pPr/>
              <a:t>296</a:t>
            </a:fld>
            <a:endParaRPr lang="fr-FR" altLang="en-US"/>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2"/>
          <p:cNvSpPr>
            <a:spLocks noGrp="1" noChangeArrowheads="1"/>
          </p:cNvSpPr>
          <p:nvPr>
            <p:ph type="title"/>
          </p:nvPr>
        </p:nvSpPr>
        <p:spPr>
          <a:xfrm>
            <a:off x="1981200" y="405160"/>
            <a:ext cx="7543800" cy="863600"/>
          </a:xfrm>
        </p:spPr>
        <p:txBody>
          <a:bodyPr/>
          <a:lstStyle/>
          <a:p>
            <a:pPr eaLnBrk="1" hangingPunct="1"/>
            <a:r>
              <a:rPr lang="fr-FR" dirty="0"/>
              <a:t>Jonction PN sous polarisation</a:t>
            </a:r>
          </a:p>
        </p:txBody>
      </p:sp>
      <p:sp>
        <p:nvSpPr>
          <p:cNvPr id="335876" name="Rectangle 3"/>
          <p:cNvSpPr>
            <a:spLocks noGrp="1" noChangeArrowheads="1"/>
          </p:cNvSpPr>
          <p:nvPr>
            <p:ph idx="1"/>
          </p:nvPr>
        </p:nvSpPr>
        <p:spPr>
          <a:xfrm>
            <a:off x="1981200" y="1719264"/>
            <a:ext cx="8229600" cy="1749425"/>
          </a:xfrm>
        </p:spPr>
        <p:txBody>
          <a:bodyPr/>
          <a:lstStyle/>
          <a:p>
            <a:pPr eaLnBrk="1" hangingPunct="1"/>
            <a:r>
              <a:rPr lang="fr-FR" sz="2600"/>
              <a:t>Cette polarisation va rompre l’équilibre entre les forces de diffusion et de conduction:  =&gt; apparition d’un courant ?</a:t>
            </a:r>
          </a:p>
        </p:txBody>
      </p:sp>
      <p:sp>
        <p:nvSpPr>
          <p:cNvPr id="335874" name="Espace réservé du numéro de diapositive 5"/>
          <p:cNvSpPr>
            <a:spLocks noGrp="1"/>
          </p:cNvSpPr>
          <p:nvPr>
            <p:ph type="sldNum" sz="quarter" idx="12"/>
          </p:nvPr>
        </p:nvSpPr>
        <p:spPr>
          <a:noFill/>
        </p:spPr>
        <p:txBody>
          <a:bodyPr/>
          <a:lstStyle/>
          <a:p>
            <a:fld id="{73DC5D0D-514E-4FEB-85F2-AF2CA2815CE3}" type="slidenum">
              <a:rPr lang="fr-FR" altLang="en-US"/>
              <a:pPr/>
              <a:t>297</a:t>
            </a:fld>
            <a:endParaRPr lang="fr-FR" altLang="en-US"/>
          </a:p>
        </p:txBody>
      </p:sp>
      <p:sp>
        <p:nvSpPr>
          <p:cNvPr id="335877" name="Rectangle 4"/>
          <p:cNvSpPr>
            <a:spLocks noChangeArrowheads="1"/>
          </p:cNvSpPr>
          <p:nvPr/>
        </p:nvSpPr>
        <p:spPr bwMode="auto">
          <a:xfrm>
            <a:off x="2514600" y="3702050"/>
            <a:ext cx="7772400" cy="163195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dirty="0">
                <a:latin typeface="+mn-lt"/>
              </a:rPr>
              <a:t>Hypothèses simplificatrices:</a:t>
            </a:r>
          </a:p>
          <a:p>
            <a:pPr marL="1027113" lvl="1" indent="-455613">
              <a:spcBef>
                <a:spcPct val="20000"/>
              </a:spcBef>
              <a:buClr>
                <a:srgbClr val="A50021"/>
              </a:buClr>
              <a:buSzPct val="75000"/>
              <a:buFont typeface="Wingdings" pitchFamily="2" charset="2"/>
              <a:buChar char="Ø"/>
            </a:pPr>
            <a:r>
              <a:rPr lang="fr-FR" sz="2400" dirty="0">
                <a:latin typeface="+mn-lt"/>
              </a:rPr>
              <a:t>ZCE vide de porteurs</a:t>
            </a:r>
          </a:p>
          <a:p>
            <a:pPr marL="1027113" lvl="1" indent="-455613">
              <a:spcBef>
                <a:spcPct val="20000"/>
              </a:spcBef>
              <a:buClr>
                <a:srgbClr val="A50021"/>
              </a:buClr>
              <a:buSzPct val="75000"/>
              <a:buFont typeface="Wingdings" pitchFamily="2" charset="2"/>
              <a:buChar char="Ø"/>
            </a:pPr>
            <a:r>
              <a:rPr lang="fr-FR" sz="2400" dirty="0">
                <a:latin typeface="+mn-lt"/>
              </a:rPr>
              <a:t>Faible injection</a:t>
            </a:r>
          </a:p>
          <a:p>
            <a:pPr marL="1027113" lvl="1" indent="-455613">
              <a:spcBef>
                <a:spcPct val="20000"/>
              </a:spcBef>
              <a:buClr>
                <a:srgbClr val="A50021"/>
              </a:buClr>
              <a:buSzPct val="75000"/>
              <a:buFont typeface="Wingdings" pitchFamily="2" charset="2"/>
              <a:buChar char="Ø"/>
            </a:pPr>
            <a:r>
              <a:rPr lang="fr-FR" sz="2400" dirty="0">
                <a:latin typeface="+mn-lt"/>
              </a:rPr>
              <a:t>Approximation de Boltzmann</a:t>
            </a:r>
          </a:p>
          <a:p>
            <a:pPr marL="1027113" lvl="1" indent="-455613">
              <a:spcBef>
                <a:spcPct val="20000"/>
              </a:spcBef>
              <a:buClr>
                <a:srgbClr val="A50021"/>
              </a:buClr>
              <a:buSzPct val="75000"/>
              <a:buFont typeface="Wingdings" pitchFamily="2" charset="2"/>
              <a:buChar char="Ø"/>
            </a:pPr>
            <a:r>
              <a:rPr lang="fr-FR" sz="2400" dirty="0">
                <a:latin typeface="+mn-lt"/>
              </a:rPr>
              <a:t>Toute la tension </a:t>
            </a:r>
            <a:r>
              <a:rPr lang="fr-FR" sz="2400" i="1" dirty="0">
                <a:latin typeface="+mn-lt"/>
              </a:rPr>
              <a:t>V</a:t>
            </a:r>
            <a:r>
              <a:rPr lang="fr-FR" sz="2400" i="1" baseline="-25000" dirty="0">
                <a:latin typeface="+mn-lt"/>
              </a:rPr>
              <a:t>A </a:t>
            </a:r>
            <a:r>
              <a:rPr lang="fr-FR" sz="2400" dirty="0">
                <a:latin typeface="+mn-lt"/>
              </a:rPr>
              <a:t>appliquée sur la jonction</a:t>
            </a:r>
            <a:endParaRPr lang="fr-FR" sz="2400" i="1" dirty="0">
              <a:latin typeface="+mn-lt"/>
            </a:endParaRPr>
          </a:p>
          <a:p>
            <a:pPr marL="1027113" lvl="1" indent="-455613">
              <a:spcBef>
                <a:spcPct val="20000"/>
              </a:spcBef>
              <a:buClr>
                <a:srgbClr val="A50021"/>
              </a:buClr>
              <a:buSzPct val="75000"/>
              <a:buFont typeface="Wingdings" pitchFamily="2" charset="2"/>
              <a:buChar char="Ø"/>
            </a:pPr>
            <a:r>
              <a:rPr lang="fr-FR" sz="2400" dirty="0">
                <a:latin typeface="+mn-lt"/>
              </a:rPr>
              <a:t>Pas de phénomènes de Génération - Recombinaison</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6" name="Rectangle 4"/>
          <p:cNvSpPr>
            <a:spLocks noGrp="1" noChangeArrowheads="1"/>
          </p:cNvSpPr>
          <p:nvPr>
            <p:ph type="title"/>
          </p:nvPr>
        </p:nvSpPr>
        <p:spPr>
          <a:xfrm>
            <a:off x="2063552" y="548680"/>
            <a:ext cx="7543800" cy="690562"/>
          </a:xfrm>
        </p:spPr>
        <p:txBody>
          <a:bodyPr>
            <a:normAutofit fontScale="90000"/>
          </a:bodyPr>
          <a:lstStyle/>
          <a:p>
            <a:pPr eaLnBrk="1" hangingPunct="1"/>
            <a:r>
              <a:rPr lang="fr-FR" dirty="0"/>
              <a:t>Jonction PN sous polarisation</a:t>
            </a:r>
          </a:p>
        </p:txBody>
      </p:sp>
      <p:sp>
        <p:nvSpPr>
          <p:cNvPr id="168963" name="Espace réservé du numéro de diapositive 4"/>
          <p:cNvSpPr>
            <a:spLocks noGrp="1"/>
          </p:cNvSpPr>
          <p:nvPr>
            <p:ph type="sldNum" sz="quarter" idx="12"/>
          </p:nvPr>
        </p:nvSpPr>
        <p:spPr>
          <a:noFill/>
        </p:spPr>
        <p:txBody>
          <a:bodyPr/>
          <a:lstStyle/>
          <a:p>
            <a:fld id="{BDBDFA5B-82B4-4F2B-84E4-7B6E96786431}" type="slidenum">
              <a:rPr lang="fr-FR" altLang="en-US"/>
              <a:pPr/>
              <a:t>298</a:t>
            </a:fld>
            <a:endParaRPr lang="fr-FR" altLang="en-US"/>
          </a:p>
        </p:txBody>
      </p:sp>
      <p:sp>
        <p:nvSpPr>
          <p:cNvPr id="489474" name="Text Box 2"/>
          <p:cNvSpPr txBox="1">
            <a:spLocks noChangeArrowheads="1"/>
          </p:cNvSpPr>
          <p:nvPr/>
        </p:nvSpPr>
        <p:spPr bwMode="auto">
          <a:xfrm>
            <a:off x="2133600" y="3429000"/>
            <a:ext cx="8534400" cy="2677656"/>
          </a:xfrm>
          <a:prstGeom prst="rect">
            <a:avLst/>
          </a:prstGeom>
          <a:noFill/>
          <a:ln w="9525">
            <a:noFill/>
            <a:miter lim="800000"/>
            <a:headEnd/>
            <a:tailEnd/>
          </a:ln>
          <a:effectLst/>
        </p:spPr>
        <p:txBody>
          <a:bodyPr>
            <a:spAutoFit/>
          </a:bodyPr>
          <a:lstStyle/>
          <a:p>
            <a:pPr>
              <a:buFontTx/>
              <a:buChar char="•"/>
              <a:defRPr/>
            </a:pPr>
            <a:r>
              <a:rPr kumimoji="1" lang="fr-FR" sz="2400" b="1" i="1" dirty="0">
                <a:solidFill>
                  <a:srgbClr val="FF3300"/>
                </a:solidFill>
                <a:effectLst>
                  <a:outerShdw blurRad="38100" dist="38100" dir="2700000" algn="tl">
                    <a:srgbClr val="C0C0C0"/>
                  </a:outerShdw>
                </a:effectLst>
                <a:latin typeface="+mn-lt"/>
              </a:rPr>
              <a:t>Approximation de Boltzmann:</a:t>
            </a:r>
            <a:r>
              <a:rPr kumimoji="1" lang="fr-FR" sz="2400" dirty="0">
                <a:latin typeface="+mn-lt"/>
              </a:rPr>
              <a:t> </a:t>
            </a:r>
            <a:r>
              <a:rPr kumimoji="1" lang="fr-FR" sz="2400" i="1" dirty="0">
                <a:latin typeface="+mn-lt"/>
                <a:cs typeface="Times New Roman" pitchFamily="18" charset="0"/>
              </a:rPr>
              <a:t>L’approximation de Boltzmann consiste à dire que la résultante des courants étant </a:t>
            </a:r>
            <a:r>
              <a:rPr kumimoji="1" lang="fr-FR" sz="2400" i="1" dirty="0">
                <a:solidFill>
                  <a:srgbClr val="FF3300"/>
                </a:solidFill>
                <a:latin typeface="+mn-lt"/>
                <a:cs typeface="Times New Roman" pitchFamily="18" charset="0"/>
              </a:rPr>
              <a:t>faible devant les composantes de ce courant</a:t>
            </a:r>
            <a:r>
              <a:rPr kumimoji="1" lang="fr-FR" sz="2400" i="1" dirty="0">
                <a:latin typeface="+mn-lt"/>
                <a:cs typeface="Times New Roman" pitchFamily="18" charset="0"/>
              </a:rPr>
              <a:t>, on considère que l’on est encore en quasi-équilibre et donc que l’équation du courant est encore valide en remplaçant </a:t>
            </a:r>
            <a:r>
              <a:rPr kumimoji="1" lang="fr-FR" sz="2400" i="1" dirty="0" err="1">
                <a:latin typeface="+mn-lt"/>
                <a:cs typeface="Times New Roman" pitchFamily="18" charset="0"/>
              </a:rPr>
              <a:t>V</a:t>
            </a:r>
            <a:r>
              <a:rPr kumimoji="1" lang="fr-FR" sz="2400" i="1" baseline="-25000" dirty="0" err="1">
                <a:latin typeface="+mn-lt"/>
                <a:cs typeface="Times New Roman" pitchFamily="18" charset="0"/>
              </a:rPr>
              <a:t>d</a:t>
            </a:r>
            <a:r>
              <a:rPr kumimoji="1" lang="fr-FR" sz="2400" i="1" dirty="0">
                <a:latin typeface="+mn-lt"/>
                <a:cs typeface="Times New Roman" pitchFamily="18" charset="0"/>
              </a:rPr>
              <a:t> par </a:t>
            </a:r>
            <a:r>
              <a:rPr kumimoji="1" lang="fr-FR" sz="2400" i="1" dirty="0" err="1">
                <a:latin typeface="+mn-lt"/>
                <a:cs typeface="Times New Roman" pitchFamily="18" charset="0"/>
              </a:rPr>
              <a:t>V</a:t>
            </a:r>
            <a:r>
              <a:rPr kumimoji="1" lang="fr-FR" sz="2400" i="1" baseline="-25000" dirty="0" err="1">
                <a:latin typeface="+mn-lt"/>
                <a:cs typeface="Times New Roman" pitchFamily="18" charset="0"/>
              </a:rPr>
              <a:t>d</a:t>
            </a:r>
            <a:r>
              <a:rPr kumimoji="1" lang="fr-FR" sz="2400" i="1" dirty="0">
                <a:latin typeface="+mn-lt"/>
                <a:cs typeface="Times New Roman" pitchFamily="18" charset="0"/>
              </a:rPr>
              <a:t> -V</a:t>
            </a:r>
            <a:r>
              <a:rPr kumimoji="1" lang="fr-FR" sz="2400" i="1" baseline="-25000" dirty="0">
                <a:latin typeface="+mn-lt"/>
                <a:cs typeface="Times New Roman" pitchFamily="18" charset="0"/>
              </a:rPr>
              <a:t>a</a:t>
            </a:r>
            <a:r>
              <a:rPr kumimoji="1" lang="fr-FR" sz="2400" i="1" dirty="0">
                <a:latin typeface="+mn-lt"/>
                <a:cs typeface="Times New Roman" pitchFamily="18" charset="0"/>
              </a:rPr>
              <a:t>:</a:t>
            </a:r>
            <a:endParaRPr kumimoji="1" lang="fr-FR" sz="2400" dirty="0">
              <a:latin typeface="+mn-lt"/>
              <a:cs typeface="Times New Roman" pitchFamily="18" charset="0"/>
            </a:endParaRPr>
          </a:p>
          <a:p>
            <a:pPr>
              <a:buFontTx/>
              <a:buChar char="•"/>
              <a:defRPr/>
            </a:pPr>
            <a:endParaRPr kumimoji="1" lang="fr-FR" sz="2400" dirty="0">
              <a:latin typeface="Times New Roman" pitchFamily="18" charset="0"/>
            </a:endParaRPr>
          </a:p>
        </p:txBody>
      </p:sp>
      <p:sp>
        <p:nvSpPr>
          <p:cNvPr id="168965" name="Text Box 3"/>
          <p:cNvSpPr txBox="1">
            <a:spLocks noChangeArrowheads="1"/>
          </p:cNvSpPr>
          <p:nvPr/>
        </p:nvSpPr>
        <p:spPr bwMode="auto">
          <a:xfrm>
            <a:off x="1775521" y="1641475"/>
            <a:ext cx="9596777" cy="1569660"/>
          </a:xfrm>
          <a:prstGeom prst="rect">
            <a:avLst/>
          </a:prstGeom>
          <a:noFill/>
          <a:ln w="9525">
            <a:noFill/>
            <a:miter lim="800000"/>
            <a:headEnd/>
            <a:tailEnd/>
          </a:ln>
        </p:spPr>
        <p:txBody>
          <a:bodyPr wrap="square">
            <a:spAutoFit/>
          </a:bodyPr>
          <a:lstStyle/>
          <a:p>
            <a:r>
              <a:rPr kumimoji="1" lang="fr-FR" sz="2400" dirty="0">
                <a:latin typeface="+mn-lt"/>
              </a:rPr>
              <a:t>À l’équilibre, courant nul </a:t>
            </a:r>
            <a:r>
              <a:rPr kumimoji="1" lang="fr-FR" sz="2400" dirty="0">
                <a:latin typeface="+mn-lt"/>
                <a:sym typeface="Wingdings" pitchFamily="2" charset="2"/>
              </a:rPr>
              <a:t> deux composantes (</a:t>
            </a:r>
            <a:r>
              <a:rPr kumimoji="1" lang="fr-FR" sz="2400" dirty="0" err="1">
                <a:latin typeface="+mn-lt"/>
                <a:sym typeface="Wingdings" pitchFamily="2" charset="2"/>
              </a:rPr>
              <a:t>diff</a:t>
            </a:r>
            <a:r>
              <a:rPr kumimoji="1" lang="fr-FR" sz="2400" dirty="0">
                <a:latin typeface="+mn-lt"/>
                <a:sym typeface="Wingdings" pitchFamily="2" charset="2"/>
              </a:rPr>
              <a:t> et </a:t>
            </a:r>
            <a:r>
              <a:rPr kumimoji="1" lang="fr-FR" sz="2400" dirty="0" err="1">
                <a:latin typeface="+mn-lt"/>
                <a:sym typeface="Wingdings" pitchFamily="2" charset="2"/>
              </a:rPr>
              <a:t>cond</a:t>
            </a:r>
            <a:r>
              <a:rPr kumimoji="1" lang="fr-FR" sz="2400" dirty="0">
                <a:latin typeface="+mn-lt"/>
                <a:sym typeface="Wingdings" pitchFamily="2" charset="2"/>
              </a:rPr>
              <a:t>) </a:t>
            </a:r>
          </a:p>
          <a:p>
            <a:r>
              <a:rPr kumimoji="1" lang="fr-FR" sz="2400" dirty="0">
                <a:latin typeface="+mn-lt"/>
                <a:sym typeface="Wingdings" pitchFamily="2" charset="2"/>
              </a:rPr>
              <a:t>s’opposent. Pris à part , l’ordre de grandeur de ces composantes </a:t>
            </a:r>
          </a:p>
          <a:p>
            <a:r>
              <a:rPr kumimoji="1" lang="fr-FR" sz="2400" dirty="0">
                <a:solidFill>
                  <a:srgbClr val="FF3300"/>
                </a:solidFill>
                <a:latin typeface="+mn-lt"/>
                <a:sym typeface="Wingdings" pitchFamily="2" charset="2"/>
              </a:rPr>
              <a:t>10</a:t>
            </a:r>
            <a:r>
              <a:rPr kumimoji="1" lang="fr-FR" sz="2400" baseline="30000" dirty="0">
                <a:solidFill>
                  <a:srgbClr val="FF3300"/>
                </a:solidFill>
                <a:latin typeface="+mn-lt"/>
                <a:sym typeface="Wingdings" pitchFamily="2" charset="2"/>
              </a:rPr>
              <a:t>4</a:t>
            </a:r>
            <a:r>
              <a:rPr kumimoji="1" lang="fr-FR" sz="2400" dirty="0">
                <a:solidFill>
                  <a:srgbClr val="FF3300"/>
                </a:solidFill>
                <a:latin typeface="+mn-lt"/>
                <a:sym typeface="Wingdings" pitchFamily="2" charset="2"/>
              </a:rPr>
              <a:t> A/cm</a:t>
            </a:r>
            <a:r>
              <a:rPr kumimoji="1" lang="fr-FR" sz="2400" baseline="30000" dirty="0">
                <a:solidFill>
                  <a:srgbClr val="FF3300"/>
                </a:solidFill>
                <a:latin typeface="+mn-lt"/>
                <a:sym typeface="Wingdings" pitchFamily="2" charset="2"/>
              </a:rPr>
              <a:t>2</a:t>
            </a:r>
            <a:r>
              <a:rPr kumimoji="1" lang="fr-FR" sz="2400" dirty="0">
                <a:latin typeface="+mn-lt"/>
                <a:sym typeface="Wingdings" pitchFamily="2" charset="2"/>
              </a:rPr>
              <a:t> (soit 1A pour diode typique) or en faible injection I </a:t>
            </a:r>
          </a:p>
          <a:p>
            <a:r>
              <a:rPr kumimoji="1" lang="fr-FR" sz="2400" dirty="0">
                <a:latin typeface="+mn-lt"/>
                <a:sym typeface="Wingdings" pitchFamily="2" charset="2"/>
              </a:rPr>
              <a:t>est de l’ordre de </a:t>
            </a:r>
            <a:r>
              <a:rPr kumimoji="1" lang="fr-FR" sz="2400" dirty="0" err="1">
                <a:latin typeface="+mn-lt"/>
                <a:sym typeface="Wingdings" pitchFamily="2" charset="2"/>
              </a:rPr>
              <a:t>qq</a:t>
            </a:r>
            <a:r>
              <a:rPr kumimoji="1" lang="fr-FR" sz="2400" dirty="0">
                <a:latin typeface="+mn-lt"/>
                <a:sym typeface="Wingdings" pitchFamily="2" charset="2"/>
              </a:rPr>
              <a:t> mA à  </a:t>
            </a:r>
            <a:r>
              <a:rPr kumimoji="1" lang="fr-FR" sz="2400" dirty="0" err="1">
                <a:latin typeface="+mn-lt"/>
                <a:sym typeface="Wingdings" pitchFamily="2" charset="2"/>
              </a:rPr>
              <a:t>qq</a:t>
            </a:r>
            <a:r>
              <a:rPr kumimoji="1" lang="fr-FR" sz="2400" dirty="0">
                <a:latin typeface="+mn-lt"/>
                <a:sym typeface="Wingdings" pitchFamily="2" charset="2"/>
              </a:rPr>
              <a:t> 10 mA</a:t>
            </a:r>
            <a:endParaRPr kumimoji="1" lang="fr-FR" sz="2400" dirty="0">
              <a:latin typeface="+mn-lt"/>
            </a:endParaRPr>
          </a:p>
        </p:txBody>
      </p:sp>
      <p:graphicFrame>
        <p:nvGraphicFramePr>
          <p:cNvPr id="168962" name="Object 5"/>
          <p:cNvGraphicFramePr>
            <a:graphicFrameLocks noChangeAspect="1"/>
          </p:cNvGraphicFramePr>
          <p:nvPr/>
        </p:nvGraphicFramePr>
        <p:xfrm>
          <a:off x="4876801" y="5562601"/>
          <a:ext cx="3362325" cy="917575"/>
        </p:xfrm>
        <a:graphic>
          <a:graphicData uri="http://schemas.openxmlformats.org/presentationml/2006/ole">
            <mc:AlternateContent xmlns:mc="http://schemas.openxmlformats.org/markup-compatibility/2006">
              <mc:Choice xmlns:v="urn:schemas-microsoft-com:vml" Requires="v">
                <p:oleObj r:id="rId3" imgW="1536700" imgH="419100" progId="Equation.3">
                  <p:embed/>
                </p:oleObj>
              </mc:Choice>
              <mc:Fallback>
                <p:oleObj r:id="rId3" imgW="1536700" imgH="419100" progId="Equation.3">
                  <p:embed/>
                  <p:pic>
                    <p:nvPicPr>
                      <p:cNvPr id="16896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5562601"/>
                        <a:ext cx="3362325"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3" name="Rectangle 2"/>
          <p:cNvSpPr>
            <a:spLocks noGrp="1" noChangeArrowheads="1"/>
          </p:cNvSpPr>
          <p:nvPr>
            <p:ph type="title"/>
          </p:nvPr>
        </p:nvSpPr>
        <p:spPr>
          <a:xfrm>
            <a:off x="1981200" y="381001"/>
            <a:ext cx="7543800" cy="777875"/>
          </a:xfrm>
        </p:spPr>
        <p:txBody>
          <a:bodyPr/>
          <a:lstStyle/>
          <a:p>
            <a:pPr algn="ctr" eaLnBrk="1" hangingPunct="1"/>
            <a:r>
              <a:rPr lang="fr-FR" sz="2600"/>
              <a:t>Densité de porteurs injectés à la frontière de la ZCE</a:t>
            </a:r>
          </a:p>
        </p:txBody>
      </p:sp>
      <p:sp>
        <p:nvSpPr>
          <p:cNvPr id="169994" name="Rectangle 3"/>
          <p:cNvSpPr>
            <a:spLocks noGrp="1" noChangeArrowheads="1"/>
          </p:cNvSpPr>
          <p:nvPr>
            <p:ph idx="1"/>
          </p:nvPr>
        </p:nvSpPr>
        <p:spPr>
          <a:xfrm>
            <a:off x="2514600" y="1981200"/>
            <a:ext cx="7772400" cy="1663824"/>
          </a:xfrm>
        </p:spPr>
        <p:txBody>
          <a:bodyPr>
            <a:normAutofit/>
          </a:bodyPr>
          <a:lstStyle/>
          <a:p>
            <a:pPr eaLnBrk="1" hangingPunct="1">
              <a:lnSpc>
                <a:spcPct val="90000"/>
              </a:lnSpc>
            </a:pPr>
            <a:r>
              <a:rPr lang="fr-FR" sz="2600" dirty="0"/>
              <a:t>Si Va=0</a:t>
            </a:r>
          </a:p>
          <a:p>
            <a:pPr marL="0" indent="0">
              <a:lnSpc>
                <a:spcPct val="90000"/>
              </a:lnSpc>
              <a:buNone/>
            </a:pPr>
            <a:endParaRPr lang="fr-FR" sz="2600" dirty="0"/>
          </a:p>
          <a:p>
            <a:pPr eaLnBrk="1" hangingPunct="1">
              <a:lnSpc>
                <a:spcPct val="90000"/>
              </a:lnSpc>
            </a:pPr>
            <a:r>
              <a:rPr lang="fr-FR" sz="2600" dirty="0"/>
              <a:t> Si Va</a:t>
            </a:r>
          </a:p>
        </p:txBody>
      </p:sp>
      <p:sp>
        <p:nvSpPr>
          <p:cNvPr id="169992" name="Espace réservé du numéro de diapositive 5"/>
          <p:cNvSpPr>
            <a:spLocks noGrp="1"/>
          </p:cNvSpPr>
          <p:nvPr>
            <p:ph type="sldNum" sz="quarter" idx="12"/>
          </p:nvPr>
        </p:nvSpPr>
        <p:spPr>
          <a:noFill/>
        </p:spPr>
        <p:txBody>
          <a:bodyPr/>
          <a:lstStyle/>
          <a:p>
            <a:fld id="{1E31657D-CB59-4B16-ABDC-DF83CD4707BB}" type="slidenum">
              <a:rPr lang="fr-FR" altLang="en-US"/>
              <a:pPr/>
              <a:t>299</a:t>
            </a:fld>
            <a:endParaRPr lang="fr-FR" altLang="en-US"/>
          </a:p>
        </p:txBody>
      </p:sp>
      <p:sp>
        <p:nvSpPr>
          <p:cNvPr id="169995" name="Rectangle 4"/>
          <p:cNvSpPr>
            <a:spLocks noChangeArrowheads="1"/>
          </p:cNvSpPr>
          <p:nvPr/>
        </p:nvSpPr>
        <p:spPr bwMode="auto">
          <a:xfrm>
            <a:off x="5410200" y="3200400"/>
            <a:ext cx="9144000" cy="369332"/>
          </a:xfrm>
          <a:prstGeom prst="rect">
            <a:avLst/>
          </a:prstGeom>
          <a:noFill/>
          <a:ln w="9525">
            <a:noFill/>
            <a:miter lim="800000"/>
            <a:headEnd/>
            <a:tailEnd/>
          </a:ln>
        </p:spPr>
        <p:txBody>
          <a:bodyPr>
            <a:spAutoFit/>
          </a:bodyPr>
          <a:lstStyle/>
          <a:p>
            <a:endParaRPr lang="fr-FR"/>
          </a:p>
        </p:txBody>
      </p:sp>
      <p:graphicFrame>
        <p:nvGraphicFramePr>
          <p:cNvPr id="169986" name="Object 5"/>
          <p:cNvGraphicFramePr>
            <a:graphicFrameLocks noChangeAspect="1"/>
          </p:cNvGraphicFramePr>
          <p:nvPr>
            <p:extLst>
              <p:ext uri="{D42A27DB-BD31-4B8C-83A1-F6EECF244321}">
                <p14:modId xmlns:p14="http://schemas.microsoft.com/office/powerpoint/2010/main" val="518223274"/>
              </p:ext>
            </p:extLst>
          </p:nvPr>
        </p:nvGraphicFramePr>
        <p:xfrm>
          <a:off x="4871865" y="1844825"/>
          <a:ext cx="3311525" cy="865187"/>
        </p:xfrm>
        <a:graphic>
          <a:graphicData uri="http://schemas.openxmlformats.org/presentationml/2006/ole">
            <mc:AlternateContent xmlns:mc="http://schemas.openxmlformats.org/markup-compatibility/2006">
              <mc:Choice xmlns:v="urn:schemas-microsoft-com:vml" Requires="v">
                <p:oleObj name="Équation" r:id="rId3" imgW="1752480" imgH="457200" progId="Equation.3">
                  <p:embed/>
                </p:oleObj>
              </mc:Choice>
              <mc:Fallback>
                <p:oleObj name="Équation" r:id="rId3" imgW="1752480" imgH="457200" progId="Equation.3">
                  <p:embed/>
                  <p:pic>
                    <p:nvPicPr>
                      <p:cNvPr id="169986" name="Object 5"/>
                      <p:cNvPicPr>
                        <a:picLocks noChangeAspect="1" noChangeArrowheads="1"/>
                      </p:cNvPicPr>
                      <p:nvPr/>
                    </p:nvPicPr>
                    <p:blipFill>
                      <a:blip r:embed="rId4"/>
                      <a:srcRect/>
                      <a:stretch>
                        <a:fillRect/>
                      </a:stretch>
                    </p:blipFill>
                    <p:spPr bwMode="auto">
                      <a:xfrm>
                        <a:off x="4871865" y="1844825"/>
                        <a:ext cx="3311525" cy="86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9987" name="Object 6"/>
          <p:cNvGraphicFramePr>
            <a:graphicFrameLocks noChangeAspect="1"/>
          </p:cNvGraphicFramePr>
          <p:nvPr>
            <p:extLst>
              <p:ext uri="{D42A27DB-BD31-4B8C-83A1-F6EECF244321}">
                <p14:modId xmlns:p14="http://schemas.microsoft.com/office/powerpoint/2010/main" val="3735281323"/>
              </p:ext>
            </p:extLst>
          </p:nvPr>
        </p:nvGraphicFramePr>
        <p:xfrm>
          <a:off x="4007768" y="2924944"/>
          <a:ext cx="584200" cy="431800"/>
        </p:xfrm>
        <a:graphic>
          <a:graphicData uri="http://schemas.openxmlformats.org/presentationml/2006/ole">
            <mc:AlternateContent xmlns:mc="http://schemas.openxmlformats.org/markup-compatibility/2006">
              <mc:Choice xmlns:v="urn:schemas-microsoft-com:vml" Requires="v">
                <p:oleObj name="Equation" r:id="rId5" imgW="241200" imgH="177480" progId="Equation.3">
                  <p:embed/>
                </p:oleObj>
              </mc:Choice>
              <mc:Fallback>
                <p:oleObj name="Equation" r:id="rId5" imgW="241200" imgH="177480" progId="Equation.3">
                  <p:embed/>
                  <p:pic>
                    <p:nvPicPr>
                      <p:cNvPr id="16998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768" y="2924944"/>
                        <a:ext cx="5842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9996" name="Rectangle 7"/>
          <p:cNvSpPr>
            <a:spLocks noChangeArrowheads="1"/>
          </p:cNvSpPr>
          <p:nvPr/>
        </p:nvSpPr>
        <p:spPr bwMode="auto">
          <a:xfrm>
            <a:off x="5214938" y="3200400"/>
            <a:ext cx="9144000" cy="369332"/>
          </a:xfrm>
          <a:prstGeom prst="rect">
            <a:avLst/>
          </a:prstGeom>
          <a:noFill/>
          <a:ln w="9525">
            <a:noFill/>
            <a:miter lim="800000"/>
            <a:headEnd/>
            <a:tailEnd/>
          </a:ln>
        </p:spPr>
        <p:txBody>
          <a:bodyPr>
            <a:spAutoFit/>
          </a:bodyPr>
          <a:lstStyle/>
          <a:p>
            <a:endParaRPr lang="fr-FR"/>
          </a:p>
        </p:txBody>
      </p:sp>
      <p:sp>
        <p:nvSpPr>
          <p:cNvPr id="169997" name="Rectangle 9"/>
          <p:cNvSpPr>
            <a:spLocks noChangeArrowheads="1"/>
          </p:cNvSpPr>
          <p:nvPr/>
        </p:nvSpPr>
        <p:spPr bwMode="auto">
          <a:xfrm>
            <a:off x="5005388" y="3200400"/>
            <a:ext cx="9144000" cy="369332"/>
          </a:xfrm>
          <a:prstGeom prst="rect">
            <a:avLst/>
          </a:prstGeom>
          <a:noFill/>
          <a:ln w="9525">
            <a:noFill/>
            <a:miter lim="800000"/>
            <a:headEnd/>
            <a:tailEnd/>
          </a:ln>
        </p:spPr>
        <p:txBody>
          <a:bodyPr>
            <a:spAutoFit/>
          </a:bodyPr>
          <a:lstStyle/>
          <a:p>
            <a:endParaRPr lang="fr-FR"/>
          </a:p>
        </p:txBody>
      </p:sp>
      <p:sp>
        <p:nvSpPr>
          <p:cNvPr id="169998" name="Rectangle 10"/>
          <p:cNvSpPr>
            <a:spLocks noChangeArrowheads="1"/>
          </p:cNvSpPr>
          <p:nvPr/>
        </p:nvSpPr>
        <p:spPr bwMode="auto">
          <a:xfrm>
            <a:off x="5014913" y="3200400"/>
            <a:ext cx="9144000" cy="369332"/>
          </a:xfrm>
          <a:prstGeom prst="rect">
            <a:avLst/>
          </a:prstGeom>
          <a:noFill/>
          <a:ln w="9525">
            <a:noFill/>
            <a:miter lim="800000"/>
            <a:headEnd/>
            <a:tailEnd/>
          </a:ln>
        </p:spPr>
        <p:txBody>
          <a:bodyPr>
            <a:spAutoFit/>
          </a:bodyPr>
          <a:lstStyle/>
          <a:p>
            <a:endParaRPr lang="fr-FR"/>
          </a:p>
        </p:txBody>
      </p:sp>
      <p:grpSp>
        <p:nvGrpSpPr>
          <p:cNvPr id="169999" name="Group 11"/>
          <p:cNvGrpSpPr>
            <a:grpSpLocks/>
          </p:cNvGrpSpPr>
          <p:nvPr/>
        </p:nvGrpSpPr>
        <p:grpSpPr bwMode="auto">
          <a:xfrm>
            <a:off x="2133600" y="4187825"/>
            <a:ext cx="8001000" cy="768350"/>
            <a:chOff x="384" y="2638"/>
            <a:chExt cx="5040" cy="484"/>
          </a:xfrm>
        </p:grpSpPr>
        <p:graphicFrame>
          <p:nvGraphicFramePr>
            <p:cNvPr id="169990" name="Object 12"/>
            <p:cNvGraphicFramePr>
              <a:graphicFrameLocks noChangeAspect="1"/>
            </p:cNvGraphicFramePr>
            <p:nvPr/>
          </p:nvGraphicFramePr>
          <p:xfrm>
            <a:off x="384" y="2640"/>
            <a:ext cx="2274" cy="476"/>
          </p:xfrm>
          <a:graphic>
            <a:graphicData uri="http://schemas.openxmlformats.org/presentationml/2006/ole">
              <mc:AlternateContent xmlns:mc="http://schemas.openxmlformats.org/markup-compatibility/2006">
                <mc:Choice xmlns:v="urn:schemas-microsoft-com:vml" Requires="v">
                  <p:oleObj r:id="rId7" imgW="2184400" imgH="457200" progId="Equation.3">
                    <p:embed/>
                  </p:oleObj>
                </mc:Choice>
                <mc:Fallback>
                  <p:oleObj r:id="rId7" imgW="2184400" imgH="457200" progId="Equation.3">
                    <p:embed/>
                    <p:pic>
                      <p:nvPicPr>
                        <p:cNvPr id="16999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2640"/>
                          <a:ext cx="2274" cy="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9991" name="Object 13"/>
            <p:cNvGraphicFramePr>
              <a:graphicFrameLocks noChangeAspect="1"/>
            </p:cNvGraphicFramePr>
            <p:nvPr/>
          </p:nvGraphicFramePr>
          <p:xfrm>
            <a:off x="3138" y="2638"/>
            <a:ext cx="2286" cy="484"/>
          </p:xfrm>
          <a:graphic>
            <a:graphicData uri="http://schemas.openxmlformats.org/presentationml/2006/ole">
              <mc:AlternateContent xmlns:mc="http://schemas.openxmlformats.org/markup-compatibility/2006">
                <mc:Choice xmlns:v="urn:schemas-microsoft-com:vml" Requires="v">
                  <p:oleObj r:id="rId9" imgW="2159000" imgH="457200" progId="Equation.3">
                    <p:embed/>
                  </p:oleObj>
                </mc:Choice>
                <mc:Fallback>
                  <p:oleObj r:id="rId9" imgW="2159000" imgH="457200" progId="Equation.3">
                    <p:embed/>
                    <p:pic>
                      <p:nvPicPr>
                        <p:cNvPr id="169991"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8" y="2638"/>
                          <a:ext cx="2286" cy="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0000" name="Rectangle 14"/>
          <p:cNvSpPr>
            <a:spLocks noChangeArrowheads="1"/>
          </p:cNvSpPr>
          <p:nvPr/>
        </p:nvSpPr>
        <p:spPr bwMode="auto">
          <a:xfrm>
            <a:off x="5086350" y="3224213"/>
            <a:ext cx="9144000" cy="369332"/>
          </a:xfrm>
          <a:prstGeom prst="rect">
            <a:avLst/>
          </a:prstGeom>
          <a:noFill/>
          <a:ln w="9525">
            <a:noFill/>
            <a:miter lim="800000"/>
            <a:headEnd/>
            <a:tailEnd/>
          </a:ln>
        </p:spPr>
        <p:txBody>
          <a:bodyPr>
            <a:spAutoFit/>
          </a:bodyPr>
          <a:lstStyle/>
          <a:p>
            <a:endParaRPr lang="fr-FR"/>
          </a:p>
        </p:txBody>
      </p:sp>
      <p:graphicFrame>
        <p:nvGraphicFramePr>
          <p:cNvPr id="169989" name="Object 15"/>
          <p:cNvGraphicFramePr>
            <a:graphicFrameLocks noChangeAspect="1"/>
          </p:cNvGraphicFramePr>
          <p:nvPr>
            <p:extLst>
              <p:ext uri="{D42A27DB-BD31-4B8C-83A1-F6EECF244321}">
                <p14:modId xmlns:p14="http://schemas.microsoft.com/office/powerpoint/2010/main" val="3869875945"/>
              </p:ext>
            </p:extLst>
          </p:nvPr>
        </p:nvGraphicFramePr>
        <p:xfrm>
          <a:off x="3617914" y="5349875"/>
          <a:ext cx="4916487" cy="1011238"/>
        </p:xfrm>
        <a:graphic>
          <a:graphicData uri="http://schemas.openxmlformats.org/presentationml/2006/ole">
            <mc:AlternateContent xmlns:mc="http://schemas.openxmlformats.org/markup-compatibility/2006">
              <mc:Choice xmlns:v="urn:schemas-microsoft-com:vml" Requires="v">
                <p:oleObj name="Équation" r:id="rId11" imgW="1930320" imgH="393480" progId="Equation.3">
                  <p:embed/>
                </p:oleObj>
              </mc:Choice>
              <mc:Fallback>
                <p:oleObj name="Équation" r:id="rId11" imgW="1930320" imgH="393480" progId="Equation.3">
                  <p:embed/>
                  <p:pic>
                    <p:nvPicPr>
                      <p:cNvPr id="169989" name="Object 15"/>
                      <p:cNvPicPr>
                        <a:picLocks noChangeAspect="1" noChangeArrowheads="1"/>
                      </p:cNvPicPr>
                      <p:nvPr/>
                    </p:nvPicPr>
                    <p:blipFill>
                      <a:blip r:embed="rId12"/>
                      <a:srcRect/>
                      <a:stretch>
                        <a:fillRect/>
                      </a:stretch>
                    </p:blipFill>
                    <p:spPr bwMode="auto">
                      <a:xfrm>
                        <a:off x="3617914" y="5349875"/>
                        <a:ext cx="4916487" cy="101123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2607660905"/>
              </p:ext>
            </p:extLst>
          </p:nvPr>
        </p:nvGraphicFramePr>
        <p:xfrm>
          <a:off x="4721226" y="2797176"/>
          <a:ext cx="5730875" cy="855663"/>
        </p:xfrm>
        <a:graphic>
          <a:graphicData uri="http://schemas.openxmlformats.org/presentationml/2006/ole">
            <mc:AlternateContent xmlns:mc="http://schemas.openxmlformats.org/markup-compatibility/2006">
              <mc:Choice xmlns:v="urn:schemas-microsoft-com:vml" Requires="v">
                <p:oleObj name="Équation" r:id="rId13" imgW="3162240" imgH="469800" progId="Equation.3">
                  <p:embed/>
                </p:oleObj>
              </mc:Choice>
              <mc:Fallback>
                <p:oleObj name="Équation" r:id="rId13" imgW="3162240" imgH="469800" progId="Equation.3">
                  <p:embed/>
                  <p:pic>
                    <p:nvPicPr>
                      <p:cNvPr id="2" name="Objet 1"/>
                      <p:cNvPicPr>
                        <a:picLocks noChangeAspect="1" noChangeArrowheads="1"/>
                      </p:cNvPicPr>
                      <p:nvPr/>
                    </p:nvPicPr>
                    <p:blipFill>
                      <a:blip r:embed="rId14"/>
                      <a:srcRect/>
                      <a:stretch>
                        <a:fillRect/>
                      </a:stretch>
                    </p:blipFill>
                    <p:spPr bwMode="auto">
                      <a:xfrm>
                        <a:off x="4721226" y="2797176"/>
                        <a:ext cx="573087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ChangeArrowheads="1"/>
          </p:cNvSpPr>
          <p:nvPr>
            <p:ph type="title"/>
          </p:nvPr>
        </p:nvSpPr>
        <p:spPr>
          <a:xfrm>
            <a:off x="1774825" y="260351"/>
            <a:ext cx="8362950" cy="868363"/>
          </a:xfrm>
        </p:spPr>
        <p:txBody>
          <a:bodyPr/>
          <a:lstStyle/>
          <a:p>
            <a:pPr eaLnBrk="1" hangingPunct="1"/>
            <a:r>
              <a:rPr lang="fr-FR" sz="3500" dirty="0"/>
              <a:t>Plan du cours (~12 h – 2 contrôles)</a:t>
            </a:r>
          </a:p>
        </p:txBody>
      </p:sp>
      <p:sp>
        <p:nvSpPr>
          <p:cNvPr id="194564" name="Rectangle 3"/>
          <p:cNvSpPr>
            <a:spLocks noGrp="1" noChangeArrowheads="1"/>
          </p:cNvSpPr>
          <p:nvPr>
            <p:ph idx="1"/>
          </p:nvPr>
        </p:nvSpPr>
        <p:spPr>
          <a:xfrm>
            <a:off x="1981201" y="1600201"/>
            <a:ext cx="8507413" cy="4924425"/>
          </a:xfrm>
        </p:spPr>
        <p:txBody>
          <a:bodyPr/>
          <a:lstStyle/>
          <a:p>
            <a:pPr marL="609600" indent="-609600">
              <a:lnSpc>
                <a:spcPct val="80000"/>
              </a:lnSpc>
              <a:buFont typeface="Wingdings" pitchFamily="2" charset="2"/>
              <a:buAutoNum type="arabicPeriod"/>
            </a:pPr>
            <a:r>
              <a:rPr lang="fr-FR" sz="2000" dirty="0"/>
              <a:t>Structure cristalline et cristallographie </a:t>
            </a:r>
          </a:p>
          <a:p>
            <a:pPr marL="609600" indent="-609600">
              <a:lnSpc>
                <a:spcPct val="80000"/>
              </a:lnSpc>
              <a:buFont typeface="Wingdings" pitchFamily="2" charset="2"/>
              <a:buAutoNum type="arabicPeriod"/>
            </a:pPr>
            <a:r>
              <a:rPr lang="fr-FR" sz="2000" dirty="0"/>
              <a:t>mécanique quantique / ondulatoire : l’équation de Schrödinger </a:t>
            </a:r>
          </a:p>
          <a:p>
            <a:pPr marL="609600" indent="-609600">
              <a:lnSpc>
                <a:spcPct val="80000"/>
              </a:lnSpc>
              <a:buFont typeface="Wingdings" pitchFamily="2" charset="2"/>
              <a:buAutoNum type="arabicPeriod"/>
            </a:pPr>
            <a:r>
              <a:rPr lang="fr-FR" sz="2000" dirty="0"/>
              <a:t>Les électrons quasi libres : le modèle de Sommerfeld  </a:t>
            </a:r>
          </a:p>
          <a:p>
            <a:pPr marL="609600" indent="-609600">
              <a:lnSpc>
                <a:spcPct val="80000"/>
              </a:lnSpc>
              <a:buFont typeface="Wingdings" pitchFamily="2" charset="2"/>
              <a:buAutoNum type="arabicPeriod"/>
            </a:pPr>
            <a:r>
              <a:rPr lang="fr-FR" sz="2000" dirty="0"/>
              <a:t>Les électrons dans une structure périodique : le modèle de Bloch – Brillouin</a:t>
            </a:r>
          </a:p>
          <a:p>
            <a:pPr marL="609600" indent="-609600">
              <a:lnSpc>
                <a:spcPct val="80000"/>
              </a:lnSpc>
              <a:buFont typeface="Wingdings" pitchFamily="2" charset="2"/>
              <a:buAutoNum type="arabicPeriod"/>
            </a:pPr>
            <a:r>
              <a:rPr lang="fr-FR" sz="2000" dirty="0"/>
              <a:t>Courant dans les solides : cas particulier des semi-conducteurs</a:t>
            </a:r>
          </a:p>
          <a:p>
            <a:pPr marL="609600" indent="-609600">
              <a:lnSpc>
                <a:spcPct val="80000"/>
              </a:lnSpc>
              <a:buFont typeface="Wingdings" pitchFamily="2" charset="2"/>
              <a:buAutoNum type="arabicPeriod"/>
            </a:pPr>
            <a:r>
              <a:rPr lang="fr-FR" sz="2000" dirty="0"/>
              <a:t>Mécanique statistique : la fonction de Fermi Dirac et la fonction de Maxwell – Boltzmann</a:t>
            </a:r>
          </a:p>
          <a:p>
            <a:pPr marL="609600" indent="-609600">
              <a:lnSpc>
                <a:spcPct val="80000"/>
              </a:lnSpc>
              <a:buFont typeface="Wingdings" pitchFamily="2" charset="2"/>
              <a:buAutoNum type="arabicPeriod"/>
            </a:pPr>
            <a:r>
              <a:rPr lang="fr-FR" sz="2000" dirty="0"/>
              <a:t>Semi-conducteur à l’équilibre  </a:t>
            </a:r>
          </a:p>
          <a:p>
            <a:pPr marL="609600" indent="-609600">
              <a:lnSpc>
                <a:spcPct val="80000"/>
              </a:lnSpc>
              <a:buFont typeface="Wingdings" pitchFamily="2" charset="2"/>
              <a:buAutoNum type="arabicPeriod"/>
            </a:pPr>
            <a:r>
              <a:rPr lang="fr-FR" sz="2000" dirty="0"/>
              <a:t>Dopage des semi-conducteurs</a:t>
            </a:r>
          </a:p>
          <a:p>
            <a:pPr marL="609600" indent="-609600">
              <a:lnSpc>
                <a:spcPct val="80000"/>
              </a:lnSpc>
              <a:buFont typeface="Wingdings" pitchFamily="2" charset="2"/>
              <a:buAutoNum type="arabicPeriod"/>
            </a:pPr>
            <a:r>
              <a:rPr lang="fr-FR" sz="2000" dirty="0"/>
              <a:t>Semi-conducteur hors équilibre: courant dans les semi-conducteurs</a:t>
            </a:r>
          </a:p>
          <a:p>
            <a:pPr marL="609600" indent="-609600">
              <a:lnSpc>
                <a:spcPct val="80000"/>
              </a:lnSpc>
              <a:buFont typeface="Wingdings" pitchFamily="2" charset="2"/>
              <a:buAutoNum type="arabicPeriod"/>
            </a:pPr>
            <a:r>
              <a:rPr lang="fr-FR" sz="2000" dirty="0"/>
              <a:t>Jonction PN </a:t>
            </a:r>
          </a:p>
        </p:txBody>
      </p:sp>
      <p:sp>
        <p:nvSpPr>
          <p:cNvPr id="194562" name="Espace réservé du numéro de diapositive 5"/>
          <p:cNvSpPr>
            <a:spLocks noGrp="1"/>
          </p:cNvSpPr>
          <p:nvPr>
            <p:ph type="sldNum" sz="quarter" idx="12"/>
          </p:nvPr>
        </p:nvSpPr>
        <p:spPr>
          <a:noFill/>
        </p:spPr>
        <p:txBody>
          <a:bodyPr/>
          <a:lstStyle/>
          <a:p>
            <a:fld id="{3E4BD79C-FE37-425B-B4EE-B3FFFD8BBE73}" type="slidenum">
              <a:rPr lang="fr-FR" altLang="en-US"/>
              <a:pPr/>
              <a:t>3</a:t>
            </a:fld>
            <a:endParaRPr lang="fr-FR"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pPr eaLnBrk="1" hangingPunct="1"/>
            <a:r>
              <a:rPr lang="fr-FR"/>
              <a:t>Repérage des plans cristallins</a:t>
            </a:r>
          </a:p>
        </p:txBody>
      </p:sp>
      <p:sp>
        <p:nvSpPr>
          <p:cNvPr id="14341" name="Rectangle 5"/>
          <p:cNvSpPr>
            <a:spLocks noGrp="1" noChangeArrowheads="1"/>
          </p:cNvSpPr>
          <p:nvPr>
            <p:ph idx="1"/>
          </p:nvPr>
        </p:nvSpPr>
        <p:spPr>
          <a:xfrm>
            <a:off x="1981200" y="1772816"/>
            <a:ext cx="8229600" cy="4805362"/>
          </a:xfrm>
        </p:spPr>
        <p:txBody>
          <a:bodyPr>
            <a:normAutofit lnSpcReduction="10000"/>
          </a:bodyPr>
          <a:lstStyle/>
          <a:p>
            <a:pPr lvl="1" eaLnBrk="1" hangingPunct="1">
              <a:lnSpc>
                <a:spcPct val="90000"/>
              </a:lnSpc>
            </a:pPr>
            <a:r>
              <a:rPr lang="fr-FR" sz="1800" u="sng" dirty="0"/>
              <a:t>Repérage des plans cristallins</a:t>
            </a:r>
            <a:r>
              <a:rPr lang="fr-FR" sz="1800" dirty="0"/>
              <a:t>: les nœuds du réseau peuvent être regroupés sur des ensembles de plans // et équidistants: </a:t>
            </a:r>
            <a:r>
              <a:rPr lang="fr-FR" sz="1800" dirty="0">
                <a:solidFill>
                  <a:srgbClr val="FF0000"/>
                </a:solidFill>
              </a:rPr>
              <a:t>les plans réticulaires </a:t>
            </a:r>
            <a:r>
              <a:rPr lang="fr-FR" sz="1800" dirty="0"/>
              <a:t>( dans notre cas, les plans qui contiennent les atomes du réseau)</a:t>
            </a:r>
            <a:endParaRPr lang="fr-FR" sz="1800" dirty="0">
              <a:solidFill>
                <a:srgbClr val="FF0000"/>
              </a:solidFill>
            </a:endParaRPr>
          </a:p>
          <a:p>
            <a:pPr lvl="1" eaLnBrk="1" hangingPunct="1">
              <a:lnSpc>
                <a:spcPct val="90000"/>
              </a:lnSpc>
            </a:pPr>
            <a:r>
              <a:rPr lang="fr-FR" sz="1800" u="sng" dirty="0"/>
              <a:t>Méthode</a:t>
            </a:r>
            <a:r>
              <a:rPr lang="fr-FR" sz="1800" dirty="0"/>
              <a:t> :</a:t>
            </a:r>
          </a:p>
          <a:p>
            <a:pPr lvl="2" eaLnBrk="1" hangingPunct="1">
              <a:lnSpc>
                <a:spcPct val="90000"/>
              </a:lnSpc>
            </a:pPr>
            <a:r>
              <a:rPr lang="fr-FR" sz="1600" dirty="0"/>
              <a:t>coordonnées des intersections des plans avec les directions cristallines </a:t>
            </a:r>
          </a:p>
          <a:p>
            <a:pPr lvl="3" eaLnBrk="1" hangingPunct="1">
              <a:lnSpc>
                <a:spcPct val="90000"/>
              </a:lnSpc>
            </a:pPr>
            <a:r>
              <a:rPr lang="fr-FR" sz="1400" dirty="0"/>
              <a:t>x</a:t>
            </a:r>
            <a:r>
              <a:rPr lang="fr-FR" sz="1400" baseline="-25000" dirty="0"/>
              <a:t>1</a:t>
            </a:r>
            <a:r>
              <a:rPr lang="fr-FR" sz="1400" dirty="0"/>
              <a:t> (distance / origine = x</a:t>
            </a:r>
            <a:r>
              <a:rPr lang="fr-FR" sz="1400" baseline="-25000" dirty="0"/>
              <a:t>1</a:t>
            </a:r>
            <a:r>
              <a:rPr lang="fr-FR" sz="1400" dirty="0"/>
              <a:t>.a ) en unité de a</a:t>
            </a:r>
          </a:p>
          <a:p>
            <a:pPr lvl="3" eaLnBrk="1" hangingPunct="1">
              <a:lnSpc>
                <a:spcPct val="90000"/>
              </a:lnSpc>
            </a:pPr>
            <a:r>
              <a:rPr lang="fr-FR" sz="1400" dirty="0"/>
              <a:t>x</a:t>
            </a:r>
            <a:r>
              <a:rPr lang="fr-FR" sz="1400" baseline="-25000" dirty="0"/>
              <a:t>2</a:t>
            </a:r>
            <a:r>
              <a:rPr lang="fr-FR" sz="1400" dirty="0"/>
              <a:t> (distance / origine = x</a:t>
            </a:r>
            <a:r>
              <a:rPr lang="fr-FR" sz="1400" baseline="-25000" dirty="0"/>
              <a:t>2</a:t>
            </a:r>
            <a:r>
              <a:rPr lang="fr-FR" sz="1400" dirty="0"/>
              <a:t>.b ) en unité de b</a:t>
            </a:r>
          </a:p>
          <a:p>
            <a:pPr lvl="3" eaLnBrk="1" hangingPunct="1">
              <a:lnSpc>
                <a:spcPct val="90000"/>
              </a:lnSpc>
            </a:pPr>
            <a:r>
              <a:rPr lang="fr-FR" sz="1400" dirty="0"/>
              <a:t>x</a:t>
            </a:r>
            <a:r>
              <a:rPr lang="fr-FR" sz="1400" baseline="-25000" dirty="0"/>
              <a:t>3</a:t>
            </a:r>
            <a:r>
              <a:rPr lang="fr-FR" sz="1400" dirty="0"/>
              <a:t> (distance / origine = x</a:t>
            </a:r>
            <a:r>
              <a:rPr lang="fr-FR" sz="1400" baseline="-25000" dirty="0"/>
              <a:t>3</a:t>
            </a:r>
            <a:r>
              <a:rPr lang="fr-FR" sz="1400" dirty="0"/>
              <a:t>.c ) en unité de c</a:t>
            </a:r>
          </a:p>
          <a:p>
            <a:pPr lvl="2" eaLnBrk="1" hangingPunct="1">
              <a:lnSpc>
                <a:spcPct val="90000"/>
              </a:lnSpc>
            </a:pPr>
            <a:r>
              <a:rPr lang="fr-FR" sz="1600" dirty="0"/>
              <a:t>Prendre les inverses</a:t>
            </a:r>
          </a:p>
          <a:p>
            <a:pPr lvl="2" eaLnBrk="1" hangingPunct="1">
              <a:lnSpc>
                <a:spcPct val="90000"/>
              </a:lnSpc>
            </a:pPr>
            <a:r>
              <a:rPr lang="fr-FR" sz="1600" dirty="0"/>
              <a:t>Prendre les plus petits entiers </a:t>
            </a:r>
            <a:r>
              <a:rPr lang="fr-FR" sz="1600" u="sng" dirty="0"/>
              <a:t>dans le même rapport</a:t>
            </a:r>
          </a:p>
          <a:p>
            <a:pPr lvl="2" eaLnBrk="1" hangingPunct="1">
              <a:lnSpc>
                <a:spcPct val="90000"/>
              </a:lnSpc>
            </a:pPr>
            <a:r>
              <a:rPr lang="fr-FR" sz="1600" dirty="0"/>
              <a:t>Exemple: </a:t>
            </a:r>
          </a:p>
          <a:p>
            <a:pPr lvl="3" eaLnBrk="1" hangingPunct="1">
              <a:lnSpc>
                <a:spcPct val="90000"/>
              </a:lnSpc>
            </a:pPr>
            <a:r>
              <a:rPr lang="fr-FR" sz="1400" dirty="0"/>
              <a:t>x</a:t>
            </a:r>
            <a:r>
              <a:rPr lang="fr-FR" sz="1400" baseline="-25000" dirty="0"/>
              <a:t>1</a:t>
            </a:r>
            <a:r>
              <a:rPr lang="fr-FR" sz="1400" dirty="0"/>
              <a:t>=1a, </a:t>
            </a:r>
            <a:r>
              <a:rPr lang="fr-FR" sz="1400" baseline="-25000" dirty="0"/>
              <a:t> </a:t>
            </a:r>
            <a:r>
              <a:rPr lang="fr-FR" sz="1400" dirty="0"/>
              <a:t>x</a:t>
            </a:r>
            <a:r>
              <a:rPr lang="fr-FR" sz="1400" baseline="-25000" dirty="0"/>
              <a:t>2</a:t>
            </a:r>
            <a:r>
              <a:rPr lang="fr-FR" sz="1400" dirty="0"/>
              <a:t>=1b, </a:t>
            </a:r>
            <a:r>
              <a:rPr lang="fr-FR" sz="1400" baseline="-25000" dirty="0"/>
              <a:t> </a:t>
            </a:r>
            <a:r>
              <a:rPr lang="fr-FR" sz="1400" dirty="0"/>
              <a:t>x</a:t>
            </a:r>
            <a:r>
              <a:rPr lang="fr-FR" sz="1400" baseline="-25000" dirty="0"/>
              <a:t>3</a:t>
            </a:r>
            <a:r>
              <a:rPr lang="fr-FR" sz="1400" dirty="0"/>
              <a:t>=</a:t>
            </a:r>
            <a:r>
              <a:rPr lang="fr-FR" sz="2000" dirty="0"/>
              <a:t>∞</a:t>
            </a:r>
            <a:r>
              <a:rPr lang="fr-FR" sz="1400" dirty="0"/>
              <a:t> </a:t>
            </a:r>
          </a:p>
          <a:p>
            <a:pPr lvl="3" eaLnBrk="1" hangingPunct="1">
              <a:lnSpc>
                <a:spcPct val="90000"/>
              </a:lnSpc>
            </a:pPr>
            <a:r>
              <a:rPr lang="fr-FR" sz="1400" dirty="0"/>
              <a:t>1 ,1, 0</a:t>
            </a:r>
          </a:p>
          <a:p>
            <a:pPr lvl="3" eaLnBrk="1" hangingPunct="1">
              <a:lnSpc>
                <a:spcPct val="90000"/>
              </a:lnSpc>
            </a:pPr>
            <a:r>
              <a:rPr lang="fr-FR" sz="1400" dirty="0"/>
              <a:t>(</a:t>
            </a:r>
            <a:r>
              <a:rPr lang="fr-FR" sz="1400" dirty="0" err="1"/>
              <a:t>h,k,l</a:t>
            </a:r>
            <a:r>
              <a:rPr lang="fr-FR" sz="1400" dirty="0"/>
              <a:t>) =&gt; (1,1,0)</a:t>
            </a:r>
          </a:p>
          <a:p>
            <a:pPr lvl="3" eaLnBrk="1" hangingPunct="1">
              <a:lnSpc>
                <a:spcPct val="90000"/>
              </a:lnSpc>
            </a:pPr>
            <a:endParaRPr lang="fr-FR" sz="1400" dirty="0"/>
          </a:p>
          <a:p>
            <a:pPr lvl="3" eaLnBrk="1" hangingPunct="1">
              <a:lnSpc>
                <a:spcPct val="90000"/>
              </a:lnSpc>
            </a:pPr>
            <a:r>
              <a:rPr lang="fr-FR" sz="1400" dirty="0">
                <a:solidFill>
                  <a:srgbClr val="FF0000"/>
                </a:solidFill>
              </a:rPr>
              <a:t>Nota : si un des indices est négatif, on ajoute une barre sur le dessus </a:t>
            </a:r>
          </a:p>
          <a:p>
            <a:pPr lvl="3" eaLnBrk="1" hangingPunct="1">
              <a:lnSpc>
                <a:spcPct val="90000"/>
              </a:lnSpc>
            </a:pPr>
            <a:endParaRPr lang="fr-FR" sz="1400" dirty="0">
              <a:solidFill>
                <a:srgbClr val="FF0000"/>
              </a:solidFill>
            </a:endParaRPr>
          </a:p>
          <a:p>
            <a:pPr lvl="3" eaLnBrk="1" hangingPunct="1">
              <a:lnSpc>
                <a:spcPct val="90000"/>
              </a:lnSpc>
            </a:pPr>
            <a:r>
              <a:rPr lang="fr-FR" sz="1400" dirty="0" err="1"/>
              <a:t>h,k,l</a:t>
            </a:r>
            <a:r>
              <a:rPr lang="fr-FR" sz="1400" dirty="0"/>
              <a:t> constituent </a:t>
            </a:r>
            <a:r>
              <a:rPr lang="fr-FR" sz="1400" b="1" u="sng" dirty="0">
                <a:effectLst>
                  <a:outerShdw blurRad="38100" dist="38100" dir="2700000" algn="tl">
                    <a:srgbClr val="000000">
                      <a:alpha val="43137"/>
                    </a:srgbClr>
                  </a:outerShdw>
                </a:effectLst>
              </a:rPr>
              <a:t>les indices de Miller</a:t>
            </a:r>
          </a:p>
          <a:p>
            <a:pPr lvl="3" eaLnBrk="1" hangingPunct="1">
              <a:lnSpc>
                <a:spcPct val="90000"/>
              </a:lnSpc>
            </a:pPr>
            <a:endParaRPr lang="fr-FR" sz="1400" baseline="-25000" dirty="0"/>
          </a:p>
        </p:txBody>
      </p:sp>
      <p:sp>
        <p:nvSpPr>
          <p:cNvPr id="14339" name="Espace réservé du numéro de diapositive 5"/>
          <p:cNvSpPr>
            <a:spLocks noGrp="1"/>
          </p:cNvSpPr>
          <p:nvPr>
            <p:ph type="sldNum" sz="quarter" idx="12"/>
          </p:nvPr>
        </p:nvSpPr>
        <p:spPr>
          <a:noFill/>
        </p:spPr>
        <p:txBody>
          <a:bodyPr/>
          <a:lstStyle/>
          <a:p>
            <a:fld id="{B0800BA6-48BA-4BE9-B816-9A206A75193F}" type="slidenum">
              <a:rPr lang="fr-FR" altLang="en-US"/>
              <a:pPr/>
              <a:t>30</a:t>
            </a:fld>
            <a:endParaRPr lang="fr-FR" altLang="en-US" dirty="0"/>
          </a:p>
        </p:txBody>
      </p:sp>
      <p:graphicFrame>
        <p:nvGraphicFramePr>
          <p:cNvPr id="14338" name="Object 6"/>
          <p:cNvGraphicFramePr>
            <a:graphicFrameLocks noChangeAspect="1"/>
          </p:cNvGraphicFramePr>
          <p:nvPr>
            <p:extLst>
              <p:ext uri="{D42A27DB-BD31-4B8C-83A1-F6EECF244321}">
                <p14:modId xmlns:p14="http://schemas.microsoft.com/office/powerpoint/2010/main" val="2935515249"/>
              </p:ext>
            </p:extLst>
          </p:nvPr>
        </p:nvGraphicFramePr>
        <p:xfrm>
          <a:off x="8616280" y="5739724"/>
          <a:ext cx="216024" cy="364339"/>
        </p:xfrm>
        <a:graphic>
          <a:graphicData uri="http://schemas.openxmlformats.org/presentationml/2006/ole">
            <mc:AlternateContent xmlns:mc="http://schemas.openxmlformats.org/markup-compatibility/2006">
              <mc:Choice xmlns:v="urn:schemas-microsoft-com:vml" Requires="v">
                <p:oleObj name="Équation" r:id="rId3" imgW="126720" imgH="215640" progId="Equation.3">
                  <p:embed/>
                </p:oleObj>
              </mc:Choice>
              <mc:Fallback>
                <p:oleObj name="Équation" r:id="rId3" imgW="126720" imgH="215640" progId="Equation.3">
                  <p:embed/>
                  <p:pic>
                    <p:nvPicPr>
                      <p:cNvPr id="14338" name="Object 6"/>
                      <p:cNvPicPr>
                        <a:picLocks noChangeAspect="1" noChangeArrowheads="1"/>
                      </p:cNvPicPr>
                      <p:nvPr/>
                    </p:nvPicPr>
                    <p:blipFill>
                      <a:blip r:embed="rId4"/>
                      <a:srcRect/>
                      <a:stretch>
                        <a:fillRect/>
                      </a:stretch>
                    </p:blipFill>
                    <p:spPr bwMode="auto">
                      <a:xfrm>
                        <a:off x="8616280" y="5739724"/>
                        <a:ext cx="216024" cy="364339"/>
                      </a:xfrm>
                      <a:prstGeom prst="rect">
                        <a:avLst/>
                      </a:prstGeom>
                      <a:noFill/>
                      <a:ln>
                        <a:noFill/>
                      </a:ln>
                    </p:spPr>
                  </p:pic>
                </p:oleObj>
              </mc:Fallback>
            </mc:AlternateContent>
          </a:graphicData>
        </a:graphic>
      </p:graphicFrame>
      <p:pic>
        <p:nvPicPr>
          <p:cNvPr id="7" name="Picture 6"/>
          <p:cNvPicPr>
            <a:picLocks noChangeAspect="1" noChangeArrowheads="1"/>
          </p:cNvPicPr>
          <p:nvPr/>
        </p:nvPicPr>
        <p:blipFill>
          <a:blip r:embed="rId5" cstate="print"/>
          <a:srcRect l="32902" r="32939"/>
          <a:stretch>
            <a:fillRect/>
          </a:stretch>
        </p:blipFill>
        <p:spPr bwMode="auto">
          <a:xfrm>
            <a:off x="8352498" y="3428323"/>
            <a:ext cx="2015927" cy="2311400"/>
          </a:xfrm>
          <a:prstGeom prst="rect">
            <a:avLst/>
          </a:prstGeom>
          <a:solidFill>
            <a:schemeClr val="bg1">
              <a:alpha val="0"/>
            </a:schemeClr>
          </a:solidFill>
          <a:ln w="9525">
            <a:noFill/>
            <a:miter lim="800000"/>
            <a:headEnd/>
            <a:tailEnd/>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2"/>
          <p:cNvSpPr>
            <a:spLocks noGrp="1" noChangeArrowheads="1"/>
          </p:cNvSpPr>
          <p:nvPr>
            <p:ph type="title"/>
          </p:nvPr>
        </p:nvSpPr>
        <p:spPr/>
        <p:txBody>
          <a:bodyPr/>
          <a:lstStyle/>
          <a:p>
            <a:pPr algn="ctr" eaLnBrk="1" hangingPunct="1"/>
            <a:r>
              <a:rPr lang="fr-FR" sz="2600"/>
              <a:t>Variation de la densité de trous injectés en fonction de Va</a:t>
            </a:r>
          </a:p>
        </p:txBody>
      </p:sp>
      <p:graphicFrame>
        <p:nvGraphicFramePr>
          <p:cNvPr id="171010" name="Object 3"/>
          <p:cNvGraphicFramePr>
            <a:graphicFrameLocks noGrp="1" noChangeAspect="1"/>
          </p:cNvGraphicFramePr>
          <p:nvPr>
            <p:ph type="clipArt" sz="half" idx="2"/>
            <p:extLst>
              <p:ext uri="{D42A27DB-BD31-4B8C-83A1-F6EECF244321}">
                <p14:modId xmlns:p14="http://schemas.microsoft.com/office/powerpoint/2010/main" val="2663557992"/>
              </p:ext>
            </p:extLst>
          </p:nvPr>
        </p:nvGraphicFramePr>
        <p:xfrm>
          <a:off x="2743200" y="1662113"/>
          <a:ext cx="7467600" cy="5194300"/>
        </p:xfrm>
        <a:graphic>
          <a:graphicData uri="http://schemas.openxmlformats.org/presentationml/2006/ole">
            <mc:AlternateContent xmlns:mc="http://schemas.openxmlformats.org/markup-compatibility/2006">
              <mc:Choice xmlns:v="urn:schemas-microsoft-com:vml" Requires="v">
                <p:oleObj name="Origin Plot" r:id="rId3" imgW="5162400" imgH="3591000" progId="OrgPlot">
                  <p:link updateAutomatic="1"/>
                </p:oleObj>
              </mc:Choice>
              <mc:Fallback>
                <p:oleObj name="Origin Plot" r:id="rId3" imgW="5162400" imgH="3591000" progId="OrgPlot">
                  <p:link updateAutomatic="1"/>
                  <p:pic>
                    <p:nvPicPr>
                      <p:cNvPr id="1710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62113"/>
                        <a:ext cx="7467600" cy="519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1011" name="Espace réservé du numéro de diapositive 6"/>
          <p:cNvSpPr>
            <a:spLocks noGrp="1"/>
          </p:cNvSpPr>
          <p:nvPr>
            <p:ph type="sldNum" sz="quarter" idx="12"/>
          </p:nvPr>
        </p:nvSpPr>
        <p:spPr>
          <a:noFill/>
        </p:spPr>
        <p:txBody>
          <a:bodyPr/>
          <a:lstStyle/>
          <a:p>
            <a:fld id="{C1E6B682-4273-4F17-9C27-2958D617127A}" type="slidenum">
              <a:rPr lang="fr-FR" altLang="en-US"/>
              <a:pPr/>
              <a:t>300</a:t>
            </a:fld>
            <a:endParaRPr lang="fr-FR" altLang="en-US"/>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3"/>
          <p:cNvSpPr>
            <a:spLocks noGrp="1" noChangeArrowheads="1"/>
          </p:cNvSpPr>
          <p:nvPr>
            <p:ph type="title"/>
          </p:nvPr>
        </p:nvSpPr>
        <p:spPr>
          <a:xfrm>
            <a:off x="2595562" y="477839"/>
            <a:ext cx="6121400" cy="790575"/>
          </a:xfrm>
          <a:solidFill>
            <a:schemeClr val="tx2">
              <a:lumMod val="20000"/>
              <a:lumOff val="80000"/>
            </a:schemeClr>
          </a:solidFill>
        </p:spPr>
        <p:txBody>
          <a:bodyPr/>
          <a:lstStyle/>
          <a:p>
            <a:pPr eaLnBrk="1" hangingPunct="1"/>
            <a:r>
              <a:rPr lang="fr-FR"/>
              <a:t>Injection de porteurs</a:t>
            </a:r>
          </a:p>
        </p:txBody>
      </p:sp>
      <p:sp>
        <p:nvSpPr>
          <p:cNvPr id="340994" name="Espace réservé du numéro de diapositive 4"/>
          <p:cNvSpPr>
            <a:spLocks noGrp="1"/>
          </p:cNvSpPr>
          <p:nvPr>
            <p:ph type="sldNum" sz="quarter" idx="12"/>
          </p:nvPr>
        </p:nvSpPr>
        <p:spPr>
          <a:noFill/>
        </p:spPr>
        <p:txBody>
          <a:bodyPr/>
          <a:lstStyle/>
          <a:p>
            <a:fld id="{C74BAB4D-C4B0-4B6A-917E-B9D70787CAEF}" type="slidenum">
              <a:rPr lang="fr-FR" altLang="en-US"/>
              <a:pPr/>
              <a:t>301</a:t>
            </a:fld>
            <a:endParaRPr lang="fr-FR" altLang="en-US"/>
          </a:p>
        </p:txBody>
      </p:sp>
      <p:pic>
        <p:nvPicPr>
          <p:cNvPr id="340995" name="Picture 2"/>
          <p:cNvPicPr>
            <a:picLocks noChangeAspect="1" noChangeArrowheads="1"/>
          </p:cNvPicPr>
          <p:nvPr/>
        </p:nvPicPr>
        <p:blipFill>
          <a:blip r:embed="rId3" cstate="print"/>
          <a:srcRect/>
          <a:stretch>
            <a:fillRect/>
          </a:stretch>
        </p:blipFill>
        <p:spPr bwMode="auto">
          <a:xfrm>
            <a:off x="4583113" y="3573464"/>
            <a:ext cx="5759450" cy="2968625"/>
          </a:xfrm>
          <a:prstGeom prst="rect">
            <a:avLst/>
          </a:prstGeom>
          <a:noFill/>
          <a:ln w="9525">
            <a:noFill/>
            <a:miter lim="800000"/>
            <a:headEnd/>
            <a:tailEnd/>
          </a:ln>
        </p:spPr>
      </p:pic>
      <p:pic>
        <p:nvPicPr>
          <p:cNvPr id="340997" name="Picture 4"/>
          <p:cNvPicPr>
            <a:picLocks noChangeAspect="1" noChangeArrowheads="1"/>
          </p:cNvPicPr>
          <p:nvPr/>
        </p:nvPicPr>
        <p:blipFill>
          <a:blip r:embed="rId4" cstate="print"/>
          <a:srcRect/>
          <a:stretch>
            <a:fillRect/>
          </a:stretch>
        </p:blipFill>
        <p:spPr bwMode="auto">
          <a:xfrm>
            <a:off x="1703389" y="1268414"/>
            <a:ext cx="5184775" cy="2822575"/>
          </a:xfrm>
          <a:prstGeom prst="rect">
            <a:avLst/>
          </a:prstGeom>
          <a:noFill/>
          <a:ln w="9525">
            <a:noFill/>
            <a:miter lim="800000"/>
            <a:headEnd/>
            <a:tailEnd/>
          </a:ln>
        </p:spPr>
      </p:pic>
      <p:sp>
        <p:nvSpPr>
          <p:cNvPr id="340998" name="Text Box 5"/>
          <p:cNvSpPr txBox="1">
            <a:spLocks noChangeArrowheads="1"/>
          </p:cNvSpPr>
          <p:nvPr/>
        </p:nvSpPr>
        <p:spPr bwMode="auto">
          <a:xfrm>
            <a:off x="7032626" y="1412876"/>
            <a:ext cx="3368675" cy="830997"/>
          </a:xfrm>
          <a:prstGeom prst="rect">
            <a:avLst/>
          </a:prstGeom>
          <a:noFill/>
          <a:ln w="9525">
            <a:noFill/>
            <a:miter lim="800000"/>
            <a:headEnd/>
            <a:tailEnd/>
          </a:ln>
        </p:spPr>
        <p:txBody>
          <a:bodyPr>
            <a:spAutoFit/>
          </a:bodyPr>
          <a:lstStyle/>
          <a:p>
            <a:pPr algn="ctr"/>
            <a:r>
              <a:rPr kumimoji="1" lang="fr-FR" sz="2400">
                <a:solidFill>
                  <a:srgbClr val="FF3300"/>
                </a:solidFill>
                <a:latin typeface="Times New Roman" pitchFamily="18" charset="0"/>
              </a:rPr>
              <a:t>En polarisation directe, phénomènes de diffusion</a:t>
            </a:r>
          </a:p>
        </p:txBody>
      </p:sp>
      <p:sp>
        <p:nvSpPr>
          <p:cNvPr id="340999" name="AutoShape 6"/>
          <p:cNvSpPr>
            <a:spLocks noChangeArrowheads="1"/>
          </p:cNvSpPr>
          <p:nvPr/>
        </p:nvSpPr>
        <p:spPr bwMode="auto">
          <a:xfrm rot="16200000" flipH="1">
            <a:off x="8195469" y="2409032"/>
            <a:ext cx="852488" cy="587375"/>
          </a:xfrm>
          <a:custGeom>
            <a:avLst/>
            <a:gdLst>
              <a:gd name="T0" fmla="*/ 608937 w 21600"/>
              <a:gd name="T1" fmla="*/ 0 h 21600"/>
              <a:gd name="T2" fmla="*/ 365346 w 21600"/>
              <a:gd name="T3" fmla="*/ 195792 h 21600"/>
              <a:gd name="T4" fmla="*/ 0 w 21600"/>
              <a:gd name="T5" fmla="*/ 489506 h 21600"/>
              <a:gd name="T6" fmla="*/ 365346 w 21600"/>
              <a:gd name="T7" fmla="*/ 587375 h 21600"/>
              <a:gd name="T8" fmla="*/ 730693 w 21600"/>
              <a:gd name="T9" fmla="*/ 407899 h 21600"/>
              <a:gd name="T10" fmla="*/ 852488 w 21600"/>
              <a:gd name="T11" fmla="*/ 195792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00FF"/>
          </a:solidFill>
          <a:ln w="9525">
            <a:solidFill>
              <a:schemeClr val="tx1"/>
            </a:solidFill>
            <a:miter lim="800000"/>
            <a:headEnd/>
            <a:tailEnd/>
          </a:ln>
        </p:spPr>
        <p:txBody>
          <a:bodyPr wrap="none" anchor="ctr"/>
          <a:lstStyle/>
          <a:p>
            <a:endParaRPr lang="fr-FR"/>
          </a:p>
        </p:txBody>
      </p:sp>
      <p:sp>
        <p:nvSpPr>
          <p:cNvPr id="341000" name="Text Box 7"/>
          <p:cNvSpPr txBox="1">
            <a:spLocks noChangeArrowheads="1"/>
          </p:cNvSpPr>
          <p:nvPr/>
        </p:nvSpPr>
        <p:spPr bwMode="auto">
          <a:xfrm>
            <a:off x="1774825" y="4797426"/>
            <a:ext cx="3189288" cy="830997"/>
          </a:xfrm>
          <a:prstGeom prst="rect">
            <a:avLst/>
          </a:prstGeom>
          <a:solidFill>
            <a:schemeClr val="bg1"/>
          </a:solidFill>
          <a:ln w="9525">
            <a:noFill/>
            <a:miter lim="800000"/>
            <a:headEnd/>
            <a:tailEnd/>
          </a:ln>
        </p:spPr>
        <p:txBody>
          <a:bodyPr>
            <a:spAutoFit/>
          </a:bodyPr>
          <a:lstStyle/>
          <a:p>
            <a:pPr algn="ctr"/>
            <a:r>
              <a:rPr kumimoji="1" lang="fr-FR" sz="2400">
                <a:solidFill>
                  <a:srgbClr val="FF3300"/>
                </a:solidFill>
                <a:latin typeface="Times New Roman" pitchFamily="18" charset="0"/>
              </a:rPr>
              <a:t>Une fois injectés, les porteurs diffusent</a:t>
            </a:r>
          </a:p>
        </p:txBody>
      </p:sp>
      <p:sp>
        <p:nvSpPr>
          <p:cNvPr id="341001" name="AutoShape 8"/>
          <p:cNvSpPr>
            <a:spLocks noChangeArrowheads="1"/>
          </p:cNvSpPr>
          <p:nvPr/>
        </p:nvSpPr>
        <p:spPr bwMode="auto">
          <a:xfrm>
            <a:off x="4800601" y="5084763"/>
            <a:ext cx="976313" cy="360362"/>
          </a:xfrm>
          <a:prstGeom prst="rightArrow">
            <a:avLst>
              <a:gd name="adj1" fmla="val 50000"/>
              <a:gd name="adj2" fmla="val 67731"/>
            </a:avLst>
          </a:prstGeom>
          <a:solidFill>
            <a:srgbClr val="0000FF"/>
          </a:solidFill>
          <a:ln w="9525">
            <a:solidFill>
              <a:schemeClr val="tx1"/>
            </a:solidFill>
            <a:miter lim="800000"/>
            <a:headEnd/>
            <a:tailEnd/>
          </a:ln>
        </p:spPr>
        <p:txBody>
          <a:bodyPr wrap="none" anchor="ctr"/>
          <a:lstStyle/>
          <a:p>
            <a:endParaRPr lang="fr-F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7" name="Rectangle 2"/>
          <p:cNvSpPr>
            <a:spLocks noGrp="1" noChangeArrowheads="1"/>
          </p:cNvSpPr>
          <p:nvPr>
            <p:ph type="title"/>
          </p:nvPr>
        </p:nvSpPr>
        <p:spPr>
          <a:xfrm>
            <a:off x="1919288" y="333375"/>
            <a:ext cx="7345362" cy="711200"/>
          </a:xfrm>
          <a:solidFill>
            <a:schemeClr val="bg1"/>
          </a:solidFill>
        </p:spPr>
        <p:txBody>
          <a:bodyPr/>
          <a:lstStyle/>
          <a:p>
            <a:pPr algn="ctr" eaLnBrk="1" hangingPunct="1"/>
            <a:r>
              <a:rPr lang="fr-FR" sz="2600"/>
              <a:t>Distribution des porteurs dans les régions neutres</a:t>
            </a:r>
          </a:p>
        </p:txBody>
      </p:sp>
      <p:sp>
        <p:nvSpPr>
          <p:cNvPr id="172038" name="Rectangle 3"/>
          <p:cNvSpPr>
            <a:spLocks noGrp="1" noChangeArrowheads="1"/>
          </p:cNvSpPr>
          <p:nvPr>
            <p:ph type="body" sz="half" idx="1"/>
          </p:nvPr>
        </p:nvSpPr>
        <p:spPr>
          <a:xfrm>
            <a:off x="2063750" y="981076"/>
            <a:ext cx="3810000" cy="5661025"/>
          </a:xfrm>
        </p:spPr>
        <p:txBody>
          <a:bodyPr/>
          <a:lstStyle/>
          <a:p>
            <a:pPr eaLnBrk="1" hangingPunct="1">
              <a:lnSpc>
                <a:spcPct val="90000"/>
              </a:lnSpc>
            </a:pPr>
            <a:r>
              <a:rPr lang="fr-FR" sz="2000"/>
              <a:t>Une fois les porteurs injectés, ils vont diffuser dans la région neutre et se recombiner avec les porteurs majoritaires</a:t>
            </a:r>
          </a:p>
          <a:p>
            <a:pPr eaLnBrk="1" hangingPunct="1">
              <a:lnSpc>
                <a:spcPct val="90000"/>
              </a:lnSpc>
              <a:buFont typeface="Wingdings" pitchFamily="2" charset="2"/>
              <a:buNone/>
            </a:pPr>
            <a:endParaRPr lang="fr-FR" sz="2000"/>
          </a:p>
          <a:p>
            <a:pPr eaLnBrk="1" hangingPunct="1">
              <a:lnSpc>
                <a:spcPct val="90000"/>
              </a:lnSpc>
            </a:pPr>
            <a:endParaRPr lang="fr-FR" sz="2000"/>
          </a:p>
          <a:p>
            <a:pPr eaLnBrk="1" hangingPunct="1">
              <a:lnSpc>
                <a:spcPct val="90000"/>
              </a:lnSpc>
            </a:pPr>
            <a:endParaRPr lang="fr-FR" sz="2000"/>
          </a:p>
          <a:p>
            <a:pPr eaLnBrk="1" hangingPunct="1">
              <a:lnSpc>
                <a:spcPct val="90000"/>
              </a:lnSpc>
            </a:pPr>
            <a:r>
              <a:rPr lang="fr-FR" sz="2000"/>
              <a:t>La distribution va être fonction de la géométrie de la région</a:t>
            </a:r>
          </a:p>
          <a:p>
            <a:pPr eaLnBrk="1" hangingPunct="1">
              <a:lnSpc>
                <a:spcPct val="90000"/>
              </a:lnSpc>
            </a:pPr>
            <a:endParaRPr lang="fr-FR" sz="2000"/>
          </a:p>
          <a:p>
            <a:pPr eaLnBrk="1" hangingPunct="1">
              <a:lnSpc>
                <a:spcPct val="90000"/>
              </a:lnSpc>
            </a:pPr>
            <a:endParaRPr lang="fr-FR" sz="2000"/>
          </a:p>
          <a:p>
            <a:pPr eaLnBrk="1" hangingPunct="1">
              <a:lnSpc>
                <a:spcPct val="90000"/>
              </a:lnSpc>
            </a:pPr>
            <a:r>
              <a:rPr lang="fr-FR" sz="2000"/>
              <a:t>Les paramètres discriminatoires : la </a:t>
            </a:r>
            <a:r>
              <a:rPr lang="fr-FR" sz="2000">
                <a:solidFill>
                  <a:srgbClr val="FF3300"/>
                </a:solidFill>
              </a:rPr>
              <a:t>longueur de diffusion </a:t>
            </a:r>
            <a:r>
              <a:rPr lang="fr-FR" sz="2000">
                <a:solidFill>
                  <a:srgbClr val="0000FF"/>
                </a:solidFill>
              </a:rPr>
              <a:t>L</a:t>
            </a:r>
            <a:r>
              <a:rPr lang="fr-FR" sz="2000" baseline="-25000">
                <a:solidFill>
                  <a:srgbClr val="0000FF"/>
                </a:solidFill>
              </a:rPr>
              <a:t>Dn,p</a:t>
            </a:r>
            <a:r>
              <a:rPr lang="fr-FR" sz="2000"/>
              <a:t> des électrons et des trous et la </a:t>
            </a:r>
            <a:r>
              <a:rPr lang="fr-FR" sz="2000">
                <a:solidFill>
                  <a:srgbClr val="FF3300"/>
                </a:solidFill>
              </a:rPr>
              <a:t>largeur des régions neutres</a:t>
            </a:r>
            <a:r>
              <a:rPr lang="fr-FR" sz="2000"/>
              <a:t> </a:t>
            </a:r>
            <a:r>
              <a:rPr lang="fr-FR" sz="2000">
                <a:solidFill>
                  <a:srgbClr val="0000FF"/>
                </a:solidFill>
              </a:rPr>
              <a:t>d</a:t>
            </a:r>
            <a:r>
              <a:rPr lang="fr-FR" sz="2000" baseline="-25000">
                <a:solidFill>
                  <a:srgbClr val="0000FF"/>
                </a:solidFill>
              </a:rPr>
              <a:t>n,p</a:t>
            </a:r>
            <a:endParaRPr lang="fr-FR" sz="2000">
              <a:solidFill>
                <a:srgbClr val="0000FF"/>
              </a:solidFill>
            </a:endParaRPr>
          </a:p>
        </p:txBody>
      </p:sp>
      <p:sp>
        <p:nvSpPr>
          <p:cNvPr id="172036" name="Espace réservé du numéro de diapositive 6"/>
          <p:cNvSpPr>
            <a:spLocks noGrp="1"/>
          </p:cNvSpPr>
          <p:nvPr>
            <p:ph type="sldNum" sz="quarter" idx="12"/>
          </p:nvPr>
        </p:nvSpPr>
        <p:spPr>
          <a:noFill/>
        </p:spPr>
        <p:txBody>
          <a:bodyPr/>
          <a:lstStyle/>
          <a:p>
            <a:fld id="{B81E40F8-A97E-4F9A-AE2E-E84196B12723}" type="slidenum">
              <a:rPr lang="fr-FR" altLang="en-US"/>
              <a:pPr/>
              <a:t>302</a:t>
            </a:fld>
            <a:endParaRPr lang="fr-FR" altLang="en-US"/>
          </a:p>
        </p:txBody>
      </p:sp>
      <p:graphicFrame>
        <p:nvGraphicFramePr>
          <p:cNvPr id="172034" name="Object 4"/>
          <p:cNvGraphicFramePr>
            <a:graphicFrameLocks noChangeAspect="1"/>
          </p:cNvGraphicFramePr>
          <p:nvPr/>
        </p:nvGraphicFramePr>
        <p:xfrm>
          <a:off x="2351088" y="2492376"/>
          <a:ext cx="3695700" cy="657225"/>
        </p:xfrm>
        <a:graphic>
          <a:graphicData uri="http://schemas.openxmlformats.org/presentationml/2006/ole">
            <mc:AlternateContent xmlns:mc="http://schemas.openxmlformats.org/markup-compatibility/2006">
              <mc:Choice xmlns:v="urn:schemas-microsoft-com:vml" Requires="v">
                <p:oleObj name="Equation" r:id="rId3" imgW="2641320" imgH="469800" progId="Equation.3">
                  <p:embed/>
                </p:oleObj>
              </mc:Choice>
              <mc:Fallback>
                <p:oleObj name="Equation" r:id="rId3" imgW="2641320" imgH="469800" progId="Equation.3">
                  <p:embed/>
                  <p:pic>
                    <p:nvPicPr>
                      <p:cNvPr id="17203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492376"/>
                        <a:ext cx="3695700"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2035" name="Object 5"/>
          <p:cNvGraphicFramePr>
            <a:graphicFrameLocks noChangeAspect="1"/>
          </p:cNvGraphicFramePr>
          <p:nvPr>
            <p:extLst>
              <p:ext uri="{D42A27DB-BD31-4B8C-83A1-F6EECF244321}">
                <p14:modId xmlns:p14="http://schemas.microsoft.com/office/powerpoint/2010/main" val="1355124836"/>
              </p:ext>
            </p:extLst>
          </p:nvPr>
        </p:nvGraphicFramePr>
        <p:xfrm>
          <a:off x="2711624" y="3861049"/>
          <a:ext cx="2851150" cy="447675"/>
        </p:xfrm>
        <a:graphic>
          <a:graphicData uri="http://schemas.openxmlformats.org/presentationml/2006/ole">
            <mc:AlternateContent xmlns:mc="http://schemas.openxmlformats.org/markup-compatibility/2006">
              <mc:Choice xmlns:v="urn:schemas-microsoft-com:vml" Requires="v">
                <p:oleObj name="Equation" r:id="rId5" imgW="1612800" imgH="253800" progId="Equation.3">
                  <p:embed/>
                </p:oleObj>
              </mc:Choice>
              <mc:Fallback>
                <p:oleObj name="Equation" r:id="rId5" imgW="1612800" imgH="253800" progId="Equation.3">
                  <p:embed/>
                  <p:pic>
                    <p:nvPicPr>
                      <p:cNvPr id="17203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624" y="3861049"/>
                        <a:ext cx="285115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2039" name="Group 6"/>
          <p:cNvGrpSpPr>
            <a:grpSpLocks/>
          </p:cNvGrpSpPr>
          <p:nvPr/>
        </p:nvGrpSpPr>
        <p:grpSpPr bwMode="auto">
          <a:xfrm>
            <a:off x="6176964" y="1933576"/>
            <a:ext cx="4033837" cy="4068763"/>
            <a:chOff x="3168" y="1450"/>
            <a:chExt cx="2400" cy="2390"/>
          </a:xfrm>
          <a:solidFill>
            <a:schemeClr val="tx2">
              <a:lumMod val="20000"/>
              <a:lumOff val="80000"/>
            </a:schemeClr>
          </a:solidFill>
        </p:grpSpPr>
        <p:pic>
          <p:nvPicPr>
            <p:cNvPr id="172043" name="Picture 7" descr="mathieu123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168" y="1450"/>
              <a:ext cx="2400" cy="2390"/>
            </a:xfrm>
            <a:prstGeom prst="rect">
              <a:avLst/>
            </a:prstGeom>
            <a:grpFill/>
            <a:ln w="9525">
              <a:noFill/>
              <a:miter lim="800000"/>
              <a:headEnd/>
              <a:tailEnd/>
            </a:ln>
          </p:spPr>
        </p:pic>
        <p:sp>
          <p:nvSpPr>
            <p:cNvPr id="172044" name="Line 8"/>
            <p:cNvSpPr>
              <a:spLocks noChangeShapeType="1"/>
            </p:cNvSpPr>
            <p:nvPr/>
          </p:nvSpPr>
          <p:spPr bwMode="auto">
            <a:xfrm>
              <a:off x="3334" y="3475"/>
              <a:ext cx="861" cy="0"/>
            </a:xfrm>
            <a:prstGeom prst="line">
              <a:avLst/>
            </a:prstGeom>
            <a:grpFill/>
            <a:ln w="28575">
              <a:solidFill>
                <a:srgbClr val="0000FF"/>
              </a:solidFill>
              <a:miter lim="800000"/>
              <a:headEnd type="triangle" w="med" len="med"/>
              <a:tailEnd type="triangle" w="med" len="med"/>
            </a:ln>
          </p:spPr>
          <p:txBody>
            <a:bodyPr wrap="none"/>
            <a:lstStyle/>
            <a:p>
              <a:endParaRPr lang="fr-FR"/>
            </a:p>
          </p:txBody>
        </p:sp>
        <p:sp>
          <p:nvSpPr>
            <p:cNvPr id="172045" name="Line 9"/>
            <p:cNvSpPr>
              <a:spLocks noChangeShapeType="1"/>
            </p:cNvSpPr>
            <p:nvPr/>
          </p:nvSpPr>
          <p:spPr bwMode="auto">
            <a:xfrm>
              <a:off x="4386" y="3563"/>
              <a:ext cx="861" cy="0"/>
            </a:xfrm>
            <a:prstGeom prst="line">
              <a:avLst/>
            </a:prstGeom>
            <a:grpFill/>
            <a:ln w="28575">
              <a:solidFill>
                <a:srgbClr val="0000FF"/>
              </a:solidFill>
              <a:miter lim="800000"/>
              <a:headEnd type="triangle" w="med" len="med"/>
              <a:tailEnd type="triangle" w="med" len="med"/>
            </a:ln>
          </p:spPr>
          <p:txBody>
            <a:bodyPr wrap="none"/>
            <a:lstStyle/>
            <a:p>
              <a:endParaRPr lang="fr-FR"/>
            </a:p>
          </p:txBody>
        </p:sp>
        <p:sp>
          <p:nvSpPr>
            <p:cNvPr id="496650" name="Text Box 10"/>
            <p:cNvSpPr txBox="1">
              <a:spLocks noChangeArrowheads="1"/>
            </p:cNvSpPr>
            <p:nvPr/>
          </p:nvSpPr>
          <p:spPr bwMode="auto">
            <a:xfrm>
              <a:off x="4649" y="3352"/>
              <a:ext cx="222" cy="199"/>
            </a:xfrm>
            <a:prstGeom prst="rect">
              <a:avLst/>
            </a:prstGeom>
            <a:grpFill/>
            <a:ln w="9525">
              <a:noFill/>
              <a:miter lim="800000"/>
              <a:headEnd/>
              <a:tailEnd/>
            </a:ln>
            <a:effectLst/>
          </p:spPr>
          <p:txBody>
            <a:bodyPr wrap="none">
              <a:spAutoFit/>
            </a:bodyPr>
            <a:lstStyle/>
            <a:p>
              <a:pPr>
                <a:defRPr/>
              </a:pPr>
              <a:r>
                <a:rPr kumimoji="1" lang="fr-FR" sz="1600" b="1">
                  <a:solidFill>
                    <a:srgbClr val="FF3300"/>
                  </a:solidFill>
                  <a:effectLst>
                    <a:outerShdw blurRad="38100" dist="38100" dir="2700000" algn="tl">
                      <a:srgbClr val="C0C0C0"/>
                    </a:outerShdw>
                  </a:effectLst>
                  <a:latin typeface="Times New Roman" pitchFamily="18" charset="0"/>
                </a:rPr>
                <a:t>d</a:t>
              </a:r>
              <a:r>
                <a:rPr kumimoji="1" lang="fr-FR" sz="1600" b="1" baseline="-25000">
                  <a:solidFill>
                    <a:srgbClr val="FF3300"/>
                  </a:solidFill>
                  <a:effectLst>
                    <a:outerShdw blurRad="38100" dist="38100" dir="2700000" algn="tl">
                      <a:srgbClr val="C0C0C0"/>
                    </a:outerShdw>
                  </a:effectLst>
                  <a:latin typeface="Times New Roman" pitchFamily="18" charset="0"/>
                </a:rPr>
                <a:t>n</a:t>
              </a:r>
              <a:endParaRPr kumimoji="1" lang="fr-FR" sz="1600" b="1">
                <a:solidFill>
                  <a:srgbClr val="FF3300"/>
                </a:solidFill>
                <a:effectLst>
                  <a:outerShdw blurRad="38100" dist="38100" dir="2700000" algn="tl">
                    <a:srgbClr val="C0C0C0"/>
                  </a:outerShdw>
                </a:effectLst>
                <a:latin typeface="Times New Roman" pitchFamily="18" charset="0"/>
              </a:endParaRPr>
            </a:p>
          </p:txBody>
        </p:sp>
        <p:sp>
          <p:nvSpPr>
            <p:cNvPr id="496651" name="Text Box 11"/>
            <p:cNvSpPr txBox="1">
              <a:spLocks noChangeArrowheads="1"/>
            </p:cNvSpPr>
            <p:nvPr/>
          </p:nvSpPr>
          <p:spPr bwMode="auto">
            <a:xfrm>
              <a:off x="3742" y="3249"/>
              <a:ext cx="222" cy="199"/>
            </a:xfrm>
            <a:prstGeom prst="rect">
              <a:avLst/>
            </a:prstGeom>
            <a:grpFill/>
            <a:ln w="9525">
              <a:noFill/>
              <a:miter lim="800000"/>
              <a:headEnd/>
              <a:tailEnd/>
            </a:ln>
            <a:effectLst/>
          </p:spPr>
          <p:txBody>
            <a:bodyPr wrap="none">
              <a:spAutoFit/>
            </a:bodyPr>
            <a:lstStyle/>
            <a:p>
              <a:pPr>
                <a:defRPr/>
              </a:pPr>
              <a:r>
                <a:rPr kumimoji="1" lang="fr-FR" sz="1600" b="1">
                  <a:solidFill>
                    <a:srgbClr val="FF3300"/>
                  </a:solidFill>
                  <a:effectLst>
                    <a:outerShdw blurRad="38100" dist="38100" dir="2700000" algn="tl">
                      <a:srgbClr val="C0C0C0"/>
                    </a:outerShdw>
                  </a:effectLst>
                  <a:latin typeface="Times New Roman" pitchFamily="18" charset="0"/>
                </a:rPr>
                <a:t>d</a:t>
              </a:r>
              <a:r>
                <a:rPr kumimoji="1" lang="fr-FR" sz="1600" b="1" baseline="-25000">
                  <a:solidFill>
                    <a:srgbClr val="FF3300"/>
                  </a:solidFill>
                  <a:effectLst>
                    <a:outerShdw blurRad="38100" dist="38100" dir="2700000" algn="tl">
                      <a:srgbClr val="C0C0C0"/>
                    </a:outerShdw>
                  </a:effectLst>
                  <a:latin typeface="Times New Roman" pitchFamily="18" charset="0"/>
                </a:rPr>
                <a:t>p</a:t>
              </a:r>
              <a:endParaRPr kumimoji="1" lang="fr-FR" sz="1600" b="1">
                <a:solidFill>
                  <a:srgbClr val="FF3300"/>
                </a:solidFill>
                <a:effectLst>
                  <a:outerShdw blurRad="38100" dist="38100" dir="2700000" algn="tl">
                    <a:srgbClr val="C0C0C0"/>
                  </a:outerShdw>
                </a:effectLst>
                <a:latin typeface="Times New Roman" pitchFamily="18" charset="0"/>
              </a:endParaRPr>
            </a:p>
          </p:txBody>
        </p:sp>
      </p:grpSp>
      <p:sp>
        <p:nvSpPr>
          <p:cNvPr id="496652" name="Text Box 12"/>
          <p:cNvSpPr txBox="1">
            <a:spLocks noChangeArrowheads="1"/>
          </p:cNvSpPr>
          <p:nvPr/>
        </p:nvSpPr>
        <p:spPr bwMode="auto">
          <a:xfrm>
            <a:off x="6672264" y="1916113"/>
            <a:ext cx="3444875" cy="304800"/>
          </a:xfrm>
          <a:prstGeom prst="rect">
            <a:avLst/>
          </a:prstGeom>
          <a:noFill/>
          <a:ln w="9525">
            <a:noFill/>
            <a:miter lim="800000"/>
            <a:headEnd/>
            <a:tailEnd/>
          </a:ln>
          <a:effectLst/>
        </p:spPr>
        <p:txBody>
          <a:bodyPr wrap="none">
            <a:spAutoFit/>
          </a:bodyPr>
          <a:lstStyle/>
          <a:p>
            <a:pPr algn="ctr">
              <a:defRPr/>
            </a:pPr>
            <a:r>
              <a:rPr kumimoji="1" lang="fr-FR" sz="1400" dirty="0">
                <a:solidFill>
                  <a:srgbClr val="0000FF"/>
                </a:solidFill>
                <a:effectLst>
                  <a:outerShdw blurRad="38100" dist="38100" dir="2700000" algn="tl">
                    <a:srgbClr val="C0C0C0"/>
                  </a:outerShdw>
                </a:effectLst>
                <a:latin typeface="Times New Roman" pitchFamily="18" charset="0"/>
              </a:rPr>
              <a:t>Distribution des porteurs minoritaires injectés</a:t>
            </a:r>
          </a:p>
        </p:txBody>
      </p:sp>
      <p:sp>
        <p:nvSpPr>
          <p:cNvPr id="496653" name="Text Box 13"/>
          <p:cNvSpPr txBox="1">
            <a:spLocks noChangeArrowheads="1"/>
          </p:cNvSpPr>
          <p:nvPr/>
        </p:nvSpPr>
        <p:spPr bwMode="auto">
          <a:xfrm>
            <a:off x="7005639" y="6189663"/>
            <a:ext cx="2973387" cy="336550"/>
          </a:xfrm>
          <a:prstGeom prst="rect">
            <a:avLst/>
          </a:prstGeom>
          <a:noFill/>
          <a:ln w="9525">
            <a:noFill/>
            <a:miter lim="800000"/>
            <a:headEnd/>
            <a:tailEnd/>
          </a:ln>
          <a:effectLst/>
        </p:spPr>
        <p:txBody>
          <a:bodyPr wrap="none">
            <a:spAutoFit/>
          </a:bodyPr>
          <a:lstStyle/>
          <a:p>
            <a:pPr algn="ctr">
              <a:defRPr/>
            </a:pPr>
            <a:r>
              <a:rPr kumimoji="1" lang="fr-FR" sz="1600">
                <a:solidFill>
                  <a:srgbClr val="0000FF"/>
                </a:solidFill>
                <a:effectLst>
                  <a:outerShdw blurRad="38100" dist="38100" dir="2700000" algn="tl">
                    <a:srgbClr val="C0C0C0"/>
                  </a:outerShdw>
                </a:effectLst>
                <a:latin typeface="Times New Roman" pitchFamily="18" charset="0"/>
              </a:rPr>
              <a:t>a: région qcq, b: longue, c:courte, </a:t>
            </a:r>
          </a:p>
        </p:txBody>
      </p:sp>
      <p:sp>
        <p:nvSpPr>
          <p:cNvPr id="172042" name="Text Box 14"/>
          <p:cNvSpPr txBox="1">
            <a:spLocks noChangeArrowheads="1"/>
          </p:cNvSpPr>
          <p:nvPr/>
        </p:nvSpPr>
        <p:spPr bwMode="auto">
          <a:xfrm>
            <a:off x="7535863" y="5689600"/>
            <a:ext cx="1143000" cy="304800"/>
          </a:xfrm>
          <a:prstGeom prst="rect">
            <a:avLst/>
          </a:prstGeom>
          <a:solidFill>
            <a:schemeClr val="tx2">
              <a:lumMod val="20000"/>
              <a:lumOff val="80000"/>
            </a:schemeClr>
          </a:solidFill>
          <a:ln w="9525">
            <a:noFill/>
            <a:miter lim="800000"/>
            <a:headEnd/>
            <a:tailEnd/>
          </a:ln>
        </p:spPr>
        <p:txBody>
          <a:bodyPr>
            <a:spAutoFit/>
          </a:bodyPr>
          <a:lstStyle/>
          <a:p>
            <a:r>
              <a:rPr kumimoji="1" lang="fr-FR" sz="1400">
                <a:latin typeface="Times New Roman" pitchFamily="18" charset="0"/>
              </a:rPr>
              <a:t>-W</a:t>
            </a:r>
            <a:r>
              <a:rPr kumimoji="1" lang="fr-FR" sz="1400" baseline="-25000">
                <a:latin typeface="Times New Roman" pitchFamily="18" charset="0"/>
              </a:rPr>
              <a:t>P </a:t>
            </a:r>
            <a:r>
              <a:rPr kumimoji="1" lang="fr-FR" sz="1400">
                <a:latin typeface="Times New Roman" pitchFamily="18" charset="0"/>
              </a:rPr>
              <a:t>  0  W</a:t>
            </a:r>
            <a:r>
              <a:rPr kumimoji="1" lang="fr-FR" sz="1400" baseline="-25000">
                <a:latin typeface="Times New Roman" pitchFamily="18" charset="0"/>
              </a:rPr>
              <a:t>N</a:t>
            </a:r>
            <a:endParaRPr kumimoji="1" lang="fr-FR" sz="1400">
              <a:latin typeface="Times New Roman" pitchFamily="18" charset="0"/>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1981200" y="295275"/>
            <a:ext cx="7543800" cy="863600"/>
          </a:xfrm>
        </p:spPr>
        <p:txBody>
          <a:bodyPr/>
          <a:lstStyle/>
          <a:p>
            <a:pPr algn="ctr" eaLnBrk="1" hangingPunct="1">
              <a:defRPr/>
            </a:pPr>
            <a:r>
              <a:rPr lang="fr-FR" sz="2600" i="1">
                <a:effectLst>
                  <a:outerShdw blurRad="38100" dist="38100" dir="2700000" algn="tl">
                    <a:srgbClr val="C0C0C0"/>
                  </a:outerShdw>
                </a:effectLst>
              </a:rPr>
              <a:t>Distribution des porteurs dans les régions neutres</a:t>
            </a:r>
          </a:p>
        </p:txBody>
      </p:sp>
      <p:sp>
        <p:nvSpPr>
          <p:cNvPr id="498691" name="Rectangle 3"/>
          <p:cNvSpPr>
            <a:spLocks noGrp="1" noChangeArrowheads="1"/>
          </p:cNvSpPr>
          <p:nvPr>
            <p:ph sz="half" idx="1"/>
          </p:nvPr>
        </p:nvSpPr>
        <p:spPr>
          <a:xfrm>
            <a:off x="1981200" y="2133600"/>
            <a:ext cx="4330700" cy="641350"/>
          </a:xfrm>
        </p:spPr>
        <p:txBody>
          <a:bodyPr/>
          <a:lstStyle/>
          <a:p>
            <a:pPr eaLnBrk="1" hangingPunct="1">
              <a:defRPr/>
            </a:pPr>
            <a:r>
              <a:rPr lang="fr-FR" sz="2000" i="1">
                <a:effectLst>
                  <a:outerShdw blurRad="38100" dist="38100" dir="2700000" algn="tl">
                    <a:srgbClr val="C0C0C0"/>
                  </a:outerShdw>
                </a:effectLst>
              </a:rPr>
              <a:t>Régions longues</a:t>
            </a:r>
            <a:r>
              <a:rPr lang="fr-FR" sz="2000"/>
              <a:t> (                   )</a:t>
            </a:r>
          </a:p>
        </p:txBody>
      </p:sp>
      <p:sp>
        <p:nvSpPr>
          <p:cNvPr id="173066" name="Espace réservé du numéro de diapositive 6"/>
          <p:cNvSpPr>
            <a:spLocks noGrp="1"/>
          </p:cNvSpPr>
          <p:nvPr>
            <p:ph type="sldNum" sz="quarter" idx="12"/>
          </p:nvPr>
        </p:nvSpPr>
        <p:spPr>
          <a:noFill/>
        </p:spPr>
        <p:txBody>
          <a:bodyPr/>
          <a:lstStyle/>
          <a:p>
            <a:fld id="{60D5F300-2ED2-4F25-9B1F-3251A9B98D73}" type="slidenum">
              <a:rPr lang="fr-FR" altLang="en-US"/>
              <a:pPr/>
              <a:t>303</a:t>
            </a:fld>
            <a:endParaRPr lang="fr-FR" altLang="en-US"/>
          </a:p>
        </p:txBody>
      </p:sp>
      <p:sp>
        <p:nvSpPr>
          <p:cNvPr id="173069" name="Rectangle 4"/>
          <p:cNvSpPr>
            <a:spLocks noChangeArrowheads="1"/>
          </p:cNvSpPr>
          <p:nvPr/>
        </p:nvSpPr>
        <p:spPr bwMode="auto">
          <a:xfrm>
            <a:off x="5715000" y="3309938"/>
            <a:ext cx="9144000" cy="369332"/>
          </a:xfrm>
          <a:prstGeom prst="rect">
            <a:avLst/>
          </a:prstGeom>
          <a:noFill/>
          <a:ln w="9525">
            <a:noFill/>
            <a:miter lim="800000"/>
            <a:headEnd/>
            <a:tailEnd/>
          </a:ln>
        </p:spPr>
        <p:txBody>
          <a:bodyPr>
            <a:spAutoFit/>
          </a:bodyPr>
          <a:lstStyle/>
          <a:p>
            <a:endParaRPr lang="fr-FR"/>
          </a:p>
        </p:txBody>
      </p:sp>
      <p:graphicFrame>
        <p:nvGraphicFramePr>
          <p:cNvPr id="173058" name="Object 5"/>
          <p:cNvGraphicFramePr>
            <a:graphicFrameLocks noChangeAspect="1"/>
          </p:cNvGraphicFramePr>
          <p:nvPr/>
        </p:nvGraphicFramePr>
        <p:xfrm>
          <a:off x="4495800" y="2190750"/>
          <a:ext cx="1219200" cy="381000"/>
        </p:xfrm>
        <a:graphic>
          <a:graphicData uri="http://schemas.openxmlformats.org/presentationml/2006/ole">
            <mc:AlternateContent xmlns:mc="http://schemas.openxmlformats.org/markup-compatibility/2006">
              <mc:Choice xmlns:v="urn:schemas-microsoft-com:vml" Requires="v">
                <p:oleObj r:id="rId3" imgW="761669" imgH="241195" progId="Equation.3">
                  <p:embed/>
                </p:oleObj>
              </mc:Choice>
              <mc:Fallback>
                <p:oleObj r:id="rId3" imgW="761669" imgH="241195" progId="Equation.3">
                  <p:embed/>
                  <p:pic>
                    <p:nvPicPr>
                      <p:cNvPr id="17305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90750"/>
                        <a:ext cx="1219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70" name="Rectangle 6"/>
          <p:cNvSpPr>
            <a:spLocks noChangeArrowheads="1"/>
          </p:cNvSpPr>
          <p:nvPr/>
        </p:nvSpPr>
        <p:spPr bwMode="auto">
          <a:xfrm>
            <a:off x="5043488" y="3252788"/>
            <a:ext cx="9144000" cy="369332"/>
          </a:xfrm>
          <a:prstGeom prst="rect">
            <a:avLst/>
          </a:prstGeom>
          <a:noFill/>
          <a:ln w="9525">
            <a:noFill/>
            <a:miter lim="800000"/>
            <a:headEnd/>
            <a:tailEnd/>
          </a:ln>
        </p:spPr>
        <p:txBody>
          <a:bodyPr>
            <a:spAutoFit/>
          </a:bodyPr>
          <a:lstStyle/>
          <a:p>
            <a:endParaRPr lang="fr-FR"/>
          </a:p>
        </p:txBody>
      </p:sp>
      <p:sp>
        <p:nvSpPr>
          <p:cNvPr id="173071" name="Rectangle 7"/>
          <p:cNvSpPr>
            <a:spLocks noChangeArrowheads="1"/>
          </p:cNvSpPr>
          <p:nvPr/>
        </p:nvSpPr>
        <p:spPr bwMode="auto">
          <a:xfrm>
            <a:off x="5072063" y="3243263"/>
            <a:ext cx="9144000" cy="369332"/>
          </a:xfrm>
          <a:prstGeom prst="rect">
            <a:avLst/>
          </a:prstGeom>
          <a:noFill/>
          <a:ln w="9525">
            <a:noFill/>
            <a:miter lim="800000"/>
            <a:headEnd/>
            <a:tailEnd/>
          </a:ln>
        </p:spPr>
        <p:txBody>
          <a:bodyPr>
            <a:spAutoFit/>
          </a:bodyPr>
          <a:lstStyle/>
          <a:p>
            <a:endParaRPr lang="fr-FR"/>
          </a:p>
        </p:txBody>
      </p:sp>
      <p:grpSp>
        <p:nvGrpSpPr>
          <p:cNvPr id="173072" name="Group 8"/>
          <p:cNvGrpSpPr>
            <a:grpSpLocks/>
          </p:cNvGrpSpPr>
          <p:nvPr/>
        </p:nvGrpSpPr>
        <p:grpSpPr bwMode="auto">
          <a:xfrm>
            <a:off x="2667001" y="2743200"/>
            <a:ext cx="3533775" cy="1295400"/>
            <a:chOff x="720" y="1728"/>
            <a:chExt cx="2226" cy="816"/>
          </a:xfrm>
        </p:grpSpPr>
        <p:graphicFrame>
          <p:nvGraphicFramePr>
            <p:cNvPr id="173064" name="Object 9"/>
            <p:cNvGraphicFramePr>
              <a:graphicFrameLocks noChangeAspect="1"/>
            </p:cNvGraphicFramePr>
            <p:nvPr>
              <p:extLst>
                <p:ext uri="{D42A27DB-BD31-4B8C-83A1-F6EECF244321}">
                  <p14:modId xmlns:p14="http://schemas.microsoft.com/office/powerpoint/2010/main" val="3488288773"/>
                </p:ext>
              </p:extLst>
            </p:nvPr>
          </p:nvGraphicFramePr>
          <p:xfrm>
            <a:off x="720" y="1728"/>
            <a:ext cx="2226" cy="372"/>
          </p:xfrm>
          <a:graphic>
            <a:graphicData uri="http://schemas.openxmlformats.org/presentationml/2006/ole">
              <mc:AlternateContent xmlns:mc="http://schemas.openxmlformats.org/markup-compatibility/2006">
                <mc:Choice xmlns:v="urn:schemas-microsoft-com:vml" Requires="v">
                  <p:oleObj r:id="rId5" imgW="2108200" imgH="355600" progId="Equation.3">
                    <p:embed/>
                  </p:oleObj>
                </mc:Choice>
                <mc:Fallback>
                  <p:oleObj r:id="rId5" imgW="2108200" imgH="355600" progId="Equation.3">
                    <p:embed/>
                    <p:pic>
                      <p:nvPicPr>
                        <p:cNvPr id="173064"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1728"/>
                          <a:ext cx="2226" cy="372"/>
                        </a:xfrm>
                        <a:prstGeom prst="rect">
                          <a:avLst/>
                        </a:prstGeom>
                        <a:solidFill>
                          <a:schemeClr val="tx2">
                            <a:lumMod val="20000"/>
                            <a:lumOff val="80000"/>
                          </a:schemeClr>
                        </a:solidFill>
                        <a:ln>
                          <a:noFill/>
                        </a:ln>
                        <a:effectLst>
                          <a:outerShdw dist="107763" dir="13500000" algn="ctr" rotWithShape="0">
                            <a:srgbClr val="808080"/>
                          </a:outerShdw>
                        </a:effectLst>
                      </p:spPr>
                    </p:pic>
                  </p:oleObj>
                </mc:Fallback>
              </mc:AlternateContent>
            </a:graphicData>
          </a:graphic>
        </p:graphicFrame>
        <p:graphicFrame>
          <p:nvGraphicFramePr>
            <p:cNvPr id="173065" name="Object 10"/>
            <p:cNvGraphicFramePr>
              <a:graphicFrameLocks noChangeAspect="1"/>
            </p:cNvGraphicFramePr>
            <p:nvPr>
              <p:extLst>
                <p:ext uri="{D42A27DB-BD31-4B8C-83A1-F6EECF244321}">
                  <p14:modId xmlns:p14="http://schemas.microsoft.com/office/powerpoint/2010/main" val="3602227712"/>
                </p:ext>
              </p:extLst>
            </p:nvPr>
          </p:nvGraphicFramePr>
          <p:xfrm>
            <a:off x="744" y="2152"/>
            <a:ext cx="2166" cy="392"/>
          </p:xfrm>
          <a:graphic>
            <a:graphicData uri="http://schemas.openxmlformats.org/presentationml/2006/ole">
              <mc:AlternateContent xmlns:mc="http://schemas.openxmlformats.org/markup-compatibility/2006">
                <mc:Choice xmlns:v="urn:schemas-microsoft-com:vml" Requires="v">
                  <p:oleObj r:id="rId7" imgW="2044700" imgH="368300" progId="Equation.3">
                    <p:embed/>
                  </p:oleObj>
                </mc:Choice>
                <mc:Fallback>
                  <p:oleObj r:id="rId7" imgW="2044700" imgH="368300" progId="Equation.3">
                    <p:embed/>
                    <p:pic>
                      <p:nvPicPr>
                        <p:cNvPr id="173065"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 y="2152"/>
                          <a:ext cx="2166" cy="392"/>
                        </a:xfrm>
                        <a:prstGeom prst="rect">
                          <a:avLst/>
                        </a:prstGeom>
                        <a:solidFill>
                          <a:schemeClr val="tx2">
                            <a:lumMod val="20000"/>
                            <a:lumOff val="80000"/>
                          </a:schemeClr>
                        </a:solidFill>
                        <a:ln>
                          <a:noFill/>
                        </a:ln>
                        <a:effectLst>
                          <a:outerShdw dist="107763" dir="13500000" algn="ctr" rotWithShape="0">
                            <a:srgbClr val="808080"/>
                          </a:outerShdw>
                        </a:effectLst>
                      </p:spPr>
                    </p:pic>
                  </p:oleObj>
                </mc:Fallback>
              </mc:AlternateContent>
            </a:graphicData>
          </a:graphic>
        </p:graphicFrame>
      </p:grpSp>
      <p:sp>
        <p:nvSpPr>
          <p:cNvPr id="498699" name="Rectangle 11"/>
          <p:cNvSpPr>
            <a:spLocks noChangeArrowheads="1"/>
          </p:cNvSpPr>
          <p:nvPr/>
        </p:nvSpPr>
        <p:spPr bwMode="auto">
          <a:xfrm>
            <a:off x="6553200" y="2143125"/>
            <a:ext cx="4114800" cy="64135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a:effectLst>
                  <a:outerShdw blurRad="38100" dist="38100" dir="2700000" algn="tl">
                    <a:srgbClr val="C0C0C0"/>
                  </a:outerShdw>
                </a:effectLst>
                <a:latin typeface="Times New Roman" pitchFamily="18" charset="0"/>
              </a:rPr>
              <a:t>Régions courtes</a:t>
            </a:r>
            <a:r>
              <a:rPr lang="fr-FR" sz="2000">
                <a:latin typeface="Times New Roman" pitchFamily="18" charset="0"/>
              </a:rPr>
              <a:t> (                      )</a:t>
            </a:r>
          </a:p>
        </p:txBody>
      </p:sp>
      <p:graphicFrame>
        <p:nvGraphicFramePr>
          <p:cNvPr id="173059" name="Object 12"/>
          <p:cNvGraphicFramePr>
            <a:graphicFrameLocks noChangeAspect="1"/>
          </p:cNvGraphicFramePr>
          <p:nvPr/>
        </p:nvGraphicFramePr>
        <p:xfrm>
          <a:off x="8953501" y="2209800"/>
          <a:ext cx="1179513" cy="381000"/>
        </p:xfrm>
        <a:graphic>
          <a:graphicData uri="http://schemas.openxmlformats.org/presentationml/2006/ole">
            <mc:AlternateContent xmlns:mc="http://schemas.openxmlformats.org/markup-compatibility/2006">
              <mc:Choice xmlns:v="urn:schemas-microsoft-com:vml" Requires="v">
                <p:oleObj name="Equation" r:id="rId9" imgW="736560" imgH="241200" progId="Equation.3">
                  <p:embed/>
                </p:oleObj>
              </mc:Choice>
              <mc:Fallback>
                <p:oleObj name="Equation" r:id="rId9" imgW="736560" imgH="241200" progId="Equation.3">
                  <p:embed/>
                  <p:pic>
                    <p:nvPicPr>
                      <p:cNvPr id="173059"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53501" y="2209800"/>
                        <a:ext cx="11795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74" name="Rectangle 13"/>
          <p:cNvSpPr>
            <a:spLocks noChangeArrowheads="1"/>
          </p:cNvSpPr>
          <p:nvPr/>
        </p:nvSpPr>
        <p:spPr bwMode="auto">
          <a:xfrm>
            <a:off x="5062538" y="3195638"/>
            <a:ext cx="9144000" cy="369332"/>
          </a:xfrm>
          <a:prstGeom prst="rect">
            <a:avLst/>
          </a:prstGeom>
          <a:noFill/>
          <a:ln w="9525">
            <a:noFill/>
            <a:miter lim="800000"/>
            <a:headEnd/>
            <a:tailEnd/>
          </a:ln>
        </p:spPr>
        <p:txBody>
          <a:bodyPr>
            <a:spAutoFit/>
          </a:bodyPr>
          <a:lstStyle/>
          <a:p>
            <a:endParaRPr lang="fr-FR"/>
          </a:p>
        </p:txBody>
      </p:sp>
      <p:sp>
        <p:nvSpPr>
          <p:cNvPr id="173075" name="Rectangle 14"/>
          <p:cNvSpPr>
            <a:spLocks noChangeArrowheads="1"/>
          </p:cNvSpPr>
          <p:nvPr/>
        </p:nvSpPr>
        <p:spPr bwMode="auto">
          <a:xfrm>
            <a:off x="5081588" y="3186113"/>
            <a:ext cx="9144000" cy="369332"/>
          </a:xfrm>
          <a:prstGeom prst="rect">
            <a:avLst/>
          </a:prstGeom>
          <a:noFill/>
          <a:ln w="9525">
            <a:noFill/>
            <a:miter lim="800000"/>
            <a:headEnd/>
            <a:tailEnd/>
          </a:ln>
        </p:spPr>
        <p:txBody>
          <a:bodyPr>
            <a:spAutoFit/>
          </a:bodyPr>
          <a:lstStyle/>
          <a:p>
            <a:endParaRPr lang="fr-FR"/>
          </a:p>
        </p:txBody>
      </p:sp>
      <p:graphicFrame>
        <p:nvGraphicFramePr>
          <p:cNvPr id="173060" name="Object 15"/>
          <p:cNvGraphicFramePr>
            <a:graphicFrameLocks noChangeAspect="1"/>
          </p:cNvGraphicFramePr>
          <p:nvPr>
            <p:extLst>
              <p:ext uri="{D42A27DB-BD31-4B8C-83A1-F6EECF244321}">
                <p14:modId xmlns:p14="http://schemas.microsoft.com/office/powerpoint/2010/main" val="654042508"/>
              </p:ext>
            </p:extLst>
          </p:nvPr>
        </p:nvGraphicFramePr>
        <p:xfrm>
          <a:off x="6934201" y="2671763"/>
          <a:ext cx="3267075" cy="736600"/>
        </p:xfrm>
        <a:graphic>
          <a:graphicData uri="http://schemas.openxmlformats.org/presentationml/2006/ole">
            <mc:AlternateContent xmlns:mc="http://schemas.openxmlformats.org/markup-compatibility/2006">
              <mc:Choice xmlns:v="urn:schemas-microsoft-com:vml" Requires="v">
                <p:oleObj r:id="rId11" imgW="2070100" imgH="469900" progId="Equation.3">
                  <p:embed/>
                </p:oleObj>
              </mc:Choice>
              <mc:Fallback>
                <p:oleObj r:id="rId11" imgW="2070100" imgH="469900" progId="Equation.3">
                  <p:embed/>
                  <p:pic>
                    <p:nvPicPr>
                      <p:cNvPr id="17306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4201" y="2671763"/>
                        <a:ext cx="3267075" cy="736600"/>
                      </a:xfrm>
                      <a:prstGeom prst="rect">
                        <a:avLst/>
                      </a:prstGeom>
                      <a:solidFill>
                        <a:schemeClr val="tx2">
                          <a:lumMod val="20000"/>
                          <a:lumOff val="80000"/>
                        </a:schemeClr>
                      </a:solidFill>
                      <a:effectLst>
                        <a:outerShdw dist="107763" dir="13500000" algn="ctr" rotWithShape="0">
                          <a:srgbClr val="808080"/>
                        </a:outerShdw>
                      </a:effectLst>
                    </p:spPr>
                  </p:pic>
                </p:oleObj>
              </mc:Fallback>
            </mc:AlternateContent>
          </a:graphicData>
        </a:graphic>
      </p:graphicFrame>
      <p:graphicFrame>
        <p:nvGraphicFramePr>
          <p:cNvPr id="173061" name="Object 16"/>
          <p:cNvGraphicFramePr>
            <a:graphicFrameLocks noChangeAspect="1"/>
          </p:cNvGraphicFramePr>
          <p:nvPr>
            <p:extLst>
              <p:ext uri="{D42A27DB-BD31-4B8C-83A1-F6EECF244321}">
                <p14:modId xmlns:p14="http://schemas.microsoft.com/office/powerpoint/2010/main" val="1361357383"/>
              </p:ext>
            </p:extLst>
          </p:nvPr>
        </p:nvGraphicFramePr>
        <p:xfrm>
          <a:off x="6919913" y="3538539"/>
          <a:ext cx="3276600" cy="714375"/>
        </p:xfrm>
        <a:graphic>
          <a:graphicData uri="http://schemas.openxmlformats.org/presentationml/2006/ole">
            <mc:AlternateContent xmlns:mc="http://schemas.openxmlformats.org/markup-compatibility/2006">
              <mc:Choice xmlns:v="urn:schemas-microsoft-com:vml" Requires="v">
                <p:oleObj name="Equation" r:id="rId13" imgW="2209680" imgH="520560" progId="Equation.3">
                  <p:embed/>
                </p:oleObj>
              </mc:Choice>
              <mc:Fallback>
                <p:oleObj name="Equation" r:id="rId13" imgW="2209680" imgH="520560" progId="Equation.3">
                  <p:embed/>
                  <p:pic>
                    <p:nvPicPr>
                      <p:cNvPr id="173061"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19913" y="3538539"/>
                        <a:ext cx="3276600" cy="714375"/>
                      </a:xfrm>
                      <a:prstGeom prst="rect">
                        <a:avLst/>
                      </a:prstGeom>
                      <a:solidFill>
                        <a:schemeClr val="tx2">
                          <a:lumMod val="20000"/>
                          <a:lumOff val="80000"/>
                        </a:schemeClr>
                      </a:solidFill>
                      <a:effectLst>
                        <a:outerShdw dist="107763" dir="13500000" algn="ctr" rotWithShape="0">
                          <a:srgbClr val="808080"/>
                        </a:outerShdw>
                      </a:effectLst>
                    </p:spPr>
                  </p:pic>
                </p:oleObj>
              </mc:Fallback>
            </mc:AlternateContent>
          </a:graphicData>
        </a:graphic>
      </p:graphicFrame>
      <p:sp>
        <p:nvSpPr>
          <p:cNvPr id="498705" name="Rectangle 17"/>
          <p:cNvSpPr>
            <a:spLocks noChangeArrowheads="1"/>
          </p:cNvSpPr>
          <p:nvPr/>
        </p:nvSpPr>
        <p:spPr bwMode="auto">
          <a:xfrm>
            <a:off x="1981200" y="4419600"/>
            <a:ext cx="3886200" cy="64135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a:effectLst>
                  <a:outerShdw blurRad="38100" dist="38100" dir="2700000" algn="tl">
                    <a:srgbClr val="C0C0C0"/>
                  </a:outerShdw>
                </a:effectLst>
                <a:latin typeface="Times New Roman" pitchFamily="18" charset="0"/>
              </a:rPr>
              <a:t>Régions qcq</a:t>
            </a:r>
            <a:r>
              <a:rPr lang="fr-FR" sz="2000">
                <a:latin typeface="Times New Roman" pitchFamily="18" charset="0"/>
              </a:rPr>
              <a:t> </a:t>
            </a:r>
          </a:p>
        </p:txBody>
      </p:sp>
      <p:sp>
        <p:nvSpPr>
          <p:cNvPr id="173077" name="Rectangle 18"/>
          <p:cNvSpPr>
            <a:spLocks noChangeArrowheads="1"/>
          </p:cNvSpPr>
          <p:nvPr/>
        </p:nvSpPr>
        <p:spPr bwMode="auto">
          <a:xfrm>
            <a:off x="4776788" y="3081338"/>
            <a:ext cx="9144000" cy="369332"/>
          </a:xfrm>
          <a:prstGeom prst="rect">
            <a:avLst/>
          </a:prstGeom>
          <a:noFill/>
          <a:ln w="9525">
            <a:noFill/>
            <a:miter lim="800000"/>
            <a:headEnd/>
            <a:tailEnd/>
          </a:ln>
        </p:spPr>
        <p:txBody>
          <a:bodyPr>
            <a:spAutoFit/>
          </a:bodyPr>
          <a:lstStyle/>
          <a:p>
            <a:endParaRPr lang="fr-FR"/>
          </a:p>
        </p:txBody>
      </p:sp>
      <p:sp>
        <p:nvSpPr>
          <p:cNvPr id="173078" name="Rectangle 19"/>
          <p:cNvSpPr>
            <a:spLocks noChangeArrowheads="1"/>
          </p:cNvSpPr>
          <p:nvPr/>
        </p:nvSpPr>
        <p:spPr bwMode="auto">
          <a:xfrm>
            <a:off x="4743450" y="3071813"/>
            <a:ext cx="9144000" cy="369332"/>
          </a:xfrm>
          <a:prstGeom prst="rect">
            <a:avLst/>
          </a:prstGeom>
          <a:noFill/>
          <a:ln w="9525">
            <a:noFill/>
            <a:miter lim="800000"/>
            <a:headEnd/>
            <a:tailEnd/>
          </a:ln>
        </p:spPr>
        <p:txBody>
          <a:bodyPr>
            <a:spAutoFit/>
          </a:bodyPr>
          <a:lstStyle/>
          <a:p>
            <a:endParaRPr lang="fr-FR"/>
          </a:p>
        </p:txBody>
      </p:sp>
      <p:grpSp>
        <p:nvGrpSpPr>
          <p:cNvPr id="173079" name="Group 20"/>
          <p:cNvGrpSpPr>
            <a:grpSpLocks/>
          </p:cNvGrpSpPr>
          <p:nvPr/>
        </p:nvGrpSpPr>
        <p:grpSpPr bwMode="auto">
          <a:xfrm>
            <a:off x="4419601" y="4495801"/>
            <a:ext cx="4081463" cy="2143125"/>
            <a:chOff x="1824" y="2736"/>
            <a:chExt cx="2571" cy="1350"/>
          </a:xfrm>
        </p:grpSpPr>
        <p:graphicFrame>
          <p:nvGraphicFramePr>
            <p:cNvPr id="173062" name="Object 21"/>
            <p:cNvGraphicFramePr>
              <a:graphicFrameLocks noChangeAspect="1"/>
            </p:cNvGraphicFramePr>
            <p:nvPr/>
          </p:nvGraphicFramePr>
          <p:xfrm>
            <a:off x="1824" y="2736"/>
            <a:ext cx="2526" cy="664"/>
          </p:xfrm>
          <a:graphic>
            <a:graphicData uri="http://schemas.openxmlformats.org/presentationml/2006/ole">
              <mc:AlternateContent xmlns:mc="http://schemas.openxmlformats.org/markup-compatibility/2006">
                <mc:Choice xmlns:v="urn:schemas-microsoft-com:vml" Requires="v">
                  <p:oleObj r:id="rId15" imgW="2641600" imgH="698500" progId="Equation.3">
                    <p:embed/>
                  </p:oleObj>
                </mc:Choice>
                <mc:Fallback>
                  <p:oleObj r:id="rId15" imgW="2641600" imgH="698500" progId="Equation.3">
                    <p:embed/>
                    <p:pic>
                      <p:nvPicPr>
                        <p:cNvPr id="173062" name="Objec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4" y="2736"/>
                          <a:ext cx="2526" cy="6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3063" name="Object 22"/>
            <p:cNvGraphicFramePr>
              <a:graphicFrameLocks noChangeAspect="1"/>
            </p:cNvGraphicFramePr>
            <p:nvPr/>
          </p:nvGraphicFramePr>
          <p:xfrm>
            <a:off x="1875" y="3420"/>
            <a:ext cx="2520" cy="666"/>
          </p:xfrm>
          <a:graphic>
            <a:graphicData uri="http://schemas.openxmlformats.org/presentationml/2006/ole">
              <mc:AlternateContent xmlns:mc="http://schemas.openxmlformats.org/markup-compatibility/2006">
                <mc:Choice xmlns:v="urn:schemas-microsoft-com:vml" Requires="v">
                  <p:oleObj r:id="rId17" imgW="2705100" imgH="711200" progId="Equation.3">
                    <p:embed/>
                  </p:oleObj>
                </mc:Choice>
                <mc:Fallback>
                  <p:oleObj r:id="rId17" imgW="2705100" imgH="711200" progId="Equation.3">
                    <p:embed/>
                    <p:pic>
                      <p:nvPicPr>
                        <p:cNvPr id="173063"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75" y="3420"/>
                          <a:ext cx="2520" cy="6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algn="ctr" eaLnBrk="1" hangingPunct="1">
              <a:defRPr/>
            </a:pPr>
            <a:r>
              <a:rPr lang="fr-FR" sz="2600" i="1">
                <a:effectLst>
                  <a:outerShdw blurRad="38100" dist="38100" dir="2700000" algn="tl">
                    <a:srgbClr val="C0C0C0"/>
                  </a:outerShdw>
                </a:effectLst>
              </a:rPr>
              <a:t>Courant de  porteurs minoritaires dans les régions neutres</a:t>
            </a:r>
          </a:p>
        </p:txBody>
      </p:sp>
      <p:sp>
        <p:nvSpPr>
          <p:cNvPr id="174088" name="Rectangle 3"/>
          <p:cNvSpPr>
            <a:spLocks noGrp="1" noChangeArrowheads="1"/>
          </p:cNvSpPr>
          <p:nvPr>
            <p:ph idx="1"/>
          </p:nvPr>
        </p:nvSpPr>
        <p:spPr>
          <a:xfrm>
            <a:off x="1981200" y="1719263"/>
            <a:ext cx="8229600" cy="933450"/>
          </a:xfrm>
        </p:spPr>
        <p:txBody>
          <a:bodyPr/>
          <a:lstStyle/>
          <a:p>
            <a:pPr eaLnBrk="1" hangingPunct="1"/>
            <a:r>
              <a:rPr lang="fr-FR" sz="2100"/>
              <a:t>La distribution connue, on peut facilement calculer le courant qui est un </a:t>
            </a:r>
            <a:r>
              <a:rPr lang="fr-FR" sz="2100">
                <a:solidFill>
                  <a:srgbClr val="FF3300"/>
                </a:solidFill>
              </a:rPr>
              <a:t>courant de diffusion</a:t>
            </a:r>
            <a:r>
              <a:rPr lang="fr-FR" sz="2100"/>
              <a:t>:</a:t>
            </a:r>
          </a:p>
        </p:txBody>
      </p:sp>
      <p:sp>
        <p:nvSpPr>
          <p:cNvPr id="174086" name="Espace réservé du numéro de diapositive 5"/>
          <p:cNvSpPr>
            <a:spLocks noGrp="1"/>
          </p:cNvSpPr>
          <p:nvPr>
            <p:ph type="sldNum" sz="quarter" idx="12"/>
          </p:nvPr>
        </p:nvSpPr>
        <p:spPr>
          <a:noFill/>
        </p:spPr>
        <p:txBody>
          <a:bodyPr/>
          <a:lstStyle/>
          <a:p>
            <a:fld id="{E5D9BCFD-A979-460B-A8B3-7818F554ED46}" type="slidenum">
              <a:rPr lang="fr-FR" altLang="en-US"/>
              <a:pPr/>
              <a:t>304</a:t>
            </a:fld>
            <a:endParaRPr lang="fr-FR" altLang="en-US"/>
          </a:p>
        </p:txBody>
      </p:sp>
      <p:sp>
        <p:nvSpPr>
          <p:cNvPr id="174089" name="Rectangle 4"/>
          <p:cNvSpPr>
            <a:spLocks noChangeArrowheads="1"/>
          </p:cNvSpPr>
          <p:nvPr/>
        </p:nvSpPr>
        <p:spPr bwMode="auto">
          <a:xfrm>
            <a:off x="5448300" y="3233738"/>
            <a:ext cx="9144000" cy="369332"/>
          </a:xfrm>
          <a:prstGeom prst="rect">
            <a:avLst/>
          </a:prstGeom>
          <a:noFill/>
          <a:ln w="9525">
            <a:noFill/>
            <a:miter lim="800000"/>
            <a:headEnd/>
            <a:tailEnd/>
          </a:ln>
        </p:spPr>
        <p:txBody>
          <a:bodyPr>
            <a:spAutoFit/>
          </a:bodyPr>
          <a:lstStyle/>
          <a:p>
            <a:endParaRPr lang="fr-FR"/>
          </a:p>
        </p:txBody>
      </p:sp>
      <p:graphicFrame>
        <p:nvGraphicFramePr>
          <p:cNvPr id="174082" name="Object 5"/>
          <p:cNvGraphicFramePr>
            <a:graphicFrameLocks noChangeAspect="1"/>
          </p:cNvGraphicFramePr>
          <p:nvPr/>
        </p:nvGraphicFramePr>
        <p:xfrm>
          <a:off x="3200400" y="2781300"/>
          <a:ext cx="2819400" cy="850900"/>
        </p:xfrm>
        <a:graphic>
          <a:graphicData uri="http://schemas.openxmlformats.org/presentationml/2006/ole">
            <mc:AlternateContent xmlns:mc="http://schemas.openxmlformats.org/markup-compatibility/2006">
              <mc:Choice xmlns:v="urn:schemas-microsoft-com:vml" Requires="v">
                <p:oleObj r:id="rId3" imgW="1295400" imgH="393700" progId="Equation.3">
                  <p:embed/>
                </p:oleObj>
              </mc:Choice>
              <mc:Fallback>
                <p:oleObj r:id="rId3" imgW="1295400" imgH="393700" progId="Equation.3">
                  <p:embed/>
                  <p:pic>
                    <p:nvPicPr>
                      <p:cNvPr id="17408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781300"/>
                        <a:ext cx="28194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083" name="Object 6"/>
          <p:cNvGraphicFramePr>
            <a:graphicFrameLocks noChangeAspect="1"/>
          </p:cNvGraphicFramePr>
          <p:nvPr/>
        </p:nvGraphicFramePr>
        <p:xfrm>
          <a:off x="6858000" y="2781300"/>
          <a:ext cx="2324100" cy="768350"/>
        </p:xfrm>
        <a:graphic>
          <a:graphicData uri="http://schemas.openxmlformats.org/presentationml/2006/ole">
            <mc:AlternateContent xmlns:mc="http://schemas.openxmlformats.org/markup-compatibility/2006">
              <mc:Choice xmlns:v="urn:schemas-microsoft-com:vml" Requires="v">
                <p:oleObj r:id="rId5" imgW="1180588" imgH="393529" progId="Equation.3">
                  <p:embed/>
                </p:oleObj>
              </mc:Choice>
              <mc:Fallback>
                <p:oleObj r:id="rId5" imgW="1180588" imgH="393529" progId="Equation.3">
                  <p:embed/>
                  <p:pic>
                    <p:nvPicPr>
                      <p:cNvPr id="174083"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781300"/>
                        <a:ext cx="2324100"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90" name="Rectangle 7"/>
          <p:cNvSpPr>
            <a:spLocks noChangeArrowheads="1"/>
          </p:cNvSpPr>
          <p:nvPr/>
        </p:nvSpPr>
        <p:spPr bwMode="auto">
          <a:xfrm>
            <a:off x="2514600" y="3733800"/>
            <a:ext cx="77724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a:latin typeface="Times New Roman" pitchFamily="18" charset="0"/>
              </a:rPr>
              <a:t>Hypothèse : </a:t>
            </a:r>
            <a:r>
              <a:rPr lang="fr-FR" sz="2400">
                <a:solidFill>
                  <a:srgbClr val="FF3300"/>
                </a:solidFill>
                <a:latin typeface="Times New Roman" pitchFamily="18" charset="0"/>
              </a:rPr>
              <a:t>pas de Phénomènes de G-R dans la ZCE</a:t>
            </a:r>
          </a:p>
        </p:txBody>
      </p:sp>
      <p:graphicFrame>
        <p:nvGraphicFramePr>
          <p:cNvPr id="174084" name="Object 8"/>
          <p:cNvGraphicFramePr>
            <a:graphicFrameLocks noChangeAspect="1"/>
          </p:cNvGraphicFramePr>
          <p:nvPr/>
        </p:nvGraphicFramePr>
        <p:xfrm>
          <a:off x="3352801" y="4406900"/>
          <a:ext cx="5895975" cy="469900"/>
        </p:xfrm>
        <a:graphic>
          <a:graphicData uri="http://schemas.openxmlformats.org/presentationml/2006/ole">
            <mc:AlternateContent xmlns:mc="http://schemas.openxmlformats.org/markup-compatibility/2006">
              <mc:Choice xmlns:v="urn:schemas-microsoft-com:vml" Requires="v">
                <p:oleObj r:id="rId7" imgW="2997200" imgH="241300" progId="Equation.3">
                  <p:embed/>
                </p:oleObj>
              </mc:Choice>
              <mc:Fallback>
                <p:oleObj r:id="rId7" imgW="2997200" imgH="241300" progId="Equation.3">
                  <p:embed/>
                  <p:pic>
                    <p:nvPicPr>
                      <p:cNvPr id="174084"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4406900"/>
                        <a:ext cx="589597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91" name="Rectangle 9"/>
          <p:cNvSpPr>
            <a:spLocks noChangeArrowheads="1"/>
          </p:cNvSpPr>
          <p:nvPr/>
        </p:nvSpPr>
        <p:spPr bwMode="auto">
          <a:xfrm>
            <a:off x="2557463" y="5029200"/>
            <a:ext cx="77724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a:latin typeface="Times New Roman" pitchFamily="18" charset="0"/>
              </a:rPr>
              <a:t>On obtient la formule classique:</a:t>
            </a:r>
          </a:p>
        </p:txBody>
      </p:sp>
      <p:graphicFrame>
        <p:nvGraphicFramePr>
          <p:cNvPr id="174085" name="Object 10"/>
          <p:cNvGraphicFramePr>
            <a:graphicFrameLocks noChangeAspect="1"/>
          </p:cNvGraphicFramePr>
          <p:nvPr/>
        </p:nvGraphicFramePr>
        <p:xfrm>
          <a:off x="4643438" y="5476875"/>
          <a:ext cx="2971800" cy="546100"/>
        </p:xfrm>
        <a:graphic>
          <a:graphicData uri="http://schemas.openxmlformats.org/presentationml/2006/ole">
            <mc:AlternateContent xmlns:mc="http://schemas.openxmlformats.org/markup-compatibility/2006">
              <mc:Choice xmlns:v="urn:schemas-microsoft-com:vml" Requires="v">
                <p:oleObj name="Equation" r:id="rId9" imgW="1295280" imgH="241200" progId="Equation.3">
                  <p:embed/>
                </p:oleObj>
              </mc:Choice>
              <mc:Fallback>
                <p:oleObj name="Equation" r:id="rId9" imgW="1295280" imgH="241200" progId="Equation.3">
                  <p:embed/>
                  <p:pic>
                    <p:nvPicPr>
                      <p:cNvPr id="174085"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8" y="5476875"/>
                        <a:ext cx="29718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0747" name="Text Box 11"/>
          <p:cNvSpPr txBox="1">
            <a:spLocks noChangeArrowheads="1"/>
          </p:cNvSpPr>
          <p:nvPr/>
        </p:nvSpPr>
        <p:spPr bwMode="auto">
          <a:xfrm>
            <a:off x="4318000" y="6096000"/>
            <a:ext cx="4140200" cy="641350"/>
          </a:xfrm>
          <a:prstGeom prst="rect">
            <a:avLst/>
          </a:prstGeom>
          <a:noFill/>
          <a:ln w="9525">
            <a:noFill/>
            <a:miter lim="800000"/>
            <a:headEnd/>
            <a:tailEnd/>
          </a:ln>
          <a:effectLst/>
        </p:spPr>
        <p:txBody>
          <a:bodyPr wrap="none">
            <a:spAutoFit/>
          </a:bodyPr>
          <a:lstStyle/>
          <a:p>
            <a:pPr>
              <a:defRPr/>
            </a:pPr>
            <a:r>
              <a:rPr kumimoji="1" lang="fr-FR" i="1">
                <a:solidFill>
                  <a:srgbClr val="0000FF"/>
                </a:solidFill>
                <a:effectLst>
                  <a:outerShdw blurRad="38100" dist="38100" dir="2700000" algn="tl">
                    <a:srgbClr val="C0C0C0"/>
                  </a:outerShdw>
                </a:effectLst>
                <a:latin typeface="Times New Roman" pitchFamily="18" charset="0"/>
              </a:rPr>
              <a:t>J</a:t>
            </a:r>
            <a:r>
              <a:rPr kumimoji="1" lang="fr-FR" i="1" baseline="-25000">
                <a:solidFill>
                  <a:srgbClr val="0000FF"/>
                </a:solidFill>
                <a:effectLst>
                  <a:outerShdw blurRad="38100" dist="38100" dir="2700000" algn="tl">
                    <a:srgbClr val="C0C0C0"/>
                  </a:outerShdw>
                </a:effectLst>
                <a:latin typeface="Times New Roman" pitchFamily="18" charset="0"/>
              </a:rPr>
              <a:t>S  </a:t>
            </a:r>
            <a:r>
              <a:rPr kumimoji="1" lang="fr-FR" i="1">
                <a:solidFill>
                  <a:srgbClr val="0000FF"/>
                </a:solidFill>
                <a:effectLst>
                  <a:outerShdw blurRad="38100" dist="38100" dir="2700000" algn="tl">
                    <a:srgbClr val="C0C0C0"/>
                  </a:outerShdw>
                </a:effectLst>
                <a:latin typeface="Times New Roman" pitchFamily="18" charset="0"/>
              </a:rPr>
              <a:t>est le courant de saturation de la diode, </a:t>
            </a:r>
          </a:p>
          <a:p>
            <a:pPr>
              <a:defRPr/>
            </a:pPr>
            <a:r>
              <a:rPr kumimoji="1" lang="fr-FR" i="1">
                <a:solidFill>
                  <a:srgbClr val="0000FF"/>
                </a:solidFill>
                <a:effectLst>
                  <a:outerShdw blurRad="38100" dist="38100" dir="2700000" algn="tl">
                    <a:srgbClr val="C0C0C0"/>
                  </a:outerShdw>
                </a:effectLst>
                <a:latin typeface="Times New Roman" pitchFamily="18" charset="0"/>
              </a:rPr>
              <a:t>ou courant inverse théorique</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pPr algn="ctr" eaLnBrk="1" hangingPunct="1">
              <a:defRPr/>
            </a:pPr>
            <a:r>
              <a:rPr lang="fr-FR" sz="2600" i="1">
                <a:effectLst>
                  <a:outerShdw blurRad="38100" dist="38100" dir="2700000" algn="tl">
                    <a:srgbClr val="C0C0C0"/>
                  </a:outerShdw>
                </a:effectLst>
              </a:rPr>
              <a:t>Courant de  porteurs minoritaires dans les régions neutres</a:t>
            </a:r>
          </a:p>
        </p:txBody>
      </p:sp>
      <p:sp>
        <p:nvSpPr>
          <p:cNvPr id="175111" name="Rectangle 3"/>
          <p:cNvSpPr>
            <a:spLocks noGrp="1" noChangeArrowheads="1"/>
          </p:cNvSpPr>
          <p:nvPr>
            <p:ph type="body" sz="half" idx="1"/>
          </p:nvPr>
        </p:nvSpPr>
        <p:spPr>
          <a:xfrm>
            <a:off x="1981200" y="1719264"/>
            <a:ext cx="4033838" cy="606425"/>
          </a:xfrm>
        </p:spPr>
        <p:txBody>
          <a:bodyPr/>
          <a:lstStyle/>
          <a:p>
            <a:pPr eaLnBrk="1" hangingPunct="1"/>
            <a:r>
              <a:rPr lang="fr-FR" sz="2600"/>
              <a:t>Régions courtes</a:t>
            </a:r>
          </a:p>
        </p:txBody>
      </p:sp>
      <p:sp>
        <p:nvSpPr>
          <p:cNvPr id="175109" name="Espace réservé du numéro de diapositive 6"/>
          <p:cNvSpPr>
            <a:spLocks noGrp="1"/>
          </p:cNvSpPr>
          <p:nvPr>
            <p:ph type="sldNum" sz="quarter" idx="12"/>
          </p:nvPr>
        </p:nvSpPr>
        <p:spPr>
          <a:noFill/>
        </p:spPr>
        <p:txBody>
          <a:bodyPr/>
          <a:lstStyle/>
          <a:p>
            <a:fld id="{1B73E023-9C60-4C30-B896-459F5A64AB74}" type="slidenum">
              <a:rPr lang="fr-FR" altLang="en-US"/>
              <a:pPr/>
              <a:t>305</a:t>
            </a:fld>
            <a:endParaRPr lang="fr-FR" altLang="en-US"/>
          </a:p>
        </p:txBody>
      </p:sp>
      <p:grpSp>
        <p:nvGrpSpPr>
          <p:cNvPr id="175112" name="Group 4"/>
          <p:cNvGrpSpPr>
            <a:grpSpLocks/>
          </p:cNvGrpSpPr>
          <p:nvPr/>
        </p:nvGrpSpPr>
        <p:grpSpPr bwMode="auto">
          <a:xfrm>
            <a:off x="6600825" y="2205039"/>
            <a:ext cx="3810000" cy="3419475"/>
            <a:chOff x="3264" y="1440"/>
            <a:chExt cx="2400" cy="2154"/>
          </a:xfrm>
        </p:grpSpPr>
        <p:pic>
          <p:nvPicPr>
            <p:cNvPr id="175120" name="Picture 5" descr="mathieu124p"/>
            <p:cNvPicPr>
              <a:picLocks noChangeAspect="1" noChangeArrowheads="1"/>
            </p:cNvPicPr>
            <p:nvPr/>
          </p:nvPicPr>
          <p:blipFill>
            <a:blip r:embed="rId3" cstate="print"/>
            <a:srcRect/>
            <a:stretch>
              <a:fillRect/>
            </a:stretch>
          </p:blipFill>
          <p:spPr bwMode="auto">
            <a:xfrm>
              <a:off x="3264" y="1440"/>
              <a:ext cx="2400" cy="2154"/>
            </a:xfrm>
            <a:prstGeom prst="rect">
              <a:avLst/>
            </a:prstGeom>
            <a:noFill/>
            <a:ln w="9525">
              <a:noFill/>
              <a:miter lim="800000"/>
              <a:headEnd/>
              <a:tailEnd/>
            </a:ln>
          </p:spPr>
        </p:pic>
        <p:sp>
          <p:nvSpPr>
            <p:cNvPr id="175121" name="Text Box 6"/>
            <p:cNvSpPr txBox="1">
              <a:spLocks noChangeArrowheads="1"/>
            </p:cNvSpPr>
            <p:nvPr/>
          </p:nvSpPr>
          <p:spPr bwMode="auto">
            <a:xfrm>
              <a:off x="4080" y="3270"/>
              <a:ext cx="720" cy="192"/>
            </a:xfrm>
            <a:prstGeom prst="rect">
              <a:avLst/>
            </a:prstGeom>
            <a:solidFill>
              <a:schemeClr val="bg1"/>
            </a:solidFill>
            <a:ln w="9525">
              <a:noFill/>
              <a:miter lim="800000"/>
              <a:headEnd/>
              <a:tailEnd/>
            </a:ln>
          </p:spPr>
          <p:txBody>
            <a:bodyPr>
              <a:spAutoFit/>
            </a:bodyPr>
            <a:lstStyle/>
            <a:p>
              <a:r>
                <a:rPr kumimoji="1" lang="fr-FR" sz="1400">
                  <a:latin typeface="Times New Roman" pitchFamily="18" charset="0"/>
                </a:rPr>
                <a:t>-W</a:t>
              </a:r>
              <a:r>
                <a:rPr kumimoji="1" lang="fr-FR" sz="1400" baseline="-25000">
                  <a:latin typeface="Times New Roman" pitchFamily="18" charset="0"/>
                </a:rPr>
                <a:t>P </a:t>
              </a:r>
              <a:r>
                <a:rPr kumimoji="1" lang="fr-FR" sz="1400">
                  <a:latin typeface="Times New Roman" pitchFamily="18" charset="0"/>
                </a:rPr>
                <a:t>  0  W</a:t>
              </a:r>
              <a:r>
                <a:rPr kumimoji="1" lang="fr-FR" sz="1400" baseline="-25000">
                  <a:latin typeface="Times New Roman" pitchFamily="18" charset="0"/>
                </a:rPr>
                <a:t>N</a:t>
              </a:r>
              <a:endParaRPr kumimoji="1" lang="fr-FR" sz="1400">
                <a:latin typeface="Times New Roman" pitchFamily="18" charset="0"/>
              </a:endParaRPr>
            </a:p>
          </p:txBody>
        </p:sp>
      </p:grpSp>
      <p:sp>
        <p:nvSpPr>
          <p:cNvPr id="175113" name="Rectangle 7"/>
          <p:cNvSpPr>
            <a:spLocks noChangeArrowheads="1"/>
          </p:cNvSpPr>
          <p:nvPr/>
        </p:nvSpPr>
        <p:spPr bwMode="auto">
          <a:xfrm>
            <a:off x="5410200" y="3195638"/>
            <a:ext cx="9144000" cy="369332"/>
          </a:xfrm>
          <a:prstGeom prst="rect">
            <a:avLst/>
          </a:prstGeom>
          <a:noFill/>
          <a:ln w="9525">
            <a:noFill/>
            <a:miter lim="800000"/>
            <a:headEnd/>
            <a:tailEnd/>
          </a:ln>
        </p:spPr>
        <p:txBody>
          <a:bodyPr>
            <a:spAutoFit/>
          </a:bodyPr>
          <a:lstStyle/>
          <a:p>
            <a:endParaRPr lang="fr-FR"/>
          </a:p>
        </p:txBody>
      </p:sp>
      <p:graphicFrame>
        <p:nvGraphicFramePr>
          <p:cNvPr id="175106" name="Object 8"/>
          <p:cNvGraphicFramePr>
            <a:graphicFrameLocks noChangeAspect="1"/>
          </p:cNvGraphicFramePr>
          <p:nvPr/>
        </p:nvGraphicFramePr>
        <p:xfrm>
          <a:off x="3276600" y="2667000"/>
          <a:ext cx="2743200" cy="933450"/>
        </p:xfrm>
        <a:graphic>
          <a:graphicData uri="http://schemas.openxmlformats.org/presentationml/2006/ole">
            <mc:AlternateContent xmlns:mc="http://schemas.openxmlformats.org/markup-compatibility/2006">
              <mc:Choice xmlns:v="urn:schemas-microsoft-com:vml" Requires="v">
                <p:oleObj r:id="rId4" imgW="1371600" imgH="469900" progId="Equation.3">
                  <p:embed/>
                </p:oleObj>
              </mc:Choice>
              <mc:Fallback>
                <p:oleObj r:id="rId4" imgW="1371600" imgH="469900" progId="Equation.3">
                  <p:embed/>
                  <p:pic>
                    <p:nvPicPr>
                      <p:cNvPr id="17510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667000"/>
                        <a:ext cx="274320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5114" name="Rectangle 9"/>
          <p:cNvSpPr>
            <a:spLocks noChangeArrowheads="1"/>
          </p:cNvSpPr>
          <p:nvPr/>
        </p:nvSpPr>
        <p:spPr bwMode="auto">
          <a:xfrm>
            <a:off x="2514600" y="3581400"/>
            <a:ext cx="3810000" cy="56515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a:latin typeface="Times New Roman" pitchFamily="18" charset="0"/>
              </a:rPr>
              <a:t>Régions longues</a:t>
            </a:r>
          </a:p>
        </p:txBody>
      </p:sp>
      <p:sp>
        <p:nvSpPr>
          <p:cNvPr id="175115" name="Rectangle 10"/>
          <p:cNvSpPr>
            <a:spLocks noChangeArrowheads="1"/>
          </p:cNvSpPr>
          <p:nvPr/>
        </p:nvSpPr>
        <p:spPr bwMode="auto">
          <a:xfrm>
            <a:off x="5410200" y="3200400"/>
            <a:ext cx="9144000" cy="369332"/>
          </a:xfrm>
          <a:prstGeom prst="rect">
            <a:avLst/>
          </a:prstGeom>
          <a:noFill/>
          <a:ln w="9525">
            <a:noFill/>
            <a:miter lim="800000"/>
            <a:headEnd/>
            <a:tailEnd/>
          </a:ln>
        </p:spPr>
        <p:txBody>
          <a:bodyPr>
            <a:spAutoFit/>
          </a:bodyPr>
          <a:lstStyle/>
          <a:p>
            <a:endParaRPr lang="fr-FR"/>
          </a:p>
        </p:txBody>
      </p:sp>
      <p:graphicFrame>
        <p:nvGraphicFramePr>
          <p:cNvPr id="175107" name="Object 11"/>
          <p:cNvGraphicFramePr>
            <a:graphicFrameLocks noChangeAspect="1"/>
          </p:cNvGraphicFramePr>
          <p:nvPr/>
        </p:nvGraphicFramePr>
        <p:xfrm>
          <a:off x="3276600" y="4038600"/>
          <a:ext cx="2895600" cy="965200"/>
        </p:xfrm>
        <a:graphic>
          <a:graphicData uri="http://schemas.openxmlformats.org/presentationml/2006/ole">
            <mc:AlternateContent xmlns:mc="http://schemas.openxmlformats.org/markup-compatibility/2006">
              <mc:Choice xmlns:v="urn:schemas-microsoft-com:vml" Requires="v">
                <p:oleObj r:id="rId6" imgW="1371600" imgH="457200" progId="Equation.3">
                  <p:embed/>
                </p:oleObj>
              </mc:Choice>
              <mc:Fallback>
                <p:oleObj r:id="rId6" imgW="1371600" imgH="457200" progId="Equation.3">
                  <p:embed/>
                  <p:pic>
                    <p:nvPicPr>
                      <p:cNvPr id="17510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38600"/>
                        <a:ext cx="28956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5116" name="Rectangle 12"/>
          <p:cNvSpPr>
            <a:spLocks noChangeArrowheads="1"/>
          </p:cNvSpPr>
          <p:nvPr/>
        </p:nvSpPr>
        <p:spPr bwMode="auto">
          <a:xfrm>
            <a:off x="2438400" y="4845050"/>
            <a:ext cx="3810000" cy="56515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a:latin typeface="Times New Roman" pitchFamily="18" charset="0"/>
              </a:rPr>
              <a:t>Régions qcq</a:t>
            </a:r>
          </a:p>
        </p:txBody>
      </p:sp>
      <p:sp>
        <p:nvSpPr>
          <p:cNvPr id="175117" name="Rectangle 13"/>
          <p:cNvSpPr>
            <a:spLocks noChangeArrowheads="1"/>
          </p:cNvSpPr>
          <p:nvPr/>
        </p:nvSpPr>
        <p:spPr bwMode="auto">
          <a:xfrm>
            <a:off x="5033963" y="3090863"/>
            <a:ext cx="9144000" cy="369332"/>
          </a:xfrm>
          <a:prstGeom prst="rect">
            <a:avLst/>
          </a:prstGeom>
          <a:noFill/>
          <a:ln w="9525">
            <a:noFill/>
            <a:miter lim="800000"/>
            <a:headEnd/>
            <a:tailEnd/>
          </a:ln>
        </p:spPr>
        <p:txBody>
          <a:bodyPr>
            <a:spAutoFit/>
          </a:bodyPr>
          <a:lstStyle/>
          <a:p>
            <a:endParaRPr lang="fr-FR"/>
          </a:p>
        </p:txBody>
      </p:sp>
      <p:graphicFrame>
        <p:nvGraphicFramePr>
          <p:cNvPr id="175108" name="Object 14"/>
          <p:cNvGraphicFramePr>
            <a:graphicFrameLocks noChangeAspect="1"/>
          </p:cNvGraphicFramePr>
          <p:nvPr/>
        </p:nvGraphicFramePr>
        <p:xfrm>
          <a:off x="2733676" y="5387976"/>
          <a:ext cx="4124325" cy="1317625"/>
        </p:xfrm>
        <a:graphic>
          <a:graphicData uri="http://schemas.openxmlformats.org/presentationml/2006/ole">
            <mc:AlternateContent xmlns:mc="http://schemas.openxmlformats.org/markup-compatibility/2006">
              <mc:Choice xmlns:v="urn:schemas-microsoft-com:vml" Requires="v">
                <p:oleObj r:id="rId8" imgW="2120900" imgH="673100" progId="Equation.3">
                  <p:embed/>
                </p:oleObj>
              </mc:Choice>
              <mc:Fallback>
                <p:oleObj r:id="rId8" imgW="2120900" imgH="673100" progId="Equation.3">
                  <p:embed/>
                  <p:pic>
                    <p:nvPicPr>
                      <p:cNvPr id="175108"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676" y="5387976"/>
                        <a:ext cx="4124325" cy="131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2799" name="Text Box 15"/>
          <p:cNvSpPr txBox="1">
            <a:spLocks noChangeArrowheads="1"/>
          </p:cNvSpPr>
          <p:nvPr/>
        </p:nvSpPr>
        <p:spPr bwMode="auto">
          <a:xfrm>
            <a:off x="7104064" y="2420938"/>
            <a:ext cx="2973387" cy="336550"/>
          </a:xfrm>
          <a:prstGeom prst="rect">
            <a:avLst/>
          </a:prstGeom>
          <a:noFill/>
          <a:ln w="9525">
            <a:noFill/>
            <a:miter lim="800000"/>
            <a:headEnd/>
            <a:tailEnd/>
          </a:ln>
          <a:effectLst/>
        </p:spPr>
        <p:txBody>
          <a:bodyPr wrap="none">
            <a:spAutoFit/>
          </a:bodyPr>
          <a:lstStyle/>
          <a:p>
            <a:pPr algn="ctr">
              <a:defRPr/>
            </a:pPr>
            <a:r>
              <a:rPr kumimoji="1" lang="fr-FR" sz="1600">
                <a:solidFill>
                  <a:srgbClr val="0000FF"/>
                </a:solidFill>
                <a:effectLst>
                  <a:outerShdw blurRad="38100" dist="38100" dir="2700000" algn="tl">
                    <a:srgbClr val="C0C0C0"/>
                  </a:outerShdw>
                </a:effectLst>
                <a:latin typeface="Times New Roman" pitchFamily="18" charset="0"/>
              </a:rPr>
              <a:t>a: région qcq, b: longue, c:courte, </a:t>
            </a:r>
          </a:p>
        </p:txBody>
      </p:sp>
      <p:sp>
        <p:nvSpPr>
          <p:cNvPr id="502800" name="Text Box 16"/>
          <p:cNvSpPr txBox="1">
            <a:spLocks noChangeArrowheads="1"/>
          </p:cNvSpPr>
          <p:nvPr/>
        </p:nvSpPr>
        <p:spPr bwMode="auto">
          <a:xfrm>
            <a:off x="7248525" y="5589588"/>
            <a:ext cx="2840038" cy="336550"/>
          </a:xfrm>
          <a:prstGeom prst="rect">
            <a:avLst/>
          </a:prstGeom>
          <a:noFill/>
          <a:ln w="9525">
            <a:noFill/>
            <a:miter lim="800000"/>
            <a:headEnd/>
            <a:tailEnd/>
          </a:ln>
          <a:effectLst/>
        </p:spPr>
        <p:txBody>
          <a:bodyPr wrap="none">
            <a:spAutoFit/>
          </a:bodyPr>
          <a:lstStyle/>
          <a:p>
            <a:pPr algn="ctr">
              <a:defRPr/>
            </a:pPr>
            <a:r>
              <a:rPr kumimoji="1" lang="fr-FR" sz="1600">
                <a:solidFill>
                  <a:srgbClr val="0000FF"/>
                </a:solidFill>
                <a:effectLst>
                  <a:outerShdw blurRad="38100" dist="38100" dir="2700000" algn="tl">
                    <a:srgbClr val="C0C0C0"/>
                  </a:outerShdw>
                </a:effectLst>
                <a:latin typeface="Times New Roman" pitchFamily="18" charset="0"/>
              </a:rPr>
              <a:t>Courant de porteurs minoritaires</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2"/>
          <p:cNvSpPr>
            <a:spLocks noGrp="1" noChangeArrowheads="1"/>
          </p:cNvSpPr>
          <p:nvPr>
            <p:ph type="title"/>
          </p:nvPr>
        </p:nvSpPr>
        <p:spPr>
          <a:xfrm>
            <a:off x="2567608" y="692696"/>
            <a:ext cx="6840760" cy="998538"/>
          </a:xfrm>
          <a:solidFill>
            <a:schemeClr val="accent1">
              <a:lumMod val="20000"/>
              <a:lumOff val="80000"/>
            </a:schemeClr>
          </a:solidFill>
        </p:spPr>
        <p:txBody>
          <a:bodyPr/>
          <a:lstStyle/>
          <a:p>
            <a:pPr algn="ctr" eaLnBrk="1" hangingPunct="1"/>
            <a:r>
              <a:rPr lang="fr-FR" sz="2600" dirty="0"/>
              <a:t>Génération –recombinaison dans la ZCE</a:t>
            </a:r>
          </a:p>
        </p:txBody>
      </p:sp>
      <p:sp>
        <p:nvSpPr>
          <p:cNvPr id="342018" name="Espace réservé du numéro de diapositive 4"/>
          <p:cNvSpPr>
            <a:spLocks noGrp="1"/>
          </p:cNvSpPr>
          <p:nvPr>
            <p:ph type="sldNum" sz="quarter" idx="12"/>
          </p:nvPr>
        </p:nvSpPr>
        <p:spPr>
          <a:noFill/>
        </p:spPr>
        <p:txBody>
          <a:bodyPr/>
          <a:lstStyle/>
          <a:p>
            <a:fld id="{82663AAE-1822-4A88-8ACA-67FB7BB53B85}" type="slidenum">
              <a:rPr lang="fr-FR" altLang="en-US"/>
              <a:pPr/>
              <a:t>306</a:t>
            </a:fld>
            <a:endParaRPr lang="fr-FR" altLang="en-US"/>
          </a:p>
        </p:txBody>
      </p:sp>
      <p:pic>
        <p:nvPicPr>
          <p:cNvPr id="342020" name="Picture 3"/>
          <p:cNvPicPr>
            <a:picLocks noChangeAspect="1" noChangeArrowheads="1"/>
          </p:cNvPicPr>
          <p:nvPr/>
        </p:nvPicPr>
        <p:blipFill>
          <a:blip r:embed="rId3" cstate="print"/>
          <a:srcRect/>
          <a:stretch>
            <a:fillRect/>
          </a:stretch>
        </p:blipFill>
        <p:spPr bwMode="auto">
          <a:xfrm>
            <a:off x="1847850" y="2565400"/>
            <a:ext cx="3898900" cy="3282950"/>
          </a:xfrm>
          <a:prstGeom prst="rect">
            <a:avLst/>
          </a:prstGeom>
          <a:noFill/>
          <a:ln w="9525">
            <a:solidFill>
              <a:srgbClr val="0000FF"/>
            </a:solidFill>
            <a:miter lim="800000"/>
            <a:headEnd/>
            <a:tailEnd/>
          </a:ln>
        </p:spPr>
      </p:pic>
      <p:pic>
        <p:nvPicPr>
          <p:cNvPr id="342021" name="Picture 4"/>
          <p:cNvPicPr>
            <a:picLocks noChangeAspect="1" noChangeArrowheads="1"/>
          </p:cNvPicPr>
          <p:nvPr/>
        </p:nvPicPr>
        <p:blipFill>
          <a:blip r:embed="rId4" cstate="print"/>
          <a:srcRect/>
          <a:stretch>
            <a:fillRect/>
          </a:stretch>
        </p:blipFill>
        <p:spPr bwMode="auto">
          <a:xfrm>
            <a:off x="6240464" y="2578100"/>
            <a:ext cx="4092575" cy="3282950"/>
          </a:xfrm>
          <a:prstGeom prst="rect">
            <a:avLst/>
          </a:prstGeom>
          <a:noFill/>
          <a:ln w="9525">
            <a:solidFill>
              <a:srgbClr val="0000FF"/>
            </a:solidFill>
            <a:miter lim="800000"/>
            <a:headEnd/>
            <a:tailEnd/>
          </a:ln>
        </p:spPr>
      </p:pic>
      <p:sp>
        <p:nvSpPr>
          <p:cNvPr id="342022" name="Text Box 5"/>
          <p:cNvSpPr txBox="1">
            <a:spLocks noChangeArrowheads="1"/>
          </p:cNvSpPr>
          <p:nvPr/>
        </p:nvSpPr>
        <p:spPr bwMode="auto">
          <a:xfrm>
            <a:off x="2279651" y="5949950"/>
            <a:ext cx="2855913" cy="457200"/>
          </a:xfrm>
          <a:prstGeom prst="rect">
            <a:avLst/>
          </a:prstGeom>
          <a:noFill/>
          <a:ln w="9525">
            <a:noFill/>
            <a:miter lim="800000"/>
            <a:headEnd/>
            <a:tailEnd/>
          </a:ln>
        </p:spPr>
        <p:txBody>
          <a:bodyPr wrap="none">
            <a:spAutoFit/>
          </a:bodyPr>
          <a:lstStyle/>
          <a:p>
            <a:r>
              <a:rPr kumimoji="1" lang="fr-FR" sz="2400">
                <a:latin typeface="Times New Roman" pitchFamily="18" charset="0"/>
              </a:rPr>
              <a:t>Génération en inverse</a:t>
            </a:r>
          </a:p>
        </p:txBody>
      </p:sp>
      <p:sp>
        <p:nvSpPr>
          <p:cNvPr id="342023" name="Text Box 6"/>
          <p:cNvSpPr txBox="1">
            <a:spLocks noChangeArrowheads="1"/>
          </p:cNvSpPr>
          <p:nvPr/>
        </p:nvSpPr>
        <p:spPr bwMode="auto">
          <a:xfrm>
            <a:off x="6743701" y="5876925"/>
            <a:ext cx="3209925" cy="457200"/>
          </a:xfrm>
          <a:prstGeom prst="rect">
            <a:avLst/>
          </a:prstGeom>
          <a:noFill/>
          <a:ln w="9525">
            <a:noFill/>
            <a:miter lim="800000"/>
            <a:headEnd/>
            <a:tailEnd/>
          </a:ln>
        </p:spPr>
        <p:txBody>
          <a:bodyPr wrap="none">
            <a:spAutoFit/>
          </a:bodyPr>
          <a:lstStyle/>
          <a:p>
            <a:r>
              <a:rPr kumimoji="1" lang="fr-FR" sz="2400">
                <a:latin typeface="Times New Roman" pitchFamily="18" charset="0"/>
              </a:rPr>
              <a:t>Recombinaison en direct</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5" name="Rectangle 2"/>
          <p:cNvSpPr>
            <a:spLocks noGrp="1" noChangeArrowheads="1"/>
          </p:cNvSpPr>
          <p:nvPr>
            <p:ph type="title"/>
          </p:nvPr>
        </p:nvSpPr>
        <p:spPr>
          <a:xfrm>
            <a:off x="2208213" y="333375"/>
            <a:ext cx="6889750" cy="1143000"/>
          </a:xfrm>
        </p:spPr>
        <p:txBody>
          <a:bodyPr/>
          <a:lstStyle/>
          <a:p>
            <a:pPr algn="ctr" eaLnBrk="1" hangingPunct="1"/>
            <a:r>
              <a:rPr lang="fr-FR" sz="2600"/>
              <a:t>La diode réelle : Phénomènes de génération-recombinaison dans la ZCE</a:t>
            </a:r>
          </a:p>
        </p:txBody>
      </p:sp>
      <p:sp>
        <p:nvSpPr>
          <p:cNvPr id="176136" name="Rectangle 3"/>
          <p:cNvSpPr>
            <a:spLocks noGrp="1" noChangeArrowheads="1"/>
          </p:cNvSpPr>
          <p:nvPr>
            <p:ph idx="1"/>
          </p:nvPr>
        </p:nvSpPr>
        <p:spPr>
          <a:xfrm>
            <a:off x="2133600" y="1905000"/>
            <a:ext cx="7772400" cy="1295400"/>
          </a:xfrm>
        </p:spPr>
        <p:txBody>
          <a:bodyPr/>
          <a:lstStyle/>
          <a:p>
            <a:pPr eaLnBrk="1" hangingPunct="1"/>
            <a:r>
              <a:rPr lang="fr-FR" sz="2100"/>
              <a:t>On affine le modèle </a:t>
            </a:r>
            <a:r>
              <a:rPr lang="fr-FR" sz="2100">
                <a:sym typeface="Wingdings" pitchFamily="2" charset="2"/>
              </a:rPr>
              <a:t>on tient compte de la G-R dans la ZCE</a:t>
            </a:r>
          </a:p>
          <a:p>
            <a:pPr eaLnBrk="1" hangingPunct="1"/>
            <a:r>
              <a:rPr lang="fr-FR" sz="2100">
                <a:sym typeface="Wingdings" pitchFamily="2" charset="2"/>
              </a:rPr>
              <a:t>Mécanisme connu (Shockley-Read)</a:t>
            </a:r>
            <a:endParaRPr lang="fr-FR" sz="2100"/>
          </a:p>
        </p:txBody>
      </p:sp>
      <p:sp>
        <p:nvSpPr>
          <p:cNvPr id="176134" name="Espace réservé du numéro de diapositive 5"/>
          <p:cNvSpPr>
            <a:spLocks noGrp="1"/>
          </p:cNvSpPr>
          <p:nvPr>
            <p:ph type="sldNum" sz="quarter" idx="12"/>
          </p:nvPr>
        </p:nvSpPr>
        <p:spPr>
          <a:noFill/>
        </p:spPr>
        <p:txBody>
          <a:bodyPr/>
          <a:lstStyle/>
          <a:p>
            <a:fld id="{248DD69A-60D1-438D-B7FD-E312EF7ED04D}" type="slidenum">
              <a:rPr lang="fr-FR" altLang="en-US"/>
              <a:pPr/>
              <a:t>307</a:t>
            </a:fld>
            <a:endParaRPr lang="fr-FR" altLang="en-US"/>
          </a:p>
        </p:txBody>
      </p:sp>
      <p:sp>
        <p:nvSpPr>
          <p:cNvPr id="176137" name="Rectangle 4"/>
          <p:cNvSpPr>
            <a:spLocks noChangeArrowheads="1"/>
          </p:cNvSpPr>
          <p:nvPr/>
        </p:nvSpPr>
        <p:spPr bwMode="auto">
          <a:xfrm>
            <a:off x="5548313" y="3200400"/>
            <a:ext cx="9144000" cy="369332"/>
          </a:xfrm>
          <a:prstGeom prst="rect">
            <a:avLst/>
          </a:prstGeom>
          <a:noFill/>
          <a:ln w="9525">
            <a:noFill/>
            <a:miter lim="800000"/>
            <a:headEnd/>
            <a:tailEnd/>
          </a:ln>
        </p:spPr>
        <p:txBody>
          <a:bodyPr>
            <a:spAutoFit/>
          </a:bodyPr>
          <a:lstStyle/>
          <a:p>
            <a:endParaRPr lang="fr-FR"/>
          </a:p>
        </p:txBody>
      </p:sp>
      <p:graphicFrame>
        <p:nvGraphicFramePr>
          <p:cNvPr id="176130" name="Object 5"/>
          <p:cNvGraphicFramePr>
            <a:graphicFrameLocks noChangeAspect="1"/>
          </p:cNvGraphicFramePr>
          <p:nvPr/>
        </p:nvGraphicFramePr>
        <p:xfrm>
          <a:off x="4727576" y="2924176"/>
          <a:ext cx="2105025" cy="879475"/>
        </p:xfrm>
        <a:graphic>
          <a:graphicData uri="http://schemas.openxmlformats.org/presentationml/2006/ole">
            <mc:AlternateContent xmlns:mc="http://schemas.openxmlformats.org/markup-compatibility/2006">
              <mc:Choice xmlns:v="urn:schemas-microsoft-com:vml" Requires="v">
                <p:oleObj r:id="rId3" imgW="1092200" imgH="457200" progId="Equation.3">
                  <p:embed/>
                </p:oleObj>
              </mc:Choice>
              <mc:Fallback>
                <p:oleObj r:id="rId3" imgW="1092200" imgH="457200" progId="Equation.3">
                  <p:embed/>
                  <p:pic>
                    <p:nvPicPr>
                      <p:cNvPr id="17613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6" y="2924176"/>
                        <a:ext cx="21050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oleObj>
              </mc:Fallback>
            </mc:AlternateContent>
          </a:graphicData>
        </a:graphic>
      </p:graphicFrame>
      <p:sp>
        <p:nvSpPr>
          <p:cNvPr id="176138" name="Rectangle 6"/>
          <p:cNvSpPr>
            <a:spLocks noChangeArrowheads="1"/>
          </p:cNvSpPr>
          <p:nvPr/>
        </p:nvSpPr>
        <p:spPr bwMode="auto">
          <a:xfrm>
            <a:off x="2133600" y="4114800"/>
            <a:ext cx="7772400" cy="12954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a:latin typeface="Times New Roman" pitchFamily="18" charset="0"/>
              </a:rPr>
              <a:t>On sait également que                                                      </a:t>
            </a:r>
          </a:p>
          <a:p>
            <a:pPr marL="457200" indent="-457200">
              <a:spcBef>
                <a:spcPct val="20000"/>
              </a:spcBef>
              <a:buClr>
                <a:srgbClr val="A50021"/>
              </a:buClr>
              <a:buSzPct val="75000"/>
              <a:buFont typeface="Wingdings" pitchFamily="2" charset="2"/>
              <a:buChar char="n"/>
            </a:pPr>
            <a:r>
              <a:rPr lang="fr-FR" sz="2400">
                <a:latin typeface="Times New Roman" pitchFamily="18" charset="0"/>
              </a:rPr>
              <a:t>Si on suppose </a:t>
            </a:r>
            <a:r>
              <a:rPr lang="fr-FR" sz="2400" i="1">
                <a:latin typeface="Times New Roman" pitchFamily="18" charset="0"/>
              </a:rPr>
              <a:t>np </a:t>
            </a:r>
            <a:r>
              <a:rPr lang="fr-FR" sz="2400">
                <a:latin typeface="Times New Roman" pitchFamily="18" charset="0"/>
              </a:rPr>
              <a:t>constant dans la ZCE et &gt;&gt;      (en polarisation directe) , le taux </a:t>
            </a:r>
            <a:r>
              <a:rPr lang="fr-FR" sz="2400" i="1">
                <a:latin typeface="Times New Roman" pitchFamily="18" charset="0"/>
              </a:rPr>
              <a:t>r</a:t>
            </a:r>
            <a:r>
              <a:rPr lang="fr-FR" sz="2400" i="1" baseline="-25000">
                <a:latin typeface="Times New Roman" pitchFamily="18" charset="0"/>
              </a:rPr>
              <a:t> </a:t>
            </a:r>
            <a:r>
              <a:rPr lang="fr-FR" sz="2400">
                <a:latin typeface="Times New Roman" pitchFamily="18" charset="0"/>
              </a:rPr>
              <a:t>est max pour</a:t>
            </a:r>
            <a:r>
              <a:rPr lang="fr-FR" sz="2400" i="1">
                <a:latin typeface="Times New Roman" pitchFamily="18" charset="0"/>
              </a:rPr>
              <a:t> n=p, </a:t>
            </a:r>
            <a:r>
              <a:rPr lang="fr-FR" sz="2400">
                <a:latin typeface="Times New Roman" pitchFamily="18" charset="0"/>
              </a:rPr>
              <a:t>soit encore</a:t>
            </a:r>
          </a:p>
        </p:txBody>
      </p:sp>
      <p:sp>
        <p:nvSpPr>
          <p:cNvPr id="176139" name="Rectangle 7"/>
          <p:cNvSpPr>
            <a:spLocks noChangeArrowheads="1"/>
          </p:cNvSpPr>
          <p:nvPr/>
        </p:nvSpPr>
        <p:spPr bwMode="auto">
          <a:xfrm>
            <a:off x="4729163" y="3233738"/>
            <a:ext cx="9144000" cy="369332"/>
          </a:xfrm>
          <a:prstGeom prst="rect">
            <a:avLst/>
          </a:prstGeom>
          <a:noFill/>
          <a:ln w="9525">
            <a:noFill/>
            <a:miter lim="800000"/>
            <a:headEnd/>
            <a:tailEnd/>
          </a:ln>
        </p:spPr>
        <p:txBody>
          <a:bodyPr>
            <a:spAutoFit/>
          </a:bodyPr>
          <a:lstStyle/>
          <a:p>
            <a:endParaRPr lang="fr-FR"/>
          </a:p>
        </p:txBody>
      </p:sp>
      <p:graphicFrame>
        <p:nvGraphicFramePr>
          <p:cNvPr id="176131" name="Object 8"/>
          <p:cNvGraphicFramePr>
            <a:graphicFrameLocks noChangeAspect="1"/>
          </p:cNvGraphicFramePr>
          <p:nvPr/>
        </p:nvGraphicFramePr>
        <p:xfrm>
          <a:off x="5581651" y="4033839"/>
          <a:ext cx="4733925" cy="676275"/>
        </p:xfrm>
        <a:graphic>
          <a:graphicData uri="http://schemas.openxmlformats.org/presentationml/2006/ole">
            <mc:AlternateContent xmlns:mc="http://schemas.openxmlformats.org/markup-compatibility/2006">
              <mc:Choice xmlns:v="urn:schemas-microsoft-com:vml" Requires="v">
                <p:oleObj r:id="rId5" imgW="2730500" imgH="393700" progId="Equation.3">
                  <p:embed/>
                </p:oleObj>
              </mc:Choice>
              <mc:Fallback>
                <p:oleObj r:id="rId5" imgW="2730500" imgH="393700" progId="Equation.3">
                  <p:embed/>
                  <p:pic>
                    <p:nvPicPr>
                      <p:cNvPr id="176131"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651" y="4033839"/>
                        <a:ext cx="4733925"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40" name="Rectangle 9"/>
          <p:cNvSpPr>
            <a:spLocks noChangeArrowheads="1"/>
          </p:cNvSpPr>
          <p:nvPr/>
        </p:nvSpPr>
        <p:spPr bwMode="auto">
          <a:xfrm>
            <a:off x="6005513" y="3309938"/>
            <a:ext cx="9144000" cy="369332"/>
          </a:xfrm>
          <a:prstGeom prst="rect">
            <a:avLst/>
          </a:prstGeom>
          <a:noFill/>
          <a:ln w="9525">
            <a:noFill/>
            <a:miter lim="800000"/>
            <a:headEnd/>
            <a:tailEnd/>
          </a:ln>
        </p:spPr>
        <p:txBody>
          <a:bodyPr>
            <a:spAutoFit/>
          </a:bodyPr>
          <a:lstStyle/>
          <a:p>
            <a:endParaRPr lang="fr-FR"/>
          </a:p>
        </p:txBody>
      </p:sp>
      <p:graphicFrame>
        <p:nvGraphicFramePr>
          <p:cNvPr id="176132" name="Object 10"/>
          <p:cNvGraphicFramePr>
            <a:graphicFrameLocks noChangeAspect="1"/>
          </p:cNvGraphicFramePr>
          <p:nvPr/>
        </p:nvGraphicFramePr>
        <p:xfrm>
          <a:off x="8174039" y="4510089"/>
          <a:ext cx="396875" cy="523875"/>
        </p:xfrm>
        <a:graphic>
          <a:graphicData uri="http://schemas.openxmlformats.org/presentationml/2006/ole">
            <mc:AlternateContent xmlns:mc="http://schemas.openxmlformats.org/markup-compatibility/2006">
              <mc:Choice xmlns:v="urn:schemas-microsoft-com:vml" Requires="v">
                <p:oleObj r:id="rId7" imgW="177646" imgH="241091" progId="Equation.3">
                  <p:embed/>
                </p:oleObj>
              </mc:Choice>
              <mc:Fallback>
                <p:oleObj r:id="rId7" imgW="177646" imgH="241091" progId="Equation.3">
                  <p:embed/>
                  <p:pic>
                    <p:nvPicPr>
                      <p:cNvPr id="176132"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4039" y="4510089"/>
                        <a:ext cx="3968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41" name="Rectangle 11"/>
          <p:cNvSpPr>
            <a:spLocks noChangeArrowheads="1"/>
          </p:cNvSpPr>
          <p:nvPr/>
        </p:nvSpPr>
        <p:spPr bwMode="auto">
          <a:xfrm>
            <a:off x="5472113" y="3200400"/>
            <a:ext cx="9144000" cy="369332"/>
          </a:xfrm>
          <a:prstGeom prst="rect">
            <a:avLst/>
          </a:prstGeom>
          <a:noFill/>
          <a:ln w="9525">
            <a:noFill/>
            <a:miter lim="800000"/>
            <a:headEnd/>
            <a:tailEnd/>
          </a:ln>
        </p:spPr>
        <p:txBody>
          <a:bodyPr>
            <a:spAutoFit/>
          </a:bodyPr>
          <a:lstStyle/>
          <a:p>
            <a:endParaRPr lang="fr-FR"/>
          </a:p>
        </p:txBody>
      </p:sp>
      <p:graphicFrame>
        <p:nvGraphicFramePr>
          <p:cNvPr id="176133" name="Object 12"/>
          <p:cNvGraphicFramePr>
            <a:graphicFrameLocks noChangeAspect="1"/>
          </p:cNvGraphicFramePr>
          <p:nvPr/>
        </p:nvGraphicFramePr>
        <p:xfrm>
          <a:off x="5092701" y="5586414"/>
          <a:ext cx="2435225" cy="833437"/>
        </p:xfrm>
        <a:graphic>
          <a:graphicData uri="http://schemas.openxmlformats.org/presentationml/2006/ole">
            <mc:AlternateContent xmlns:mc="http://schemas.openxmlformats.org/markup-compatibility/2006">
              <mc:Choice xmlns:v="urn:schemas-microsoft-com:vml" Requires="v">
                <p:oleObj name="Equation" r:id="rId9" imgW="1257120" imgH="431640" progId="Equation.3">
                  <p:embed/>
                </p:oleObj>
              </mc:Choice>
              <mc:Fallback>
                <p:oleObj name="Equation" r:id="rId9" imgW="1257120" imgH="431640" progId="Equation.3">
                  <p:embed/>
                  <p:pic>
                    <p:nvPicPr>
                      <p:cNvPr id="17613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2701" y="5586414"/>
                        <a:ext cx="2435225" cy="83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9" name="Rectangle 2"/>
          <p:cNvSpPr>
            <a:spLocks noGrp="1" noChangeArrowheads="1"/>
          </p:cNvSpPr>
          <p:nvPr>
            <p:ph type="title"/>
          </p:nvPr>
        </p:nvSpPr>
        <p:spPr>
          <a:xfrm>
            <a:off x="2566989" y="333375"/>
            <a:ext cx="5881687" cy="1143000"/>
          </a:xfrm>
        </p:spPr>
        <p:txBody>
          <a:bodyPr/>
          <a:lstStyle/>
          <a:p>
            <a:pPr algn="ctr" eaLnBrk="1" hangingPunct="1"/>
            <a:r>
              <a:rPr lang="fr-FR" sz="2600"/>
              <a:t>La diode réelle : Phénomènes de génération-recombinaison dans la ZCE</a:t>
            </a:r>
          </a:p>
        </p:txBody>
      </p:sp>
      <p:sp>
        <p:nvSpPr>
          <p:cNvPr id="177160" name="Rectangle 3"/>
          <p:cNvSpPr>
            <a:spLocks noGrp="1" noChangeArrowheads="1"/>
          </p:cNvSpPr>
          <p:nvPr>
            <p:ph idx="1"/>
          </p:nvPr>
        </p:nvSpPr>
        <p:spPr>
          <a:xfrm>
            <a:off x="2133600" y="1905000"/>
            <a:ext cx="7772400" cy="914400"/>
          </a:xfrm>
        </p:spPr>
        <p:txBody>
          <a:bodyPr/>
          <a:lstStyle/>
          <a:p>
            <a:pPr eaLnBrk="1" hangingPunct="1">
              <a:lnSpc>
                <a:spcPct val="90000"/>
              </a:lnSpc>
            </a:pPr>
            <a:r>
              <a:rPr lang="fr-FR" sz="2600" dirty="0"/>
              <a:t>Le courant de génération recombinaison dans la ZCE s’écrit alors:</a:t>
            </a:r>
            <a:endParaRPr lang="fr-FR" sz="2600" dirty="0">
              <a:sym typeface="Wingdings" pitchFamily="2" charset="2"/>
            </a:endParaRPr>
          </a:p>
        </p:txBody>
      </p:sp>
      <p:sp>
        <p:nvSpPr>
          <p:cNvPr id="177158" name="Espace réservé du numéro de diapositive 5"/>
          <p:cNvSpPr>
            <a:spLocks noGrp="1"/>
          </p:cNvSpPr>
          <p:nvPr>
            <p:ph type="sldNum" sz="quarter" idx="12"/>
          </p:nvPr>
        </p:nvSpPr>
        <p:spPr>
          <a:noFill/>
        </p:spPr>
        <p:txBody>
          <a:bodyPr/>
          <a:lstStyle/>
          <a:p>
            <a:fld id="{9A5D8B44-E887-4075-8FA3-698CD11F4DAA}" type="slidenum">
              <a:rPr lang="fr-FR" altLang="en-US"/>
              <a:pPr/>
              <a:t>308</a:t>
            </a:fld>
            <a:endParaRPr lang="fr-FR" altLang="en-US"/>
          </a:p>
        </p:txBody>
      </p:sp>
      <p:sp>
        <p:nvSpPr>
          <p:cNvPr id="177161" name="Rectangle 4"/>
          <p:cNvSpPr>
            <a:spLocks noChangeArrowheads="1"/>
          </p:cNvSpPr>
          <p:nvPr/>
        </p:nvSpPr>
        <p:spPr bwMode="auto">
          <a:xfrm>
            <a:off x="5548313" y="3200400"/>
            <a:ext cx="9144000" cy="369332"/>
          </a:xfrm>
          <a:prstGeom prst="rect">
            <a:avLst/>
          </a:prstGeom>
          <a:noFill/>
          <a:ln w="9525">
            <a:noFill/>
            <a:miter lim="800000"/>
            <a:headEnd/>
            <a:tailEnd/>
          </a:ln>
        </p:spPr>
        <p:txBody>
          <a:bodyPr>
            <a:spAutoFit/>
          </a:bodyPr>
          <a:lstStyle/>
          <a:p>
            <a:endParaRPr lang="fr-FR"/>
          </a:p>
        </p:txBody>
      </p:sp>
      <p:sp>
        <p:nvSpPr>
          <p:cNvPr id="177162" name="Rectangle 5"/>
          <p:cNvSpPr>
            <a:spLocks noChangeArrowheads="1"/>
          </p:cNvSpPr>
          <p:nvPr/>
        </p:nvSpPr>
        <p:spPr bwMode="auto">
          <a:xfrm>
            <a:off x="4729163" y="3233738"/>
            <a:ext cx="9144000" cy="369332"/>
          </a:xfrm>
          <a:prstGeom prst="rect">
            <a:avLst/>
          </a:prstGeom>
          <a:noFill/>
          <a:ln w="9525">
            <a:noFill/>
            <a:miter lim="800000"/>
            <a:headEnd/>
            <a:tailEnd/>
          </a:ln>
        </p:spPr>
        <p:txBody>
          <a:bodyPr>
            <a:spAutoFit/>
          </a:bodyPr>
          <a:lstStyle/>
          <a:p>
            <a:endParaRPr lang="fr-FR"/>
          </a:p>
        </p:txBody>
      </p:sp>
      <p:sp>
        <p:nvSpPr>
          <p:cNvPr id="177163" name="Rectangle 6"/>
          <p:cNvSpPr>
            <a:spLocks noChangeArrowheads="1"/>
          </p:cNvSpPr>
          <p:nvPr/>
        </p:nvSpPr>
        <p:spPr bwMode="auto">
          <a:xfrm>
            <a:off x="6005513" y="3309938"/>
            <a:ext cx="9144000" cy="369332"/>
          </a:xfrm>
          <a:prstGeom prst="rect">
            <a:avLst/>
          </a:prstGeom>
          <a:noFill/>
          <a:ln w="9525">
            <a:noFill/>
            <a:miter lim="800000"/>
            <a:headEnd/>
            <a:tailEnd/>
          </a:ln>
        </p:spPr>
        <p:txBody>
          <a:bodyPr>
            <a:spAutoFit/>
          </a:bodyPr>
          <a:lstStyle/>
          <a:p>
            <a:endParaRPr lang="fr-FR"/>
          </a:p>
        </p:txBody>
      </p:sp>
      <p:sp>
        <p:nvSpPr>
          <p:cNvPr id="177164" name="Rectangle 7"/>
          <p:cNvSpPr>
            <a:spLocks noChangeArrowheads="1"/>
          </p:cNvSpPr>
          <p:nvPr/>
        </p:nvSpPr>
        <p:spPr bwMode="auto">
          <a:xfrm>
            <a:off x="5472113" y="3200400"/>
            <a:ext cx="9144000" cy="369332"/>
          </a:xfrm>
          <a:prstGeom prst="rect">
            <a:avLst/>
          </a:prstGeom>
          <a:noFill/>
          <a:ln w="9525">
            <a:noFill/>
            <a:miter lim="800000"/>
            <a:headEnd/>
            <a:tailEnd/>
          </a:ln>
        </p:spPr>
        <p:txBody>
          <a:bodyPr>
            <a:spAutoFit/>
          </a:bodyPr>
          <a:lstStyle/>
          <a:p>
            <a:endParaRPr lang="fr-FR"/>
          </a:p>
        </p:txBody>
      </p:sp>
      <p:sp>
        <p:nvSpPr>
          <p:cNvPr id="177165" name="Rectangle 8"/>
          <p:cNvSpPr>
            <a:spLocks noChangeArrowheads="1"/>
          </p:cNvSpPr>
          <p:nvPr/>
        </p:nvSpPr>
        <p:spPr bwMode="auto">
          <a:xfrm>
            <a:off x="5624513" y="3252788"/>
            <a:ext cx="9144000" cy="369332"/>
          </a:xfrm>
          <a:prstGeom prst="rect">
            <a:avLst/>
          </a:prstGeom>
          <a:noFill/>
          <a:ln w="9525">
            <a:noFill/>
            <a:miter lim="800000"/>
            <a:headEnd/>
            <a:tailEnd/>
          </a:ln>
        </p:spPr>
        <p:txBody>
          <a:bodyPr>
            <a:spAutoFit/>
          </a:bodyPr>
          <a:lstStyle/>
          <a:p>
            <a:endParaRPr lang="fr-FR"/>
          </a:p>
        </p:txBody>
      </p:sp>
      <p:graphicFrame>
        <p:nvGraphicFramePr>
          <p:cNvPr id="177154" name="Object 9"/>
          <p:cNvGraphicFramePr>
            <a:graphicFrameLocks noChangeAspect="1"/>
          </p:cNvGraphicFramePr>
          <p:nvPr>
            <p:extLst>
              <p:ext uri="{D42A27DB-BD31-4B8C-83A1-F6EECF244321}">
                <p14:modId xmlns:p14="http://schemas.microsoft.com/office/powerpoint/2010/main" val="309980670"/>
              </p:ext>
            </p:extLst>
          </p:nvPr>
        </p:nvGraphicFramePr>
        <p:xfrm>
          <a:off x="8440739" y="2774950"/>
          <a:ext cx="1927225" cy="730250"/>
        </p:xfrm>
        <a:graphic>
          <a:graphicData uri="http://schemas.openxmlformats.org/presentationml/2006/ole">
            <mc:AlternateContent xmlns:mc="http://schemas.openxmlformats.org/markup-compatibility/2006">
              <mc:Choice xmlns:v="urn:schemas-microsoft-com:vml" Requires="v">
                <p:oleObj name="Équation" r:id="rId3" imgW="927000" imgH="355320" progId="Equation.3">
                  <p:embed/>
                </p:oleObj>
              </mc:Choice>
              <mc:Fallback>
                <p:oleObj name="Équation" r:id="rId3" imgW="927000" imgH="355320" progId="Equation.3">
                  <p:embed/>
                  <p:pic>
                    <p:nvPicPr>
                      <p:cNvPr id="177154" name="Object 9"/>
                      <p:cNvPicPr>
                        <a:picLocks noChangeAspect="1" noChangeArrowheads="1"/>
                      </p:cNvPicPr>
                      <p:nvPr/>
                    </p:nvPicPr>
                    <p:blipFill>
                      <a:blip r:embed="rId4"/>
                      <a:srcRect/>
                      <a:stretch>
                        <a:fillRect/>
                      </a:stretch>
                    </p:blipFill>
                    <p:spPr bwMode="auto">
                      <a:xfrm>
                        <a:off x="8440739" y="2774950"/>
                        <a:ext cx="1927225"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66" name="Rectangle 10"/>
          <p:cNvSpPr>
            <a:spLocks noChangeArrowheads="1"/>
          </p:cNvSpPr>
          <p:nvPr/>
        </p:nvSpPr>
        <p:spPr bwMode="auto">
          <a:xfrm>
            <a:off x="2133600" y="3505200"/>
            <a:ext cx="7772400" cy="9144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En polarisation inverse (              ), le taux est négatif (                  ) et devient un taux net de génération</a:t>
            </a:r>
            <a:endParaRPr lang="fr-FR" sz="2800">
              <a:latin typeface="Times New Roman" pitchFamily="18" charset="0"/>
              <a:sym typeface="Wingdings" pitchFamily="2" charset="2"/>
            </a:endParaRPr>
          </a:p>
        </p:txBody>
      </p:sp>
      <p:sp>
        <p:nvSpPr>
          <p:cNvPr id="177167" name="Rectangle 11"/>
          <p:cNvSpPr>
            <a:spLocks noChangeArrowheads="1"/>
          </p:cNvSpPr>
          <p:nvPr/>
        </p:nvSpPr>
        <p:spPr bwMode="auto">
          <a:xfrm>
            <a:off x="5795963" y="3309938"/>
            <a:ext cx="9144000" cy="369332"/>
          </a:xfrm>
          <a:prstGeom prst="rect">
            <a:avLst/>
          </a:prstGeom>
          <a:noFill/>
          <a:ln w="9525">
            <a:noFill/>
            <a:miter lim="800000"/>
            <a:headEnd/>
            <a:tailEnd/>
          </a:ln>
        </p:spPr>
        <p:txBody>
          <a:bodyPr>
            <a:spAutoFit/>
          </a:bodyPr>
          <a:lstStyle/>
          <a:p>
            <a:endParaRPr lang="fr-FR"/>
          </a:p>
        </p:txBody>
      </p:sp>
      <p:graphicFrame>
        <p:nvGraphicFramePr>
          <p:cNvPr id="177155" name="Object 12"/>
          <p:cNvGraphicFramePr>
            <a:graphicFrameLocks noChangeAspect="1"/>
          </p:cNvGraphicFramePr>
          <p:nvPr/>
        </p:nvGraphicFramePr>
        <p:xfrm>
          <a:off x="6162676" y="3505200"/>
          <a:ext cx="1228725" cy="488950"/>
        </p:xfrm>
        <a:graphic>
          <a:graphicData uri="http://schemas.openxmlformats.org/presentationml/2006/ole">
            <mc:AlternateContent xmlns:mc="http://schemas.openxmlformats.org/markup-compatibility/2006">
              <mc:Choice xmlns:v="urn:schemas-microsoft-com:vml" Requires="v">
                <p:oleObj r:id="rId5" imgW="596900" imgH="241300" progId="Equation.3">
                  <p:embed/>
                </p:oleObj>
              </mc:Choice>
              <mc:Fallback>
                <p:oleObj r:id="rId5" imgW="596900" imgH="241300" progId="Equation.3">
                  <p:embed/>
                  <p:pic>
                    <p:nvPicPr>
                      <p:cNvPr id="177155"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676" y="3505200"/>
                        <a:ext cx="12287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68" name="Rectangle 13"/>
          <p:cNvSpPr>
            <a:spLocks noChangeArrowheads="1"/>
          </p:cNvSpPr>
          <p:nvPr/>
        </p:nvSpPr>
        <p:spPr bwMode="auto">
          <a:xfrm>
            <a:off x="5695950" y="3224213"/>
            <a:ext cx="9144000" cy="369332"/>
          </a:xfrm>
          <a:prstGeom prst="rect">
            <a:avLst/>
          </a:prstGeom>
          <a:noFill/>
          <a:ln w="9525">
            <a:noFill/>
            <a:miter lim="800000"/>
            <a:headEnd/>
            <a:tailEnd/>
          </a:ln>
        </p:spPr>
        <p:txBody>
          <a:bodyPr>
            <a:spAutoFit/>
          </a:bodyPr>
          <a:lstStyle/>
          <a:p>
            <a:endParaRPr lang="fr-FR"/>
          </a:p>
        </p:txBody>
      </p:sp>
      <p:graphicFrame>
        <p:nvGraphicFramePr>
          <p:cNvPr id="177156" name="Object 14"/>
          <p:cNvGraphicFramePr>
            <a:graphicFrameLocks noChangeAspect="1"/>
          </p:cNvGraphicFramePr>
          <p:nvPr/>
        </p:nvGraphicFramePr>
        <p:xfrm>
          <a:off x="3905251" y="3736975"/>
          <a:ext cx="1552575" cy="793750"/>
        </p:xfrm>
        <a:graphic>
          <a:graphicData uri="http://schemas.openxmlformats.org/presentationml/2006/ole">
            <mc:AlternateContent xmlns:mc="http://schemas.openxmlformats.org/markup-compatibility/2006">
              <mc:Choice xmlns:v="urn:schemas-microsoft-com:vml" Requires="v">
                <p:oleObj r:id="rId7" imgW="799753" imgH="406224" progId="Equation.3">
                  <p:embed/>
                </p:oleObj>
              </mc:Choice>
              <mc:Fallback>
                <p:oleObj r:id="rId7" imgW="799753" imgH="406224" progId="Equation.3">
                  <p:embed/>
                  <p:pic>
                    <p:nvPicPr>
                      <p:cNvPr id="17715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5251" y="3736975"/>
                        <a:ext cx="1552575"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69" name="Rectangle 15"/>
          <p:cNvSpPr>
            <a:spLocks noChangeArrowheads="1"/>
          </p:cNvSpPr>
          <p:nvPr/>
        </p:nvSpPr>
        <p:spPr bwMode="auto">
          <a:xfrm>
            <a:off x="2133600" y="4953000"/>
            <a:ext cx="7772400" cy="9144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En polarisation directe , le taux est </a:t>
            </a:r>
            <a:r>
              <a:rPr lang="fr-FR" sz="2800" i="1">
                <a:latin typeface="Times New Roman" pitchFamily="18" charset="0"/>
              </a:rPr>
              <a:t>r</a:t>
            </a:r>
            <a:r>
              <a:rPr lang="fr-FR" sz="2800" i="1" baseline="-25000">
                <a:latin typeface="Times New Roman" pitchFamily="18" charset="0"/>
              </a:rPr>
              <a:t>max</a:t>
            </a:r>
            <a:r>
              <a:rPr lang="fr-FR" sz="2800" i="1">
                <a:latin typeface="Times New Roman" pitchFamily="18" charset="0"/>
              </a:rPr>
              <a:t>=cte </a:t>
            </a:r>
            <a:r>
              <a:rPr lang="fr-FR" sz="2800">
                <a:latin typeface="Times New Roman" pitchFamily="18" charset="0"/>
              </a:rPr>
              <a:t>et le courant est un courant de recombinaisons.</a:t>
            </a:r>
            <a:endParaRPr lang="fr-FR" sz="2800" i="1" baseline="-25000">
              <a:latin typeface="Times New Roman" pitchFamily="18" charset="0"/>
              <a:sym typeface="Wingdings" pitchFamily="2" charset="2"/>
            </a:endParaRPr>
          </a:p>
        </p:txBody>
      </p:sp>
      <p:graphicFrame>
        <p:nvGraphicFramePr>
          <p:cNvPr id="177157" name="Object 16"/>
          <p:cNvGraphicFramePr>
            <a:graphicFrameLocks noChangeAspect="1"/>
          </p:cNvGraphicFramePr>
          <p:nvPr>
            <p:extLst>
              <p:ext uri="{D42A27DB-BD31-4B8C-83A1-F6EECF244321}">
                <p14:modId xmlns:p14="http://schemas.microsoft.com/office/powerpoint/2010/main" val="4103769515"/>
              </p:ext>
            </p:extLst>
          </p:nvPr>
        </p:nvGraphicFramePr>
        <p:xfrm>
          <a:off x="1525589" y="2733676"/>
          <a:ext cx="6226175" cy="811213"/>
        </p:xfrm>
        <a:graphic>
          <a:graphicData uri="http://schemas.openxmlformats.org/presentationml/2006/ole">
            <mc:AlternateContent xmlns:mc="http://schemas.openxmlformats.org/markup-compatibility/2006">
              <mc:Choice xmlns:v="urn:schemas-microsoft-com:vml" Requires="v">
                <p:oleObj name="Équation" r:id="rId9" imgW="3213000" imgH="419040" progId="Equation.3">
                  <p:embed/>
                </p:oleObj>
              </mc:Choice>
              <mc:Fallback>
                <p:oleObj name="Équation" r:id="rId9" imgW="3213000" imgH="419040" progId="Equation.3">
                  <p:embed/>
                  <p:pic>
                    <p:nvPicPr>
                      <p:cNvPr id="177157" name="Object 16"/>
                      <p:cNvPicPr>
                        <a:picLocks noChangeAspect="1" noChangeArrowheads="1"/>
                      </p:cNvPicPr>
                      <p:nvPr/>
                    </p:nvPicPr>
                    <p:blipFill>
                      <a:blip r:embed="rId10"/>
                      <a:srcRect/>
                      <a:stretch>
                        <a:fillRect/>
                      </a:stretch>
                    </p:blipFill>
                    <p:spPr bwMode="auto">
                      <a:xfrm>
                        <a:off x="1525589" y="2733676"/>
                        <a:ext cx="6226175"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 name="Groupe 28"/>
          <p:cNvGrpSpPr/>
          <p:nvPr/>
        </p:nvGrpSpPr>
        <p:grpSpPr>
          <a:xfrm>
            <a:off x="1575398" y="2894636"/>
            <a:ext cx="504056" cy="420032"/>
            <a:chOff x="7598296" y="696608"/>
            <a:chExt cx="783704" cy="724272"/>
          </a:xfrm>
        </p:grpSpPr>
        <p:cxnSp>
          <p:nvCxnSpPr>
            <p:cNvPr id="30" name="Connecteur droit 29"/>
            <p:cNvCxnSpPr/>
            <p:nvPr/>
          </p:nvCxnSpPr>
          <p:spPr>
            <a:xfrm>
              <a:off x="7738120" y="696608"/>
              <a:ext cx="504056" cy="72427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1" name="Connecteur droit 30"/>
            <p:cNvCxnSpPr/>
            <p:nvPr/>
          </p:nvCxnSpPr>
          <p:spPr>
            <a:xfrm flipV="1">
              <a:off x="7598296" y="764704"/>
              <a:ext cx="783704" cy="58444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grpSp>
        <p:nvGrpSpPr>
          <p:cNvPr id="32" name="Groupe 31"/>
          <p:cNvGrpSpPr/>
          <p:nvPr/>
        </p:nvGrpSpPr>
        <p:grpSpPr>
          <a:xfrm>
            <a:off x="3197599" y="3014197"/>
            <a:ext cx="504056" cy="420032"/>
            <a:chOff x="7598296" y="696608"/>
            <a:chExt cx="783704" cy="724272"/>
          </a:xfrm>
        </p:grpSpPr>
        <p:cxnSp>
          <p:nvCxnSpPr>
            <p:cNvPr id="33" name="Connecteur droit 32"/>
            <p:cNvCxnSpPr/>
            <p:nvPr/>
          </p:nvCxnSpPr>
          <p:spPr>
            <a:xfrm>
              <a:off x="7738120" y="696608"/>
              <a:ext cx="504056" cy="724272"/>
            </a:xfrm>
            <a:prstGeom prst="line">
              <a:avLst/>
            </a:prstGeom>
            <a:ln w="25400">
              <a:solidFill>
                <a:srgbClr val="FF0000"/>
              </a:solidFill>
            </a:ln>
          </p:spPr>
          <p:style>
            <a:lnRef idx="3">
              <a:schemeClr val="dk1"/>
            </a:lnRef>
            <a:fillRef idx="0">
              <a:schemeClr val="dk1"/>
            </a:fillRef>
            <a:effectRef idx="2">
              <a:schemeClr val="dk1"/>
            </a:effectRef>
            <a:fontRef idx="minor">
              <a:schemeClr val="tx1"/>
            </a:fontRef>
          </p:style>
        </p:cxnSp>
        <p:cxnSp>
          <p:nvCxnSpPr>
            <p:cNvPr id="34" name="Connecteur droit 33"/>
            <p:cNvCxnSpPr/>
            <p:nvPr/>
          </p:nvCxnSpPr>
          <p:spPr>
            <a:xfrm flipV="1">
              <a:off x="7598296" y="764704"/>
              <a:ext cx="783704" cy="584448"/>
            </a:xfrm>
            <a:prstGeom prst="line">
              <a:avLst/>
            </a:prstGeom>
            <a:ln w="25400">
              <a:solidFill>
                <a:srgbClr val="FF0000"/>
              </a:solidFill>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3" name="Rectangle 2"/>
          <p:cNvSpPr>
            <a:spLocks noGrp="1" noChangeArrowheads="1"/>
          </p:cNvSpPr>
          <p:nvPr>
            <p:ph type="title"/>
          </p:nvPr>
        </p:nvSpPr>
        <p:spPr>
          <a:xfrm>
            <a:off x="2424113" y="333375"/>
            <a:ext cx="6673850" cy="1143000"/>
          </a:xfrm>
        </p:spPr>
        <p:txBody>
          <a:bodyPr/>
          <a:lstStyle/>
          <a:p>
            <a:pPr algn="ctr" eaLnBrk="1" hangingPunct="1"/>
            <a:r>
              <a:rPr lang="fr-FR" sz="2600"/>
              <a:t>La diode réelle : Phénomènes de génération-recombinaison dans la ZCE</a:t>
            </a:r>
          </a:p>
        </p:txBody>
      </p:sp>
      <p:sp>
        <p:nvSpPr>
          <p:cNvPr id="178184" name="Rectangle 3"/>
          <p:cNvSpPr>
            <a:spLocks noGrp="1" noChangeArrowheads="1"/>
          </p:cNvSpPr>
          <p:nvPr>
            <p:ph idx="1"/>
          </p:nvPr>
        </p:nvSpPr>
        <p:spPr>
          <a:xfrm>
            <a:off x="2133600" y="1905000"/>
            <a:ext cx="7772400" cy="914400"/>
          </a:xfrm>
        </p:spPr>
        <p:txBody>
          <a:bodyPr/>
          <a:lstStyle/>
          <a:p>
            <a:pPr eaLnBrk="1" hangingPunct="1">
              <a:lnSpc>
                <a:spcPct val="90000"/>
              </a:lnSpc>
            </a:pPr>
            <a:r>
              <a:rPr lang="fr-FR" sz="2600"/>
              <a:t>Le courant de génération recombinaison dans la ZCE s’écrit alors:</a:t>
            </a:r>
            <a:endParaRPr lang="fr-FR" sz="2600">
              <a:sym typeface="Wingdings" pitchFamily="2" charset="2"/>
            </a:endParaRPr>
          </a:p>
        </p:txBody>
      </p:sp>
      <p:sp>
        <p:nvSpPr>
          <p:cNvPr id="178182" name="Espace réservé du numéro de diapositive 5"/>
          <p:cNvSpPr>
            <a:spLocks noGrp="1"/>
          </p:cNvSpPr>
          <p:nvPr>
            <p:ph type="sldNum" sz="quarter" idx="12"/>
          </p:nvPr>
        </p:nvSpPr>
        <p:spPr>
          <a:noFill/>
        </p:spPr>
        <p:txBody>
          <a:bodyPr/>
          <a:lstStyle/>
          <a:p>
            <a:fld id="{3AB74119-C8B0-4D19-819A-55FC4BB6914D}" type="slidenum">
              <a:rPr lang="fr-FR" altLang="en-US"/>
              <a:pPr/>
              <a:t>309</a:t>
            </a:fld>
            <a:endParaRPr lang="fr-FR" altLang="en-US"/>
          </a:p>
        </p:txBody>
      </p:sp>
      <p:sp>
        <p:nvSpPr>
          <p:cNvPr id="178185" name="Rectangle 4"/>
          <p:cNvSpPr>
            <a:spLocks noChangeArrowheads="1"/>
          </p:cNvSpPr>
          <p:nvPr/>
        </p:nvSpPr>
        <p:spPr bwMode="auto">
          <a:xfrm>
            <a:off x="5548313" y="3200400"/>
            <a:ext cx="9144000" cy="369332"/>
          </a:xfrm>
          <a:prstGeom prst="rect">
            <a:avLst/>
          </a:prstGeom>
          <a:noFill/>
          <a:ln w="9525">
            <a:noFill/>
            <a:miter lim="800000"/>
            <a:headEnd/>
            <a:tailEnd/>
          </a:ln>
        </p:spPr>
        <p:txBody>
          <a:bodyPr>
            <a:spAutoFit/>
          </a:bodyPr>
          <a:lstStyle/>
          <a:p>
            <a:endParaRPr lang="fr-FR"/>
          </a:p>
        </p:txBody>
      </p:sp>
      <p:sp>
        <p:nvSpPr>
          <p:cNvPr id="178186" name="Rectangle 5"/>
          <p:cNvSpPr>
            <a:spLocks noChangeArrowheads="1"/>
          </p:cNvSpPr>
          <p:nvPr/>
        </p:nvSpPr>
        <p:spPr bwMode="auto">
          <a:xfrm>
            <a:off x="4729163" y="3233738"/>
            <a:ext cx="9144000" cy="369332"/>
          </a:xfrm>
          <a:prstGeom prst="rect">
            <a:avLst/>
          </a:prstGeom>
          <a:noFill/>
          <a:ln w="9525">
            <a:noFill/>
            <a:miter lim="800000"/>
            <a:headEnd/>
            <a:tailEnd/>
          </a:ln>
        </p:spPr>
        <p:txBody>
          <a:bodyPr>
            <a:spAutoFit/>
          </a:bodyPr>
          <a:lstStyle/>
          <a:p>
            <a:endParaRPr lang="fr-FR"/>
          </a:p>
        </p:txBody>
      </p:sp>
      <p:sp>
        <p:nvSpPr>
          <p:cNvPr id="178187" name="Rectangle 6"/>
          <p:cNvSpPr>
            <a:spLocks noChangeArrowheads="1"/>
          </p:cNvSpPr>
          <p:nvPr/>
        </p:nvSpPr>
        <p:spPr bwMode="auto">
          <a:xfrm>
            <a:off x="6005513" y="3309938"/>
            <a:ext cx="9144000" cy="369332"/>
          </a:xfrm>
          <a:prstGeom prst="rect">
            <a:avLst/>
          </a:prstGeom>
          <a:noFill/>
          <a:ln w="9525">
            <a:noFill/>
            <a:miter lim="800000"/>
            <a:headEnd/>
            <a:tailEnd/>
          </a:ln>
        </p:spPr>
        <p:txBody>
          <a:bodyPr>
            <a:spAutoFit/>
          </a:bodyPr>
          <a:lstStyle/>
          <a:p>
            <a:endParaRPr lang="fr-FR"/>
          </a:p>
        </p:txBody>
      </p:sp>
      <p:sp>
        <p:nvSpPr>
          <p:cNvPr id="178188" name="Rectangle 7"/>
          <p:cNvSpPr>
            <a:spLocks noChangeArrowheads="1"/>
          </p:cNvSpPr>
          <p:nvPr/>
        </p:nvSpPr>
        <p:spPr bwMode="auto">
          <a:xfrm>
            <a:off x="5472113" y="3200400"/>
            <a:ext cx="9144000" cy="369332"/>
          </a:xfrm>
          <a:prstGeom prst="rect">
            <a:avLst/>
          </a:prstGeom>
          <a:noFill/>
          <a:ln w="9525">
            <a:noFill/>
            <a:miter lim="800000"/>
            <a:headEnd/>
            <a:tailEnd/>
          </a:ln>
        </p:spPr>
        <p:txBody>
          <a:bodyPr>
            <a:spAutoFit/>
          </a:bodyPr>
          <a:lstStyle/>
          <a:p>
            <a:endParaRPr lang="fr-FR"/>
          </a:p>
        </p:txBody>
      </p:sp>
      <p:sp>
        <p:nvSpPr>
          <p:cNvPr id="178189" name="Rectangle 8"/>
          <p:cNvSpPr>
            <a:spLocks noChangeArrowheads="1"/>
          </p:cNvSpPr>
          <p:nvPr/>
        </p:nvSpPr>
        <p:spPr bwMode="auto">
          <a:xfrm>
            <a:off x="5624513" y="3252788"/>
            <a:ext cx="9144000" cy="369332"/>
          </a:xfrm>
          <a:prstGeom prst="rect">
            <a:avLst/>
          </a:prstGeom>
          <a:noFill/>
          <a:ln w="9525">
            <a:noFill/>
            <a:miter lim="800000"/>
            <a:headEnd/>
            <a:tailEnd/>
          </a:ln>
        </p:spPr>
        <p:txBody>
          <a:bodyPr>
            <a:spAutoFit/>
          </a:bodyPr>
          <a:lstStyle/>
          <a:p>
            <a:endParaRPr lang="fr-FR"/>
          </a:p>
        </p:txBody>
      </p:sp>
      <p:sp>
        <p:nvSpPr>
          <p:cNvPr id="178190" name="Rectangle 9"/>
          <p:cNvSpPr>
            <a:spLocks noChangeArrowheads="1"/>
          </p:cNvSpPr>
          <p:nvPr/>
        </p:nvSpPr>
        <p:spPr bwMode="auto">
          <a:xfrm>
            <a:off x="5795963" y="3309938"/>
            <a:ext cx="9144000" cy="369332"/>
          </a:xfrm>
          <a:prstGeom prst="rect">
            <a:avLst/>
          </a:prstGeom>
          <a:noFill/>
          <a:ln w="9525">
            <a:noFill/>
            <a:miter lim="800000"/>
            <a:headEnd/>
            <a:tailEnd/>
          </a:ln>
        </p:spPr>
        <p:txBody>
          <a:bodyPr>
            <a:spAutoFit/>
          </a:bodyPr>
          <a:lstStyle/>
          <a:p>
            <a:endParaRPr lang="fr-FR"/>
          </a:p>
        </p:txBody>
      </p:sp>
      <p:sp>
        <p:nvSpPr>
          <p:cNvPr id="178191" name="Rectangle 10"/>
          <p:cNvSpPr>
            <a:spLocks noChangeArrowheads="1"/>
          </p:cNvSpPr>
          <p:nvPr/>
        </p:nvSpPr>
        <p:spPr bwMode="auto">
          <a:xfrm>
            <a:off x="5695950" y="3224213"/>
            <a:ext cx="9144000" cy="369332"/>
          </a:xfrm>
          <a:prstGeom prst="rect">
            <a:avLst/>
          </a:prstGeom>
          <a:noFill/>
          <a:ln w="9525">
            <a:noFill/>
            <a:miter lim="800000"/>
            <a:headEnd/>
            <a:tailEnd/>
          </a:ln>
        </p:spPr>
        <p:txBody>
          <a:bodyPr>
            <a:spAutoFit/>
          </a:bodyPr>
          <a:lstStyle/>
          <a:p>
            <a:endParaRPr lang="fr-FR"/>
          </a:p>
        </p:txBody>
      </p:sp>
      <p:sp>
        <p:nvSpPr>
          <p:cNvPr id="178192" name="Rectangle 11"/>
          <p:cNvSpPr>
            <a:spLocks noChangeArrowheads="1"/>
          </p:cNvSpPr>
          <p:nvPr/>
        </p:nvSpPr>
        <p:spPr bwMode="auto">
          <a:xfrm>
            <a:off x="2133600" y="3886200"/>
            <a:ext cx="7772400" cy="6096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Le courant global en intégrant cet effet s’écrit:</a:t>
            </a:r>
            <a:endParaRPr lang="fr-FR" sz="2800" i="1" baseline="-25000">
              <a:latin typeface="Times New Roman" pitchFamily="18" charset="0"/>
              <a:sym typeface="Wingdings" pitchFamily="2" charset="2"/>
            </a:endParaRPr>
          </a:p>
        </p:txBody>
      </p:sp>
      <p:sp>
        <p:nvSpPr>
          <p:cNvPr id="178193" name="Rectangle 12"/>
          <p:cNvSpPr>
            <a:spLocks noChangeArrowheads="1"/>
          </p:cNvSpPr>
          <p:nvPr/>
        </p:nvSpPr>
        <p:spPr bwMode="auto">
          <a:xfrm>
            <a:off x="5291138" y="3200400"/>
            <a:ext cx="9144000" cy="369332"/>
          </a:xfrm>
          <a:prstGeom prst="rect">
            <a:avLst/>
          </a:prstGeom>
          <a:noFill/>
          <a:ln w="9525">
            <a:noFill/>
            <a:miter lim="800000"/>
            <a:headEnd/>
            <a:tailEnd/>
          </a:ln>
        </p:spPr>
        <p:txBody>
          <a:bodyPr>
            <a:spAutoFit/>
          </a:bodyPr>
          <a:lstStyle/>
          <a:p>
            <a:endParaRPr lang="fr-FR"/>
          </a:p>
        </p:txBody>
      </p:sp>
      <p:graphicFrame>
        <p:nvGraphicFramePr>
          <p:cNvPr id="178178" name="Object 13"/>
          <p:cNvGraphicFramePr>
            <a:graphicFrameLocks noChangeAspect="1"/>
          </p:cNvGraphicFramePr>
          <p:nvPr/>
        </p:nvGraphicFramePr>
        <p:xfrm>
          <a:off x="2505076" y="2849564"/>
          <a:ext cx="3438525" cy="974725"/>
        </p:xfrm>
        <a:graphic>
          <a:graphicData uri="http://schemas.openxmlformats.org/presentationml/2006/ole">
            <mc:AlternateContent xmlns:mc="http://schemas.openxmlformats.org/markup-compatibility/2006">
              <mc:Choice xmlns:v="urn:schemas-microsoft-com:vml" Requires="v">
                <p:oleObj r:id="rId3" imgW="1612900" imgH="457200" progId="Equation.3">
                  <p:embed/>
                </p:oleObj>
              </mc:Choice>
              <mc:Fallback>
                <p:oleObj r:id="rId3" imgW="1612900" imgH="457200" progId="Equation.3">
                  <p:embed/>
                  <p:pic>
                    <p:nvPicPr>
                      <p:cNvPr id="178178"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6" y="2849564"/>
                        <a:ext cx="34385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179" name="Object 14"/>
          <p:cNvGraphicFramePr>
            <a:graphicFrameLocks noChangeAspect="1"/>
          </p:cNvGraphicFramePr>
          <p:nvPr/>
        </p:nvGraphicFramePr>
        <p:xfrm>
          <a:off x="2981326" y="4495800"/>
          <a:ext cx="6162675" cy="952500"/>
        </p:xfrm>
        <a:graphic>
          <a:graphicData uri="http://schemas.openxmlformats.org/presentationml/2006/ole">
            <mc:AlternateContent xmlns:mc="http://schemas.openxmlformats.org/markup-compatibility/2006">
              <mc:Choice xmlns:v="urn:schemas-microsoft-com:vml" Requires="v">
                <p:oleObj r:id="rId5" imgW="2959100" imgH="457200" progId="Equation.3">
                  <p:embed/>
                </p:oleObj>
              </mc:Choice>
              <mc:Fallback>
                <p:oleObj r:id="rId5" imgW="2959100" imgH="457200" progId="Equation.3">
                  <p:embed/>
                  <p:pic>
                    <p:nvPicPr>
                      <p:cNvPr id="178179"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326" y="4495800"/>
                        <a:ext cx="616267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4" name="Rectangle 15"/>
          <p:cNvSpPr>
            <a:spLocks noChangeArrowheads="1"/>
          </p:cNvSpPr>
          <p:nvPr/>
        </p:nvSpPr>
        <p:spPr bwMode="auto">
          <a:xfrm>
            <a:off x="5695950" y="3224213"/>
            <a:ext cx="9144000" cy="369332"/>
          </a:xfrm>
          <a:prstGeom prst="rect">
            <a:avLst/>
          </a:prstGeom>
          <a:noFill/>
          <a:ln w="9525">
            <a:noFill/>
            <a:miter lim="800000"/>
            <a:headEnd/>
            <a:tailEnd/>
          </a:ln>
        </p:spPr>
        <p:txBody>
          <a:bodyPr>
            <a:spAutoFit/>
          </a:bodyPr>
          <a:lstStyle/>
          <a:p>
            <a:endParaRPr lang="fr-FR"/>
          </a:p>
        </p:txBody>
      </p:sp>
      <p:graphicFrame>
        <p:nvGraphicFramePr>
          <p:cNvPr id="178180" name="Object 16"/>
          <p:cNvGraphicFramePr>
            <a:graphicFrameLocks noChangeAspect="1"/>
          </p:cNvGraphicFramePr>
          <p:nvPr/>
        </p:nvGraphicFramePr>
        <p:xfrm>
          <a:off x="6896100" y="2833688"/>
          <a:ext cx="1943100" cy="990600"/>
        </p:xfrm>
        <a:graphic>
          <a:graphicData uri="http://schemas.openxmlformats.org/presentationml/2006/ole">
            <mc:AlternateContent xmlns:mc="http://schemas.openxmlformats.org/markup-compatibility/2006">
              <mc:Choice xmlns:v="urn:schemas-microsoft-com:vml" Requires="v">
                <p:oleObj r:id="rId7" imgW="799753" imgH="406224" progId="Equation.3">
                  <p:embed/>
                </p:oleObj>
              </mc:Choice>
              <mc:Fallback>
                <p:oleObj r:id="rId7" imgW="799753" imgH="406224" progId="Equation.3">
                  <p:embed/>
                  <p:pic>
                    <p:nvPicPr>
                      <p:cNvPr id="17818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100" y="2833688"/>
                        <a:ext cx="19431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5" name="Rectangle 17"/>
          <p:cNvSpPr>
            <a:spLocks noChangeArrowheads="1"/>
          </p:cNvSpPr>
          <p:nvPr/>
        </p:nvSpPr>
        <p:spPr bwMode="auto">
          <a:xfrm>
            <a:off x="2057400" y="5334000"/>
            <a:ext cx="7772400" cy="6096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Facteur d’idéalité:</a:t>
            </a:r>
            <a:endParaRPr lang="fr-FR" sz="2800" i="1" baseline="-25000">
              <a:latin typeface="Times New Roman" pitchFamily="18" charset="0"/>
              <a:sym typeface="Wingdings" pitchFamily="2" charset="2"/>
            </a:endParaRPr>
          </a:p>
        </p:txBody>
      </p:sp>
      <p:sp>
        <p:nvSpPr>
          <p:cNvPr id="178196" name="Rectangle 18"/>
          <p:cNvSpPr>
            <a:spLocks noChangeArrowheads="1"/>
          </p:cNvSpPr>
          <p:nvPr/>
        </p:nvSpPr>
        <p:spPr bwMode="auto">
          <a:xfrm>
            <a:off x="5295900" y="3200400"/>
            <a:ext cx="9144000" cy="369332"/>
          </a:xfrm>
          <a:prstGeom prst="rect">
            <a:avLst/>
          </a:prstGeom>
          <a:noFill/>
          <a:ln w="9525">
            <a:noFill/>
            <a:miter lim="800000"/>
            <a:headEnd/>
            <a:tailEnd/>
          </a:ln>
        </p:spPr>
        <p:txBody>
          <a:bodyPr>
            <a:spAutoFit/>
          </a:bodyPr>
          <a:lstStyle/>
          <a:p>
            <a:endParaRPr lang="fr-FR"/>
          </a:p>
        </p:txBody>
      </p:sp>
      <p:graphicFrame>
        <p:nvGraphicFramePr>
          <p:cNvPr id="178181" name="Object 19"/>
          <p:cNvGraphicFramePr>
            <a:graphicFrameLocks noChangeAspect="1"/>
          </p:cNvGraphicFramePr>
          <p:nvPr/>
        </p:nvGraphicFramePr>
        <p:xfrm>
          <a:off x="5562600" y="5638800"/>
          <a:ext cx="3200400" cy="914400"/>
        </p:xfrm>
        <a:graphic>
          <a:graphicData uri="http://schemas.openxmlformats.org/presentationml/2006/ole">
            <mc:AlternateContent xmlns:mc="http://schemas.openxmlformats.org/markup-compatibility/2006">
              <mc:Choice xmlns:v="urn:schemas-microsoft-com:vml" Requires="v">
                <p:oleObj r:id="rId9" imgW="1600200" imgH="457200" progId="Equation.3">
                  <p:embed/>
                </p:oleObj>
              </mc:Choice>
              <mc:Fallback>
                <p:oleObj r:id="rId9" imgW="1600200" imgH="457200" progId="Equation.3">
                  <p:embed/>
                  <p:pic>
                    <p:nvPicPr>
                      <p:cNvPr id="178181"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5638800"/>
                        <a:ext cx="3200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7" name="Oval 20"/>
          <p:cNvSpPr>
            <a:spLocks noChangeArrowheads="1"/>
          </p:cNvSpPr>
          <p:nvPr/>
        </p:nvSpPr>
        <p:spPr bwMode="auto">
          <a:xfrm>
            <a:off x="7543800" y="6172200"/>
            <a:ext cx="228600" cy="304800"/>
          </a:xfrm>
          <a:prstGeom prst="ellipse">
            <a:avLst/>
          </a:prstGeom>
          <a:noFill/>
          <a:ln w="28575">
            <a:solidFill>
              <a:srgbClr val="0000FF"/>
            </a:solidFill>
            <a:miter lim="800000"/>
            <a:headEnd/>
            <a:tailEnd/>
          </a:ln>
        </p:spPr>
        <p:txBody>
          <a:bodyPr wrap="none" anchor="ctr"/>
          <a:lstStyle/>
          <a:p>
            <a:endParaRPr lang="fr-FR"/>
          </a:p>
        </p:txBody>
      </p:sp>
      <p:sp>
        <p:nvSpPr>
          <p:cNvPr id="178198" name="Freeform 21"/>
          <p:cNvSpPr>
            <a:spLocks/>
          </p:cNvSpPr>
          <p:nvPr/>
        </p:nvSpPr>
        <p:spPr bwMode="auto">
          <a:xfrm>
            <a:off x="3530600" y="5867400"/>
            <a:ext cx="4013200" cy="838200"/>
          </a:xfrm>
          <a:custGeom>
            <a:avLst/>
            <a:gdLst>
              <a:gd name="T0" fmla="*/ 2528 w 2528"/>
              <a:gd name="T1" fmla="*/ 288 h 528"/>
              <a:gd name="T2" fmla="*/ 1520 w 2528"/>
              <a:gd name="T3" fmla="*/ 528 h 528"/>
              <a:gd name="T4" fmla="*/ 224 w 2528"/>
              <a:gd name="T5" fmla="*/ 288 h 528"/>
              <a:gd name="T6" fmla="*/ 176 w 2528"/>
              <a:gd name="T7" fmla="*/ 0 h 528"/>
              <a:gd name="T8" fmla="*/ 0 60000 65536"/>
              <a:gd name="T9" fmla="*/ 0 60000 65536"/>
              <a:gd name="T10" fmla="*/ 0 60000 65536"/>
              <a:gd name="T11" fmla="*/ 0 60000 65536"/>
              <a:gd name="T12" fmla="*/ 0 w 2528"/>
              <a:gd name="T13" fmla="*/ 0 h 528"/>
              <a:gd name="T14" fmla="*/ 2528 w 2528"/>
              <a:gd name="T15" fmla="*/ 528 h 528"/>
            </a:gdLst>
            <a:ahLst/>
            <a:cxnLst>
              <a:cxn ang="T8">
                <a:pos x="T0" y="T1"/>
              </a:cxn>
              <a:cxn ang="T9">
                <a:pos x="T2" y="T3"/>
              </a:cxn>
              <a:cxn ang="T10">
                <a:pos x="T4" y="T5"/>
              </a:cxn>
              <a:cxn ang="T11">
                <a:pos x="T6" y="T7"/>
              </a:cxn>
            </a:cxnLst>
            <a:rect l="T12" t="T13" r="T14" b="T15"/>
            <a:pathLst>
              <a:path w="2528" h="528">
                <a:moveTo>
                  <a:pt x="2528" y="288"/>
                </a:moveTo>
                <a:cubicBezTo>
                  <a:pt x="2216" y="408"/>
                  <a:pt x="1904" y="528"/>
                  <a:pt x="1520" y="528"/>
                </a:cubicBezTo>
                <a:cubicBezTo>
                  <a:pt x="1136" y="528"/>
                  <a:pt x="448" y="376"/>
                  <a:pt x="224" y="288"/>
                </a:cubicBezTo>
                <a:cubicBezTo>
                  <a:pt x="0" y="200"/>
                  <a:pt x="88" y="100"/>
                  <a:pt x="176" y="0"/>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2"/>
          <p:cNvSpPr>
            <a:spLocks noGrp="1" noChangeArrowheads="1"/>
          </p:cNvSpPr>
          <p:nvPr>
            <p:ph type="title"/>
          </p:nvPr>
        </p:nvSpPr>
        <p:spPr/>
        <p:txBody>
          <a:bodyPr/>
          <a:lstStyle/>
          <a:p>
            <a:pPr eaLnBrk="1" hangingPunct="1"/>
            <a:r>
              <a:rPr lang="fr-FR" dirty="0"/>
              <a:t>Plan cristallin d’indices (</a:t>
            </a:r>
            <a:r>
              <a:rPr lang="fr-FR" dirty="0" err="1"/>
              <a:t>h,k,l</a:t>
            </a:r>
            <a:r>
              <a:rPr lang="fr-FR" dirty="0"/>
              <a:t>)</a:t>
            </a:r>
          </a:p>
        </p:txBody>
      </p:sp>
      <p:sp>
        <p:nvSpPr>
          <p:cNvPr id="15371" name="Rectangle 31"/>
          <p:cNvSpPr>
            <a:spLocks noGrp="1" noChangeArrowheads="1"/>
          </p:cNvSpPr>
          <p:nvPr>
            <p:ph type="body" sz="half" idx="2"/>
          </p:nvPr>
        </p:nvSpPr>
        <p:spPr>
          <a:xfrm>
            <a:off x="5962651" y="1719263"/>
            <a:ext cx="4525963" cy="4411662"/>
          </a:xfrm>
        </p:spPr>
        <p:txBody>
          <a:bodyPr/>
          <a:lstStyle/>
          <a:p>
            <a:pPr eaLnBrk="1" hangingPunct="1"/>
            <a:r>
              <a:rPr lang="fr-FR" sz="2600" dirty="0"/>
              <a:t>A</a:t>
            </a:r>
            <a:r>
              <a:rPr lang="fr-FR" sz="2600" baseline="-25000" dirty="0"/>
              <a:t>1</a:t>
            </a:r>
            <a:r>
              <a:rPr lang="fr-FR" sz="2600" dirty="0"/>
              <a:t>, A</a:t>
            </a:r>
            <a:r>
              <a:rPr lang="fr-FR" sz="2600" baseline="-25000" dirty="0"/>
              <a:t>2</a:t>
            </a:r>
            <a:r>
              <a:rPr lang="fr-FR" sz="2600" dirty="0"/>
              <a:t>, A</a:t>
            </a:r>
            <a:r>
              <a:rPr lang="fr-FR" sz="2600" baseline="-25000" dirty="0"/>
              <a:t>3</a:t>
            </a:r>
            <a:r>
              <a:rPr lang="fr-FR" sz="2600" dirty="0"/>
              <a:t> : 3 nœuds </a:t>
            </a:r>
            <a:r>
              <a:rPr lang="fr-FR" sz="2600" dirty="0">
                <a:sym typeface="Wingdings" pitchFamily="2" charset="2"/>
              </a:rPr>
              <a:t> plan réticulaire </a:t>
            </a:r>
            <a:r>
              <a:rPr lang="fr-FR" sz="2600" dirty="0">
                <a:latin typeface="Symbol" pitchFamily="18" charset="2"/>
                <a:sym typeface="Wingdings" pitchFamily="2" charset="2"/>
              </a:rPr>
              <a:t>p </a:t>
            </a:r>
            <a:r>
              <a:rPr lang="fr-FR" sz="2600" dirty="0">
                <a:sym typeface="Wingdings" pitchFamily="2" charset="2"/>
              </a:rPr>
              <a:t>d’indices (</a:t>
            </a:r>
            <a:r>
              <a:rPr lang="fr-FR" sz="2600" dirty="0" err="1">
                <a:sym typeface="Wingdings" pitchFamily="2" charset="2"/>
              </a:rPr>
              <a:t>hkl</a:t>
            </a:r>
            <a:r>
              <a:rPr lang="fr-FR" sz="2600" dirty="0">
                <a:latin typeface="Symbol" pitchFamily="18" charset="2"/>
                <a:sym typeface="Wingdings" pitchFamily="2" charset="2"/>
              </a:rPr>
              <a:t>).</a:t>
            </a:r>
          </a:p>
          <a:p>
            <a:pPr eaLnBrk="1" hangingPunct="1"/>
            <a:endParaRPr lang="fr-FR" sz="2600" dirty="0">
              <a:latin typeface="Symbol" pitchFamily="18" charset="2"/>
              <a:sym typeface="Wingdings" pitchFamily="2" charset="2"/>
            </a:endParaRPr>
          </a:p>
          <a:p>
            <a:pPr marL="0" indent="0">
              <a:buNone/>
            </a:pPr>
            <a:r>
              <a:rPr lang="fr-FR" sz="2600" dirty="0">
                <a:sym typeface="Wingdings" pitchFamily="2" charset="2"/>
              </a:rPr>
              <a:t>Valeurs de p</a:t>
            </a:r>
            <a:r>
              <a:rPr lang="fr-FR" sz="2600" baseline="-25000" dirty="0">
                <a:sym typeface="Wingdings" pitchFamily="2" charset="2"/>
              </a:rPr>
              <a:t>1</a:t>
            </a:r>
            <a:r>
              <a:rPr lang="fr-FR" sz="2600" dirty="0">
                <a:sym typeface="Wingdings" pitchFamily="2" charset="2"/>
              </a:rPr>
              <a:t>=?, p</a:t>
            </a:r>
            <a:r>
              <a:rPr lang="fr-FR" sz="2600" baseline="-25000" dirty="0">
                <a:sym typeface="Wingdings" pitchFamily="2" charset="2"/>
              </a:rPr>
              <a:t>2</a:t>
            </a:r>
            <a:r>
              <a:rPr lang="fr-FR" sz="2600" dirty="0">
                <a:sym typeface="Wingdings" pitchFamily="2" charset="2"/>
              </a:rPr>
              <a:t>=?,p</a:t>
            </a:r>
            <a:r>
              <a:rPr lang="fr-FR" sz="2600" baseline="-25000" dirty="0">
                <a:sym typeface="Wingdings" pitchFamily="2" charset="2"/>
              </a:rPr>
              <a:t>3</a:t>
            </a:r>
            <a:r>
              <a:rPr lang="fr-FR" sz="2600" dirty="0">
                <a:sym typeface="Wingdings" pitchFamily="2" charset="2"/>
              </a:rPr>
              <a:t>=? </a:t>
            </a:r>
          </a:p>
          <a:p>
            <a:r>
              <a:rPr lang="fr-FR" sz="2600" dirty="0">
                <a:sym typeface="Wingdings" pitchFamily="2" charset="2"/>
              </a:rPr>
              <a:t> Équation d’un plan:</a:t>
            </a:r>
          </a:p>
          <a:p>
            <a:endParaRPr lang="fr-FR" sz="2600" dirty="0">
              <a:sym typeface="Wingdings" pitchFamily="2" charset="2"/>
            </a:endParaRPr>
          </a:p>
          <a:p>
            <a:r>
              <a:rPr lang="fr-FR" sz="2600" dirty="0">
                <a:sym typeface="Wingdings" pitchFamily="2" charset="2"/>
              </a:rPr>
              <a:t>Soit encore:</a:t>
            </a:r>
          </a:p>
        </p:txBody>
      </p:sp>
      <p:sp>
        <p:nvSpPr>
          <p:cNvPr id="15369" name="Espace réservé du numéro de diapositive 6"/>
          <p:cNvSpPr>
            <a:spLocks noGrp="1"/>
          </p:cNvSpPr>
          <p:nvPr>
            <p:ph type="sldNum" sz="quarter" idx="12"/>
          </p:nvPr>
        </p:nvSpPr>
        <p:spPr>
          <a:noFill/>
        </p:spPr>
        <p:txBody>
          <a:bodyPr/>
          <a:lstStyle/>
          <a:p>
            <a:fld id="{735EB5F5-BC01-4C6F-8A9A-B0BC0FC70A98}" type="slidenum">
              <a:rPr lang="fr-FR" altLang="en-US"/>
              <a:pPr/>
              <a:t>31</a:t>
            </a:fld>
            <a:endParaRPr lang="fr-FR" altLang="en-US"/>
          </a:p>
        </p:txBody>
      </p:sp>
      <p:sp>
        <p:nvSpPr>
          <p:cNvPr id="15376" name="Text Box 35"/>
          <p:cNvSpPr txBox="1">
            <a:spLocks noChangeArrowheads="1"/>
          </p:cNvSpPr>
          <p:nvPr/>
        </p:nvSpPr>
        <p:spPr bwMode="auto">
          <a:xfrm>
            <a:off x="1847850" y="5956002"/>
            <a:ext cx="8229600" cy="641350"/>
          </a:xfrm>
          <a:prstGeom prst="rect">
            <a:avLst/>
          </a:prstGeom>
          <a:noFill/>
          <a:ln w="9525">
            <a:noFill/>
            <a:miter lim="800000"/>
            <a:headEnd/>
            <a:tailEnd/>
          </a:ln>
        </p:spPr>
        <p:txBody>
          <a:bodyPr>
            <a:spAutoFit/>
          </a:bodyPr>
          <a:lstStyle/>
          <a:p>
            <a:r>
              <a:rPr lang="fr-FR" dirty="0"/>
              <a:t>En utilisant les indices de Miller, on arrive (</a:t>
            </a:r>
            <a:r>
              <a:rPr lang="fr-FR" dirty="0" err="1"/>
              <a:t>coord</a:t>
            </a:r>
            <a:r>
              <a:rPr lang="fr-FR" dirty="0"/>
              <a:t>. numériques)à :                                     . Si N=2, le plan </a:t>
            </a:r>
            <a:r>
              <a:rPr lang="fr-FR" dirty="0">
                <a:latin typeface="Symbol" pitchFamily="18" charset="2"/>
              </a:rPr>
              <a:t>p</a:t>
            </a:r>
            <a:r>
              <a:rPr lang="fr-FR" dirty="0"/>
              <a:t> est le 2° plan d’indices (</a:t>
            </a:r>
            <a:r>
              <a:rPr lang="fr-FR" dirty="0" err="1"/>
              <a:t>h,k,l</a:t>
            </a:r>
            <a:r>
              <a:rPr lang="fr-FR" dirty="0"/>
              <a:t>) après l’origine</a:t>
            </a:r>
          </a:p>
        </p:txBody>
      </p:sp>
      <p:sp>
        <p:nvSpPr>
          <p:cNvPr id="15377" name="Oval 37"/>
          <p:cNvSpPr>
            <a:spLocks noChangeArrowheads="1"/>
          </p:cNvSpPr>
          <p:nvPr/>
        </p:nvSpPr>
        <p:spPr bwMode="auto">
          <a:xfrm>
            <a:off x="5159376" y="1484313"/>
            <a:ext cx="288925" cy="360362"/>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34" name="Group 25"/>
          <p:cNvGrpSpPr>
            <a:grpSpLocks/>
          </p:cNvGrpSpPr>
          <p:nvPr/>
        </p:nvGrpSpPr>
        <p:grpSpPr bwMode="auto">
          <a:xfrm>
            <a:off x="1908176" y="2276475"/>
            <a:ext cx="3560763" cy="2863850"/>
            <a:chOff x="242" y="1434"/>
            <a:chExt cx="2243" cy="1804"/>
          </a:xfrm>
        </p:grpSpPr>
        <p:grpSp>
          <p:nvGrpSpPr>
            <p:cNvPr id="35" name="Group 20"/>
            <p:cNvGrpSpPr>
              <a:grpSpLocks/>
            </p:cNvGrpSpPr>
            <p:nvPr/>
          </p:nvGrpSpPr>
          <p:grpSpPr bwMode="auto">
            <a:xfrm>
              <a:off x="431" y="1434"/>
              <a:ext cx="2054" cy="1804"/>
              <a:chOff x="1338" y="935"/>
              <a:chExt cx="3309" cy="3084"/>
            </a:xfrm>
          </p:grpSpPr>
          <p:sp>
            <p:nvSpPr>
              <p:cNvPr id="39" name="Line 5"/>
              <p:cNvSpPr>
                <a:spLocks noChangeShapeType="1"/>
              </p:cNvSpPr>
              <p:nvPr/>
            </p:nvSpPr>
            <p:spPr bwMode="auto">
              <a:xfrm flipV="1">
                <a:off x="1338" y="1071"/>
                <a:ext cx="1134" cy="1860"/>
              </a:xfrm>
              <a:prstGeom prst="line">
                <a:avLst/>
              </a:prstGeom>
              <a:noFill/>
              <a:ln w="9525">
                <a:solidFill>
                  <a:schemeClr val="tx1"/>
                </a:solidFill>
                <a:round/>
                <a:headEnd/>
                <a:tailEnd type="triangle" w="med" len="med"/>
              </a:ln>
            </p:spPr>
            <p:txBody>
              <a:bodyPr/>
              <a:lstStyle/>
              <a:p>
                <a:endParaRPr lang="fr-FR"/>
              </a:p>
            </p:txBody>
          </p:sp>
          <p:sp>
            <p:nvSpPr>
              <p:cNvPr id="40" name="Line 6"/>
              <p:cNvSpPr>
                <a:spLocks noChangeShapeType="1"/>
              </p:cNvSpPr>
              <p:nvPr/>
            </p:nvSpPr>
            <p:spPr bwMode="auto">
              <a:xfrm>
                <a:off x="1338" y="2931"/>
                <a:ext cx="2857" cy="726"/>
              </a:xfrm>
              <a:prstGeom prst="line">
                <a:avLst/>
              </a:prstGeom>
              <a:noFill/>
              <a:ln w="9525">
                <a:solidFill>
                  <a:schemeClr val="tx1"/>
                </a:solidFill>
                <a:round/>
                <a:headEnd/>
                <a:tailEnd type="triangle" w="med" len="med"/>
              </a:ln>
            </p:spPr>
            <p:txBody>
              <a:bodyPr/>
              <a:lstStyle/>
              <a:p>
                <a:endParaRPr lang="fr-FR"/>
              </a:p>
            </p:txBody>
          </p:sp>
          <p:sp>
            <p:nvSpPr>
              <p:cNvPr id="41" name="Line 7"/>
              <p:cNvSpPr>
                <a:spLocks noChangeShapeType="1"/>
              </p:cNvSpPr>
              <p:nvPr/>
            </p:nvSpPr>
            <p:spPr bwMode="auto">
              <a:xfrm flipV="1">
                <a:off x="1338" y="1797"/>
                <a:ext cx="2948" cy="1134"/>
              </a:xfrm>
              <a:prstGeom prst="line">
                <a:avLst/>
              </a:prstGeom>
              <a:noFill/>
              <a:ln w="9525">
                <a:solidFill>
                  <a:schemeClr val="tx1"/>
                </a:solidFill>
                <a:round/>
                <a:headEnd/>
                <a:tailEnd type="triangle" w="med" len="med"/>
              </a:ln>
            </p:spPr>
            <p:txBody>
              <a:bodyPr/>
              <a:lstStyle/>
              <a:p>
                <a:endParaRPr lang="fr-FR"/>
              </a:p>
            </p:txBody>
          </p:sp>
          <p:grpSp>
            <p:nvGrpSpPr>
              <p:cNvPr id="42" name="Group 14"/>
              <p:cNvGrpSpPr>
                <a:grpSpLocks/>
              </p:cNvGrpSpPr>
              <p:nvPr/>
            </p:nvGrpSpPr>
            <p:grpSpPr bwMode="auto">
              <a:xfrm>
                <a:off x="2018" y="1797"/>
                <a:ext cx="1588" cy="1542"/>
                <a:chOff x="2018" y="1797"/>
                <a:chExt cx="1588" cy="1542"/>
              </a:xfrm>
            </p:grpSpPr>
            <p:sp>
              <p:nvSpPr>
                <p:cNvPr id="51" name="Line 8"/>
                <p:cNvSpPr>
                  <a:spLocks noChangeShapeType="1"/>
                </p:cNvSpPr>
                <p:nvPr/>
              </p:nvSpPr>
              <p:spPr bwMode="auto">
                <a:xfrm>
                  <a:off x="2018" y="1797"/>
                  <a:ext cx="953" cy="1542"/>
                </a:xfrm>
                <a:prstGeom prst="line">
                  <a:avLst/>
                </a:prstGeom>
                <a:noFill/>
                <a:ln w="28575">
                  <a:solidFill>
                    <a:srgbClr val="FF0000"/>
                  </a:solidFill>
                  <a:round/>
                  <a:headEnd/>
                  <a:tailEnd/>
                </a:ln>
              </p:spPr>
              <p:txBody>
                <a:bodyPr/>
                <a:lstStyle/>
                <a:p>
                  <a:endParaRPr lang="fr-FR"/>
                </a:p>
              </p:txBody>
            </p:sp>
            <p:sp>
              <p:nvSpPr>
                <p:cNvPr id="52" name="Line 9"/>
                <p:cNvSpPr>
                  <a:spLocks noChangeShapeType="1"/>
                </p:cNvSpPr>
                <p:nvPr/>
              </p:nvSpPr>
              <p:spPr bwMode="auto">
                <a:xfrm>
                  <a:off x="2018" y="1797"/>
                  <a:ext cx="1588" cy="272"/>
                </a:xfrm>
                <a:prstGeom prst="line">
                  <a:avLst/>
                </a:prstGeom>
                <a:noFill/>
                <a:ln w="28575">
                  <a:solidFill>
                    <a:srgbClr val="FF0000"/>
                  </a:solidFill>
                  <a:round/>
                  <a:headEnd/>
                  <a:tailEnd/>
                </a:ln>
              </p:spPr>
              <p:txBody>
                <a:bodyPr/>
                <a:lstStyle/>
                <a:p>
                  <a:endParaRPr lang="fr-FR"/>
                </a:p>
              </p:txBody>
            </p:sp>
            <p:sp>
              <p:nvSpPr>
                <p:cNvPr id="53" name="Line 10"/>
                <p:cNvSpPr>
                  <a:spLocks noChangeShapeType="1"/>
                </p:cNvSpPr>
                <p:nvPr/>
              </p:nvSpPr>
              <p:spPr bwMode="auto">
                <a:xfrm flipH="1">
                  <a:off x="2971" y="2069"/>
                  <a:ext cx="635" cy="1270"/>
                </a:xfrm>
                <a:prstGeom prst="line">
                  <a:avLst/>
                </a:prstGeom>
                <a:noFill/>
                <a:ln w="28575">
                  <a:solidFill>
                    <a:srgbClr val="FF0000"/>
                  </a:solidFill>
                  <a:round/>
                  <a:headEnd/>
                  <a:tailEnd/>
                </a:ln>
              </p:spPr>
              <p:txBody>
                <a:bodyPr/>
                <a:lstStyle/>
                <a:p>
                  <a:endParaRPr lang="fr-FR"/>
                </a:p>
              </p:txBody>
            </p:sp>
          </p:grpSp>
          <p:sp>
            <p:nvSpPr>
              <p:cNvPr id="43" name="Line 11"/>
              <p:cNvSpPr>
                <a:spLocks noChangeShapeType="1"/>
              </p:cNvSpPr>
              <p:nvPr/>
            </p:nvSpPr>
            <p:spPr bwMode="auto">
              <a:xfrm flipV="1">
                <a:off x="1338" y="2704"/>
                <a:ext cx="136" cy="227"/>
              </a:xfrm>
              <a:prstGeom prst="line">
                <a:avLst/>
              </a:prstGeom>
              <a:noFill/>
              <a:ln w="28575">
                <a:solidFill>
                  <a:schemeClr val="tx1"/>
                </a:solidFill>
                <a:round/>
                <a:headEnd/>
                <a:tailEnd type="triangle" w="med" len="med"/>
              </a:ln>
            </p:spPr>
            <p:txBody>
              <a:bodyPr/>
              <a:lstStyle/>
              <a:p>
                <a:endParaRPr lang="fr-FR"/>
              </a:p>
            </p:txBody>
          </p:sp>
          <p:sp>
            <p:nvSpPr>
              <p:cNvPr id="44" name="Line 12"/>
              <p:cNvSpPr>
                <a:spLocks noChangeShapeType="1"/>
              </p:cNvSpPr>
              <p:nvPr/>
            </p:nvSpPr>
            <p:spPr bwMode="auto">
              <a:xfrm>
                <a:off x="1338" y="2931"/>
                <a:ext cx="227" cy="45"/>
              </a:xfrm>
              <a:prstGeom prst="line">
                <a:avLst/>
              </a:prstGeom>
              <a:noFill/>
              <a:ln w="28575">
                <a:solidFill>
                  <a:schemeClr val="tx1"/>
                </a:solidFill>
                <a:round/>
                <a:headEnd/>
                <a:tailEnd type="triangle" w="med" len="med"/>
              </a:ln>
            </p:spPr>
            <p:txBody>
              <a:bodyPr/>
              <a:lstStyle/>
              <a:p>
                <a:endParaRPr lang="fr-FR"/>
              </a:p>
            </p:txBody>
          </p:sp>
          <p:sp>
            <p:nvSpPr>
              <p:cNvPr id="45" name="Line 13"/>
              <p:cNvSpPr>
                <a:spLocks noChangeShapeType="1"/>
              </p:cNvSpPr>
              <p:nvPr/>
            </p:nvSpPr>
            <p:spPr bwMode="auto">
              <a:xfrm flipV="1">
                <a:off x="1338" y="2840"/>
                <a:ext cx="272" cy="91"/>
              </a:xfrm>
              <a:prstGeom prst="line">
                <a:avLst/>
              </a:prstGeom>
              <a:noFill/>
              <a:ln w="28575">
                <a:solidFill>
                  <a:schemeClr val="tx1"/>
                </a:solidFill>
                <a:round/>
                <a:headEnd/>
                <a:tailEnd type="triangle" w="med" len="med"/>
              </a:ln>
            </p:spPr>
            <p:txBody>
              <a:bodyPr/>
              <a:lstStyle/>
              <a:p>
                <a:endParaRPr lang="fr-FR"/>
              </a:p>
            </p:txBody>
          </p:sp>
          <p:sp>
            <p:nvSpPr>
              <p:cNvPr id="46" name="Text Box 15"/>
              <p:cNvSpPr txBox="1">
                <a:spLocks noChangeArrowheads="1"/>
              </p:cNvSpPr>
              <p:nvPr/>
            </p:nvSpPr>
            <p:spPr bwMode="auto">
              <a:xfrm>
                <a:off x="4318" y="3624"/>
                <a:ext cx="316" cy="395"/>
              </a:xfrm>
              <a:prstGeom prst="rect">
                <a:avLst/>
              </a:prstGeom>
              <a:noFill/>
              <a:ln w="9525">
                <a:noFill/>
                <a:miter lim="800000"/>
                <a:headEnd/>
                <a:tailEnd/>
              </a:ln>
            </p:spPr>
            <p:txBody>
              <a:bodyPr wrap="none">
                <a:spAutoFit/>
              </a:bodyPr>
              <a:lstStyle/>
              <a:p>
                <a:r>
                  <a:rPr lang="fr-FR"/>
                  <a:t>1</a:t>
                </a:r>
              </a:p>
            </p:txBody>
          </p:sp>
          <p:sp>
            <p:nvSpPr>
              <p:cNvPr id="47" name="Text Box 16"/>
              <p:cNvSpPr txBox="1">
                <a:spLocks noChangeArrowheads="1"/>
              </p:cNvSpPr>
              <p:nvPr/>
            </p:nvSpPr>
            <p:spPr bwMode="auto">
              <a:xfrm>
                <a:off x="2472" y="935"/>
                <a:ext cx="316" cy="395"/>
              </a:xfrm>
              <a:prstGeom prst="rect">
                <a:avLst/>
              </a:prstGeom>
              <a:noFill/>
              <a:ln w="9525">
                <a:noFill/>
                <a:miter lim="800000"/>
                <a:headEnd/>
                <a:tailEnd/>
              </a:ln>
            </p:spPr>
            <p:txBody>
              <a:bodyPr wrap="none">
                <a:spAutoFit/>
              </a:bodyPr>
              <a:lstStyle/>
              <a:p>
                <a:r>
                  <a:rPr lang="fr-FR"/>
                  <a:t>3</a:t>
                </a:r>
              </a:p>
            </p:txBody>
          </p:sp>
          <p:sp>
            <p:nvSpPr>
              <p:cNvPr id="48" name="Text Box 17"/>
              <p:cNvSpPr txBox="1">
                <a:spLocks noChangeArrowheads="1"/>
              </p:cNvSpPr>
              <p:nvPr/>
            </p:nvSpPr>
            <p:spPr bwMode="auto">
              <a:xfrm>
                <a:off x="4331" y="1706"/>
                <a:ext cx="316" cy="395"/>
              </a:xfrm>
              <a:prstGeom prst="rect">
                <a:avLst/>
              </a:prstGeom>
              <a:noFill/>
              <a:ln w="9525">
                <a:noFill/>
                <a:miter lim="800000"/>
                <a:headEnd/>
                <a:tailEnd/>
              </a:ln>
            </p:spPr>
            <p:txBody>
              <a:bodyPr wrap="none">
                <a:spAutoFit/>
              </a:bodyPr>
              <a:lstStyle/>
              <a:p>
                <a:r>
                  <a:rPr lang="fr-FR"/>
                  <a:t>2</a:t>
                </a:r>
              </a:p>
            </p:txBody>
          </p:sp>
          <p:sp>
            <p:nvSpPr>
              <p:cNvPr id="49" name="Freeform 18"/>
              <p:cNvSpPr>
                <a:spLocks/>
              </p:cNvSpPr>
              <p:nvPr/>
            </p:nvSpPr>
            <p:spPr bwMode="auto">
              <a:xfrm>
                <a:off x="2562" y="1298"/>
                <a:ext cx="499" cy="681"/>
              </a:xfrm>
              <a:custGeom>
                <a:avLst/>
                <a:gdLst>
                  <a:gd name="T0" fmla="*/ 499 w 499"/>
                  <a:gd name="T1" fmla="*/ 0 h 681"/>
                  <a:gd name="T2" fmla="*/ 273 w 499"/>
                  <a:gd name="T3" fmla="*/ 136 h 681"/>
                  <a:gd name="T4" fmla="*/ 409 w 499"/>
                  <a:gd name="T5" fmla="*/ 227 h 681"/>
                  <a:gd name="T6" fmla="*/ 0 w 499"/>
                  <a:gd name="T7" fmla="*/ 681 h 681"/>
                  <a:gd name="T8" fmla="*/ 0 60000 65536"/>
                  <a:gd name="T9" fmla="*/ 0 60000 65536"/>
                  <a:gd name="T10" fmla="*/ 0 60000 65536"/>
                  <a:gd name="T11" fmla="*/ 0 60000 65536"/>
                  <a:gd name="T12" fmla="*/ 0 w 499"/>
                  <a:gd name="T13" fmla="*/ 0 h 681"/>
                  <a:gd name="T14" fmla="*/ 499 w 499"/>
                  <a:gd name="T15" fmla="*/ 681 h 681"/>
                </a:gdLst>
                <a:ahLst/>
                <a:cxnLst>
                  <a:cxn ang="T8">
                    <a:pos x="T0" y="T1"/>
                  </a:cxn>
                  <a:cxn ang="T9">
                    <a:pos x="T2" y="T3"/>
                  </a:cxn>
                  <a:cxn ang="T10">
                    <a:pos x="T4" y="T5"/>
                  </a:cxn>
                  <a:cxn ang="T11">
                    <a:pos x="T6" y="T7"/>
                  </a:cxn>
                </a:cxnLst>
                <a:rect l="T12" t="T13" r="T14" b="T15"/>
                <a:pathLst>
                  <a:path w="499" h="681">
                    <a:moveTo>
                      <a:pt x="499" y="0"/>
                    </a:moveTo>
                    <a:cubicBezTo>
                      <a:pt x="393" y="49"/>
                      <a:pt x="288" y="98"/>
                      <a:pt x="273" y="136"/>
                    </a:cubicBezTo>
                    <a:cubicBezTo>
                      <a:pt x="258" y="174"/>
                      <a:pt x="454" y="136"/>
                      <a:pt x="409" y="227"/>
                    </a:cubicBezTo>
                    <a:cubicBezTo>
                      <a:pt x="364" y="318"/>
                      <a:pt x="182" y="499"/>
                      <a:pt x="0" y="681"/>
                    </a:cubicBezTo>
                  </a:path>
                </a:pathLst>
              </a:custGeom>
              <a:noFill/>
              <a:ln w="9525">
                <a:solidFill>
                  <a:schemeClr val="tx1"/>
                </a:solidFill>
                <a:round/>
                <a:headEnd type="none" w="med" len="med"/>
                <a:tailEnd type="triangle" w="med" len="med"/>
              </a:ln>
            </p:spPr>
            <p:txBody>
              <a:bodyPr/>
              <a:lstStyle/>
              <a:p>
                <a:endParaRPr lang="fr-FR"/>
              </a:p>
            </p:txBody>
          </p:sp>
          <p:sp>
            <p:nvSpPr>
              <p:cNvPr id="50" name="Text Box 19"/>
              <p:cNvSpPr txBox="1">
                <a:spLocks noChangeArrowheads="1"/>
              </p:cNvSpPr>
              <p:nvPr/>
            </p:nvSpPr>
            <p:spPr bwMode="auto">
              <a:xfrm>
                <a:off x="3094" y="1126"/>
                <a:ext cx="843" cy="395"/>
              </a:xfrm>
              <a:prstGeom prst="rect">
                <a:avLst/>
              </a:prstGeom>
              <a:noFill/>
              <a:ln w="9525">
                <a:noFill/>
                <a:miter lim="800000"/>
                <a:headEnd/>
                <a:tailEnd/>
              </a:ln>
            </p:spPr>
            <p:txBody>
              <a:bodyPr wrap="none">
                <a:spAutoFit/>
              </a:bodyPr>
              <a:lstStyle/>
              <a:p>
                <a:r>
                  <a:rPr lang="fr-FR"/>
                  <a:t>Plan </a:t>
                </a:r>
                <a:r>
                  <a:rPr lang="fr-FR">
                    <a:latin typeface="Symbol" pitchFamily="18" charset="2"/>
                  </a:rPr>
                  <a:t>p</a:t>
                </a:r>
                <a:endParaRPr lang="fr-FR"/>
              </a:p>
            </p:txBody>
          </p:sp>
        </p:grpSp>
        <p:graphicFrame>
          <p:nvGraphicFramePr>
            <p:cNvPr id="36" name="Object 21"/>
            <p:cNvGraphicFramePr>
              <a:graphicFrameLocks noChangeAspect="1"/>
            </p:cNvGraphicFramePr>
            <p:nvPr>
              <p:extLst>
                <p:ext uri="{D42A27DB-BD31-4B8C-83A1-F6EECF244321}">
                  <p14:modId xmlns:p14="http://schemas.microsoft.com/office/powerpoint/2010/main" val="4242772374"/>
                </p:ext>
              </p:extLst>
            </p:nvPr>
          </p:nvGraphicFramePr>
          <p:xfrm>
            <a:off x="340" y="2659"/>
            <a:ext cx="176" cy="272"/>
          </p:xfrm>
          <a:graphic>
            <a:graphicData uri="http://schemas.openxmlformats.org/presentationml/2006/ole">
              <mc:AlternateContent xmlns:mc="http://schemas.openxmlformats.org/markup-compatibility/2006">
                <mc:Choice xmlns:v="urn:schemas-microsoft-com:vml" Requires="v">
                  <p:oleObj name="Equation" r:id="rId3" imgW="164880" imgH="253800" progId="Equation.DSMT4">
                    <p:embed/>
                  </p:oleObj>
                </mc:Choice>
                <mc:Fallback>
                  <p:oleObj name="Equation" r:id="rId3" imgW="164880" imgH="253800" progId="Equation.DSMT4">
                    <p:embed/>
                    <p:pic>
                      <p:nvPicPr>
                        <p:cNvPr id="36" name="Object 21"/>
                        <p:cNvPicPr>
                          <a:picLocks noChangeAspect="1" noChangeArrowheads="1"/>
                        </p:cNvPicPr>
                        <p:nvPr/>
                      </p:nvPicPr>
                      <p:blipFill>
                        <a:blip r:embed="rId4"/>
                        <a:srcRect/>
                        <a:stretch>
                          <a:fillRect/>
                        </a:stretch>
                      </p:blipFill>
                      <p:spPr bwMode="auto">
                        <a:xfrm>
                          <a:off x="340" y="2659"/>
                          <a:ext cx="176"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23"/>
            <p:cNvGraphicFramePr>
              <a:graphicFrameLocks noChangeAspect="1"/>
            </p:cNvGraphicFramePr>
            <p:nvPr/>
          </p:nvGraphicFramePr>
          <p:xfrm>
            <a:off x="599" y="2342"/>
            <a:ext cx="203" cy="272"/>
          </p:xfrm>
          <a:graphic>
            <a:graphicData uri="http://schemas.openxmlformats.org/presentationml/2006/ole">
              <mc:AlternateContent xmlns:mc="http://schemas.openxmlformats.org/markup-compatibility/2006">
                <mc:Choice xmlns:v="urn:schemas-microsoft-com:vml" Requires="v">
                  <p:oleObj name="Equation" r:id="rId5" imgW="190440" imgH="253800" progId="Equation.3">
                    <p:embed/>
                  </p:oleObj>
                </mc:Choice>
                <mc:Fallback>
                  <p:oleObj name="Equation" r:id="rId5" imgW="190440" imgH="253800" progId="Equation.3">
                    <p:embed/>
                    <p:pic>
                      <p:nvPicPr>
                        <p:cNvPr id="37"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 y="2342"/>
                          <a:ext cx="203" cy="272"/>
                        </a:xfrm>
                        <a:prstGeom prst="rect">
                          <a:avLst/>
                        </a:prstGeom>
                        <a:solidFill>
                          <a:schemeClr val="bg1"/>
                        </a:solidFill>
                      </p:spPr>
                    </p:pic>
                  </p:oleObj>
                </mc:Fallback>
              </mc:AlternateContent>
            </a:graphicData>
          </a:graphic>
        </p:graphicFrame>
        <p:graphicFrame>
          <p:nvGraphicFramePr>
            <p:cNvPr id="38" name="Object 24"/>
            <p:cNvGraphicFramePr>
              <a:graphicFrameLocks noChangeAspect="1"/>
            </p:cNvGraphicFramePr>
            <p:nvPr/>
          </p:nvGraphicFramePr>
          <p:xfrm>
            <a:off x="242" y="2245"/>
            <a:ext cx="190" cy="285"/>
          </p:xfrm>
          <a:graphic>
            <a:graphicData uri="http://schemas.openxmlformats.org/presentationml/2006/ole">
              <mc:AlternateContent xmlns:mc="http://schemas.openxmlformats.org/markup-compatibility/2006">
                <mc:Choice xmlns:v="urn:schemas-microsoft-com:vml" Requires="v">
                  <p:oleObj name="Equation" r:id="rId7" imgW="177480" imgH="266400" progId="Equation.3">
                    <p:embed/>
                  </p:oleObj>
                </mc:Choice>
                <mc:Fallback>
                  <p:oleObj name="Equation" r:id="rId7" imgW="177480" imgH="266400" progId="Equation.3">
                    <p:embed/>
                    <p:pic>
                      <p:nvPicPr>
                        <p:cNvPr id="38"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 y="2245"/>
                          <a:ext cx="190" cy="2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4" name="Text Box 26"/>
          <p:cNvSpPr txBox="1">
            <a:spLocks noChangeArrowheads="1"/>
          </p:cNvSpPr>
          <p:nvPr/>
        </p:nvSpPr>
        <p:spPr bwMode="auto">
          <a:xfrm>
            <a:off x="3503614" y="4652963"/>
            <a:ext cx="433387" cy="366712"/>
          </a:xfrm>
          <a:prstGeom prst="rect">
            <a:avLst/>
          </a:prstGeom>
          <a:noFill/>
          <a:ln w="9525">
            <a:noFill/>
            <a:miter lim="800000"/>
            <a:headEnd/>
            <a:tailEnd/>
          </a:ln>
        </p:spPr>
        <p:txBody>
          <a:bodyPr wrap="none">
            <a:spAutoFit/>
          </a:bodyPr>
          <a:lstStyle/>
          <a:p>
            <a:r>
              <a:rPr lang="fr-FR" b="1"/>
              <a:t>A</a:t>
            </a:r>
            <a:r>
              <a:rPr lang="fr-FR" b="1" baseline="-25000"/>
              <a:t>1</a:t>
            </a:r>
            <a:endParaRPr lang="fr-FR" b="1"/>
          </a:p>
        </p:txBody>
      </p:sp>
      <p:sp>
        <p:nvSpPr>
          <p:cNvPr id="55" name="Text Box 27"/>
          <p:cNvSpPr txBox="1">
            <a:spLocks noChangeArrowheads="1"/>
          </p:cNvSpPr>
          <p:nvPr/>
        </p:nvSpPr>
        <p:spPr bwMode="auto">
          <a:xfrm>
            <a:off x="2495550" y="2708276"/>
            <a:ext cx="433388" cy="366713"/>
          </a:xfrm>
          <a:prstGeom prst="rect">
            <a:avLst/>
          </a:prstGeom>
          <a:noFill/>
          <a:ln w="9525">
            <a:noFill/>
            <a:miter lim="800000"/>
            <a:headEnd/>
            <a:tailEnd/>
          </a:ln>
        </p:spPr>
        <p:txBody>
          <a:bodyPr wrap="none">
            <a:spAutoFit/>
          </a:bodyPr>
          <a:lstStyle/>
          <a:p>
            <a:r>
              <a:rPr lang="fr-FR" b="1"/>
              <a:t>A</a:t>
            </a:r>
            <a:r>
              <a:rPr lang="fr-FR" b="1" baseline="-25000"/>
              <a:t>3</a:t>
            </a:r>
            <a:endParaRPr lang="fr-FR" b="1"/>
          </a:p>
        </p:txBody>
      </p:sp>
      <p:sp>
        <p:nvSpPr>
          <p:cNvPr id="56" name="Text Box 28"/>
          <p:cNvSpPr txBox="1">
            <a:spLocks noChangeArrowheads="1"/>
          </p:cNvSpPr>
          <p:nvPr/>
        </p:nvSpPr>
        <p:spPr bwMode="auto">
          <a:xfrm>
            <a:off x="4440239" y="3357563"/>
            <a:ext cx="433387" cy="366712"/>
          </a:xfrm>
          <a:prstGeom prst="rect">
            <a:avLst/>
          </a:prstGeom>
          <a:noFill/>
          <a:ln w="9525">
            <a:noFill/>
            <a:miter lim="800000"/>
            <a:headEnd/>
            <a:tailEnd/>
          </a:ln>
        </p:spPr>
        <p:txBody>
          <a:bodyPr wrap="none">
            <a:spAutoFit/>
          </a:bodyPr>
          <a:lstStyle/>
          <a:p>
            <a:r>
              <a:rPr lang="fr-FR" b="1" dirty="0"/>
              <a:t>A</a:t>
            </a:r>
            <a:r>
              <a:rPr lang="fr-FR" b="1" baseline="-25000" dirty="0"/>
              <a:t>2</a:t>
            </a:r>
            <a:endParaRPr lang="fr-FR" b="1" dirty="0"/>
          </a:p>
        </p:txBody>
      </p:sp>
      <p:sp>
        <p:nvSpPr>
          <p:cNvPr id="57" name="ZoneTexte 56"/>
          <p:cNvSpPr txBox="1"/>
          <p:nvPr/>
        </p:nvSpPr>
        <p:spPr>
          <a:xfrm>
            <a:off x="4873625" y="4956923"/>
            <a:ext cx="300082" cy="369332"/>
          </a:xfrm>
          <a:prstGeom prst="rect">
            <a:avLst/>
          </a:prstGeom>
          <a:noFill/>
        </p:spPr>
        <p:txBody>
          <a:bodyPr wrap="none" rtlCol="0">
            <a:spAutoFit/>
          </a:bodyPr>
          <a:lstStyle/>
          <a:p>
            <a:r>
              <a:rPr lang="fr-FR" dirty="0"/>
              <a:t>x</a:t>
            </a:r>
            <a:endParaRPr lang="en-US" dirty="0"/>
          </a:p>
        </p:txBody>
      </p:sp>
      <p:sp>
        <p:nvSpPr>
          <p:cNvPr id="58" name="ZoneTexte 57"/>
          <p:cNvSpPr txBox="1"/>
          <p:nvPr/>
        </p:nvSpPr>
        <p:spPr>
          <a:xfrm>
            <a:off x="2766941" y="2218101"/>
            <a:ext cx="300082" cy="369332"/>
          </a:xfrm>
          <a:prstGeom prst="rect">
            <a:avLst/>
          </a:prstGeom>
          <a:noFill/>
        </p:spPr>
        <p:txBody>
          <a:bodyPr wrap="none" rtlCol="0">
            <a:spAutoFit/>
          </a:bodyPr>
          <a:lstStyle/>
          <a:p>
            <a:r>
              <a:rPr lang="fr-FR" dirty="0"/>
              <a:t>z</a:t>
            </a:r>
            <a:endParaRPr lang="en-US" dirty="0"/>
          </a:p>
        </p:txBody>
      </p:sp>
      <p:sp>
        <p:nvSpPr>
          <p:cNvPr id="59" name="ZoneTexte 58"/>
          <p:cNvSpPr txBox="1"/>
          <p:nvPr/>
        </p:nvSpPr>
        <p:spPr>
          <a:xfrm>
            <a:off x="4872111" y="3175839"/>
            <a:ext cx="300082" cy="369332"/>
          </a:xfrm>
          <a:prstGeom prst="rect">
            <a:avLst/>
          </a:prstGeom>
          <a:noFill/>
        </p:spPr>
        <p:txBody>
          <a:bodyPr wrap="none" rtlCol="0">
            <a:spAutoFit/>
          </a:bodyPr>
          <a:lstStyle/>
          <a:p>
            <a:r>
              <a:rPr lang="fr-FR" dirty="0"/>
              <a:t>y</a:t>
            </a:r>
            <a:endParaRPr lang="en-US" dirty="0"/>
          </a:p>
        </p:txBody>
      </p:sp>
      <p:graphicFrame>
        <p:nvGraphicFramePr>
          <p:cNvPr id="3" name="Objet 2"/>
          <p:cNvGraphicFramePr>
            <a:graphicFrameLocks noChangeAspect="1"/>
          </p:cNvGraphicFramePr>
          <p:nvPr>
            <p:extLst>
              <p:ext uri="{D42A27DB-BD31-4B8C-83A1-F6EECF244321}">
                <p14:modId xmlns:p14="http://schemas.microsoft.com/office/powerpoint/2010/main" val="3662699049"/>
              </p:ext>
            </p:extLst>
          </p:nvPr>
        </p:nvGraphicFramePr>
        <p:xfrm>
          <a:off x="8472264" y="5962047"/>
          <a:ext cx="1879600" cy="385763"/>
        </p:xfrm>
        <a:graphic>
          <a:graphicData uri="http://schemas.openxmlformats.org/presentationml/2006/ole">
            <mc:AlternateContent xmlns:mc="http://schemas.openxmlformats.org/markup-compatibility/2006">
              <mc:Choice xmlns:v="urn:schemas-microsoft-com:vml" Requires="v">
                <p:oleObj name="Équation" r:id="rId9" imgW="990360" imgH="203040" progId="Equation.3">
                  <p:embed/>
                </p:oleObj>
              </mc:Choice>
              <mc:Fallback>
                <p:oleObj name="Équation" r:id="rId9" imgW="990360" imgH="203040" progId="Equation.3">
                  <p:embed/>
                  <p:pic>
                    <p:nvPicPr>
                      <p:cNvPr id="3" name="Obje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2264" y="5962047"/>
                        <a:ext cx="18796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1730736964"/>
              </p:ext>
            </p:extLst>
          </p:nvPr>
        </p:nvGraphicFramePr>
        <p:xfrm>
          <a:off x="6881813" y="4837113"/>
          <a:ext cx="2576512" cy="882650"/>
        </p:xfrm>
        <a:graphic>
          <a:graphicData uri="http://schemas.openxmlformats.org/presentationml/2006/ole">
            <mc:AlternateContent xmlns:mc="http://schemas.openxmlformats.org/markup-compatibility/2006">
              <mc:Choice xmlns:v="urn:schemas-microsoft-com:vml" Requires="v">
                <p:oleObj name="Équation" r:id="rId11" imgW="1257120" imgH="431640" progId="Equation.3">
                  <p:embed/>
                </p:oleObj>
              </mc:Choice>
              <mc:Fallback>
                <p:oleObj name="Équation" r:id="rId11" imgW="1257120" imgH="431640" progId="Equation.3">
                  <p:embed/>
                  <p:pic>
                    <p:nvPicPr>
                      <p:cNvPr id="4" name="Objet 3"/>
                      <p:cNvPicPr>
                        <a:picLocks noChangeAspect="1" noChangeArrowheads="1"/>
                      </p:cNvPicPr>
                      <p:nvPr/>
                    </p:nvPicPr>
                    <p:blipFill>
                      <a:blip r:embed="rId12"/>
                      <a:srcRect/>
                      <a:stretch>
                        <a:fillRect/>
                      </a:stretch>
                    </p:blipFill>
                    <p:spPr bwMode="auto">
                      <a:xfrm>
                        <a:off x="6881813" y="4837113"/>
                        <a:ext cx="25765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t 4"/>
          <p:cNvGraphicFramePr>
            <a:graphicFrameLocks noChangeAspect="1"/>
          </p:cNvGraphicFramePr>
          <p:nvPr>
            <p:extLst>
              <p:ext uri="{D42A27DB-BD31-4B8C-83A1-F6EECF244321}">
                <p14:modId xmlns:p14="http://schemas.microsoft.com/office/powerpoint/2010/main" val="712491259"/>
              </p:ext>
            </p:extLst>
          </p:nvPr>
        </p:nvGraphicFramePr>
        <p:xfrm>
          <a:off x="7608168" y="2625726"/>
          <a:ext cx="1213010" cy="449263"/>
        </p:xfrm>
        <a:graphic>
          <a:graphicData uri="http://schemas.openxmlformats.org/presentationml/2006/ole">
            <mc:AlternateContent xmlns:mc="http://schemas.openxmlformats.org/markup-compatibility/2006">
              <mc:Choice xmlns:v="urn:schemas-microsoft-com:vml" Requires="v">
                <p:oleObj name="Equation" r:id="rId13" imgW="685800" imgH="253800" progId="Equation.DSMT4">
                  <p:embed/>
                </p:oleObj>
              </mc:Choice>
              <mc:Fallback>
                <p:oleObj name="Equation" r:id="rId13" imgW="685800" imgH="253800" progId="Equation.DSMT4">
                  <p:embed/>
                  <p:pic>
                    <p:nvPicPr>
                      <p:cNvPr id="5" name="Objet 4"/>
                      <p:cNvPicPr/>
                      <p:nvPr/>
                    </p:nvPicPr>
                    <p:blipFill>
                      <a:blip r:embed="rId14"/>
                      <a:stretch>
                        <a:fillRect/>
                      </a:stretch>
                    </p:blipFill>
                    <p:spPr>
                      <a:xfrm>
                        <a:off x="7608168" y="2625726"/>
                        <a:ext cx="1213010" cy="449263"/>
                      </a:xfrm>
                      <a:prstGeom prst="rect">
                        <a:avLst/>
                      </a:prstGeom>
                    </p:spPr>
                  </p:pic>
                </p:oleObj>
              </mc:Fallback>
            </mc:AlternateContent>
          </a:graphicData>
        </a:graphic>
      </p:graphicFrame>
      <p:graphicFrame>
        <p:nvGraphicFramePr>
          <p:cNvPr id="6" name="Objet 5"/>
          <p:cNvGraphicFramePr>
            <a:graphicFrameLocks noChangeAspect="1"/>
          </p:cNvGraphicFramePr>
          <p:nvPr>
            <p:extLst>
              <p:ext uri="{D42A27DB-BD31-4B8C-83A1-F6EECF244321}">
                <p14:modId xmlns:p14="http://schemas.microsoft.com/office/powerpoint/2010/main" val="2747758657"/>
              </p:ext>
            </p:extLst>
          </p:nvPr>
        </p:nvGraphicFramePr>
        <p:xfrm>
          <a:off x="6960096" y="4067192"/>
          <a:ext cx="2586596" cy="498621"/>
        </p:xfrm>
        <a:graphic>
          <a:graphicData uri="http://schemas.openxmlformats.org/presentationml/2006/ole">
            <mc:AlternateContent xmlns:mc="http://schemas.openxmlformats.org/markup-compatibility/2006">
              <mc:Choice xmlns:v="urn:schemas-microsoft-com:vml" Requires="v">
                <p:oleObj name="Equation" r:id="rId15" imgW="1054080" imgH="203040" progId="Equation.DSMT4">
                  <p:embed/>
                </p:oleObj>
              </mc:Choice>
              <mc:Fallback>
                <p:oleObj name="Equation" r:id="rId15" imgW="1054080" imgH="203040" progId="Equation.DSMT4">
                  <p:embed/>
                  <p:pic>
                    <p:nvPicPr>
                      <p:cNvPr id="6" name="Objet 5"/>
                      <p:cNvPicPr/>
                      <p:nvPr/>
                    </p:nvPicPr>
                    <p:blipFill>
                      <a:blip r:embed="rId16"/>
                      <a:stretch>
                        <a:fillRect/>
                      </a:stretch>
                    </p:blipFill>
                    <p:spPr>
                      <a:xfrm>
                        <a:off x="6960096" y="4067192"/>
                        <a:ext cx="2586596" cy="498621"/>
                      </a:xfrm>
                      <a:prstGeom prst="rect">
                        <a:avLst/>
                      </a:prstGeom>
                    </p:spPr>
                  </p:pic>
                </p:oleObj>
              </mc:Fallback>
            </mc:AlternateContent>
          </a:graphicData>
        </a:graphic>
      </p:graphicFrame>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title"/>
          </p:nvPr>
        </p:nvSpPr>
        <p:spPr>
          <a:xfrm>
            <a:off x="2362200" y="1000125"/>
            <a:ext cx="8077200" cy="685800"/>
          </a:xfrm>
        </p:spPr>
        <p:txBody>
          <a:bodyPr>
            <a:normAutofit fontScale="90000"/>
          </a:bodyPr>
          <a:lstStyle/>
          <a:p>
            <a:pPr algn="ctr" eaLnBrk="1" hangingPunct="1"/>
            <a:r>
              <a:rPr lang="fr-FR" sz="2600"/>
              <a:t>Diode en polarisation inverse: </a:t>
            </a:r>
            <a:br>
              <a:rPr lang="fr-FR" sz="2600"/>
            </a:br>
            <a:r>
              <a:rPr lang="fr-FR" sz="2600"/>
              <a:t>claquage de la jonction</a:t>
            </a:r>
          </a:p>
        </p:txBody>
      </p:sp>
      <p:sp>
        <p:nvSpPr>
          <p:cNvPr id="179205" name="Rectangle 3"/>
          <p:cNvSpPr>
            <a:spLocks noGrp="1" noChangeArrowheads="1"/>
          </p:cNvSpPr>
          <p:nvPr>
            <p:ph type="body" sz="half" idx="1"/>
          </p:nvPr>
        </p:nvSpPr>
        <p:spPr>
          <a:xfrm>
            <a:off x="1981200" y="1600200"/>
            <a:ext cx="4343400" cy="4997152"/>
          </a:xfrm>
        </p:spPr>
        <p:txBody>
          <a:bodyPr>
            <a:normAutofit lnSpcReduction="10000"/>
          </a:bodyPr>
          <a:lstStyle/>
          <a:p>
            <a:pPr eaLnBrk="1" hangingPunct="1">
              <a:lnSpc>
                <a:spcPct val="90000"/>
              </a:lnSpc>
            </a:pPr>
            <a:r>
              <a:rPr lang="fr-FR" sz="2200" dirty="0"/>
              <a:t>Effet thermique</a:t>
            </a:r>
          </a:p>
          <a:p>
            <a:pPr eaLnBrk="1" hangingPunct="1">
              <a:lnSpc>
                <a:spcPct val="90000"/>
              </a:lnSpc>
            </a:pPr>
            <a:r>
              <a:rPr lang="fr-FR" sz="2200" dirty="0">
                <a:solidFill>
                  <a:srgbClr val="0000FF"/>
                </a:solidFill>
              </a:rPr>
              <a:t>Effet </a:t>
            </a:r>
            <a:r>
              <a:rPr lang="fr-FR" sz="2200" dirty="0" err="1">
                <a:solidFill>
                  <a:srgbClr val="0000FF"/>
                </a:solidFill>
              </a:rPr>
              <a:t>Zener</a:t>
            </a:r>
            <a:r>
              <a:rPr lang="fr-FR" sz="2200" dirty="0"/>
              <a:t>:</a:t>
            </a:r>
          </a:p>
          <a:p>
            <a:pPr lvl="1" eaLnBrk="1" hangingPunct="1">
              <a:lnSpc>
                <a:spcPct val="90000"/>
              </a:lnSpc>
            </a:pPr>
            <a:r>
              <a:rPr lang="fr-FR" dirty="0"/>
              <a:t>Passage direct de la BV à la BC par effet tunnel (0) si champ électrique supérieur à </a:t>
            </a:r>
            <a:r>
              <a:rPr lang="fr-FR" i="1" dirty="0" err="1"/>
              <a:t>E</a:t>
            </a:r>
            <a:r>
              <a:rPr lang="fr-FR" i="1" baseline="-25000" dirty="0" err="1"/>
              <a:t>critique</a:t>
            </a:r>
            <a:endParaRPr lang="fr-FR" dirty="0"/>
          </a:p>
          <a:p>
            <a:pPr eaLnBrk="1" hangingPunct="1">
              <a:lnSpc>
                <a:spcPct val="90000"/>
              </a:lnSpc>
            </a:pPr>
            <a:r>
              <a:rPr lang="fr-FR" sz="2200" dirty="0">
                <a:solidFill>
                  <a:srgbClr val="FF3300"/>
                </a:solidFill>
              </a:rPr>
              <a:t>Effet Avalanche</a:t>
            </a:r>
            <a:r>
              <a:rPr lang="fr-FR" sz="2200" dirty="0"/>
              <a:t>:</a:t>
            </a:r>
          </a:p>
          <a:p>
            <a:pPr lvl="1" eaLnBrk="1" hangingPunct="1">
              <a:lnSpc>
                <a:spcPct val="90000"/>
              </a:lnSpc>
            </a:pPr>
            <a:r>
              <a:rPr lang="fr-FR" dirty="0"/>
              <a:t>Avant le « tunneling », accélération des électrons qui excitent par impact des électrons de BV vers BC (1,2,3) etc….</a:t>
            </a:r>
          </a:p>
          <a:p>
            <a:pPr eaLnBrk="1" hangingPunct="1">
              <a:lnSpc>
                <a:spcPct val="90000"/>
              </a:lnSpc>
            </a:pPr>
            <a:endParaRPr lang="fr-FR" sz="2200" dirty="0"/>
          </a:p>
          <a:p>
            <a:pPr eaLnBrk="1" hangingPunct="1">
              <a:lnSpc>
                <a:spcPct val="90000"/>
              </a:lnSpc>
            </a:pPr>
            <a:endParaRPr lang="fr-FR" sz="2200" dirty="0"/>
          </a:p>
          <a:p>
            <a:pPr eaLnBrk="1" hangingPunct="1">
              <a:lnSpc>
                <a:spcPct val="90000"/>
              </a:lnSpc>
            </a:pPr>
            <a:endParaRPr lang="fr-FR" sz="2200" dirty="0"/>
          </a:p>
          <a:p>
            <a:pPr eaLnBrk="1" hangingPunct="1">
              <a:lnSpc>
                <a:spcPct val="90000"/>
              </a:lnSpc>
            </a:pPr>
            <a:endParaRPr lang="fr-FR" sz="2200" dirty="0"/>
          </a:p>
          <a:p>
            <a:pPr eaLnBrk="1" hangingPunct="1">
              <a:lnSpc>
                <a:spcPct val="90000"/>
              </a:lnSpc>
            </a:pPr>
            <a:r>
              <a:rPr lang="fr-FR" sz="2200" dirty="0"/>
              <a:t>Perçage  ou « </a:t>
            </a:r>
            <a:r>
              <a:rPr lang="fr-FR" sz="2200" dirty="0" err="1"/>
              <a:t>punchtrough</a:t>
            </a:r>
            <a:r>
              <a:rPr lang="fr-FR" sz="2200" dirty="0"/>
              <a:t> »</a:t>
            </a:r>
          </a:p>
          <a:p>
            <a:pPr eaLnBrk="1" hangingPunct="1">
              <a:lnSpc>
                <a:spcPct val="90000"/>
              </a:lnSpc>
              <a:buFont typeface="Wingdings" pitchFamily="2" charset="2"/>
              <a:buNone/>
            </a:pPr>
            <a:endParaRPr lang="fr-FR" sz="2200" dirty="0"/>
          </a:p>
        </p:txBody>
      </p:sp>
      <p:pic>
        <p:nvPicPr>
          <p:cNvPr id="179206" name="Picture 4" descr="mathieu212p"/>
          <p:cNvPicPr>
            <a:picLocks noGrp="1" noChangeAspect="1" noChangeArrowheads="1"/>
          </p:cNvPicPr>
          <p:nvPr>
            <p:ph type="clipArt" sz="half" idx="2"/>
          </p:nvPr>
        </p:nvPicPr>
        <p:blipFill>
          <a:blip r:embed="rId3" cstate="print">
            <a:clrChange>
              <a:clrFrom>
                <a:srgbClr val="FFFFFF"/>
              </a:clrFrom>
              <a:clrTo>
                <a:srgbClr val="FFFFFF">
                  <a:alpha val="0"/>
                </a:srgbClr>
              </a:clrTo>
            </a:clrChange>
          </a:blip>
          <a:stretch>
            <a:fillRect/>
          </a:stretch>
        </p:blipFill>
        <p:spPr>
          <a:xfrm>
            <a:off x="6734363" y="2132857"/>
            <a:ext cx="2904750" cy="3514351"/>
          </a:xfrm>
          <a:noFill/>
        </p:spPr>
      </p:pic>
      <p:sp>
        <p:nvSpPr>
          <p:cNvPr id="179203" name="Espace réservé du numéro de diapositive 6"/>
          <p:cNvSpPr>
            <a:spLocks noGrp="1"/>
          </p:cNvSpPr>
          <p:nvPr>
            <p:ph type="sldNum" sz="quarter" idx="12"/>
          </p:nvPr>
        </p:nvSpPr>
        <p:spPr>
          <a:noFill/>
        </p:spPr>
        <p:txBody>
          <a:bodyPr/>
          <a:lstStyle/>
          <a:p>
            <a:fld id="{FB30EC32-E0FD-4A02-ADBB-61F177BFFFEF}" type="slidenum">
              <a:rPr lang="fr-FR" altLang="en-US"/>
              <a:pPr/>
              <a:t>310</a:t>
            </a:fld>
            <a:endParaRPr lang="fr-FR" altLang="en-US"/>
          </a:p>
        </p:txBody>
      </p:sp>
      <p:sp>
        <p:nvSpPr>
          <p:cNvPr id="179207" name="Oval 5"/>
          <p:cNvSpPr>
            <a:spLocks noChangeArrowheads="1"/>
          </p:cNvSpPr>
          <p:nvPr/>
        </p:nvSpPr>
        <p:spPr bwMode="auto">
          <a:xfrm>
            <a:off x="7924800" y="2790825"/>
            <a:ext cx="1143000" cy="533400"/>
          </a:xfrm>
          <a:prstGeom prst="ellipse">
            <a:avLst/>
          </a:prstGeom>
          <a:noFill/>
          <a:ln w="28575">
            <a:solidFill>
              <a:srgbClr val="0000FF"/>
            </a:solidFill>
            <a:miter lim="800000"/>
            <a:headEnd/>
            <a:tailEnd/>
          </a:ln>
        </p:spPr>
        <p:txBody>
          <a:bodyPr wrap="none" anchor="ctr"/>
          <a:lstStyle/>
          <a:p>
            <a:endParaRPr lang="fr-FR"/>
          </a:p>
        </p:txBody>
      </p:sp>
      <p:sp>
        <p:nvSpPr>
          <p:cNvPr id="179208" name="Freeform 6"/>
          <p:cNvSpPr>
            <a:spLocks/>
          </p:cNvSpPr>
          <p:nvPr/>
        </p:nvSpPr>
        <p:spPr bwMode="auto">
          <a:xfrm>
            <a:off x="6096000" y="2362200"/>
            <a:ext cx="1676400" cy="609600"/>
          </a:xfrm>
          <a:custGeom>
            <a:avLst/>
            <a:gdLst>
              <a:gd name="T0" fmla="*/ 1056 w 1056"/>
              <a:gd name="T1" fmla="*/ 144 h 384"/>
              <a:gd name="T2" fmla="*/ 528 w 1056"/>
              <a:gd name="T3" fmla="*/ 0 h 384"/>
              <a:gd name="T4" fmla="*/ 192 w 1056"/>
              <a:gd name="T5" fmla="*/ 144 h 384"/>
              <a:gd name="T6" fmla="*/ 0 w 1056"/>
              <a:gd name="T7" fmla="*/ 384 h 384"/>
              <a:gd name="T8" fmla="*/ 0 60000 65536"/>
              <a:gd name="T9" fmla="*/ 0 60000 65536"/>
              <a:gd name="T10" fmla="*/ 0 60000 65536"/>
              <a:gd name="T11" fmla="*/ 0 60000 65536"/>
              <a:gd name="T12" fmla="*/ 0 w 1056"/>
              <a:gd name="T13" fmla="*/ 0 h 384"/>
              <a:gd name="T14" fmla="*/ 1056 w 1056"/>
              <a:gd name="T15" fmla="*/ 384 h 384"/>
            </a:gdLst>
            <a:ahLst/>
            <a:cxnLst>
              <a:cxn ang="T8">
                <a:pos x="T0" y="T1"/>
              </a:cxn>
              <a:cxn ang="T9">
                <a:pos x="T2" y="T3"/>
              </a:cxn>
              <a:cxn ang="T10">
                <a:pos x="T4" y="T5"/>
              </a:cxn>
              <a:cxn ang="T11">
                <a:pos x="T6" y="T7"/>
              </a:cxn>
            </a:cxnLst>
            <a:rect l="T12" t="T13" r="T14" b="T15"/>
            <a:pathLst>
              <a:path w="1056" h="384">
                <a:moveTo>
                  <a:pt x="1056" y="144"/>
                </a:moveTo>
                <a:cubicBezTo>
                  <a:pt x="864" y="72"/>
                  <a:pt x="672" y="0"/>
                  <a:pt x="528" y="0"/>
                </a:cubicBezTo>
                <a:cubicBezTo>
                  <a:pt x="384" y="0"/>
                  <a:pt x="280" y="80"/>
                  <a:pt x="192" y="144"/>
                </a:cubicBezTo>
                <a:cubicBezTo>
                  <a:pt x="104" y="208"/>
                  <a:pt x="52" y="296"/>
                  <a:pt x="0" y="384"/>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
        <p:nvSpPr>
          <p:cNvPr id="179209" name="Oval 7"/>
          <p:cNvSpPr>
            <a:spLocks noChangeArrowheads="1"/>
          </p:cNvSpPr>
          <p:nvPr/>
        </p:nvSpPr>
        <p:spPr bwMode="auto">
          <a:xfrm>
            <a:off x="7272338" y="2790825"/>
            <a:ext cx="914400" cy="1905000"/>
          </a:xfrm>
          <a:prstGeom prst="ellipse">
            <a:avLst/>
          </a:prstGeom>
          <a:noFill/>
          <a:ln w="28575">
            <a:solidFill>
              <a:srgbClr val="FF3300"/>
            </a:solidFill>
            <a:miter lim="800000"/>
            <a:headEnd/>
            <a:tailEnd/>
          </a:ln>
        </p:spPr>
        <p:txBody>
          <a:bodyPr wrap="none" anchor="ctr"/>
          <a:lstStyle/>
          <a:p>
            <a:endParaRPr lang="fr-FR"/>
          </a:p>
        </p:txBody>
      </p:sp>
      <p:sp>
        <p:nvSpPr>
          <p:cNvPr id="179210" name="Freeform 8"/>
          <p:cNvSpPr>
            <a:spLocks/>
          </p:cNvSpPr>
          <p:nvPr/>
        </p:nvSpPr>
        <p:spPr bwMode="auto">
          <a:xfrm>
            <a:off x="5943600" y="4495800"/>
            <a:ext cx="1447800" cy="952500"/>
          </a:xfrm>
          <a:custGeom>
            <a:avLst/>
            <a:gdLst>
              <a:gd name="T0" fmla="*/ 912 w 912"/>
              <a:gd name="T1" fmla="*/ 0 h 600"/>
              <a:gd name="T2" fmla="*/ 432 w 912"/>
              <a:gd name="T3" fmla="*/ 528 h 600"/>
              <a:gd name="T4" fmla="*/ 0 w 912"/>
              <a:gd name="T5" fmla="*/ 432 h 600"/>
              <a:gd name="T6" fmla="*/ 0 60000 65536"/>
              <a:gd name="T7" fmla="*/ 0 60000 65536"/>
              <a:gd name="T8" fmla="*/ 0 60000 65536"/>
              <a:gd name="T9" fmla="*/ 0 w 912"/>
              <a:gd name="T10" fmla="*/ 0 h 600"/>
              <a:gd name="T11" fmla="*/ 912 w 912"/>
              <a:gd name="T12" fmla="*/ 600 h 600"/>
            </a:gdLst>
            <a:ahLst/>
            <a:cxnLst>
              <a:cxn ang="T6">
                <a:pos x="T0" y="T1"/>
              </a:cxn>
              <a:cxn ang="T7">
                <a:pos x="T2" y="T3"/>
              </a:cxn>
              <a:cxn ang="T8">
                <a:pos x="T4" y="T5"/>
              </a:cxn>
            </a:cxnLst>
            <a:rect l="T9" t="T10" r="T11" b="T12"/>
            <a:pathLst>
              <a:path w="912" h="600">
                <a:moveTo>
                  <a:pt x="912" y="0"/>
                </a:moveTo>
                <a:cubicBezTo>
                  <a:pt x="748" y="228"/>
                  <a:pt x="584" y="456"/>
                  <a:pt x="432" y="528"/>
                </a:cubicBezTo>
                <a:cubicBezTo>
                  <a:pt x="280" y="600"/>
                  <a:pt x="140" y="516"/>
                  <a:pt x="0" y="432"/>
                </a:cubicBezTo>
              </a:path>
            </a:pathLst>
          </a:custGeom>
          <a:noFill/>
          <a:ln w="28575" cap="flat" cmpd="sng">
            <a:solidFill>
              <a:srgbClr val="FF3300"/>
            </a:solidFill>
            <a:prstDash val="solid"/>
            <a:miter lim="800000"/>
            <a:headEnd type="none" w="med" len="med"/>
            <a:tailEnd type="triangle" w="med" len="med"/>
          </a:ln>
        </p:spPr>
        <p:txBody>
          <a:bodyPr wrap="none"/>
          <a:lstStyle/>
          <a:p>
            <a:endParaRPr lang="fr-FR"/>
          </a:p>
        </p:txBody>
      </p:sp>
      <p:sp>
        <p:nvSpPr>
          <p:cNvPr id="179211" name="Rectangle 9"/>
          <p:cNvSpPr>
            <a:spLocks noChangeArrowheads="1"/>
          </p:cNvSpPr>
          <p:nvPr/>
        </p:nvSpPr>
        <p:spPr bwMode="auto">
          <a:xfrm>
            <a:off x="5695950" y="3200400"/>
            <a:ext cx="9144000" cy="369332"/>
          </a:xfrm>
          <a:prstGeom prst="rect">
            <a:avLst/>
          </a:prstGeom>
          <a:noFill/>
          <a:ln w="9525">
            <a:noFill/>
            <a:miter lim="800000"/>
            <a:headEnd/>
            <a:tailEnd/>
          </a:ln>
        </p:spPr>
        <p:txBody>
          <a:bodyPr>
            <a:spAutoFit/>
          </a:bodyPr>
          <a:lstStyle/>
          <a:p>
            <a:endParaRPr lang="fr-FR"/>
          </a:p>
        </p:txBody>
      </p:sp>
      <p:graphicFrame>
        <p:nvGraphicFramePr>
          <p:cNvPr id="179202" name="Object 10"/>
          <p:cNvGraphicFramePr>
            <a:graphicFrameLocks noChangeAspect="1"/>
          </p:cNvGraphicFramePr>
          <p:nvPr>
            <p:extLst>
              <p:ext uri="{D42A27DB-BD31-4B8C-83A1-F6EECF244321}">
                <p14:modId xmlns:p14="http://schemas.microsoft.com/office/powerpoint/2010/main" val="3703497862"/>
              </p:ext>
            </p:extLst>
          </p:nvPr>
        </p:nvGraphicFramePr>
        <p:xfrm>
          <a:off x="4079777" y="4972050"/>
          <a:ext cx="1438275" cy="846137"/>
        </p:xfrm>
        <a:graphic>
          <a:graphicData uri="http://schemas.openxmlformats.org/presentationml/2006/ole">
            <mc:AlternateContent xmlns:mc="http://schemas.openxmlformats.org/markup-compatibility/2006">
              <mc:Choice xmlns:v="urn:schemas-microsoft-com:vml" Requires="v">
                <p:oleObj name="Équation" r:id="rId4" imgW="774360" imgH="457200" progId="Equation.3">
                  <p:embed/>
                </p:oleObj>
              </mc:Choice>
              <mc:Fallback>
                <p:oleObj name="Équation" r:id="rId4" imgW="774360" imgH="457200" progId="Equation.3">
                  <p:embed/>
                  <p:pic>
                    <p:nvPicPr>
                      <p:cNvPr id="179202" name="Object 10"/>
                      <p:cNvPicPr>
                        <a:picLocks noChangeAspect="1" noChangeArrowheads="1"/>
                      </p:cNvPicPr>
                      <p:nvPr/>
                    </p:nvPicPr>
                    <p:blipFill>
                      <a:blip r:embed="rId5"/>
                      <a:srcRect/>
                      <a:stretch>
                        <a:fillRect/>
                      </a:stretch>
                    </p:blipFill>
                    <p:spPr bwMode="auto">
                      <a:xfrm>
                        <a:off x="4079777" y="4972050"/>
                        <a:ext cx="1438275" cy="8461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9213" name="AutoShape 12"/>
          <p:cNvSpPr>
            <a:spLocks noChangeArrowheads="1"/>
          </p:cNvSpPr>
          <p:nvPr/>
        </p:nvSpPr>
        <p:spPr bwMode="auto">
          <a:xfrm rot="18602090">
            <a:off x="3409845" y="4637086"/>
            <a:ext cx="231775" cy="803275"/>
          </a:xfrm>
          <a:prstGeom prst="upDownArrow">
            <a:avLst>
              <a:gd name="adj1" fmla="val 50000"/>
              <a:gd name="adj2" fmla="val 69315"/>
            </a:avLst>
          </a:prstGeom>
          <a:solidFill>
            <a:srgbClr val="0000FF"/>
          </a:solidFill>
          <a:ln w="9525">
            <a:solidFill>
              <a:schemeClr val="tx1"/>
            </a:solidFill>
            <a:miter lim="800000"/>
            <a:headEnd/>
            <a:tailEnd/>
          </a:ln>
        </p:spPr>
        <p:txBody>
          <a:bodyPr wrap="none" anchor="ctr"/>
          <a:lstStyle/>
          <a:p>
            <a:endParaRPr lang="fr-F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2"/>
          <p:cNvSpPr>
            <a:spLocks noGrp="1" noChangeArrowheads="1"/>
          </p:cNvSpPr>
          <p:nvPr>
            <p:ph type="title"/>
          </p:nvPr>
        </p:nvSpPr>
        <p:spPr>
          <a:xfrm>
            <a:off x="2135560" y="620688"/>
            <a:ext cx="7543800" cy="950912"/>
          </a:xfrm>
        </p:spPr>
        <p:txBody>
          <a:bodyPr/>
          <a:lstStyle/>
          <a:p>
            <a:pPr algn="ctr" eaLnBrk="1" hangingPunct="1"/>
            <a:r>
              <a:rPr lang="fr-FR" sz="2600" dirty="0"/>
              <a:t>Jonction en régime dynamique: capacités de la jonction</a:t>
            </a:r>
          </a:p>
        </p:txBody>
      </p:sp>
      <p:sp>
        <p:nvSpPr>
          <p:cNvPr id="343044" name="Rectangle 3"/>
          <p:cNvSpPr>
            <a:spLocks noGrp="1" noChangeArrowheads="1"/>
          </p:cNvSpPr>
          <p:nvPr>
            <p:ph idx="1"/>
          </p:nvPr>
        </p:nvSpPr>
        <p:spPr>
          <a:xfrm>
            <a:off x="2590800" y="2057400"/>
            <a:ext cx="7772400" cy="4114800"/>
          </a:xfrm>
        </p:spPr>
        <p:txBody>
          <a:bodyPr/>
          <a:lstStyle/>
          <a:p>
            <a:pPr eaLnBrk="1" hangingPunct="1"/>
            <a:r>
              <a:rPr lang="fr-FR" dirty="0"/>
              <a:t>Capacité associée à charges</a:t>
            </a:r>
          </a:p>
          <a:p>
            <a:pPr eaLnBrk="1" hangingPunct="1"/>
            <a:r>
              <a:rPr lang="fr-FR" dirty="0"/>
              <a:t>2 types de charges dans la jonction</a:t>
            </a:r>
          </a:p>
          <a:p>
            <a:pPr lvl="1" eaLnBrk="1" hangingPunct="1"/>
            <a:r>
              <a:rPr lang="fr-FR" dirty="0"/>
              <a:t>Fixes (les  dopants ionisés) dans la ZCE</a:t>
            </a:r>
          </a:p>
          <a:p>
            <a:pPr lvl="1" eaLnBrk="1" hangingPunct="1"/>
            <a:r>
              <a:rPr lang="fr-FR" dirty="0"/>
              <a:t>Mobiles (les e</a:t>
            </a:r>
            <a:r>
              <a:rPr lang="fr-FR" baseline="30000" dirty="0"/>
              <a:t>-</a:t>
            </a:r>
            <a:r>
              <a:rPr lang="fr-FR" dirty="0"/>
              <a:t> et h</a:t>
            </a:r>
            <a:r>
              <a:rPr lang="fr-FR" baseline="30000" dirty="0"/>
              <a:t>+</a:t>
            </a:r>
            <a:r>
              <a:rPr lang="fr-FR" dirty="0"/>
              <a:t>) injectés en direct</a:t>
            </a:r>
          </a:p>
          <a:p>
            <a:pPr eaLnBrk="1" hangingPunct="1"/>
            <a:r>
              <a:rPr lang="fr-FR" dirty="0"/>
              <a:t>2 types de capacités</a:t>
            </a:r>
          </a:p>
          <a:p>
            <a:pPr lvl="1" eaLnBrk="1" hangingPunct="1"/>
            <a:r>
              <a:rPr lang="fr-FR" dirty="0"/>
              <a:t>Capacité de transition ou de la jonction</a:t>
            </a:r>
          </a:p>
          <a:p>
            <a:pPr lvl="1" eaLnBrk="1" hangingPunct="1"/>
            <a:r>
              <a:rPr lang="fr-FR" dirty="0"/>
              <a:t>Capacité de diffusion ou stockage</a:t>
            </a:r>
          </a:p>
        </p:txBody>
      </p:sp>
      <p:sp>
        <p:nvSpPr>
          <p:cNvPr id="343042" name="Espace réservé du numéro de diapositive 5"/>
          <p:cNvSpPr>
            <a:spLocks noGrp="1"/>
          </p:cNvSpPr>
          <p:nvPr>
            <p:ph type="sldNum" sz="quarter" idx="12"/>
          </p:nvPr>
        </p:nvSpPr>
        <p:spPr>
          <a:noFill/>
        </p:spPr>
        <p:txBody>
          <a:bodyPr/>
          <a:lstStyle/>
          <a:p>
            <a:fld id="{90882AF3-7051-4E25-AADA-88E199E43217}" type="slidenum">
              <a:rPr lang="fr-FR" altLang="en-US"/>
              <a:pPr/>
              <a:t>311</a:t>
            </a:fld>
            <a:endParaRPr lang="fr-FR" altLang="en-US"/>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1" name="Rectangle 2"/>
          <p:cNvSpPr>
            <a:spLocks noGrp="1" noChangeArrowheads="1"/>
          </p:cNvSpPr>
          <p:nvPr>
            <p:ph type="title"/>
          </p:nvPr>
        </p:nvSpPr>
        <p:spPr>
          <a:xfrm>
            <a:off x="1981200" y="122239"/>
            <a:ext cx="7543800" cy="777875"/>
          </a:xfrm>
        </p:spPr>
        <p:txBody>
          <a:bodyPr/>
          <a:lstStyle/>
          <a:p>
            <a:pPr algn="ctr" eaLnBrk="1" hangingPunct="1"/>
            <a:r>
              <a:rPr lang="fr-FR" sz="2600"/>
              <a:t>Capacité de transition ou de jonction</a:t>
            </a:r>
          </a:p>
        </p:txBody>
      </p:sp>
      <p:sp>
        <p:nvSpPr>
          <p:cNvPr id="180230" name="Espace réservé du numéro de diapositive 4"/>
          <p:cNvSpPr>
            <a:spLocks noGrp="1"/>
          </p:cNvSpPr>
          <p:nvPr>
            <p:ph type="sldNum" sz="quarter" idx="12"/>
          </p:nvPr>
        </p:nvSpPr>
        <p:spPr>
          <a:noFill/>
        </p:spPr>
        <p:txBody>
          <a:bodyPr/>
          <a:lstStyle/>
          <a:p>
            <a:fld id="{20454A4C-6CC2-4D08-8C6A-277958D81732}" type="slidenum">
              <a:rPr lang="fr-FR" altLang="en-US"/>
              <a:pPr/>
              <a:t>312</a:t>
            </a:fld>
            <a:endParaRPr lang="fr-FR" altLang="en-US"/>
          </a:p>
        </p:txBody>
      </p:sp>
      <p:sp>
        <p:nvSpPr>
          <p:cNvPr id="180232" name="Text Box 3"/>
          <p:cNvSpPr txBox="1">
            <a:spLocks noChangeArrowheads="1"/>
          </p:cNvSpPr>
          <p:nvPr/>
        </p:nvSpPr>
        <p:spPr bwMode="auto">
          <a:xfrm>
            <a:off x="2063553" y="1052736"/>
            <a:ext cx="8120063" cy="457200"/>
          </a:xfrm>
          <a:prstGeom prst="rect">
            <a:avLst/>
          </a:prstGeom>
          <a:noFill/>
          <a:ln w="9525">
            <a:noFill/>
            <a:miter lim="800000"/>
            <a:headEnd/>
            <a:tailEnd/>
          </a:ln>
        </p:spPr>
        <p:txBody>
          <a:bodyPr wrap="none">
            <a:spAutoFit/>
          </a:bodyPr>
          <a:lstStyle/>
          <a:p>
            <a:r>
              <a:rPr kumimoji="1" lang="fr-FR" sz="2400" dirty="0">
                <a:latin typeface="Calibri" panose="020F0502020204030204" pitchFamily="34" charset="0"/>
              </a:rPr>
              <a:t>Elle est simplement associée à la charge Q contenue dans la ZCE</a:t>
            </a:r>
          </a:p>
        </p:txBody>
      </p:sp>
      <p:sp>
        <p:nvSpPr>
          <p:cNvPr id="180233" name="Rectangle 4"/>
          <p:cNvSpPr>
            <a:spLocks noChangeArrowheads="1"/>
          </p:cNvSpPr>
          <p:nvPr/>
        </p:nvSpPr>
        <p:spPr bwMode="auto">
          <a:xfrm>
            <a:off x="5772150" y="3214688"/>
            <a:ext cx="9144000" cy="369332"/>
          </a:xfrm>
          <a:prstGeom prst="rect">
            <a:avLst/>
          </a:prstGeom>
          <a:noFill/>
          <a:ln w="9525">
            <a:noFill/>
            <a:miter lim="800000"/>
            <a:headEnd/>
            <a:tailEnd/>
          </a:ln>
        </p:spPr>
        <p:txBody>
          <a:bodyPr>
            <a:spAutoFit/>
          </a:bodyPr>
          <a:lstStyle/>
          <a:p>
            <a:endParaRPr lang="fr-FR"/>
          </a:p>
        </p:txBody>
      </p:sp>
      <p:graphicFrame>
        <p:nvGraphicFramePr>
          <p:cNvPr id="180226" name="Object 5"/>
          <p:cNvGraphicFramePr>
            <a:graphicFrameLocks noChangeAspect="1"/>
          </p:cNvGraphicFramePr>
          <p:nvPr>
            <p:extLst>
              <p:ext uri="{D42A27DB-BD31-4B8C-83A1-F6EECF244321}">
                <p14:modId xmlns:p14="http://schemas.microsoft.com/office/powerpoint/2010/main" val="1113694031"/>
              </p:ext>
            </p:extLst>
          </p:nvPr>
        </p:nvGraphicFramePr>
        <p:xfrm>
          <a:off x="2162175" y="2744788"/>
          <a:ext cx="1741488" cy="1111250"/>
        </p:xfrm>
        <a:graphic>
          <a:graphicData uri="http://schemas.openxmlformats.org/presentationml/2006/ole">
            <mc:AlternateContent xmlns:mc="http://schemas.openxmlformats.org/markup-compatibility/2006">
              <mc:Choice xmlns:v="urn:schemas-microsoft-com:vml" Requires="v">
                <p:oleObj name="Équation" r:id="rId3" imgW="672840" imgH="431640" progId="Equation.3">
                  <p:embed/>
                </p:oleObj>
              </mc:Choice>
              <mc:Fallback>
                <p:oleObj name="Équation" r:id="rId3" imgW="672840" imgH="431640" progId="Equation.3">
                  <p:embed/>
                  <p:pic>
                    <p:nvPicPr>
                      <p:cNvPr id="180226" name="Object 5"/>
                      <p:cNvPicPr>
                        <a:picLocks noChangeAspect="1" noChangeArrowheads="1"/>
                      </p:cNvPicPr>
                      <p:nvPr/>
                    </p:nvPicPr>
                    <p:blipFill>
                      <a:blip r:embed="rId4"/>
                      <a:srcRect/>
                      <a:stretch>
                        <a:fillRect/>
                      </a:stretch>
                    </p:blipFill>
                    <p:spPr bwMode="auto">
                      <a:xfrm>
                        <a:off x="2162175" y="2744788"/>
                        <a:ext cx="1741488"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34" name="Rectangle 6"/>
          <p:cNvSpPr>
            <a:spLocks noChangeArrowheads="1"/>
          </p:cNvSpPr>
          <p:nvPr/>
        </p:nvSpPr>
        <p:spPr bwMode="auto">
          <a:xfrm>
            <a:off x="5291138" y="3300413"/>
            <a:ext cx="9144000" cy="369332"/>
          </a:xfrm>
          <a:prstGeom prst="rect">
            <a:avLst/>
          </a:prstGeom>
          <a:noFill/>
          <a:ln w="9525">
            <a:noFill/>
            <a:miter lim="800000"/>
            <a:headEnd/>
            <a:tailEnd/>
          </a:ln>
        </p:spPr>
        <p:txBody>
          <a:bodyPr>
            <a:spAutoFit/>
          </a:bodyPr>
          <a:lstStyle/>
          <a:p>
            <a:endParaRPr lang="fr-FR"/>
          </a:p>
        </p:txBody>
      </p:sp>
      <p:graphicFrame>
        <p:nvGraphicFramePr>
          <p:cNvPr id="180227" name="Object 7"/>
          <p:cNvGraphicFramePr>
            <a:graphicFrameLocks noChangeAspect="1"/>
          </p:cNvGraphicFramePr>
          <p:nvPr>
            <p:extLst>
              <p:ext uri="{D42A27DB-BD31-4B8C-83A1-F6EECF244321}">
                <p14:modId xmlns:p14="http://schemas.microsoft.com/office/powerpoint/2010/main" val="2495100942"/>
              </p:ext>
            </p:extLst>
          </p:nvPr>
        </p:nvGraphicFramePr>
        <p:xfrm>
          <a:off x="2035487" y="1700808"/>
          <a:ext cx="4343400" cy="693738"/>
        </p:xfrm>
        <a:graphic>
          <a:graphicData uri="http://schemas.openxmlformats.org/presentationml/2006/ole">
            <mc:AlternateContent xmlns:mc="http://schemas.openxmlformats.org/markup-compatibility/2006">
              <mc:Choice xmlns:v="urn:schemas-microsoft-com:vml" Requires="v">
                <p:oleObj r:id="rId5" imgW="1612900" imgH="254000" progId="Equation.3">
                  <p:embed/>
                </p:oleObj>
              </mc:Choice>
              <mc:Fallback>
                <p:oleObj r:id="rId5" imgW="1612900" imgH="254000" progId="Equation.3">
                  <p:embed/>
                  <p:pic>
                    <p:nvPicPr>
                      <p:cNvPr id="18022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487" y="1700808"/>
                        <a:ext cx="4343400" cy="693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35" name="Rectangle 8"/>
          <p:cNvSpPr>
            <a:spLocks noChangeArrowheads="1"/>
          </p:cNvSpPr>
          <p:nvPr/>
        </p:nvSpPr>
        <p:spPr bwMode="auto">
          <a:xfrm>
            <a:off x="4919663" y="3186113"/>
            <a:ext cx="9144000" cy="369332"/>
          </a:xfrm>
          <a:prstGeom prst="rect">
            <a:avLst/>
          </a:prstGeom>
          <a:noFill/>
          <a:ln w="9525">
            <a:noFill/>
            <a:miter lim="800000"/>
            <a:headEnd/>
            <a:tailEnd/>
          </a:ln>
        </p:spPr>
        <p:txBody>
          <a:bodyPr>
            <a:spAutoFit/>
          </a:bodyPr>
          <a:lstStyle/>
          <a:p>
            <a:endParaRPr lang="fr-FR"/>
          </a:p>
        </p:txBody>
      </p:sp>
      <p:graphicFrame>
        <p:nvGraphicFramePr>
          <p:cNvPr id="180228" name="Object 9"/>
          <p:cNvGraphicFramePr>
            <a:graphicFrameLocks noChangeAspect="1"/>
          </p:cNvGraphicFramePr>
          <p:nvPr>
            <p:extLst>
              <p:ext uri="{D42A27DB-BD31-4B8C-83A1-F6EECF244321}">
                <p14:modId xmlns:p14="http://schemas.microsoft.com/office/powerpoint/2010/main" val="1995385406"/>
              </p:ext>
            </p:extLst>
          </p:nvPr>
        </p:nvGraphicFramePr>
        <p:xfrm>
          <a:off x="3431705" y="5445224"/>
          <a:ext cx="5572125" cy="1149350"/>
        </p:xfrm>
        <a:graphic>
          <a:graphicData uri="http://schemas.openxmlformats.org/presentationml/2006/ole">
            <mc:AlternateContent xmlns:mc="http://schemas.openxmlformats.org/markup-compatibility/2006">
              <mc:Choice xmlns:v="urn:schemas-microsoft-com:vml" Requires="v">
                <p:oleObj name="Equation" r:id="rId7" imgW="2349500" imgH="482600" progId="Equation.3">
                  <p:embed/>
                </p:oleObj>
              </mc:Choice>
              <mc:Fallback>
                <p:oleObj name="Equation" r:id="rId7" imgW="2349500" imgH="482600" progId="Equation.3">
                  <p:embed/>
                  <p:pic>
                    <p:nvPicPr>
                      <p:cNvPr id="180228"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1705" y="5445224"/>
                        <a:ext cx="5572125" cy="1149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36" name="Text Box 10"/>
          <p:cNvSpPr txBox="1">
            <a:spLocks noChangeArrowheads="1"/>
          </p:cNvSpPr>
          <p:nvPr/>
        </p:nvSpPr>
        <p:spPr bwMode="auto">
          <a:xfrm>
            <a:off x="2063553" y="5157192"/>
            <a:ext cx="758825" cy="457200"/>
          </a:xfrm>
          <a:prstGeom prst="rect">
            <a:avLst/>
          </a:prstGeom>
          <a:noFill/>
          <a:ln w="9525">
            <a:noFill/>
            <a:miter lim="800000"/>
            <a:headEnd/>
            <a:tailEnd/>
          </a:ln>
        </p:spPr>
        <p:txBody>
          <a:bodyPr wrap="none">
            <a:spAutoFit/>
          </a:bodyPr>
          <a:lstStyle/>
          <a:p>
            <a:r>
              <a:rPr kumimoji="1" lang="fr-FR" sz="2400" dirty="0">
                <a:latin typeface="Calibri" panose="020F0502020204030204" pitchFamily="34" charset="0"/>
              </a:rPr>
              <a:t>Soit:</a:t>
            </a:r>
          </a:p>
        </p:txBody>
      </p:sp>
      <p:graphicFrame>
        <p:nvGraphicFramePr>
          <p:cNvPr id="180229" name="Object 11"/>
          <p:cNvGraphicFramePr>
            <a:graphicFrameLocks noChangeAspect="1"/>
          </p:cNvGraphicFramePr>
          <p:nvPr>
            <p:extLst>
              <p:ext uri="{D42A27DB-BD31-4B8C-83A1-F6EECF244321}">
                <p14:modId xmlns:p14="http://schemas.microsoft.com/office/powerpoint/2010/main" val="672437191"/>
              </p:ext>
            </p:extLst>
          </p:nvPr>
        </p:nvGraphicFramePr>
        <p:xfrm>
          <a:off x="2063553" y="3975240"/>
          <a:ext cx="5254625" cy="923925"/>
        </p:xfrm>
        <a:graphic>
          <a:graphicData uri="http://schemas.openxmlformats.org/presentationml/2006/ole">
            <mc:AlternateContent xmlns:mc="http://schemas.openxmlformats.org/markup-compatibility/2006">
              <mc:Choice xmlns:v="urn:schemas-microsoft-com:vml" Requires="v">
                <p:oleObj name="Equation" r:id="rId9" imgW="2755800" imgH="482400" progId="Equation.3">
                  <p:embed/>
                </p:oleObj>
              </mc:Choice>
              <mc:Fallback>
                <p:oleObj name="Equation" r:id="rId9" imgW="2755800" imgH="482400" progId="Equation.3">
                  <p:embed/>
                  <p:pic>
                    <p:nvPicPr>
                      <p:cNvPr id="180229"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3553" y="3975240"/>
                        <a:ext cx="5254625"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5" descr="fig 7.09.jpg                                                   00009501Macintosh HD                   B95C7B7B:"/>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20136" y="1631658"/>
            <a:ext cx="3205810" cy="3337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5" name="Rectangle 2"/>
          <p:cNvSpPr>
            <a:spLocks noGrp="1" noChangeArrowheads="1"/>
          </p:cNvSpPr>
          <p:nvPr>
            <p:ph type="title"/>
          </p:nvPr>
        </p:nvSpPr>
        <p:spPr>
          <a:xfrm>
            <a:off x="1991544" y="188641"/>
            <a:ext cx="7543800" cy="777875"/>
          </a:xfrm>
        </p:spPr>
        <p:txBody>
          <a:bodyPr/>
          <a:lstStyle/>
          <a:p>
            <a:pPr algn="ctr" eaLnBrk="1" hangingPunct="1"/>
            <a:r>
              <a:rPr lang="fr-FR" sz="2600" dirty="0"/>
              <a:t>Capacité de diffusion ou de stockage</a:t>
            </a:r>
          </a:p>
        </p:txBody>
      </p:sp>
      <p:sp>
        <p:nvSpPr>
          <p:cNvPr id="181256" name="Rectangle 3"/>
          <p:cNvSpPr>
            <a:spLocks noGrp="1" noChangeArrowheads="1"/>
          </p:cNvSpPr>
          <p:nvPr>
            <p:ph type="body" sz="half" idx="1"/>
          </p:nvPr>
        </p:nvSpPr>
        <p:spPr>
          <a:xfrm>
            <a:off x="1981200" y="1719263"/>
            <a:ext cx="4033838" cy="2730500"/>
          </a:xfrm>
        </p:spPr>
        <p:txBody>
          <a:bodyPr/>
          <a:lstStyle/>
          <a:p>
            <a:pPr eaLnBrk="1" hangingPunct="1">
              <a:lnSpc>
                <a:spcPct val="90000"/>
              </a:lnSpc>
            </a:pPr>
            <a:r>
              <a:rPr lang="fr-FR" sz="2600" dirty="0"/>
              <a:t>Traduit le retard entre la tension et le courant</a:t>
            </a:r>
          </a:p>
          <a:p>
            <a:pPr eaLnBrk="1" hangingPunct="1">
              <a:lnSpc>
                <a:spcPct val="90000"/>
              </a:lnSpc>
            </a:pPr>
            <a:r>
              <a:rPr lang="fr-FR" sz="2600" dirty="0"/>
              <a:t>Associée aux charges injectées dans les régions neutres:</a:t>
            </a:r>
          </a:p>
          <a:p>
            <a:pPr eaLnBrk="1" hangingPunct="1">
              <a:lnSpc>
                <a:spcPct val="90000"/>
              </a:lnSpc>
              <a:buFont typeface="Wingdings" pitchFamily="2" charset="2"/>
              <a:buNone/>
            </a:pPr>
            <a:endParaRPr lang="fr-FR" sz="2600" dirty="0"/>
          </a:p>
          <a:p>
            <a:pPr eaLnBrk="1" hangingPunct="1">
              <a:lnSpc>
                <a:spcPct val="90000"/>
              </a:lnSpc>
              <a:buFont typeface="Wingdings" pitchFamily="2" charset="2"/>
              <a:buNone/>
            </a:pPr>
            <a:endParaRPr lang="fr-FR" sz="2600" i="1" baseline="-25000" dirty="0"/>
          </a:p>
        </p:txBody>
      </p:sp>
      <p:sp>
        <p:nvSpPr>
          <p:cNvPr id="181254" name="Espace réservé du numéro de diapositive 6"/>
          <p:cNvSpPr>
            <a:spLocks noGrp="1"/>
          </p:cNvSpPr>
          <p:nvPr>
            <p:ph type="sldNum" sz="quarter" idx="12"/>
          </p:nvPr>
        </p:nvSpPr>
        <p:spPr>
          <a:noFill/>
        </p:spPr>
        <p:txBody>
          <a:bodyPr/>
          <a:lstStyle/>
          <a:p>
            <a:fld id="{8E3A1222-9A9D-4BC7-AF01-36EDFDFBCF15}" type="slidenum">
              <a:rPr lang="fr-FR" altLang="en-US"/>
              <a:pPr/>
              <a:t>313</a:t>
            </a:fld>
            <a:endParaRPr lang="fr-FR" altLang="en-US"/>
          </a:p>
        </p:txBody>
      </p:sp>
      <p:graphicFrame>
        <p:nvGraphicFramePr>
          <p:cNvPr id="181250" name="Object 4"/>
          <p:cNvGraphicFramePr>
            <a:graphicFrameLocks noChangeAspect="1"/>
          </p:cNvGraphicFramePr>
          <p:nvPr>
            <p:extLst>
              <p:ext uri="{D42A27DB-BD31-4B8C-83A1-F6EECF244321}">
                <p14:modId xmlns:p14="http://schemas.microsoft.com/office/powerpoint/2010/main" val="3422355663"/>
              </p:ext>
            </p:extLst>
          </p:nvPr>
        </p:nvGraphicFramePr>
        <p:xfrm>
          <a:off x="1873250" y="5229226"/>
          <a:ext cx="2178050" cy="504825"/>
        </p:xfrm>
        <a:graphic>
          <a:graphicData uri="http://schemas.openxmlformats.org/presentationml/2006/ole">
            <mc:AlternateContent xmlns:mc="http://schemas.openxmlformats.org/markup-compatibility/2006">
              <mc:Choice xmlns:v="urn:schemas-microsoft-com:vml" Requires="v">
                <p:oleObj name="Équation" r:id="rId3" imgW="1041120" imgH="241200" progId="Equation.3">
                  <p:embed/>
                </p:oleObj>
              </mc:Choice>
              <mc:Fallback>
                <p:oleObj name="Équation" r:id="rId3" imgW="1041120" imgH="241200" progId="Equation.3">
                  <p:embed/>
                  <p:pic>
                    <p:nvPicPr>
                      <p:cNvPr id="181250" name="Object 4"/>
                      <p:cNvPicPr>
                        <a:picLocks noChangeAspect="1" noChangeArrowheads="1"/>
                      </p:cNvPicPr>
                      <p:nvPr/>
                    </p:nvPicPr>
                    <p:blipFill>
                      <a:blip r:embed="rId4"/>
                      <a:srcRect/>
                      <a:stretch>
                        <a:fillRect/>
                      </a:stretch>
                    </p:blipFill>
                    <p:spPr bwMode="auto">
                      <a:xfrm>
                        <a:off x="1873250" y="5229226"/>
                        <a:ext cx="217805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7" name="Rectangle 6"/>
          <p:cNvSpPr>
            <a:spLocks noChangeArrowheads="1"/>
          </p:cNvSpPr>
          <p:nvPr/>
        </p:nvSpPr>
        <p:spPr bwMode="auto">
          <a:xfrm>
            <a:off x="5243513" y="3252788"/>
            <a:ext cx="9144000" cy="369332"/>
          </a:xfrm>
          <a:prstGeom prst="rect">
            <a:avLst/>
          </a:prstGeom>
          <a:noFill/>
          <a:ln w="9525">
            <a:noFill/>
            <a:miter lim="800000"/>
            <a:headEnd/>
            <a:tailEnd/>
          </a:ln>
        </p:spPr>
        <p:txBody>
          <a:bodyPr>
            <a:spAutoFit/>
          </a:bodyPr>
          <a:lstStyle/>
          <a:p>
            <a:endParaRPr lang="fr-FR"/>
          </a:p>
        </p:txBody>
      </p:sp>
      <p:graphicFrame>
        <p:nvGraphicFramePr>
          <p:cNvPr id="181252" name="Object 7"/>
          <p:cNvGraphicFramePr>
            <a:graphicFrameLocks noChangeAspect="1"/>
          </p:cNvGraphicFramePr>
          <p:nvPr>
            <p:extLst>
              <p:ext uri="{D42A27DB-BD31-4B8C-83A1-F6EECF244321}">
                <p14:modId xmlns:p14="http://schemas.microsoft.com/office/powerpoint/2010/main" val="3266632035"/>
              </p:ext>
            </p:extLst>
          </p:nvPr>
        </p:nvGraphicFramePr>
        <p:xfrm>
          <a:off x="6553201" y="2877170"/>
          <a:ext cx="3781425" cy="781050"/>
        </p:xfrm>
        <a:graphic>
          <a:graphicData uri="http://schemas.openxmlformats.org/presentationml/2006/ole">
            <mc:AlternateContent xmlns:mc="http://schemas.openxmlformats.org/markup-compatibility/2006">
              <mc:Choice xmlns:v="urn:schemas-microsoft-com:vml" Requires="v">
                <p:oleObj r:id="rId5" imgW="1701800" imgH="355600" progId="Equation.3">
                  <p:embed/>
                </p:oleObj>
              </mc:Choice>
              <mc:Fallback>
                <p:oleObj r:id="rId5" imgW="1701800" imgH="355600" progId="Equation.3">
                  <p:embed/>
                  <p:pic>
                    <p:nvPicPr>
                      <p:cNvPr id="18125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1" y="2877170"/>
                        <a:ext cx="3781425"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8" name="AutoShape 8"/>
          <p:cNvSpPr>
            <a:spLocks/>
          </p:cNvSpPr>
          <p:nvPr/>
        </p:nvSpPr>
        <p:spPr bwMode="auto">
          <a:xfrm rot="16217039">
            <a:off x="9031288" y="2993058"/>
            <a:ext cx="225425" cy="1371600"/>
          </a:xfrm>
          <a:prstGeom prst="leftBrace">
            <a:avLst>
              <a:gd name="adj1" fmla="val 50704"/>
              <a:gd name="adj2" fmla="val 50000"/>
            </a:avLst>
          </a:prstGeom>
          <a:noFill/>
          <a:ln w="28575">
            <a:solidFill>
              <a:srgbClr val="FF3300"/>
            </a:solidFill>
            <a:miter lim="800000"/>
            <a:headEnd/>
            <a:tailEnd/>
          </a:ln>
        </p:spPr>
        <p:txBody>
          <a:bodyPr wrap="none" anchor="ctr"/>
          <a:lstStyle/>
          <a:p>
            <a:endParaRPr lang="fr-FR"/>
          </a:p>
        </p:txBody>
      </p:sp>
      <p:sp>
        <p:nvSpPr>
          <p:cNvPr id="181259" name="Text Box 9"/>
          <p:cNvSpPr txBox="1">
            <a:spLocks noChangeArrowheads="1"/>
          </p:cNvSpPr>
          <p:nvPr/>
        </p:nvSpPr>
        <p:spPr bwMode="auto">
          <a:xfrm>
            <a:off x="7572613" y="3867771"/>
            <a:ext cx="3076100" cy="646331"/>
          </a:xfrm>
          <a:prstGeom prst="rect">
            <a:avLst/>
          </a:prstGeom>
          <a:noFill/>
          <a:ln w="9525">
            <a:noFill/>
            <a:miter lim="800000"/>
            <a:headEnd/>
            <a:tailEnd/>
          </a:ln>
        </p:spPr>
        <p:txBody>
          <a:bodyPr wrap="none">
            <a:spAutoFit/>
          </a:bodyPr>
          <a:lstStyle/>
          <a:p>
            <a:pPr algn="ctr"/>
            <a:r>
              <a:rPr kumimoji="1" lang="fr-FR" dirty="0">
                <a:solidFill>
                  <a:srgbClr val="FF3300"/>
                </a:solidFill>
                <a:latin typeface="Calibri" panose="020F0502020204030204" pitchFamily="34" charset="0"/>
              </a:rPr>
              <a:t>Densité de trous excédentaires</a:t>
            </a:r>
          </a:p>
          <a:p>
            <a:pPr algn="ctr"/>
            <a:r>
              <a:rPr kumimoji="1" lang="fr-FR" dirty="0">
                <a:solidFill>
                  <a:srgbClr val="FF3300"/>
                </a:solidFill>
                <a:latin typeface="Calibri" panose="020F0502020204030204" pitchFamily="34" charset="0"/>
              </a:rPr>
              <a:t> dans la région neutre N</a:t>
            </a:r>
          </a:p>
        </p:txBody>
      </p:sp>
      <p:sp>
        <p:nvSpPr>
          <p:cNvPr id="181260" name="Rectangle 10"/>
          <p:cNvSpPr>
            <a:spLocks noChangeArrowheads="1"/>
          </p:cNvSpPr>
          <p:nvPr/>
        </p:nvSpPr>
        <p:spPr bwMode="auto">
          <a:xfrm>
            <a:off x="4738688" y="2986088"/>
            <a:ext cx="9144000" cy="369332"/>
          </a:xfrm>
          <a:prstGeom prst="rect">
            <a:avLst/>
          </a:prstGeom>
          <a:noFill/>
          <a:ln w="9525">
            <a:noFill/>
            <a:miter lim="800000"/>
            <a:headEnd/>
            <a:tailEnd/>
          </a:ln>
        </p:spPr>
        <p:txBody>
          <a:bodyPr>
            <a:spAutoFit/>
          </a:bodyPr>
          <a:lstStyle/>
          <a:p>
            <a:endParaRPr lang="fr-FR"/>
          </a:p>
        </p:txBody>
      </p:sp>
      <p:graphicFrame>
        <p:nvGraphicFramePr>
          <p:cNvPr id="181253" name="Object 11"/>
          <p:cNvGraphicFramePr>
            <a:graphicFrameLocks noChangeAspect="1"/>
          </p:cNvGraphicFramePr>
          <p:nvPr/>
        </p:nvGraphicFramePr>
        <p:xfrm>
          <a:off x="4800601" y="4605338"/>
          <a:ext cx="5667375" cy="1847850"/>
        </p:xfrm>
        <a:graphic>
          <a:graphicData uri="http://schemas.openxmlformats.org/presentationml/2006/ole">
            <mc:AlternateContent xmlns:mc="http://schemas.openxmlformats.org/markup-compatibility/2006">
              <mc:Choice xmlns:v="urn:schemas-microsoft-com:vml" Requires="v">
                <p:oleObj r:id="rId7" imgW="2717800" imgH="889000" progId="Equation.3">
                  <p:embed/>
                </p:oleObj>
              </mc:Choice>
              <mc:Fallback>
                <p:oleObj r:id="rId7" imgW="2717800" imgH="889000" progId="Equation.3">
                  <p:embed/>
                  <p:pic>
                    <p:nvPicPr>
                      <p:cNvPr id="181253"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1" y="4605338"/>
                        <a:ext cx="5667375"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3"/>
          <p:cNvPicPr>
            <a:picLocks noChangeAspect="1" noChangeArrowheads="1"/>
          </p:cNvPicPr>
          <p:nvPr/>
        </p:nvPicPr>
        <p:blipFill>
          <a:blip r:embed="rId9" cstate="print"/>
          <a:stretch>
            <a:fillRect/>
          </a:stretch>
        </p:blipFill>
        <p:spPr>
          <a:xfrm>
            <a:off x="7176120" y="836712"/>
            <a:ext cx="3181490" cy="1901824"/>
          </a:xfrm>
          <a:prstGeom prst="rect">
            <a:avLst/>
          </a:prstGeom>
          <a:noFill/>
        </p:spPr>
      </p:pic>
      <p:sp>
        <p:nvSpPr>
          <p:cNvPr id="2" name="Flèche courbée vers le haut 1"/>
          <p:cNvSpPr/>
          <p:nvPr/>
        </p:nvSpPr>
        <p:spPr>
          <a:xfrm rot="7038804">
            <a:off x="4657728" y="3706704"/>
            <a:ext cx="1932512" cy="7128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ZoneTexte 2"/>
          <p:cNvSpPr txBox="1"/>
          <p:nvPr/>
        </p:nvSpPr>
        <p:spPr>
          <a:xfrm>
            <a:off x="8633295" y="2646806"/>
            <a:ext cx="527709" cy="261610"/>
          </a:xfrm>
          <a:prstGeom prst="rect">
            <a:avLst/>
          </a:prstGeom>
          <a:solidFill>
            <a:schemeClr val="bg1"/>
          </a:solidFill>
        </p:spPr>
        <p:txBody>
          <a:bodyPr wrap="none" rtlCol="0">
            <a:spAutoFit/>
          </a:bodyPr>
          <a:lstStyle/>
          <a:p>
            <a:r>
              <a:rPr lang="en-US" sz="1100" dirty="0">
                <a:latin typeface="Calibri" panose="020F0502020204030204" pitchFamily="34" charset="0"/>
              </a:rPr>
              <a:t>X=</a:t>
            </a:r>
            <a:r>
              <a:rPr lang="en-US" sz="1100" dirty="0" err="1">
                <a:latin typeface="Calibri" panose="020F0502020204030204" pitchFamily="34" charset="0"/>
              </a:rPr>
              <a:t>Wn</a:t>
            </a:r>
            <a:endParaRPr lang="en-US" sz="1100" dirty="0">
              <a:latin typeface="Calibri" panose="020F0502020204030204" pitchFamily="34" charset="0"/>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2590800" y="609600"/>
            <a:ext cx="7772400" cy="762000"/>
          </a:xfrm>
        </p:spPr>
        <p:txBody>
          <a:bodyPr/>
          <a:lstStyle/>
          <a:p>
            <a:pPr eaLnBrk="1" hangingPunct="1">
              <a:defRPr/>
            </a:pPr>
            <a:r>
              <a:rPr lang="fr-FR" sz="2600" i="1" dirty="0">
                <a:effectLst>
                  <a:outerShdw blurRad="38100" dist="38100" dir="2700000" algn="tl">
                    <a:srgbClr val="C0C0C0"/>
                  </a:outerShdw>
                </a:effectLst>
                <a:latin typeface="Calibri" panose="020F0502020204030204" pitchFamily="34" charset="0"/>
              </a:rPr>
              <a:t>Capacité de diffusion ou de stockage</a:t>
            </a:r>
          </a:p>
        </p:txBody>
      </p:sp>
      <p:sp>
        <p:nvSpPr>
          <p:cNvPr id="520195" name="Rectangle 3"/>
          <p:cNvSpPr>
            <a:spLocks noGrp="1" noChangeArrowheads="1"/>
          </p:cNvSpPr>
          <p:nvPr>
            <p:ph type="body" sz="half" idx="1"/>
          </p:nvPr>
        </p:nvSpPr>
        <p:spPr>
          <a:xfrm>
            <a:off x="2209800" y="1752600"/>
            <a:ext cx="7086600" cy="793750"/>
          </a:xfrm>
        </p:spPr>
        <p:txBody>
          <a:bodyPr>
            <a:noAutofit/>
          </a:bodyPr>
          <a:lstStyle/>
          <a:p>
            <a:pPr eaLnBrk="1" hangingPunct="1">
              <a:lnSpc>
                <a:spcPct val="90000"/>
              </a:lnSpc>
              <a:defRPr/>
            </a:pPr>
            <a:r>
              <a:rPr lang="fr-FR" sz="2800" i="1" dirty="0">
                <a:effectLst>
                  <a:outerShdw blurRad="38100" dist="38100" dir="2700000" algn="tl">
                    <a:srgbClr val="C0C0C0"/>
                  </a:outerShdw>
                </a:effectLst>
                <a:latin typeface="Calibri" panose="020F0502020204030204" pitchFamily="34" charset="0"/>
              </a:rPr>
              <a:t>L’expression précédente peut se mettre sous la forme:</a:t>
            </a:r>
          </a:p>
        </p:txBody>
      </p:sp>
      <p:sp>
        <p:nvSpPr>
          <p:cNvPr id="182278" name="Espace réservé du numéro de diapositive 6"/>
          <p:cNvSpPr>
            <a:spLocks noGrp="1"/>
          </p:cNvSpPr>
          <p:nvPr>
            <p:ph type="sldNum" sz="quarter" idx="12"/>
          </p:nvPr>
        </p:nvSpPr>
        <p:spPr>
          <a:noFill/>
        </p:spPr>
        <p:txBody>
          <a:bodyPr/>
          <a:lstStyle/>
          <a:p>
            <a:fld id="{D80BAD30-6AD5-4045-B659-0875397AF286}" type="slidenum">
              <a:rPr lang="fr-FR" altLang="en-US"/>
              <a:pPr/>
              <a:t>314</a:t>
            </a:fld>
            <a:endParaRPr lang="fr-FR" altLang="en-US"/>
          </a:p>
        </p:txBody>
      </p:sp>
      <p:sp>
        <p:nvSpPr>
          <p:cNvPr id="182281" name="Rectangle 4"/>
          <p:cNvSpPr>
            <a:spLocks noChangeArrowheads="1"/>
          </p:cNvSpPr>
          <p:nvPr/>
        </p:nvSpPr>
        <p:spPr bwMode="auto">
          <a:xfrm>
            <a:off x="5634038" y="3309938"/>
            <a:ext cx="9144000" cy="369332"/>
          </a:xfrm>
          <a:prstGeom prst="rect">
            <a:avLst/>
          </a:prstGeom>
          <a:noFill/>
          <a:ln w="9525">
            <a:noFill/>
            <a:miter lim="800000"/>
            <a:headEnd/>
            <a:tailEnd/>
          </a:ln>
        </p:spPr>
        <p:txBody>
          <a:bodyPr>
            <a:spAutoFit/>
          </a:bodyPr>
          <a:lstStyle/>
          <a:p>
            <a:endParaRPr lang="fr-FR"/>
          </a:p>
        </p:txBody>
      </p:sp>
      <p:sp>
        <p:nvSpPr>
          <p:cNvPr id="182282" name="Rectangle 5"/>
          <p:cNvSpPr>
            <a:spLocks noChangeArrowheads="1"/>
          </p:cNvSpPr>
          <p:nvPr/>
        </p:nvSpPr>
        <p:spPr bwMode="auto">
          <a:xfrm>
            <a:off x="5472113" y="2986088"/>
            <a:ext cx="9144000" cy="369332"/>
          </a:xfrm>
          <a:prstGeom prst="rect">
            <a:avLst/>
          </a:prstGeom>
          <a:noFill/>
          <a:ln w="9525">
            <a:noFill/>
            <a:miter lim="800000"/>
            <a:headEnd/>
            <a:tailEnd/>
          </a:ln>
        </p:spPr>
        <p:txBody>
          <a:bodyPr>
            <a:spAutoFit/>
          </a:bodyPr>
          <a:lstStyle/>
          <a:p>
            <a:endParaRPr lang="fr-FR"/>
          </a:p>
        </p:txBody>
      </p:sp>
      <p:grpSp>
        <p:nvGrpSpPr>
          <p:cNvPr id="182283" name="Group 6"/>
          <p:cNvGrpSpPr>
            <a:grpSpLocks/>
          </p:cNvGrpSpPr>
          <p:nvPr/>
        </p:nvGrpSpPr>
        <p:grpSpPr bwMode="auto">
          <a:xfrm>
            <a:off x="2252663" y="2311400"/>
            <a:ext cx="7789862" cy="1766888"/>
            <a:chOff x="459" y="1456"/>
            <a:chExt cx="4907" cy="1113"/>
          </a:xfrm>
        </p:grpSpPr>
        <p:graphicFrame>
          <p:nvGraphicFramePr>
            <p:cNvPr id="182276" name="Object 7"/>
            <p:cNvGraphicFramePr>
              <a:graphicFrameLocks noChangeAspect="1"/>
            </p:cNvGraphicFramePr>
            <p:nvPr/>
          </p:nvGraphicFramePr>
          <p:xfrm>
            <a:off x="459" y="1818"/>
            <a:ext cx="1696" cy="372"/>
          </p:xfrm>
          <a:graphic>
            <a:graphicData uri="http://schemas.openxmlformats.org/presentationml/2006/ole">
              <mc:AlternateContent xmlns:mc="http://schemas.openxmlformats.org/markup-compatibility/2006">
                <mc:Choice xmlns:v="urn:schemas-microsoft-com:vml" Requires="v">
                  <p:oleObj name="Equation" r:id="rId3" imgW="1091880" imgH="241200" progId="Equation.3">
                    <p:embed/>
                  </p:oleObj>
                </mc:Choice>
                <mc:Fallback>
                  <p:oleObj name="Equation" r:id="rId3" imgW="1091880" imgH="241200" progId="Equation.3">
                    <p:embed/>
                    <p:pic>
                      <p:nvPicPr>
                        <p:cNvPr id="18227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 y="1818"/>
                          <a:ext cx="1696" cy="3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7" name="Text Box 8"/>
            <p:cNvSpPr txBox="1">
              <a:spLocks noChangeArrowheads="1"/>
            </p:cNvSpPr>
            <p:nvPr/>
          </p:nvSpPr>
          <p:spPr bwMode="auto">
            <a:xfrm>
              <a:off x="2739" y="1866"/>
              <a:ext cx="467" cy="288"/>
            </a:xfrm>
            <a:prstGeom prst="rect">
              <a:avLst/>
            </a:prstGeom>
            <a:noFill/>
            <a:ln w="9525">
              <a:noFill/>
              <a:miter lim="800000"/>
              <a:headEnd/>
              <a:tailEnd/>
            </a:ln>
          </p:spPr>
          <p:txBody>
            <a:bodyPr>
              <a:spAutoFit/>
            </a:bodyPr>
            <a:lstStyle/>
            <a:p>
              <a:r>
                <a:rPr kumimoji="1" lang="fr-FR" sz="2400">
                  <a:latin typeface="Times New Roman" pitchFamily="18" charset="0"/>
                </a:rPr>
                <a:t>avec</a:t>
              </a:r>
            </a:p>
          </p:txBody>
        </p:sp>
        <p:graphicFrame>
          <p:nvGraphicFramePr>
            <p:cNvPr id="182277" name="Object 9"/>
            <p:cNvGraphicFramePr>
              <a:graphicFrameLocks noChangeAspect="1"/>
            </p:cNvGraphicFramePr>
            <p:nvPr/>
          </p:nvGraphicFramePr>
          <p:xfrm>
            <a:off x="3620" y="1456"/>
            <a:ext cx="1746" cy="1113"/>
          </p:xfrm>
          <a:graphic>
            <a:graphicData uri="http://schemas.openxmlformats.org/presentationml/2006/ole">
              <mc:AlternateContent xmlns:mc="http://schemas.openxmlformats.org/markup-compatibility/2006">
                <mc:Choice xmlns:v="urn:schemas-microsoft-com:vml" Requires="v">
                  <p:oleObj name="Equation" r:id="rId5" imgW="1346040" imgH="863280" progId="Equation.3">
                    <p:embed/>
                  </p:oleObj>
                </mc:Choice>
                <mc:Fallback>
                  <p:oleObj name="Equation" r:id="rId5" imgW="1346040" imgH="863280" progId="Equation.3">
                    <p:embed/>
                    <p:pic>
                      <p:nvPicPr>
                        <p:cNvPr id="182277"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0" y="1456"/>
                          <a:ext cx="1746" cy="1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0202" name="Rectangle 10"/>
          <p:cNvSpPr>
            <a:spLocks noChangeArrowheads="1"/>
          </p:cNvSpPr>
          <p:nvPr/>
        </p:nvSpPr>
        <p:spPr bwMode="auto">
          <a:xfrm>
            <a:off x="2209801" y="4006850"/>
            <a:ext cx="7834313" cy="793750"/>
          </a:xfrm>
          <a:prstGeom prst="rect">
            <a:avLst/>
          </a:prstGeom>
          <a:noFill/>
          <a:ln w="9525">
            <a:noFill/>
            <a:miter lim="800000"/>
            <a:headEnd/>
            <a:tailEnd/>
          </a:ln>
          <a:effectLst/>
        </p:spPr>
        <p:txBody>
          <a:bodyPr/>
          <a:lstStyle/>
          <a:p>
            <a:pPr marL="457200" indent="-457200">
              <a:lnSpc>
                <a:spcPct val="90000"/>
              </a:lnSpc>
              <a:spcBef>
                <a:spcPct val="20000"/>
              </a:spcBef>
              <a:buClr>
                <a:srgbClr val="A50021"/>
              </a:buClr>
              <a:buSzPct val="75000"/>
              <a:buFont typeface="Wingdings" pitchFamily="2" charset="2"/>
              <a:buChar char="n"/>
              <a:defRPr/>
            </a:pPr>
            <a:r>
              <a:rPr lang="fr-FR" sz="2400" u="sng" dirty="0">
                <a:solidFill>
                  <a:srgbClr val="0000FF"/>
                </a:solidFill>
                <a:latin typeface="Calibri" panose="020F0502020204030204" pitchFamily="34" charset="0"/>
              </a:rPr>
              <a:t>L’expression du temps peut être simplifiée en fonction de la « géométrie » de la diode:</a:t>
            </a:r>
          </a:p>
          <a:p>
            <a:pPr marL="457200" indent="-457200">
              <a:lnSpc>
                <a:spcPct val="90000"/>
              </a:lnSpc>
              <a:spcBef>
                <a:spcPct val="20000"/>
              </a:spcBef>
              <a:buClr>
                <a:srgbClr val="A50021"/>
              </a:buClr>
              <a:buSzPct val="75000"/>
              <a:buFont typeface="Wingdings" pitchFamily="2" charset="2"/>
              <a:buChar char="n"/>
              <a:defRPr/>
            </a:pPr>
            <a:endParaRPr lang="fr-FR" sz="2400" i="1" u="sng" dirty="0">
              <a:solidFill>
                <a:srgbClr val="0000FF"/>
              </a:solidFill>
              <a:effectLst>
                <a:outerShdw blurRad="38100" dist="38100" dir="2700000" algn="tl">
                  <a:srgbClr val="C0C0C0"/>
                </a:outerShdw>
              </a:effectLst>
              <a:latin typeface="Times New Roman" pitchFamily="18" charset="0"/>
            </a:endParaRPr>
          </a:p>
          <a:p>
            <a:pPr marL="1027113" lvl="1" indent="-455613">
              <a:lnSpc>
                <a:spcPct val="90000"/>
              </a:lnSpc>
              <a:spcBef>
                <a:spcPct val="20000"/>
              </a:spcBef>
              <a:buClr>
                <a:srgbClr val="A50021"/>
              </a:buClr>
              <a:buSzPct val="75000"/>
              <a:buFont typeface="Wingdings" pitchFamily="2" charset="2"/>
              <a:buChar char="n"/>
              <a:defRPr/>
            </a:pPr>
            <a:r>
              <a:rPr lang="fr-FR" sz="2400" i="1" dirty="0">
                <a:solidFill>
                  <a:schemeClr val="accent2"/>
                </a:solidFill>
                <a:effectLst>
                  <a:outerShdw blurRad="38100" dist="38100" dir="2700000" algn="tl">
                    <a:srgbClr val="C0C0C0"/>
                  </a:outerShdw>
                </a:effectLst>
                <a:latin typeface="Calibri" panose="020F0502020204030204" pitchFamily="34" charset="0"/>
              </a:rPr>
              <a:t>Diode courte</a:t>
            </a:r>
            <a:r>
              <a:rPr lang="fr-FR" sz="2400" dirty="0">
                <a:latin typeface="Times New Roman" pitchFamily="18" charset="0"/>
              </a:rPr>
              <a:t>:                              </a:t>
            </a:r>
            <a:r>
              <a:rPr lang="fr-FR" sz="2400" dirty="0">
                <a:solidFill>
                  <a:srgbClr val="FF3300"/>
                </a:solidFill>
                <a:latin typeface="Times New Roman" pitchFamily="18" charset="0"/>
                <a:sym typeface="Wingdings" pitchFamily="2" charset="2"/>
              </a:rPr>
              <a:t></a:t>
            </a:r>
            <a:r>
              <a:rPr lang="fr-FR" sz="2400" dirty="0">
                <a:latin typeface="Times New Roman" pitchFamily="18" charset="0"/>
                <a:sym typeface="Wingdings" pitchFamily="2" charset="2"/>
              </a:rPr>
              <a:t>  </a:t>
            </a:r>
            <a:r>
              <a:rPr lang="fr-FR" sz="2400" dirty="0">
                <a:latin typeface="Calibri" panose="020F0502020204030204" pitchFamily="34" charset="0"/>
                <a:sym typeface="Wingdings" pitchFamily="2" charset="2"/>
              </a:rPr>
              <a:t>temps de transit</a:t>
            </a:r>
          </a:p>
          <a:p>
            <a:pPr marL="1027113" lvl="1" indent="-455613">
              <a:lnSpc>
                <a:spcPct val="90000"/>
              </a:lnSpc>
              <a:spcBef>
                <a:spcPct val="20000"/>
              </a:spcBef>
              <a:buClr>
                <a:srgbClr val="A50021"/>
              </a:buClr>
              <a:buSzPct val="75000"/>
              <a:buFont typeface="Wingdings" pitchFamily="2" charset="2"/>
              <a:buChar char="n"/>
              <a:defRPr/>
            </a:pPr>
            <a:endParaRPr lang="fr-FR" sz="2400" dirty="0">
              <a:latin typeface="Times New Roman" pitchFamily="18" charset="0"/>
              <a:sym typeface="Wingdings" pitchFamily="2" charset="2"/>
            </a:endParaRPr>
          </a:p>
          <a:p>
            <a:pPr marL="1027113" lvl="1" indent="-455613">
              <a:lnSpc>
                <a:spcPct val="90000"/>
              </a:lnSpc>
              <a:spcBef>
                <a:spcPct val="20000"/>
              </a:spcBef>
              <a:buClr>
                <a:srgbClr val="A50021"/>
              </a:buClr>
              <a:buSzPct val="75000"/>
              <a:buFont typeface="Wingdings" pitchFamily="2" charset="2"/>
              <a:buChar char="n"/>
              <a:defRPr/>
            </a:pPr>
            <a:r>
              <a:rPr lang="fr-FR" sz="2400" i="1" dirty="0">
                <a:solidFill>
                  <a:schemeClr val="folHlink"/>
                </a:solidFill>
                <a:effectLst>
                  <a:outerShdw blurRad="38100" dist="38100" dir="2700000" algn="tl">
                    <a:srgbClr val="C0C0C0"/>
                  </a:outerShdw>
                </a:effectLst>
                <a:latin typeface="Calibri" panose="020F0502020204030204" pitchFamily="34" charset="0"/>
              </a:rPr>
              <a:t>Diode longue</a:t>
            </a:r>
            <a:r>
              <a:rPr lang="fr-FR" sz="2400" dirty="0">
                <a:latin typeface="Calibri" panose="020F0502020204030204" pitchFamily="34" charset="0"/>
              </a:rPr>
              <a:t> </a:t>
            </a:r>
            <a:r>
              <a:rPr lang="fr-FR" sz="2400" dirty="0">
                <a:latin typeface="Times New Roman" pitchFamily="18" charset="0"/>
              </a:rPr>
              <a:t>:                            </a:t>
            </a:r>
            <a:r>
              <a:rPr lang="fr-FR" sz="2400" dirty="0">
                <a:solidFill>
                  <a:srgbClr val="FF3300"/>
                </a:solidFill>
                <a:latin typeface="Times New Roman" pitchFamily="18" charset="0"/>
                <a:sym typeface="Wingdings" pitchFamily="2" charset="2"/>
              </a:rPr>
              <a:t></a:t>
            </a:r>
            <a:r>
              <a:rPr lang="fr-FR" sz="2400" dirty="0">
                <a:latin typeface="Times New Roman" pitchFamily="18" charset="0"/>
                <a:sym typeface="Wingdings" pitchFamily="2" charset="2"/>
              </a:rPr>
              <a:t> </a:t>
            </a:r>
            <a:r>
              <a:rPr lang="fr-FR" sz="2400" dirty="0">
                <a:latin typeface="Calibri" panose="020F0502020204030204" pitchFamily="34" charset="0"/>
              </a:rPr>
              <a:t>durée de vie</a:t>
            </a:r>
          </a:p>
        </p:txBody>
      </p:sp>
      <p:sp>
        <p:nvSpPr>
          <p:cNvPr id="182285" name="Rectangle 11"/>
          <p:cNvSpPr>
            <a:spLocks noChangeArrowheads="1"/>
          </p:cNvSpPr>
          <p:nvPr/>
        </p:nvSpPr>
        <p:spPr bwMode="auto">
          <a:xfrm>
            <a:off x="5808663" y="3213100"/>
            <a:ext cx="9144000" cy="369332"/>
          </a:xfrm>
          <a:prstGeom prst="rect">
            <a:avLst/>
          </a:prstGeom>
          <a:noFill/>
          <a:ln w="9525">
            <a:noFill/>
            <a:miter lim="800000"/>
            <a:headEnd/>
            <a:tailEnd/>
          </a:ln>
        </p:spPr>
        <p:txBody>
          <a:bodyPr>
            <a:spAutoFit/>
          </a:bodyPr>
          <a:lstStyle/>
          <a:p>
            <a:endParaRPr lang="fr-FR"/>
          </a:p>
        </p:txBody>
      </p:sp>
      <p:graphicFrame>
        <p:nvGraphicFramePr>
          <p:cNvPr id="182274" name="Object 12"/>
          <p:cNvGraphicFramePr>
            <a:graphicFrameLocks noChangeAspect="1"/>
          </p:cNvGraphicFramePr>
          <p:nvPr/>
        </p:nvGraphicFramePr>
        <p:xfrm>
          <a:off x="5087939" y="4868863"/>
          <a:ext cx="2155825" cy="1003300"/>
        </p:xfrm>
        <a:graphic>
          <a:graphicData uri="http://schemas.openxmlformats.org/presentationml/2006/ole">
            <mc:AlternateContent xmlns:mc="http://schemas.openxmlformats.org/markup-compatibility/2006">
              <mc:Choice xmlns:v="urn:schemas-microsoft-com:vml" Requires="v">
                <p:oleObj name="Equation" r:id="rId7" imgW="977760" imgH="457200" progId="Equation.3">
                  <p:embed/>
                </p:oleObj>
              </mc:Choice>
              <mc:Fallback>
                <p:oleObj name="Equation" r:id="rId7" imgW="977760" imgH="457200" progId="Equation.3">
                  <p:embed/>
                  <p:pic>
                    <p:nvPicPr>
                      <p:cNvPr id="182274"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4868863"/>
                        <a:ext cx="2155825"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6" name="Rectangle 13"/>
          <p:cNvSpPr>
            <a:spLocks noChangeArrowheads="1"/>
          </p:cNvSpPr>
          <p:nvPr/>
        </p:nvSpPr>
        <p:spPr bwMode="auto">
          <a:xfrm>
            <a:off x="6034088" y="3357563"/>
            <a:ext cx="9144000" cy="369332"/>
          </a:xfrm>
          <a:prstGeom prst="rect">
            <a:avLst/>
          </a:prstGeom>
          <a:noFill/>
          <a:ln w="9525">
            <a:noFill/>
            <a:miter lim="800000"/>
            <a:headEnd/>
            <a:tailEnd/>
          </a:ln>
        </p:spPr>
        <p:txBody>
          <a:bodyPr>
            <a:spAutoFit/>
          </a:bodyPr>
          <a:lstStyle/>
          <a:p>
            <a:endParaRPr lang="fr-FR"/>
          </a:p>
        </p:txBody>
      </p:sp>
      <p:graphicFrame>
        <p:nvGraphicFramePr>
          <p:cNvPr id="182275" name="Object 14"/>
          <p:cNvGraphicFramePr>
            <a:graphicFrameLocks noChangeAspect="1"/>
          </p:cNvGraphicFramePr>
          <p:nvPr>
            <p:extLst>
              <p:ext uri="{D42A27DB-BD31-4B8C-83A1-F6EECF244321}">
                <p14:modId xmlns:p14="http://schemas.microsoft.com/office/powerpoint/2010/main" val="3438536468"/>
              </p:ext>
            </p:extLst>
          </p:nvPr>
        </p:nvGraphicFramePr>
        <p:xfrm>
          <a:off x="5252414" y="5915649"/>
          <a:ext cx="1275635" cy="590219"/>
        </p:xfrm>
        <a:graphic>
          <a:graphicData uri="http://schemas.openxmlformats.org/presentationml/2006/ole">
            <mc:AlternateContent xmlns:mc="http://schemas.openxmlformats.org/markup-compatibility/2006">
              <mc:Choice xmlns:v="urn:schemas-microsoft-com:vml" Requires="v">
                <p:oleObj name="Equation" r:id="rId9" imgW="545760" imgH="241200" progId="Equation.3">
                  <p:embed/>
                </p:oleObj>
              </mc:Choice>
              <mc:Fallback>
                <p:oleObj name="Equation" r:id="rId9" imgW="545760" imgH="241200" progId="Equation.3">
                  <p:embed/>
                  <p:pic>
                    <p:nvPicPr>
                      <p:cNvPr id="182275"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2414" y="5915649"/>
                        <a:ext cx="1275635" cy="590219"/>
                      </a:xfrm>
                      <a:prstGeom prst="rect">
                        <a:avLst/>
                      </a:prstGeom>
                      <a:noFill/>
                    </p:spPr>
                  </p:pic>
                </p:oleObj>
              </mc:Fallback>
            </mc:AlternateContent>
          </a:graphicData>
        </a:graphic>
      </p:graphicFrame>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1981200" y="122239"/>
            <a:ext cx="7543800" cy="777875"/>
          </a:xfrm>
        </p:spPr>
        <p:txBody>
          <a:bodyPr/>
          <a:lstStyle/>
          <a:p>
            <a:pPr eaLnBrk="1" hangingPunct="1">
              <a:defRPr/>
            </a:pPr>
            <a:r>
              <a:rPr lang="fr-FR" sz="2600" i="1">
                <a:effectLst>
                  <a:outerShdw blurRad="38100" dist="38100" dir="2700000" algn="tl">
                    <a:srgbClr val="C0C0C0"/>
                  </a:outerShdw>
                </a:effectLst>
              </a:rPr>
              <a:t>Capacité de diffusion ou de stockage</a:t>
            </a:r>
          </a:p>
        </p:txBody>
      </p:sp>
      <p:sp>
        <p:nvSpPr>
          <p:cNvPr id="183303" name="Rectangle 3"/>
          <p:cNvSpPr>
            <a:spLocks noGrp="1" noChangeArrowheads="1"/>
          </p:cNvSpPr>
          <p:nvPr>
            <p:ph idx="1"/>
          </p:nvPr>
        </p:nvSpPr>
        <p:spPr>
          <a:xfrm>
            <a:off x="1981200" y="1719264"/>
            <a:ext cx="8229600" cy="1177925"/>
          </a:xfrm>
        </p:spPr>
        <p:txBody>
          <a:bodyPr/>
          <a:lstStyle/>
          <a:p>
            <a:pPr eaLnBrk="1" hangingPunct="1"/>
            <a:r>
              <a:rPr lang="fr-FR" sz="2600"/>
              <a:t>Cette étude dans la région N est valable dans la région P, et en final on obtient:</a:t>
            </a:r>
          </a:p>
        </p:txBody>
      </p:sp>
      <p:sp>
        <p:nvSpPr>
          <p:cNvPr id="183301" name="Espace réservé du numéro de diapositive 5"/>
          <p:cNvSpPr>
            <a:spLocks noGrp="1"/>
          </p:cNvSpPr>
          <p:nvPr>
            <p:ph type="sldNum" sz="quarter" idx="12"/>
          </p:nvPr>
        </p:nvSpPr>
        <p:spPr>
          <a:noFill/>
        </p:spPr>
        <p:txBody>
          <a:bodyPr/>
          <a:lstStyle/>
          <a:p>
            <a:fld id="{C8A061C6-FCA2-4E6E-827F-4C52FBCEBF90}" type="slidenum">
              <a:rPr lang="fr-FR" altLang="en-US"/>
              <a:pPr/>
              <a:t>315</a:t>
            </a:fld>
            <a:endParaRPr lang="fr-FR" altLang="en-US"/>
          </a:p>
        </p:txBody>
      </p:sp>
      <p:sp>
        <p:nvSpPr>
          <p:cNvPr id="183304" name="Rectangle 4"/>
          <p:cNvSpPr>
            <a:spLocks noChangeArrowheads="1"/>
          </p:cNvSpPr>
          <p:nvPr/>
        </p:nvSpPr>
        <p:spPr bwMode="auto">
          <a:xfrm>
            <a:off x="4738688" y="3309938"/>
            <a:ext cx="9144000" cy="369332"/>
          </a:xfrm>
          <a:prstGeom prst="rect">
            <a:avLst/>
          </a:prstGeom>
          <a:noFill/>
          <a:ln w="9525">
            <a:noFill/>
            <a:miter lim="800000"/>
            <a:headEnd/>
            <a:tailEnd/>
          </a:ln>
        </p:spPr>
        <p:txBody>
          <a:bodyPr>
            <a:spAutoFit/>
          </a:bodyPr>
          <a:lstStyle/>
          <a:p>
            <a:endParaRPr lang="fr-FR"/>
          </a:p>
        </p:txBody>
      </p:sp>
      <p:graphicFrame>
        <p:nvGraphicFramePr>
          <p:cNvPr id="183298" name="Object 5"/>
          <p:cNvGraphicFramePr>
            <a:graphicFrameLocks noChangeAspect="1"/>
          </p:cNvGraphicFramePr>
          <p:nvPr/>
        </p:nvGraphicFramePr>
        <p:xfrm>
          <a:off x="2895600" y="3148014"/>
          <a:ext cx="6400800" cy="561975"/>
        </p:xfrm>
        <a:graphic>
          <a:graphicData uri="http://schemas.openxmlformats.org/presentationml/2006/ole">
            <mc:AlternateContent xmlns:mc="http://schemas.openxmlformats.org/markup-compatibility/2006">
              <mc:Choice xmlns:v="urn:schemas-microsoft-com:vml" Requires="v">
                <p:oleObj r:id="rId3" imgW="2717800" imgH="241300" progId="Equation.3">
                  <p:embed/>
                </p:oleObj>
              </mc:Choice>
              <mc:Fallback>
                <p:oleObj r:id="rId3" imgW="2717800" imgH="241300" progId="Equation.3">
                  <p:embed/>
                  <p:pic>
                    <p:nvPicPr>
                      <p:cNvPr id="18329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148014"/>
                        <a:ext cx="6400800"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5" name="Text Box 6"/>
          <p:cNvSpPr txBox="1">
            <a:spLocks noChangeArrowheads="1"/>
          </p:cNvSpPr>
          <p:nvPr/>
        </p:nvSpPr>
        <p:spPr bwMode="auto">
          <a:xfrm>
            <a:off x="2209801" y="3886200"/>
            <a:ext cx="2144713" cy="457200"/>
          </a:xfrm>
          <a:prstGeom prst="rect">
            <a:avLst/>
          </a:prstGeom>
          <a:noFill/>
          <a:ln w="9525">
            <a:noFill/>
            <a:miter lim="800000"/>
            <a:headEnd/>
            <a:tailEnd/>
          </a:ln>
        </p:spPr>
        <p:txBody>
          <a:bodyPr wrap="none">
            <a:spAutoFit/>
          </a:bodyPr>
          <a:lstStyle/>
          <a:p>
            <a:r>
              <a:rPr kumimoji="1" lang="fr-FR" sz="2400">
                <a:latin typeface="Times New Roman" pitchFamily="18" charset="0"/>
              </a:rPr>
              <a:t>Soit à partir de :</a:t>
            </a:r>
          </a:p>
        </p:txBody>
      </p:sp>
      <p:sp>
        <p:nvSpPr>
          <p:cNvPr id="183306" name="Rectangle 7"/>
          <p:cNvSpPr>
            <a:spLocks noChangeArrowheads="1"/>
          </p:cNvSpPr>
          <p:nvPr/>
        </p:nvSpPr>
        <p:spPr bwMode="auto">
          <a:xfrm>
            <a:off x="5757863" y="3224213"/>
            <a:ext cx="9144000" cy="369332"/>
          </a:xfrm>
          <a:prstGeom prst="rect">
            <a:avLst/>
          </a:prstGeom>
          <a:noFill/>
          <a:ln w="9525">
            <a:noFill/>
            <a:miter lim="800000"/>
            <a:headEnd/>
            <a:tailEnd/>
          </a:ln>
        </p:spPr>
        <p:txBody>
          <a:bodyPr>
            <a:spAutoFit/>
          </a:bodyPr>
          <a:lstStyle/>
          <a:p>
            <a:endParaRPr lang="fr-FR"/>
          </a:p>
        </p:txBody>
      </p:sp>
      <p:graphicFrame>
        <p:nvGraphicFramePr>
          <p:cNvPr id="183299" name="Object 8"/>
          <p:cNvGraphicFramePr>
            <a:graphicFrameLocks noChangeAspect="1"/>
          </p:cNvGraphicFramePr>
          <p:nvPr/>
        </p:nvGraphicFramePr>
        <p:xfrm>
          <a:off x="4876801" y="3597276"/>
          <a:ext cx="1609725" cy="974725"/>
        </p:xfrm>
        <a:graphic>
          <a:graphicData uri="http://schemas.openxmlformats.org/presentationml/2006/ole">
            <mc:AlternateContent xmlns:mc="http://schemas.openxmlformats.org/markup-compatibility/2006">
              <mc:Choice xmlns:v="urn:schemas-microsoft-com:vml" Requires="v">
                <p:oleObj r:id="rId5" imgW="672808" imgH="406224" progId="Equation.3">
                  <p:embed/>
                </p:oleObj>
              </mc:Choice>
              <mc:Fallback>
                <p:oleObj r:id="rId5" imgW="672808" imgH="406224" progId="Equation.3">
                  <p:embed/>
                  <p:pic>
                    <p:nvPicPr>
                      <p:cNvPr id="18329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3597276"/>
                        <a:ext cx="16097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7" name="Rectangle 9"/>
          <p:cNvSpPr>
            <a:spLocks noChangeArrowheads="1"/>
          </p:cNvSpPr>
          <p:nvPr/>
        </p:nvSpPr>
        <p:spPr bwMode="auto">
          <a:xfrm>
            <a:off x="4919663" y="3233738"/>
            <a:ext cx="9144000" cy="369332"/>
          </a:xfrm>
          <a:prstGeom prst="rect">
            <a:avLst/>
          </a:prstGeom>
          <a:noFill/>
          <a:ln w="9525">
            <a:noFill/>
            <a:miter lim="800000"/>
            <a:headEnd/>
            <a:tailEnd/>
          </a:ln>
        </p:spPr>
        <p:txBody>
          <a:bodyPr>
            <a:spAutoFit/>
          </a:bodyPr>
          <a:lstStyle/>
          <a:p>
            <a:endParaRPr lang="fr-FR"/>
          </a:p>
        </p:txBody>
      </p:sp>
      <p:graphicFrame>
        <p:nvGraphicFramePr>
          <p:cNvPr id="183300" name="Object 10"/>
          <p:cNvGraphicFramePr>
            <a:graphicFrameLocks noChangeAspect="1"/>
          </p:cNvGraphicFramePr>
          <p:nvPr/>
        </p:nvGraphicFramePr>
        <p:xfrm>
          <a:off x="4781550" y="4648201"/>
          <a:ext cx="5208588" cy="873125"/>
        </p:xfrm>
        <a:graphic>
          <a:graphicData uri="http://schemas.openxmlformats.org/presentationml/2006/ole">
            <mc:AlternateContent xmlns:mc="http://schemas.openxmlformats.org/markup-compatibility/2006">
              <mc:Choice xmlns:v="urn:schemas-microsoft-com:vml" Requires="v">
                <p:oleObj name="Equation" r:id="rId7" imgW="2323800" imgH="393480" progId="Equation.3">
                  <p:embed/>
                </p:oleObj>
              </mc:Choice>
              <mc:Fallback>
                <p:oleObj name="Equation" r:id="rId7" imgW="2323800" imgH="393480" progId="Equation.3">
                  <p:embed/>
                  <p:pic>
                    <p:nvPicPr>
                      <p:cNvPr id="18330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1550" y="4648201"/>
                        <a:ext cx="5208588" cy="8731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8" name="Freeform 11"/>
          <p:cNvSpPr>
            <a:spLocks/>
          </p:cNvSpPr>
          <p:nvPr/>
        </p:nvSpPr>
        <p:spPr bwMode="auto">
          <a:xfrm>
            <a:off x="6324600" y="5334000"/>
            <a:ext cx="1295400" cy="609600"/>
          </a:xfrm>
          <a:custGeom>
            <a:avLst/>
            <a:gdLst>
              <a:gd name="T0" fmla="*/ 0 w 816"/>
              <a:gd name="T1" fmla="*/ 384 h 384"/>
              <a:gd name="T2" fmla="*/ 624 w 816"/>
              <a:gd name="T3" fmla="*/ 288 h 384"/>
              <a:gd name="T4" fmla="*/ 816 w 816"/>
              <a:gd name="T5" fmla="*/ 0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244" y="368"/>
                  <a:pt x="488" y="352"/>
                  <a:pt x="624" y="288"/>
                </a:cubicBezTo>
                <a:cubicBezTo>
                  <a:pt x="760" y="224"/>
                  <a:pt x="788" y="112"/>
                  <a:pt x="816" y="0"/>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
        <p:nvSpPr>
          <p:cNvPr id="183309" name="Text Box 12"/>
          <p:cNvSpPr txBox="1">
            <a:spLocks noChangeArrowheads="1"/>
          </p:cNvSpPr>
          <p:nvPr/>
        </p:nvSpPr>
        <p:spPr bwMode="auto">
          <a:xfrm>
            <a:off x="2193926" y="5715001"/>
            <a:ext cx="3829895" cy="1138773"/>
          </a:xfrm>
          <a:prstGeom prst="rect">
            <a:avLst/>
          </a:prstGeom>
          <a:noFill/>
          <a:ln w="9525">
            <a:noFill/>
            <a:miter lim="800000"/>
            <a:headEnd/>
            <a:tailEnd/>
          </a:ln>
        </p:spPr>
        <p:txBody>
          <a:bodyPr wrap="none">
            <a:spAutoFit/>
          </a:bodyPr>
          <a:lstStyle/>
          <a:p>
            <a:r>
              <a:rPr kumimoji="1" lang="fr-FR" sz="2000">
                <a:latin typeface="Times New Roman" pitchFamily="18" charset="0"/>
              </a:rPr>
              <a:t>Facteur qui dépend de la géométrie</a:t>
            </a:r>
          </a:p>
          <a:p>
            <a:r>
              <a:rPr kumimoji="1" lang="fr-FR" sz="2000">
                <a:latin typeface="Times New Roman" pitchFamily="18" charset="0"/>
              </a:rPr>
              <a:t>		 (2/3 </a:t>
            </a:r>
            <a:r>
              <a:rPr kumimoji="1" lang="fr-FR" sz="2000">
                <a:latin typeface="Times New Roman" pitchFamily="18" charset="0"/>
                <a:sym typeface="Wingdings" pitchFamily="2" charset="2"/>
              </a:rPr>
              <a:t> </a:t>
            </a:r>
            <a:r>
              <a:rPr kumimoji="1" lang="fr-FR" sz="2400">
                <a:latin typeface="Times New Roman" pitchFamily="18" charset="0"/>
                <a:sym typeface="Wingdings" pitchFamily="2" charset="2"/>
              </a:rPr>
              <a:t>courte</a:t>
            </a:r>
            <a:r>
              <a:rPr kumimoji="1" lang="fr-FR" sz="2000">
                <a:latin typeface="Times New Roman" pitchFamily="18" charset="0"/>
                <a:sym typeface="Wingdings" pitchFamily="2" charset="2"/>
              </a:rPr>
              <a:t>)</a:t>
            </a:r>
          </a:p>
          <a:p>
            <a:r>
              <a:rPr kumimoji="1" lang="fr-FR" sz="2000">
                <a:latin typeface="Times New Roman" pitchFamily="18" charset="0"/>
                <a:sym typeface="Wingdings" pitchFamily="2" charset="2"/>
              </a:rPr>
              <a:t>		 (1/2  </a:t>
            </a:r>
            <a:r>
              <a:rPr kumimoji="1" lang="fr-FR" sz="2400">
                <a:latin typeface="Times New Roman" pitchFamily="18" charset="0"/>
                <a:sym typeface="Wingdings" pitchFamily="2" charset="2"/>
              </a:rPr>
              <a:t>longue</a:t>
            </a:r>
            <a:r>
              <a:rPr kumimoji="1" lang="fr-FR" sz="2000">
                <a:latin typeface="Times New Roman" pitchFamily="18" charset="0"/>
                <a:sym typeface="Wingdings" pitchFamily="2" charset="2"/>
              </a:rPr>
              <a:t>)</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2640013" y="765176"/>
            <a:ext cx="7772400" cy="568325"/>
          </a:xfrm>
        </p:spPr>
        <p:txBody>
          <a:bodyPr/>
          <a:lstStyle/>
          <a:p>
            <a:pPr eaLnBrk="1" hangingPunct="1">
              <a:defRPr/>
            </a:pPr>
            <a:r>
              <a:rPr lang="fr-FR" sz="2600" i="1">
                <a:effectLst>
                  <a:outerShdw blurRad="38100" dist="38100" dir="2700000" algn="tl">
                    <a:srgbClr val="C0C0C0"/>
                  </a:outerShdw>
                </a:effectLst>
              </a:rPr>
              <a:t>Capacité de diffusion ou de stockage</a:t>
            </a:r>
          </a:p>
        </p:txBody>
      </p:sp>
      <p:pic>
        <p:nvPicPr>
          <p:cNvPr id="344068" name="Picture 3"/>
          <p:cNvPicPr>
            <a:picLocks noGrp="1" noChangeAspect="1" noChangeArrowheads="1"/>
          </p:cNvPicPr>
          <p:nvPr>
            <p:ph idx="1"/>
          </p:nvPr>
        </p:nvPicPr>
        <p:blipFill>
          <a:blip r:embed="rId3" cstate="print"/>
          <a:stretch>
            <a:fillRect/>
          </a:stretch>
        </p:blipFill>
        <p:spPr>
          <a:xfrm>
            <a:off x="3352800" y="2398776"/>
            <a:ext cx="5486400" cy="3279648"/>
          </a:xfrm>
          <a:noFill/>
        </p:spPr>
      </p:pic>
      <p:sp>
        <p:nvSpPr>
          <p:cNvPr id="344066" name="Espace réservé du numéro de diapositive 5"/>
          <p:cNvSpPr>
            <a:spLocks noGrp="1"/>
          </p:cNvSpPr>
          <p:nvPr>
            <p:ph type="sldNum" sz="quarter" idx="12"/>
          </p:nvPr>
        </p:nvSpPr>
        <p:spPr>
          <a:noFill/>
        </p:spPr>
        <p:txBody>
          <a:bodyPr/>
          <a:lstStyle/>
          <a:p>
            <a:fld id="{EB2F0AE1-D70A-4F58-8539-38D28AEE2565}" type="slidenum">
              <a:rPr lang="fr-FR" altLang="en-US"/>
              <a:pPr/>
              <a:t>316</a:t>
            </a:fld>
            <a:endParaRPr lang="fr-FR" altLang="en-US"/>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2"/>
          <p:cNvSpPr>
            <a:spLocks noGrp="1" noChangeArrowheads="1"/>
          </p:cNvSpPr>
          <p:nvPr>
            <p:ph type="title"/>
          </p:nvPr>
        </p:nvSpPr>
        <p:spPr>
          <a:xfrm>
            <a:off x="2495550" y="765175"/>
            <a:ext cx="7772400" cy="712788"/>
          </a:xfrm>
        </p:spPr>
        <p:txBody>
          <a:bodyPr/>
          <a:lstStyle/>
          <a:p>
            <a:pPr eaLnBrk="1" hangingPunct="1"/>
            <a:r>
              <a:rPr lang="fr-FR" sz="3500"/>
              <a:t>Schéma équivalent jonction pn</a:t>
            </a:r>
          </a:p>
        </p:txBody>
      </p:sp>
      <p:sp>
        <p:nvSpPr>
          <p:cNvPr id="186371" name="Espace réservé du numéro de diapositive 4"/>
          <p:cNvSpPr>
            <a:spLocks noGrp="1"/>
          </p:cNvSpPr>
          <p:nvPr>
            <p:ph type="sldNum" sz="quarter" idx="12"/>
          </p:nvPr>
        </p:nvSpPr>
        <p:spPr>
          <a:noFill/>
        </p:spPr>
        <p:txBody>
          <a:bodyPr/>
          <a:lstStyle/>
          <a:p>
            <a:fld id="{C94B31F6-3D55-4D2A-B38C-03330202D0A0}" type="slidenum">
              <a:rPr lang="fr-FR" altLang="en-US"/>
              <a:pPr/>
              <a:t>317</a:t>
            </a:fld>
            <a:endParaRPr lang="fr-FR" altLang="en-US"/>
          </a:p>
        </p:txBody>
      </p:sp>
      <p:pic>
        <p:nvPicPr>
          <p:cNvPr id="186373" name="Picture 3"/>
          <p:cNvPicPr>
            <a:picLocks noChangeAspect="1" noChangeArrowheads="1"/>
          </p:cNvPicPr>
          <p:nvPr/>
        </p:nvPicPr>
        <p:blipFill>
          <a:blip r:embed="rId3" cstate="print"/>
          <a:srcRect/>
          <a:stretch>
            <a:fillRect/>
          </a:stretch>
        </p:blipFill>
        <p:spPr bwMode="auto">
          <a:xfrm>
            <a:off x="1774826" y="2060575"/>
            <a:ext cx="3762375" cy="3962400"/>
          </a:xfrm>
          <a:prstGeom prst="rect">
            <a:avLst/>
          </a:prstGeom>
          <a:noFill/>
          <a:ln w="9525">
            <a:solidFill>
              <a:srgbClr val="0000FF"/>
            </a:solidFill>
            <a:miter lim="800000"/>
            <a:headEnd/>
            <a:tailEnd/>
          </a:ln>
        </p:spPr>
      </p:pic>
      <p:graphicFrame>
        <p:nvGraphicFramePr>
          <p:cNvPr id="186370" name="Object 4"/>
          <p:cNvGraphicFramePr>
            <a:graphicFrameLocks noChangeAspect="1"/>
          </p:cNvGraphicFramePr>
          <p:nvPr/>
        </p:nvGraphicFramePr>
        <p:xfrm>
          <a:off x="5614988" y="2924175"/>
          <a:ext cx="4838700" cy="1981200"/>
        </p:xfrm>
        <a:graphic>
          <a:graphicData uri="http://schemas.openxmlformats.org/presentationml/2006/ole">
            <mc:AlternateContent xmlns:mc="http://schemas.openxmlformats.org/markup-compatibility/2006">
              <mc:Choice xmlns:v="urn:schemas-microsoft-com:vml" Requires="v">
                <p:oleObj name="Equation" r:id="rId4" imgW="3720960" imgH="1523880" progId="Equation.3">
                  <p:embed/>
                </p:oleObj>
              </mc:Choice>
              <mc:Fallback>
                <p:oleObj name="Equation" r:id="rId4" imgW="3720960" imgH="1523880" progId="Equation.3">
                  <p:embed/>
                  <p:pic>
                    <p:nvPicPr>
                      <p:cNvPr id="18637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2924175"/>
                        <a:ext cx="48387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234850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3"/>
          <p:cNvSpPr>
            <a:spLocks noGrp="1" noChangeArrowheads="1"/>
          </p:cNvSpPr>
          <p:nvPr>
            <p:ph type="title"/>
          </p:nvPr>
        </p:nvSpPr>
        <p:spPr>
          <a:xfrm>
            <a:off x="1992314" y="404813"/>
            <a:ext cx="7272337" cy="609600"/>
          </a:xfrm>
          <a:noFill/>
        </p:spPr>
        <p:txBody>
          <a:bodyPr>
            <a:normAutofit fontScale="90000"/>
          </a:bodyPr>
          <a:lstStyle/>
          <a:p>
            <a:pPr algn="ctr" eaLnBrk="1" hangingPunct="1"/>
            <a:r>
              <a:rPr lang="fr-FR"/>
              <a:t>Jonction PN en commutation</a:t>
            </a:r>
          </a:p>
        </p:txBody>
      </p:sp>
      <p:sp>
        <p:nvSpPr>
          <p:cNvPr id="345090" name="Espace réservé du numéro de diapositive 5"/>
          <p:cNvSpPr>
            <a:spLocks noGrp="1"/>
          </p:cNvSpPr>
          <p:nvPr>
            <p:ph type="sldNum" sz="quarter" idx="12"/>
          </p:nvPr>
        </p:nvSpPr>
        <p:spPr>
          <a:noFill/>
        </p:spPr>
        <p:txBody>
          <a:bodyPr/>
          <a:lstStyle/>
          <a:p>
            <a:fld id="{389D28CA-D257-4818-B031-8E6A12B5C948}" type="slidenum">
              <a:rPr lang="fr-FR" altLang="en-US"/>
              <a:pPr/>
              <a:t>318</a:t>
            </a:fld>
            <a:endParaRPr lang="fr-FR" altLang="en-US"/>
          </a:p>
        </p:txBody>
      </p:sp>
      <p:pic>
        <p:nvPicPr>
          <p:cNvPr id="345091" name="Picture 2"/>
          <p:cNvPicPr>
            <a:picLocks noChangeAspect="1" noChangeArrowheads="1"/>
          </p:cNvPicPr>
          <p:nvPr/>
        </p:nvPicPr>
        <p:blipFill>
          <a:blip r:embed="rId3" cstate="print"/>
          <a:srcRect/>
          <a:stretch>
            <a:fillRect/>
          </a:stretch>
        </p:blipFill>
        <p:spPr bwMode="auto">
          <a:xfrm>
            <a:off x="5402263" y="2836864"/>
            <a:ext cx="5086350" cy="3616325"/>
          </a:xfrm>
          <a:prstGeom prst="rect">
            <a:avLst/>
          </a:prstGeom>
          <a:noFill/>
          <a:ln w="9525">
            <a:noFill/>
            <a:miter lim="800000"/>
            <a:headEnd/>
            <a:tailEnd/>
          </a:ln>
        </p:spPr>
      </p:pic>
      <p:pic>
        <p:nvPicPr>
          <p:cNvPr id="345093" name="Picture 4"/>
          <p:cNvPicPr>
            <a:picLocks noChangeAspect="1" noChangeArrowheads="1"/>
          </p:cNvPicPr>
          <p:nvPr/>
        </p:nvPicPr>
        <p:blipFill>
          <a:blip r:embed="rId4" cstate="print"/>
          <a:srcRect/>
          <a:stretch>
            <a:fillRect/>
          </a:stretch>
        </p:blipFill>
        <p:spPr bwMode="auto">
          <a:xfrm>
            <a:off x="1631950" y="1341438"/>
            <a:ext cx="4895850" cy="2971800"/>
          </a:xfrm>
          <a:prstGeom prst="rect">
            <a:avLst/>
          </a:prstGeom>
          <a:noFill/>
          <a:ln w="9525">
            <a:noFill/>
            <a:miter lim="800000"/>
            <a:headEnd/>
            <a:tailEnd/>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6" name="Rectangle 2"/>
          <p:cNvSpPr>
            <a:spLocks noGrp="1" noChangeArrowheads="1"/>
          </p:cNvSpPr>
          <p:nvPr>
            <p:ph type="title"/>
          </p:nvPr>
        </p:nvSpPr>
        <p:spPr>
          <a:xfrm>
            <a:off x="1981200" y="122238"/>
            <a:ext cx="7543800" cy="690562"/>
          </a:xfrm>
        </p:spPr>
        <p:txBody>
          <a:bodyPr/>
          <a:lstStyle/>
          <a:p>
            <a:pPr algn="ctr" eaLnBrk="1" hangingPunct="1"/>
            <a:r>
              <a:rPr lang="fr-FR" sz="2600"/>
              <a:t>Jonction PN en commutation</a:t>
            </a:r>
          </a:p>
        </p:txBody>
      </p:sp>
      <p:sp>
        <p:nvSpPr>
          <p:cNvPr id="184325" name="Espace réservé du numéro de diapositive 5"/>
          <p:cNvSpPr>
            <a:spLocks noGrp="1"/>
          </p:cNvSpPr>
          <p:nvPr>
            <p:ph type="sldNum" sz="quarter" idx="12"/>
          </p:nvPr>
        </p:nvSpPr>
        <p:spPr>
          <a:noFill/>
        </p:spPr>
        <p:txBody>
          <a:bodyPr/>
          <a:lstStyle/>
          <a:p>
            <a:fld id="{2D92A7A0-668D-4F13-A62F-6E5E84F999AE}" type="slidenum">
              <a:rPr lang="fr-FR" altLang="en-US"/>
              <a:pPr/>
              <a:t>319</a:t>
            </a:fld>
            <a:endParaRPr lang="fr-FR" altLang="en-US"/>
          </a:p>
        </p:txBody>
      </p:sp>
      <p:pic>
        <p:nvPicPr>
          <p:cNvPr id="526339" name="Picture 3" descr="singh516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62201" y="1676400"/>
            <a:ext cx="3762375" cy="4933950"/>
          </a:xfrm>
          <a:prstGeom prst="rect">
            <a:avLst/>
          </a:prstGeom>
          <a:solidFill>
            <a:schemeClr val="tx2">
              <a:lumMod val="20000"/>
              <a:lumOff val="80000"/>
            </a:schemeClr>
          </a:solidFill>
          <a:effectLst>
            <a:outerShdw dist="107763" dir="13500000" algn="ctr" rotWithShape="0">
              <a:srgbClr val="808080"/>
            </a:outerShdw>
          </a:effectLst>
        </p:spPr>
      </p:pic>
      <p:pic>
        <p:nvPicPr>
          <p:cNvPr id="526340" name="Picture 4" descr="mathieu143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05600" y="1828800"/>
            <a:ext cx="3632200" cy="2590800"/>
          </a:xfrm>
          <a:prstGeom prst="rect">
            <a:avLst/>
          </a:prstGeom>
          <a:solidFill>
            <a:schemeClr val="accent1"/>
          </a:solidFill>
          <a:effectLst>
            <a:outerShdw dist="107763" dir="18900000" algn="ctr" rotWithShape="0">
              <a:srgbClr val="808080"/>
            </a:outerShdw>
          </a:effectLst>
        </p:spPr>
      </p:pic>
      <p:sp>
        <p:nvSpPr>
          <p:cNvPr id="184329" name="Line 5"/>
          <p:cNvSpPr>
            <a:spLocks noChangeShapeType="1"/>
          </p:cNvSpPr>
          <p:nvPr/>
        </p:nvSpPr>
        <p:spPr bwMode="auto">
          <a:xfrm>
            <a:off x="6172200" y="1600200"/>
            <a:ext cx="0" cy="4953000"/>
          </a:xfrm>
          <a:prstGeom prst="line">
            <a:avLst/>
          </a:prstGeom>
          <a:noFill/>
          <a:ln w="38100">
            <a:solidFill>
              <a:srgbClr val="0000FF"/>
            </a:solidFill>
            <a:miter lim="800000"/>
            <a:headEnd/>
            <a:tailEnd/>
          </a:ln>
        </p:spPr>
        <p:txBody>
          <a:bodyPr wrap="none"/>
          <a:lstStyle/>
          <a:p>
            <a:endParaRPr lang="fr-FR"/>
          </a:p>
        </p:txBody>
      </p:sp>
      <p:sp>
        <p:nvSpPr>
          <p:cNvPr id="184330" name="Text Box 6"/>
          <p:cNvSpPr txBox="1">
            <a:spLocks noChangeArrowheads="1"/>
          </p:cNvSpPr>
          <p:nvPr/>
        </p:nvSpPr>
        <p:spPr bwMode="auto">
          <a:xfrm>
            <a:off x="6461126" y="4457700"/>
            <a:ext cx="4206875" cy="915988"/>
          </a:xfrm>
          <a:prstGeom prst="rect">
            <a:avLst/>
          </a:prstGeom>
          <a:noFill/>
          <a:ln w="9525">
            <a:noFill/>
            <a:miter lim="800000"/>
            <a:headEnd/>
            <a:tailEnd/>
          </a:ln>
        </p:spPr>
        <p:txBody>
          <a:bodyPr>
            <a:spAutoFit/>
          </a:bodyPr>
          <a:lstStyle/>
          <a:p>
            <a:r>
              <a:rPr kumimoji="1" lang="fr-FR">
                <a:latin typeface="Times New Roman" pitchFamily="18" charset="0"/>
              </a:rPr>
              <a:t>Tant que l’excédent de trous en W</a:t>
            </a:r>
            <a:r>
              <a:rPr kumimoji="1" lang="fr-FR" baseline="-25000">
                <a:latin typeface="Times New Roman" pitchFamily="18" charset="0"/>
              </a:rPr>
              <a:t>n</a:t>
            </a:r>
            <a:r>
              <a:rPr kumimoji="1" lang="fr-FR">
                <a:latin typeface="Times New Roman" pitchFamily="18" charset="0"/>
              </a:rPr>
              <a:t> est positif</a:t>
            </a:r>
          </a:p>
          <a:p>
            <a:r>
              <a:rPr kumimoji="1" lang="fr-FR">
                <a:latin typeface="Times New Roman" pitchFamily="18" charset="0"/>
                <a:sym typeface="Wingdings" pitchFamily="2" charset="2"/>
              </a:rPr>
              <a:t> Diode polarisée en direct </a:t>
            </a:r>
          </a:p>
        </p:txBody>
      </p:sp>
      <p:sp>
        <p:nvSpPr>
          <p:cNvPr id="184331" name="Rectangle 7"/>
          <p:cNvSpPr>
            <a:spLocks noChangeArrowheads="1"/>
          </p:cNvSpPr>
          <p:nvPr/>
        </p:nvSpPr>
        <p:spPr bwMode="auto">
          <a:xfrm>
            <a:off x="5043488" y="3252788"/>
            <a:ext cx="9144000" cy="369332"/>
          </a:xfrm>
          <a:prstGeom prst="rect">
            <a:avLst/>
          </a:prstGeom>
          <a:noFill/>
          <a:ln w="9525">
            <a:noFill/>
            <a:miter lim="800000"/>
            <a:headEnd/>
            <a:tailEnd/>
          </a:ln>
        </p:spPr>
        <p:txBody>
          <a:bodyPr>
            <a:spAutoFit/>
          </a:bodyPr>
          <a:lstStyle/>
          <a:p>
            <a:endParaRPr lang="fr-FR"/>
          </a:p>
        </p:txBody>
      </p:sp>
      <p:graphicFrame>
        <p:nvGraphicFramePr>
          <p:cNvPr id="184322" name="Object 8"/>
          <p:cNvGraphicFramePr>
            <a:graphicFrameLocks noChangeAspect="1"/>
          </p:cNvGraphicFramePr>
          <p:nvPr/>
        </p:nvGraphicFramePr>
        <p:xfrm>
          <a:off x="7210426" y="5275264"/>
          <a:ext cx="2009775" cy="530225"/>
        </p:xfrm>
        <a:graphic>
          <a:graphicData uri="http://schemas.openxmlformats.org/presentationml/2006/ole">
            <mc:AlternateContent xmlns:mc="http://schemas.openxmlformats.org/markup-compatibility/2006">
              <mc:Choice xmlns:v="urn:schemas-microsoft-com:vml" Requires="v">
                <p:oleObj name="Equation" r:id="rId5" imgW="1333440" imgH="355320" progId="Equation.3">
                  <p:embed/>
                </p:oleObj>
              </mc:Choice>
              <mc:Fallback>
                <p:oleObj name="Equation" r:id="rId5" imgW="1333440" imgH="355320" progId="Equation.3">
                  <p:embed/>
                  <p:pic>
                    <p:nvPicPr>
                      <p:cNvPr id="184322"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6" y="5275264"/>
                        <a:ext cx="20097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32" name="Rectangle 9"/>
          <p:cNvSpPr>
            <a:spLocks noChangeArrowheads="1"/>
          </p:cNvSpPr>
          <p:nvPr/>
        </p:nvSpPr>
        <p:spPr bwMode="auto">
          <a:xfrm>
            <a:off x="5986463" y="3314700"/>
            <a:ext cx="9144000" cy="369332"/>
          </a:xfrm>
          <a:prstGeom prst="rect">
            <a:avLst/>
          </a:prstGeom>
          <a:noFill/>
          <a:ln w="9525">
            <a:noFill/>
            <a:miter lim="800000"/>
            <a:headEnd/>
            <a:tailEnd/>
          </a:ln>
        </p:spPr>
        <p:txBody>
          <a:bodyPr>
            <a:spAutoFit/>
          </a:bodyPr>
          <a:lstStyle/>
          <a:p>
            <a:endParaRPr lang="fr-FR"/>
          </a:p>
        </p:txBody>
      </p:sp>
      <p:graphicFrame>
        <p:nvGraphicFramePr>
          <p:cNvPr id="184323" name="Object 10"/>
          <p:cNvGraphicFramePr>
            <a:graphicFrameLocks noChangeAspect="1"/>
          </p:cNvGraphicFramePr>
          <p:nvPr/>
        </p:nvGraphicFramePr>
        <p:xfrm>
          <a:off x="6194426" y="5743575"/>
          <a:ext cx="511175" cy="533400"/>
        </p:xfrm>
        <a:graphic>
          <a:graphicData uri="http://schemas.openxmlformats.org/presentationml/2006/ole">
            <mc:AlternateContent xmlns:mc="http://schemas.openxmlformats.org/markup-compatibility/2006">
              <mc:Choice xmlns:v="urn:schemas-microsoft-com:vml" Requires="v">
                <p:oleObj r:id="rId7" imgW="215806" imgH="228501" progId="Equation.3">
                  <p:embed/>
                </p:oleObj>
              </mc:Choice>
              <mc:Fallback>
                <p:oleObj r:id="rId7" imgW="215806" imgH="228501" progId="Equation.3">
                  <p:embed/>
                  <p:pic>
                    <p:nvPicPr>
                      <p:cNvPr id="184323"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4426" y="5743575"/>
                        <a:ext cx="511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33" name="Text Box 11"/>
          <p:cNvSpPr txBox="1">
            <a:spLocks noChangeArrowheads="1"/>
          </p:cNvSpPr>
          <p:nvPr/>
        </p:nvSpPr>
        <p:spPr bwMode="auto">
          <a:xfrm>
            <a:off x="6553200" y="5819775"/>
            <a:ext cx="2616200" cy="457200"/>
          </a:xfrm>
          <a:prstGeom prst="rect">
            <a:avLst/>
          </a:prstGeom>
          <a:noFill/>
          <a:ln w="9525">
            <a:noFill/>
            <a:miter lim="800000"/>
            <a:headEnd/>
            <a:tailEnd/>
          </a:ln>
        </p:spPr>
        <p:txBody>
          <a:bodyPr wrap="none">
            <a:spAutoFit/>
          </a:bodyPr>
          <a:lstStyle/>
          <a:p>
            <a:r>
              <a:rPr kumimoji="1" lang="fr-FR" sz="2400">
                <a:latin typeface="Times New Roman" pitchFamily="18" charset="0"/>
                <a:sym typeface="Wingdings" pitchFamily="2" charset="2"/>
              </a:rPr>
              <a:t> </a:t>
            </a:r>
            <a:r>
              <a:rPr kumimoji="1" lang="fr-FR">
                <a:latin typeface="Times New Roman" pitchFamily="18" charset="0"/>
                <a:sym typeface="Wingdings" pitchFamily="2" charset="2"/>
              </a:rPr>
              <a:t>Temps de stockage </a:t>
            </a:r>
            <a:r>
              <a:rPr kumimoji="1" lang="fr-FR" i="1">
                <a:latin typeface="Times New Roman" pitchFamily="18" charset="0"/>
                <a:sym typeface="Wingdings" pitchFamily="2" charset="2"/>
              </a:rPr>
              <a:t>ie</a:t>
            </a:r>
            <a:r>
              <a:rPr kumimoji="1" lang="fr-FR">
                <a:latin typeface="Times New Roman" pitchFamily="18" charset="0"/>
                <a:sym typeface="Wingdings" pitchFamily="2" charset="2"/>
              </a:rPr>
              <a:t> </a:t>
            </a:r>
            <a:endParaRPr kumimoji="1" lang="fr-FR" i="1">
              <a:latin typeface="Times New Roman" pitchFamily="18" charset="0"/>
            </a:endParaRPr>
          </a:p>
        </p:txBody>
      </p:sp>
      <p:sp>
        <p:nvSpPr>
          <p:cNvPr id="184334" name="Rectangle 12"/>
          <p:cNvSpPr>
            <a:spLocks noChangeArrowheads="1"/>
          </p:cNvSpPr>
          <p:nvPr/>
        </p:nvSpPr>
        <p:spPr bwMode="auto">
          <a:xfrm>
            <a:off x="5715000" y="3314700"/>
            <a:ext cx="9144000" cy="369332"/>
          </a:xfrm>
          <a:prstGeom prst="rect">
            <a:avLst/>
          </a:prstGeom>
          <a:noFill/>
          <a:ln w="9525">
            <a:noFill/>
            <a:miter lim="800000"/>
            <a:headEnd/>
            <a:tailEnd/>
          </a:ln>
        </p:spPr>
        <p:txBody>
          <a:bodyPr>
            <a:spAutoFit/>
          </a:bodyPr>
          <a:lstStyle/>
          <a:p>
            <a:endParaRPr lang="fr-FR"/>
          </a:p>
        </p:txBody>
      </p:sp>
      <p:graphicFrame>
        <p:nvGraphicFramePr>
          <p:cNvPr id="184324" name="Object 13"/>
          <p:cNvGraphicFramePr>
            <a:graphicFrameLocks noChangeAspect="1"/>
          </p:cNvGraphicFramePr>
          <p:nvPr/>
        </p:nvGraphicFramePr>
        <p:xfrm>
          <a:off x="9045575" y="5895975"/>
          <a:ext cx="1417638" cy="412750"/>
        </p:xfrm>
        <a:graphic>
          <a:graphicData uri="http://schemas.openxmlformats.org/presentationml/2006/ole">
            <mc:AlternateContent xmlns:mc="http://schemas.openxmlformats.org/markup-compatibility/2006">
              <mc:Choice xmlns:v="urn:schemas-microsoft-com:vml" Requires="v">
                <p:oleObj name="Equation" r:id="rId9" imgW="787320" imgH="228600" progId="Equation.3">
                  <p:embed/>
                </p:oleObj>
              </mc:Choice>
              <mc:Fallback>
                <p:oleObj name="Equation" r:id="rId9" imgW="787320" imgH="228600" progId="Equation.3">
                  <p:embed/>
                  <p:pic>
                    <p:nvPicPr>
                      <p:cNvPr id="184324"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5575" y="5895975"/>
                        <a:ext cx="141763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35" name="Freeform 14"/>
          <p:cNvSpPr>
            <a:spLocks/>
          </p:cNvSpPr>
          <p:nvPr/>
        </p:nvSpPr>
        <p:spPr bwMode="auto">
          <a:xfrm>
            <a:off x="9067800" y="2438400"/>
            <a:ext cx="1409700" cy="3200400"/>
          </a:xfrm>
          <a:custGeom>
            <a:avLst/>
            <a:gdLst>
              <a:gd name="T0" fmla="*/ 624 w 888"/>
              <a:gd name="T1" fmla="*/ 2016 h 2016"/>
              <a:gd name="T2" fmla="*/ 864 w 888"/>
              <a:gd name="T3" fmla="*/ 816 h 2016"/>
              <a:gd name="T4" fmla="*/ 480 w 888"/>
              <a:gd name="T5" fmla="*/ 96 h 2016"/>
              <a:gd name="T6" fmla="*/ 0 w 888"/>
              <a:gd name="T7" fmla="*/ 240 h 2016"/>
              <a:gd name="T8" fmla="*/ 0 60000 65536"/>
              <a:gd name="T9" fmla="*/ 0 60000 65536"/>
              <a:gd name="T10" fmla="*/ 0 60000 65536"/>
              <a:gd name="T11" fmla="*/ 0 60000 65536"/>
              <a:gd name="T12" fmla="*/ 0 w 888"/>
              <a:gd name="T13" fmla="*/ 0 h 2016"/>
              <a:gd name="T14" fmla="*/ 888 w 888"/>
              <a:gd name="T15" fmla="*/ 2016 h 2016"/>
            </a:gdLst>
            <a:ahLst/>
            <a:cxnLst>
              <a:cxn ang="T8">
                <a:pos x="T0" y="T1"/>
              </a:cxn>
              <a:cxn ang="T9">
                <a:pos x="T2" y="T3"/>
              </a:cxn>
              <a:cxn ang="T10">
                <a:pos x="T4" y="T5"/>
              </a:cxn>
              <a:cxn ang="T11">
                <a:pos x="T6" y="T7"/>
              </a:cxn>
            </a:cxnLst>
            <a:rect l="T12" t="T13" r="T14" b="T15"/>
            <a:pathLst>
              <a:path w="888" h="2016">
                <a:moveTo>
                  <a:pt x="624" y="2016"/>
                </a:moveTo>
                <a:cubicBezTo>
                  <a:pt x="756" y="1576"/>
                  <a:pt x="888" y="1136"/>
                  <a:pt x="864" y="816"/>
                </a:cubicBezTo>
                <a:cubicBezTo>
                  <a:pt x="840" y="496"/>
                  <a:pt x="624" y="192"/>
                  <a:pt x="480" y="96"/>
                </a:cubicBezTo>
                <a:cubicBezTo>
                  <a:pt x="336" y="0"/>
                  <a:pt x="80" y="216"/>
                  <a:pt x="0" y="240"/>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
        <p:nvSpPr>
          <p:cNvPr id="184336" name="Text Box 15"/>
          <p:cNvSpPr txBox="1">
            <a:spLocks noChangeArrowheads="1"/>
          </p:cNvSpPr>
          <p:nvPr/>
        </p:nvSpPr>
        <p:spPr bwMode="auto">
          <a:xfrm>
            <a:off x="7146926" y="4095750"/>
            <a:ext cx="423863" cy="336550"/>
          </a:xfrm>
          <a:prstGeom prst="rect">
            <a:avLst/>
          </a:prstGeom>
          <a:solidFill>
            <a:schemeClr val="accent1"/>
          </a:solidFill>
          <a:ln w="9525">
            <a:noFill/>
            <a:miter lim="800000"/>
            <a:headEnd/>
            <a:tailEnd/>
          </a:ln>
        </p:spPr>
        <p:txBody>
          <a:bodyPr wrap="none">
            <a:spAutoFit/>
          </a:bodyPr>
          <a:lstStyle/>
          <a:p>
            <a:r>
              <a:rPr kumimoji="1" lang="fr-FR" sz="1600" i="1">
                <a:latin typeface="Times New Roman" pitchFamily="18" charset="0"/>
              </a:rPr>
              <a:t>W</a:t>
            </a:r>
            <a:r>
              <a:rPr kumimoji="1" lang="fr-FR" sz="1600" i="1" baseline="-25000">
                <a:latin typeface="Times New Roman" pitchFamily="18" charset="0"/>
              </a:rPr>
              <a:t>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19536" y="1340768"/>
            <a:ext cx="8541443" cy="5400600"/>
          </a:xfrm>
        </p:spPr>
        <p:txBody>
          <a:bodyPr>
            <a:normAutofit fontScale="92500" lnSpcReduction="10000"/>
          </a:bodyPr>
          <a:lstStyle/>
          <a:p>
            <a:r>
              <a:rPr lang="en-US" dirty="0"/>
              <a:t>Un plan </a:t>
            </a:r>
            <a:r>
              <a:rPr lang="en-US" dirty="0" err="1"/>
              <a:t>réticulaire</a:t>
            </a:r>
            <a:r>
              <a:rPr lang="en-US" dirty="0"/>
              <a:t> (</a:t>
            </a:r>
            <a:r>
              <a:rPr lang="en-US" dirty="0" err="1"/>
              <a:t>hkl</a:t>
            </a:r>
            <a:r>
              <a:rPr lang="en-US" dirty="0"/>
              <a:t>) </a:t>
            </a:r>
            <a:r>
              <a:rPr lang="en-US" dirty="0" err="1"/>
              <a:t>est</a:t>
            </a:r>
            <a:r>
              <a:rPr lang="en-US" dirty="0"/>
              <a:t> </a:t>
            </a:r>
            <a:r>
              <a:rPr lang="en-US" dirty="0" err="1"/>
              <a:t>défini</a:t>
            </a:r>
            <a:r>
              <a:rPr lang="en-US" dirty="0"/>
              <a:t> par </a:t>
            </a:r>
            <a:r>
              <a:rPr lang="en-US" dirty="0" err="1"/>
              <a:t>une</a:t>
            </a:r>
            <a:r>
              <a:rPr lang="en-US" dirty="0"/>
              <a:t> </a:t>
            </a:r>
            <a:r>
              <a:rPr lang="en-US" dirty="0" err="1"/>
              <a:t>équation</a:t>
            </a:r>
            <a:r>
              <a:rPr lang="en-US" dirty="0"/>
              <a:t>:</a:t>
            </a:r>
          </a:p>
          <a:p>
            <a:endParaRPr lang="en-US" dirty="0"/>
          </a:p>
          <a:p>
            <a:endParaRPr lang="en-US" dirty="0"/>
          </a:p>
          <a:p>
            <a:endParaRPr lang="en-US" dirty="0"/>
          </a:p>
          <a:p>
            <a:endParaRPr lang="en-US" dirty="0"/>
          </a:p>
          <a:p>
            <a:r>
              <a:rPr lang="en-US" dirty="0" err="1"/>
              <a:t>Coordonnées</a:t>
            </a:r>
            <a:r>
              <a:rPr lang="en-US" dirty="0"/>
              <a:t> </a:t>
            </a:r>
            <a:r>
              <a:rPr lang="en-US" dirty="0" err="1"/>
              <a:t>vraies</a:t>
            </a:r>
            <a:r>
              <a:rPr lang="en-US" dirty="0"/>
              <a:t>                  </a:t>
            </a:r>
            <a:r>
              <a:rPr lang="en-US" dirty="0" err="1"/>
              <a:t>donc</a:t>
            </a:r>
            <a:endParaRPr lang="en-US" dirty="0"/>
          </a:p>
          <a:p>
            <a:pPr marL="0" indent="0">
              <a:buNone/>
            </a:pPr>
            <a:endParaRPr lang="en-US" dirty="0"/>
          </a:p>
          <a:p>
            <a:pPr marL="0" indent="0">
              <a:buNone/>
            </a:pPr>
            <a:endParaRPr lang="en-US" dirty="0"/>
          </a:p>
          <a:p>
            <a:pPr marL="0" indent="0">
              <a:buNone/>
            </a:pPr>
            <a:endParaRPr lang="en-US" dirty="0"/>
          </a:p>
          <a:p>
            <a:r>
              <a:rPr lang="en-US" dirty="0"/>
              <a:t>Ce </a:t>
            </a:r>
            <a:r>
              <a:rPr lang="en-US" dirty="0" err="1"/>
              <a:t>polynome</a:t>
            </a:r>
            <a:r>
              <a:rPr lang="en-US" dirty="0"/>
              <a:t> </a:t>
            </a:r>
            <a:r>
              <a:rPr lang="en-US" dirty="0" err="1"/>
              <a:t>peut</a:t>
            </a:r>
            <a:r>
              <a:rPr lang="en-US" dirty="0"/>
              <a:t> </a:t>
            </a:r>
            <a:r>
              <a:rPr lang="en-US" dirty="0" err="1"/>
              <a:t>prendre</a:t>
            </a:r>
            <a:r>
              <a:rPr lang="en-US" dirty="0"/>
              <a:t> </a:t>
            </a:r>
            <a:r>
              <a:rPr lang="en-US" dirty="0" err="1"/>
              <a:t>toutes</a:t>
            </a:r>
            <a:r>
              <a:rPr lang="en-US" dirty="0"/>
              <a:t> les </a:t>
            </a:r>
            <a:r>
              <a:rPr lang="en-US" dirty="0" err="1"/>
              <a:t>valeurs</a:t>
            </a:r>
            <a:r>
              <a:rPr lang="en-US" dirty="0"/>
              <a:t> </a:t>
            </a:r>
            <a:r>
              <a:rPr lang="en-US" dirty="0" err="1"/>
              <a:t>entières</a:t>
            </a:r>
            <a:r>
              <a:rPr lang="en-US" dirty="0"/>
              <a:t> </a:t>
            </a:r>
            <a:r>
              <a:rPr lang="en-US" dirty="0" err="1"/>
              <a:t>sucessives</a:t>
            </a:r>
            <a:r>
              <a:rPr lang="en-US" dirty="0"/>
              <a:t> &lt;0,&gt;0 et 0, </a:t>
            </a:r>
            <a:r>
              <a:rPr lang="en-US" dirty="0" err="1"/>
              <a:t>ie</a:t>
            </a:r>
            <a:r>
              <a:rPr lang="en-US" dirty="0"/>
              <a:t> s&lt;0, &gt;0 et 0</a:t>
            </a:r>
          </a:p>
          <a:p>
            <a:pPr lvl="1"/>
            <a:r>
              <a:rPr lang="en-US" dirty="0"/>
              <a:t>s=0 </a:t>
            </a:r>
            <a:r>
              <a:rPr lang="en-US" dirty="0">
                <a:sym typeface="Wingdings" panose="05000000000000000000" pitchFamily="2" charset="2"/>
              </a:rPr>
              <a:t> plan passant par </a:t>
            </a:r>
            <a:r>
              <a:rPr lang="en-US" dirty="0" err="1">
                <a:sym typeface="Wingdings" panose="05000000000000000000" pitchFamily="2" charset="2"/>
              </a:rPr>
              <a:t>l’origine</a:t>
            </a:r>
            <a:endParaRPr lang="en-US" dirty="0">
              <a:sym typeface="Wingdings" panose="05000000000000000000" pitchFamily="2" charset="2"/>
            </a:endParaRPr>
          </a:p>
          <a:p>
            <a:pPr lvl="1"/>
            <a:r>
              <a:rPr lang="en-US" dirty="0">
                <a:sym typeface="Wingdings" panose="05000000000000000000" pitchFamily="2" charset="2"/>
              </a:rPr>
              <a:t>s=N  plan </a:t>
            </a:r>
            <a:r>
              <a:rPr lang="en-US" dirty="0" err="1">
                <a:sym typeface="Wingdings" panose="05000000000000000000" pitchFamily="2" charset="2"/>
              </a:rPr>
              <a:t>coupant</a:t>
            </a:r>
            <a:r>
              <a:rPr lang="en-US" dirty="0">
                <a:sym typeface="Wingdings" panose="05000000000000000000" pitchFamily="2" charset="2"/>
              </a:rPr>
              <a:t> x </a:t>
            </a:r>
            <a:r>
              <a:rPr lang="en-US" dirty="0" err="1">
                <a:sym typeface="Wingdings" panose="05000000000000000000" pitchFamily="2" charset="2"/>
              </a:rPr>
              <a:t>en</a:t>
            </a:r>
            <a:r>
              <a:rPr lang="en-US" dirty="0">
                <a:sym typeface="Wingdings" panose="05000000000000000000" pitchFamily="2" charset="2"/>
              </a:rPr>
              <a:t>   </a:t>
            </a:r>
            <a:r>
              <a:rPr lang="en-US" b="1" dirty="0">
                <a:solidFill>
                  <a:srgbClr val="FF0000"/>
                </a:solidFill>
                <a:sym typeface="Wingdings" panose="05000000000000000000" pitchFamily="2" charset="2"/>
              </a:rPr>
              <a:t>?</a:t>
            </a:r>
            <a:r>
              <a:rPr lang="en-US" dirty="0">
                <a:sym typeface="Wingdings" panose="05000000000000000000" pitchFamily="2" charset="2"/>
              </a:rPr>
              <a:t> ,  y </a:t>
            </a:r>
            <a:r>
              <a:rPr lang="en-US" dirty="0" err="1">
                <a:sym typeface="Wingdings" panose="05000000000000000000" pitchFamily="2" charset="2"/>
              </a:rPr>
              <a:t>en</a:t>
            </a:r>
            <a:r>
              <a:rPr lang="en-US" dirty="0">
                <a:sym typeface="Wingdings" panose="05000000000000000000" pitchFamily="2" charset="2"/>
              </a:rPr>
              <a:t>     </a:t>
            </a:r>
            <a:r>
              <a:rPr lang="en-US" b="1" dirty="0">
                <a:solidFill>
                  <a:srgbClr val="FF0000"/>
                </a:solidFill>
                <a:sym typeface="Wingdings" panose="05000000000000000000" pitchFamily="2" charset="2"/>
              </a:rPr>
              <a:t>?</a:t>
            </a:r>
            <a:r>
              <a:rPr lang="en-US" dirty="0">
                <a:sym typeface="Wingdings" panose="05000000000000000000" pitchFamily="2" charset="2"/>
              </a:rPr>
              <a:t> ,  z </a:t>
            </a:r>
            <a:r>
              <a:rPr lang="en-US" dirty="0" err="1">
                <a:sym typeface="Wingdings" panose="05000000000000000000" pitchFamily="2" charset="2"/>
              </a:rPr>
              <a:t>en</a:t>
            </a:r>
            <a:r>
              <a:rPr lang="en-US" dirty="0">
                <a:sym typeface="Wingdings" panose="05000000000000000000" pitchFamily="2" charset="2"/>
              </a:rPr>
              <a:t>  </a:t>
            </a:r>
            <a:r>
              <a:rPr lang="en-US" b="1" dirty="0">
                <a:solidFill>
                  <a:srgbClr val="FF0000"/>
                </a:solidFill>
                <a:sym typeface="Wingdings" panose="05000000000000000000" pitchFamily="2" charset="2"/>
              </a:rPr>
              <a:t>?</a:t>
            </a:r>
          </a:p>
          <a:p>
            <a:pPr lvl="1"/>
            <a:r>
              <a:rPr lang="en-US" dirty="0" err="1">
                <a:sym typeface="Wingdings" panose="05000000000000000000" pitchFamily="2" charset="2"/>
              </a:rPr>
              <a:t>Exemple</a:t>
            </a:r>
            <a:r>
              <a:rPr lang="en-US" dirty="0">
                <a:sym typeface="Wingdings" panose="05000000000000000000" pitchFamily="2" charset="2"/>
              </a:rPr>
              <a:t> : plan qui coupe x </a:t>
            </a:r>
            <a:r>
              <a:rPr lang="en-US" dirty="0" err="1">
                <a:sym typeface="Wingdings" panose="05000000000000000000" pitchFamily="2" charset="2"/>
              </a:rPr>
              <a:t>en</a:t>
            </a:r>
            <a:r>
              <a:rPr lang="en-US" dirty="0">
                <a:sym typeface="Wingdings" panose="05000000000000000000" pitchFamily="2" charset="2"/>
              </a:rPr>
              <a:t> 3a, y </a:t>
            </a:r>
            <a:r>
              <a:rPr lang="en-US" dirty="0" err="1">
                <a:sym typeface="Wingdings" panose="05000000000000000000" pitchFamily="2" charset="2"/>
              </a:rPr>
              <a:t>en</a:t>
            </a:r>
            <a:r>
              <a:rPr lang="en-US" dirty="0">
                <a:sym typeface="Wingdings" panose="05000000000000000000" pitchFamily="2" charset="2"/>
              </a:rPr>
              <a:t> 2b, z </a:t>
            </a:r>
            <a:r>
              <a:rPr lang="en-US" dirty="0" err="1">
                <a:sym typeface="Wingdings" panose="05000000000000000000" pitchFamily="2" charset="2"/>
              </a:rPr>
              <a:t>en</a:t>
            </a:r>
            <a:r>
              <a:rPr lang="en-US" dirty="0">
                <a:sym typeface="Wingdings" panose="05000000000000000000" pitchFamily="2" charset="2"/>
              </a:rPr>
              <a:t> 2c   </a:t>
            </a:r>
            <a:r>
              <a:rPr lang="en-US" dirty="0" err="1">
                <a:sym typeface="Wingdings" panose="05000000000000000000" pitchFamily="2" charset="2"/>
              </a:rPr>
              <a:t>équation</a:t>
            </a:r>
            <a:r>
              <a:rPr lang="en-US" dirty="0">
                <a:sym typeface="Wingdings" panose="05000000000000000000" pitchFamily="2" charset="2"/>
              </a:rPr>
              <a:t> du plan?</a:t>
            </a:r>
            <a:endParaRPr lang="en-US" dirty="0"/>
          </a:p>
          <a:p>
            <a:pPr marL="0" indent="0">
              <a:buNone/>
            </a:pPr>
            <a:r>
              <a:rPr lang="en-US" dirty="0"/>
              <a:t> </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32</a:t>
            </a:fld>
            <a:endParaRPr lang="fr-FR" altLang="en-US"/>
          </a:p>
        </p:txBody>
      </p:sp>
      <p:sp>
        <p:nvSpPr>
          <p:cNvPr id="5" name="Rectangle 2"/>
          <p:cNvSpPr>
            <a:spLocks noGrp="1" noChangeArrowheads="1"/>
          </p:cNvSpPr>
          <p:nvPr>
            <p:ph type="title"/>
          </p:nvPr>
        </p:nvSpPr>
        <p:spPr>
          <a:xfrm>
            <a:off x="1981200" y="122238"/>
            <a:ext cx="7543800" cy="1295400"/>
          </a:xfrm>
        </p:spPr>
        <p:txBody>
          <a:bodyPr/>
          <a:lstStyle/>
          <a:p>
            <a:pPr eaLnBrk="1" hangingPunct="1"/>
            <a:r>
              <a:rPr lang="fr-FR" dirty="0"/>
              <a:t>Plan cristallin d’indices (</a:t>
            </a:r>
            <a:r>
              <a:rPr lang="fr-FR" dirty="0" err="1"/>
              <a:t>h,k,l</a:t>
            </a:r>
            <a:r>
              <a:rPr lang="fr-FR" dirty="0"/>
              <a:t>)</a:t>
            </a:r>
          </a:p>
        </p:txBody>
      </p:sp>
      <p:graphicFrame>
        <p:nvGraphicFramePr>
          <p:cNvPr id="6" name="Objet 5"/>
          <p:cNvGraphicFramePr>
            <a:graphicFrameLocks noChangeAspect="1"/>
          </p:cNvGraphicFramePr>
          <p:nvPr>
            <p:extLst>
              <p:ext uri="{D42A27DB-BD31-4B8C-83A1-F6EECF244321}">
                <p14:modId xmlns:p14="http://schemas.microsoft.com/office/powerpoint/2010/main" val="2710465331"/>
              </p:ext>
            </p:extLst>
          </p:nvPr>
        </p:nvGraphicFramePr>
        <p:xfrm>
          <a:off x="4538614" y="2293881"/>
          <a:ext cx="2003425" cy="363537"/>
        </p:xfrm>
        <a:graphic>
          <a:graphicData uri="http://schemas.openxmlformats.org/presentationml/2006/ole">
            <mc:AlternateContent xmlns:mc="http://schemas.openxmlformats.org/markup-compatibility/2006">
              <mc:Choice xmlns:v="urn:schemas-microsoft-com:vml" Requires="v">
                <p:oleObj name="Équation" r:id="rId2" imgW="977760" imgH="177480" progId="Equation.3">
                  <p:embed/>
                </p:oleObj>
              </mc:Choice>
              <mc:Fallback>
                <p:oleObj name="Équation" r:id="rId2" imgW="977760" imgH="177480" progId="Equation.3">
                  <p:embed/>
                  <p:pic>
                    <p:nvPicPr>
                      <p:cNvPr id="6" name="Objet 5"/>
                      <p:cNvPicPr>
                        <a:picLocks noChangeAspect="1" noChangeArrowheads="1"/>
                      </p:cNvPicPr>
                      <p:nvPr/>
                    </p:nvPicPr>
                    <p:blipFill>
                      <a:blip r:embed="rId3"/>
                      <a:srcRect/>
                      <a:stretch>
                        <a:fillRect/>
                      </a:stretch>
                    </p:blipFill>
                    <p:spPr bwMode="auto">
                      <a:xfrm>
                        <a:off x="4538614" y="2293881"/>
                        <a:ext cx="20034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ZoneTexte 6"/>
          <p:cNvSpPr txBox="1"/>
          <p:nvPr/>
        </p:nvSpPr>
        <p:spPr>
          <a:xfrm>
            <a:off x="7110214" y="2127855"/>
            <a:ext cx="4099173" cy="830997"/>
          </a:xfrm>
          <a:prstGeom prst="rect">
            <a:avLst/>
          </a:prstGeom>
          <a:noFill/>
        </p:spPr>
        <p:txBody>
          <a:bodyPr wrap="square" rtlCol="0">
            <a:spAutoFit/>
          </a:bodyPr>
          <a:lstStyle/>
          <a:p>
            <a:r>
              <a:rPr lang="fr-FR" sz="1600" dirty="0" err="1"/>
              <a:t>u,v,w</a:t>
            </a:r>
            <a:r>
              <a:rPr lang="fr-FR" sz="1600" dirty="0"/>
              <a:t> entiers quelconques</a:t>
            </a:r>
          </a:p>
          <a:p>
            <a:r>
              <a:rPr lang="fr-FR" sz="1600" dirty="0" err="1"/>
              <a:t>h,k,l</a:t>
            </a:r>
            <a:r>
              <a:rPr lang="fr-FR" sz="1600" dirty="0"/>
              <a:t> entiers premiers entre eux</a:t>
            </a:r>
          </a:p>
          <a:p>
            <a:r>
              <a:rPr lang="fr-FR" sz="1600" dirty="0" err="1"/>
              <a:t>u,v,w</a:t>
            </a:r>
            <a:r>
              <a:rPr lang="fr-FR" sz="1600" dirty="0"/>
              <a:t> coordonnées numériques des nœuds</a:t>
            </a:r>
          </a:p>
        </p:txBody>
      </p:sp>
      <p:graphicFrame>
        <p:nvGraphicFramePr>
          <p:cNvPr id="8" name="Objet 7"/>
          <p:cNvGraphicFramePr>
            <a:graphicFrameLocks noChangeAspect="1"/>
          </p:cNvGraphicFramePr>
          <p:nvPr>
            <p:extLst>
              <p:ext uri="{D42A27DB-BD31-4B8C-83A1-F6EECF244321}">
                <p14:modId xmlns:p14="http://schemas.microsoft.com/office/powerpoint/2010/main" val="3363411689"/>
              </p:ext>
            </p:extLst>
          </p:nvPr>
        </p:nvGraphicFramePr>
        <p:xfrm>
          <a:off x="4943872" y="3138066"/>
          <a:ext cx="989012" cy="519112"/>
        </p:xfrm>
        <a:graphic>
          <a:graphicData uri="http://schemas.openxmlformats.org/presentationml/2006/ole">
            <mc:AlternateContent xmlns:mc="http://schemas.openxmlformats.org/markup-compatibility/2006">
              <mc:Choice xmlns:v="urn:schemas-microsoft-com:vml" Requires="v">
                <p:oleObj name="Équation" r:id="rId4" imgW="482400" imgH="253800" progId="Equation.3">
                  <p:embed/>
                </p:oleObj>
              </mc:Choice>
              <mc:Fallback>
                <p:oleObj name="Équation" r:id="rId4" imgW="482400" imgH="253800" progId="Equation.3">
                  <p:embed/>
                  <p:pic>
                    <p:nvPicPr>
                      <p:cNvPr id="8" name="Objet 7"/>
                      <p:cNvPicPr>
                        <a:picLocks noChangeAspect="1" noChangeArrowheads="1"/>
                      </p:cNvPicPr>
                      <p:nvPr/>
                    </p:nvPicPr>
                    <p:blipFill>
                      <a:blip r:embed="rId5"/>
                      <a:srcRect/>
                      <a:stretch>
                        <a:fillRect/>
                      </a:stretch>
                    </p:blipFill>
                    <p:spPr bwMode="auto">
                      <a:xfrm>
                        <a:off x="4943872" y="3138066"/>
                        <a:ext cx="9890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t 8"/>
          <p:cNvGraphicFramePr>
            <a:graphicFrameLocks noChangeAspect="1"/>
          </p:cNvGraphicFramePr>
          <p:nvPr>
            <p:extLst>
              <p:ext uri="{D42A27DB-BD31-4B8C-83A1-F6EECF244321}">
                <p14:modId xmlns:p14="http://schemas.microsoft.com/office/powerpoint/2010/main" val="3754813565"/>
              </p:ext>
            </p:extLst>
          </p:nvPr>
        </p:nvGraphicFramePr>
        <p:xfrm>
          <a:off x="7025356" y="2995191"/>
          <a:ext cx="781050" cy="804862"/>
        </p:xfrm>
        <a:graphic>
          <a:graphicData uri="http://schemas.openxmlformats.org/presentationml/2006/ole">
            <mc:AlternateContent xmlns:mc="http://schemas.openxmlformats.org/markup-compatibility/2006">
              <mc:Choice xmlns:v="urn:schemas-microsoft-com:vml" Requires="v">
                <p:oleObj name="Équation" r:id="rId6" imgW="380880" imgH="393480" progId="Equation.3">
                  <p:embed/>
                </p:oleObj>
              </mc:Choice>
              <mc:Fallback>
                <p:oleObj name="Équation" r:id="rId6" imgW="380880" imgH="393480" progId="Equation.3">
                  <p:embed/>
                  <p:pic>
                    <p:nvPicPr>
                      <p:cNvPr id="9" name="Objet 8"/>
                      <p:cNvPicPr>
                        <a:picLocks noChangeAspect="1" noChangeArrowheads="1"/>
                      </p:cNvPicPr>
                      <p:nvPr/>
                    </p:nvPicPr>
                    <p:blipFill>
                      <a:blip r:embed="rId7"/>
                      <a:srcRect/>
                      <a:stretch>
                        <a:fillRect/>
                      </a:stretch>
                    </p:blipFill>
                    <p:spPr bwMode="auto">
                      <a:xfrm>
                        <a:off x="7025356" y="2995191"/>
                        <a:ext cx="78105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t 9"/>
          <p:cNvGraphicFramePr>
            <a:graphicFrameLocks noChangeAspect="1"/>
          </p:cNvGraphicFramePr>
          <p:nvPr>
            <p:extLst>
              <p:ext uri="{D42A27DB-BD31-4B8C-83A1-F6EECF244321}">
                <p14:modId xmlns:p14="http://schemas.microsoft.com/office/powerpoint/2010/main" val="3582399990"/>
              </p:ext>
            </p:extLst>
          </p:nvPr>
        </p:nvGraphicFramePr>
        <p:xfrm>
          <a:off x="4511825" y="3717032"/>
          <a:ext cx="2290763" cy="804862"/>
        </p:xfrm>
        <a:graphic>
          <a:graphicData uri="http://schemas.openxmlformats.org/presentationml/2006/ole">
            <mc:AlternateContent xmlns:mc="http://schemas.openxmlformats.org/markup-compatibility/2006">
              <mc:Choice xmlns:v="urn:schemas-microsoft-com:vml" Requires="v">
                <p:oleObj name="Équation" r:id="rId8" imgW="1117440" imgH="393480" progId="Equation.3">
                  <p:embed/>
                </p:oleObj>
              </mc:Choice>
              <mc:Fallback>
                <p:oleObj name="Équation" r:id="rId8" imgW="1117440" imgH="393480" progId="Equation.3">
                  <p:embed/>
                  <p:pic>
                    <p:nvPicPr>
                      <p:cNvPr id="10" name="Objet 9"/>
                      <p:cNvPicPr>
                        <a:picLocks noChangeAspect="1" noChangeArrowheads="1"/>
                      </p:cNvPicPr>
                      <p:nvPr/>
                    </p:nvPicPr>
                    <p:blipFill>
                      <a:blip r:embed="rId9"/>
                      <a:srcRect/>
                      <a:stretch>
                        <a:fillRect/>
                      </a:stretch>
                    </p:blipFill>
                    <p:spPr bwMode="auto">
                      <a:xfrm>
                        <a:off x="4511825" y="3717032"/>
                        <a:ext cx="22907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311486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2"/>
          <p:cNvSpPr>
            <a:spLocks noGrp="1" noChangeArrowheads="1"/>
          </p:cNvSpPr>
          <p:nvPr>
            <p:ph type="title"/>
          </p:nvPr>
        </p:nvSpPr>
        <p:spPr>
          <a:xfrm>
            <a:off x="1981200" y="122239"/>
            <a:ext cx="7543800" cy="814387"/>
          </a:xfrm>
        </p:spPr>
        <p:txBody>
          <a:bodyPr/>
          <a:lstStyle/>
          <a:p>
            <a:pPr algn="ctr" eaLnBrk="1" hangingPunct="1"/>
            <a:r>
              <a:rPr lang="fr-FR" sz="3000"/>
              <a:t>Jonction PN en commutation</a:t>
            </a:r>
          </a:p>
        </p:txBody>
      </p:sp>
      <p:sp>
        <p:nvSpPr>
          <p:cNvPr id="185350" name="Rectangle 3"/>
          <p:cNvSpPr>
            <a:spLocks noGrp="1" noChangeArrowheads="1"/>
          </p:cNvSpPr>
          <p:nvPr>
            <p:ph idx="1"/>
          </p:nvPr>
        </p:nvSpPr>
        <p:spPr/>
        <p:txBody>
          <a:bodyPr/>
          <a:lstStyle/>
          <a:p>
            <a:pPr eaLnBrk="1" hangingPunct="1"/>
            <a:r>
              <a:rPr lang="fr-FR"/>
              <a:t>Problème majeur dans les composants à porteurs minoritaires:</a:t>
            </a:r>
          </a:p>
          <a:p>
            <a:pPr lvl="1" eaLnBrk="1" hangingPunct="1"/>
            <a:r>
              <a:rPr lang="fr-FR"/>
              <a:t>Expression du temps de stockage:</a:t>
            </a:r>
          </a:p>
          <a:p>
            <a:pPr lvl="1" eaLnBrk="1" hangingPunct="1"/>
            <a:endParaRPr lang="fr-FR"/>
          </a:p>
          <a:p>
            <a:pPr lvl="1" eaLnBrk="1" hangingPunct="1"/>
            <a:endParaRPr lang="fr-FR"/>
          </a:p>
          <a:p>
            <a:pPr lvl="1" eaLnBrk="1" hangingPunct="1"/>
            <a:endParaRPr lang="fr-FR"/>
          </a:p>
          <a:p>
            <a:pPr lvl="1" eaLnBrk="1" hangingPunct="1"/>
            <a:r>
              <a:rPr lang="fr-FR"/>
              <a:t>Expression du temps de descente</a:t>
            </a:r>
          </a:p>
        </p:txBody>
      </p:sp>
      <p:sp>
        <p:nvSpPr>
          <p:cNvPr id="185348" name="Espace réservé du numéro de diapositive 5"/>
          <p:cNvSpPr>
            <a:spLocks noGrp="1"/>
          </p:cNvSpPr>
          <p:nvPr>
            <p:ph type="sldNum" sz="quarter" idx="12"/>
          </p:nvPr>
        </p:nvSpPr>
        <p:spPr>
          <a:noFill/>
        </p:spPr>
        <p:txBody>
          <a:bodyPr/>
          <a:lstStyle/>
          <a:p>
            <a:fld id="{8CADF389-7D0B-45B8-B916-AC36C3900882}" type="slidenum">
              <a:rPr lang="fr-FR" altLang="en-US"/>
              <a:pPr/>
              <a:t>320</a:t>
            </a:fld>
            <a:endParaRPr lang="fr-FR" altLang="en-US"/>
          </a:p>
        </p:txBody>
      </p:sp>
      <p:graphicFrame>
        <p:nvGraphicFramePr>
          <p:cNvPr id="185346" name="Object 4"/>
          <p:cNvGraphicFramePr>
            <a:graphicFrameLocks noChangeAspect="1"/>
          </p:cNvGraphicFramePr>
          <p:nvPr>
            <p:extLst>
              <p:ext uri="{D42A27DB-BD31-4B8C-83A1-F6EECF244321}">
                <p14:modId xmlns:p14="http://schemas.microsoft.com/office/powerpoint/2010/main" val="1593374036"/>
              </p:ext>
            </p:extLst>
          </p:nvPr>
        </p:nvGraphicFramePr>
        <p:xfrm>
          <a:off x="4151785" y="2852937"/>
          <a:ext cx="4403725" cy="1006475"/>
        </p:xfrm>
        <a:graphic>
          <a:graphicData uri="http://schemas.openxmlformats.org/presentationml/2006/ole">
            <mc:AlternateContent xmlns:mc="http://schemas.openxmlformats.org/markup-compatibility/2006">
              <mc:Choice xmlns:v="urn:schemas-microsoft-com:vml" Requires="v">
                <p:oleObj name="Equation" r:id="rId3" imgW="2222280" imgH="507960" progId="Equation.3">
                  <p:embed/>
                </p:oleObj>
              </mc:Choice>
              <mc:Fallback>
                <p:oleObj name="Equation" r:id="rId3" imgW="2222280" imgH="507960" progId="Equation.3">
                  <p:embed/>
                  <p:pic>
                    <p:nvPicPr>
                      <p:cNvPr id="18534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85" y="2852937"/>
                        <a:ext cx="4403725" cy="1006475"/>
                      </a:xfrm>
                      <a:prstGeom prst="rect">
                        <a:avLst/>
                      </a:prstGeom>
                      <a:solidFill>
                        <a:schemeClr val="tx2">
                          <a:lumMod val="20000"/>
                          <a:lumOff val="80000"/>
                        </a:schemeClr>
                      </a:solidFill>
                      <a:ln w="9525">
                        <a:solidFill>
                          <a:srgbClr val="0000FF"/>
                        </a:solidFill>
                        <a:miter lim="800000"/>
                        <a:headEnd/>
                        <a:tailEnd/>
                      </a:ln>
                    </p:spPr>
                  </p:pic>
                </p:oleObj>
              </mc:Fallback>
            </mc:AlternateContent>
          </a:graphicData>
        </a:graphic>
      </p:graphicFrame>
      <p:graphicFrame>
        <p:nvGraphicFramePr>
          <p:cNvPr id="185347" name="Object 5"/>
          <p:cNvGraphicFramePr>
            <a:graphicFrameLocks noChangeAspect="1"/>
          </p:cNvGraphicFramePr>
          <p:nvPr>
            <p:extLst>
              <p:ext uri="{D42A27DB-BD31-4B8C-83A1-F6EECF244321}">
                <p14:modId xmlns:p14="http://schemas.microsoft.com/office/powerpoint/2010/main" val="3642499712"/>
              </p:ext>
            </p:extLst>
          </p:nvPr>
        </p:nvGraphicFramePr>
        <p:xfrm>
          <a:off x="4079776" y="4509120"/>
          <a:ext cx="4724400" cy="920750"/>
        </p:xfrm>
        <a:graphic>
          <a:graphicData uri="http://schemas.openxmlformats.org/presentationml/2006/ole">
            <mc:AlternateContent xmlns:mc="http://schemas.openxmlformats.org/markup-compatibility/2006">
              <mc:Choice xmlns:v="urn:schemas-microsoft-com:vml" Requires="v">
                <p:oleObj name="Equation" r:id="rId5" imgW="2476440" imgH="482400" progId="Equation.3">
                  <p:embed/>
                </p:oleObj>
              </mc:Choice>
              <mc:Fallback>
                <p:oleObj name="Equation" r:id="rId5" imgW="2476440" imgH="482400" progId="Equation.3">
                  <p:embed/>
                  <p:pic>
                    <p:nvPicPr>
                      <p:cNvPr id="18534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776" y="4509120"/>
                        <a:ext cx="4724400" cy="920750"/>
                      </a:xfrm>
                      <a:prstGeom prst="rect">
                        <a:avLst/>
                      </a:prstGeom>
                      <a:solidFill>
                        <a:schemeClr val="tx2">
                          <a:lumMod val="20000"/>
                          <a:lumOff val="80000"/>
                        </a:schemeClr>
                      </a:solidFill>
                      <a:ln w="9525">
                        <a:solidFill>
                          <a:srgbClr val="0000FF"/>
                        </a:solidFill>
                        <a:miter lim="800000"/>
                        <a:headEnd/>
                        <a:tailEnd/>
                      </a:ln>
                    </p:spPr>
                  </p:pic>
                </p:oleObj>
              </mc:Fallback>
            </mc:AlternateContent>
          </a:graphicData>
        </a:graphic>
      </p:graphicFrame>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2"/>
          <p:cNvSpPr>
            <a:spLocks noGrp="1" noChangeArrowheads="1"/>
          </p:cNvSpPr>
          <p:nvPr>
            <p:ph type="title"/>
          </p:nvPr>
        </p:nvSpPr>
        <p:spPr>
          <a:xfrm>
            <a:off x="1981200" y="122239"/>
            <a:ext cx="7543800" cy="777875"/>
          </a:xfrm>
        </p:spPr>
        <p:txBody>
          <a:bodyPr/>
          <a:lstStyle/>
          <a:p>
            <a:pPr algn="ctr" eaLnBrk="1" hangingPunct="1"/>
            <a:r>
              <a:rPr lang="fr-FR" sz="2600"/>
              <a:t>Diode Tunnel – diode Backward</a:t>
            </a:r>
          </a:p>
        </p:txBody>
      </p:sp>
      <p:sp>
        <p:nvSpPr>
          <p:cNvPr id="187396" name="Espace réservé du numéro de diapositive 5"/>
          <p:cNvSpPr>
            <a:spLocks noGrp="1"/>
          </p:cNvSpPr>
          <p:nvPr>
            <p:ph type="sldNum" sz="quarter" idx="12"/>
          </p:nvPr>
        </p:nvSpPr>
        <p:spPr>
          <a:noFill/>
        </p:spPr>
        <p:txBody>
          <a:bodyPr/>
          <a:lstStyle/>
          <a:p>
            <a:fld id="{C0E22BE0-9D89-4F12-A062-F4F90D626D35}" type="slidenum">
              <a:rPr lang="fr-FR" altLang="en-US"/>
              <a:pPr/>
              <a:t>321</a:t>
            </a:fld>
            <a:endParaRPr lang="fr-FR" altLang="en-US"/>
          </a:p>
        </p:txBody>
      </p:sp>
      <p:pic>
        <p:nvPicPr>
          <p:cNvPr id="187398" name="Picture 3" descr="ngo61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676400"/>
            <a:ext cx="4267200" cy="2070100"/>
          </a:xfrm>
          <a:prstGeom prst="rect">
            <a:avLst/>
          </a:prstGeom>
          <a:noFill/>
          <a:ln w="9525">
            <a:noFill/>
            <a:miter lim="800000"/>
            <a:headEnd/>
            <a:tailEnd/>
          </a:ln>
        </p:spPr>
      </p:pic>
      <p:pic>
        <p:nvPicPr>
          <p:cNvPr id="187399" name="Picture 4" descr="ngo62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4419600"/>
            <a:ext cx="2495550" cy="2165350"/>
          </a:xfrm>
          <a:prstGeom prst="rect">
            <a:avLst/>
          </a:prstGeom>
          <a:noFill/>
          <a:ln w="9525">
            <a:noFill/>
            <a:miter lim="800000"/>
            <a:headEnd/>
            <a:tailEnd/>
          </a:ln>
        </p:spPr>
      </p:pic>
      <p:sp>
        <p:nvSpPr>
          <p:cNvPr id="187400" name="Rectangle 5"/>
          <p:cNvSpPr>
            <a:spLocks noChangeArrowheads="1"/>
          </p:cNvSpPr>
          <p:nvPr/>
        </p:nvSpPr>
        <p:spPr bwMode="auto">
          <a:xfrm>
            <a:off x="5300663" y="3138488"/>
            <a:ext cx="9144000" cy="369332"/>
          </a:xfrm>
          <a:prstGeom prst="rect">
            <a:avLst/>
          </a:prstGeom>
          <a:noFill/>
          <a:ln w="9525">
            <a:noFill/>
            <a:miter lim="800000"/>
            <a:headEnd/>
            <a:tailEnd/>
          </a:ln>
        </p:spPr>
        <p:txBody>
          <a:bodyPr>
            <a:spAutoFit/>
          </a:bodyPr>
          <a:lstStyle/>
          <a:p>
            <a:endParaRPr lang="fr-FR"/>
          </a:p>
        </p:txBody>
      </p:sp>
      <p:graphicFrame>
        <p:nvGraphicFramePr>
          <p:cNvPr id="187394" name="Object 6"/>
          <p:cNvGraphicFramePr>
            <a:graphicFrameLocks noChangeAspect="1"/>
          </p:cNvGraphicFramePr>
          <p:nvPr/>
        </p:nvGraphicFramePr>
        <p:xfrm>
          <a:off x="4500564" y="5181601"/>
          <a:ext cx="2219325" cy="809625"/>
        </p:xfrm>
        <a:graphic>
          <a:graphicData uri="http://schemas.openxmlformats.org/presentationml/2006/ole">
            <mc:AlternateContent xmlns:mc="http://schemas.openxmlformats.org/markup-compatibility/2006">
              <mc:Choice xmlns:v="urn:schemas-microsoft-com:vml" Requires="v">
                <p:oleObj r:id="rId5" imgW="1586811" imgH="583947" progId="Equation.3">
                  <p:embed/>
                </p:oleObj>
              </mc:Choice>
              <mc:Fallback>
                <p:oleObj r:id="rId5" imgW="1586811" imgH="583947" progId="Equation.3">
                  <p:embed/>
                  <p:pic>
                    <p:nvPicPr>
                      <p:cNvPr id="18739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4" y="5181601"/>
                        <a:ext cx="2219325" cy="809625"/>
                      </a:xfrm>
                      <a:prstGeom prst="rect">
                        <a:avLst/>
                      </a:prstGeom>
                      <a:solidFill>
                        <a:schemeClr val="accent2"/>
                      </a:solidFill>
                    </p:spPr>
                  </p:pic>
                </p:oleObj>
              </mc:Fallback>
            </mc:AlternateContent>
          </a:graphicData>
        </a:graphic>
      </p:graphicFrame>
      <p:sp>
        <p:nvSpPr>
          <p:cNvPr id="187401" name="Rectangle 7"/>
          <p:cNvSpPr>
            <a:spLocks noChangeArrowheads="1"/>
          </p:cNvSpPr>
          <p:nvPr/>
        </p:nvSpPr>
        <p:spPr bwMode="auto">
          <a:xfrm>
            <a:off x="5253038" y="3176588"/>
            <a:ext cx="9144000" cy="369332"/>
          </a:xfrm>
          <a:prstGeom prst="rect">
            <a:avLst/>
          </a:prstGeom>
          <a:noFill/>
          <a:ln w="9525">
            <a:noFill/>
            <a:miter lim="800000"/>
            <a:headEnd/>
            <a:tailEnd/>
          </a:ln>
        </p:spPr>
        <p:txBody>
          <a:bodyPr>
            <a:spAutoFit/>
          </a:bodyPr>
          <a:lstStyle/>
          <a:p>
            <a:endParaRPr lang="fr-FR"/>
          </a:p>
        </p:txBody>
      </p:sp>
      <p:graphicFrame>
        <p:nvGraphicFramePr>
          <p:cNvPr id="187395" name="Object 8"/>
          <p:cNvGraphicFramePr>
            <a:graphicFrameLocks noChangeAspect="1"/>
          </p:cNvGraphicFramePr>
          <p:nvPr/>
        </p:nvGraphicFramePr>
        <p:xfrm>
          <a:off x="2667001" y="3810001"/>
          <a:ext cx="2581275" cy="771525"/>
        </p:xfrm>
        <a:graphic>
          <a:graphicData uri="http://schemas.openxmlformats.org/presentationml/2006/ole">
            <mc:AlternateContent xmlns:mc="http://schemas.openxmlformats.org/markup-compatibility/2006">
              <mc:Choice xmlns:v="urn:schemas-microsoft-com:vml" Requires="v">
                <p:oleObj r:id="rId7" imgW="1689100" imgH="508000" progId="Equation.3">
                  <p:embed/>
                </p:oleObj>
              </mc:Choice>
              <mc:Fallback>
                <p:oleObj r:id="rId7" imgW="1689100" imgH="508000" progId="Equation.3">
                  <p:embed/>
                  <p:pic>
                    <p:nvPicPr>
                      <p:cNvPr id="187395"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810001"/>
                        <a:ext cx="2581275" cy="771525"/>
                      </a:xfrm>
                      <a:prstGeom prst="rect">
                        <a:avLst/>
                      </a:prstGeom>
                      <a:solidFill>
                        <a:schemeClr val="accent1"/>
                      </a:solidFill>
                    </p:spPr>
                  </p:pic>
                </p:oleObj>
              </mc:Fallback>
            </mc:AlternateContent>
          </a:graphicData>
        </a:graphic>
      </p:graphicFrame>
      <p:sp>
        <p:nvSpPr>
          <p:cNvPr id="187402" name="Oval 9"/>
          <p:cNvSpPr>
            <a:spLocks noChangeArrowheads="1"/>
          </p:cNvSpPr>
          <p:nvPr/>
        </p:nvSpPr>
        <p:spPr bwMode="auto">
          <a:xfrm>
            <a:off x="3238500" y="2805113"/>
            <a:ext cx="152400" cy="152400"/>
          </a:xfrm>
          <a:prstGeom prst="ellipse">
            <a:avLst/>
          </a:prstGeom>
          <a:solidFill>
            <a:srgbClr val="33CC33"/>
          </a:solidFill>
          <a:ln w="9525">
            <a:solidFill>
              <a:schemeClr val="tx1"/>
            </a:solidFill>
            <a:miter lim="800000"/>
            <a:headEnd/>
            <a:tailEnd/>
          </a:ln>
        </p:spPr>
        <p:txBody>
          <a:bodyPr wrap="none" anchor="ctr"/>
          <a:lstStyle/>
          <a:p>
            <a:endParaRPr lang="fr-FR"/>
          </a:p>
        </p:txBody>
      </p:sp>
      <p:sp>
        <p:nvSpPr>
          <p:cNvPr id="187403" name="Oval 10"/>
          <p:cNvSpPr>
            <a:spLocks noChangeArrowheads="1"/>
          </p:cNvSpPr>
          <p:nvPr/>
        </p:nvSpPr>
        <p:spPr bwMode="auto">
          <a:xfrm>
            <a:off x="2314575" y="2976563"/>
            <a:ext cx="152400" cy="152400"/>
          </a:xfrm>
          <a:prstGeom prst="ellipse">
            <a:avLst/>
          </a:prstGeom>
          <a:solidFill>
            <a:srgbClr val="FF3300"/>
          </a:solidFill>
          <a:ln w="9525">
            <a:solidFill>
              <a:schemeClr val="tx1"/>
            </a:solidFill>
            <a:miter lim="800000"/>
            <a:headEnd/>
            <a:tailEnd/>
          </a:ln>
        </p:spPr>
        <p:txBody>
          <a:bodyPr wrap="none" anchor="ctr"/>
          <a:lstStyle/>
          <a:p>
            <a:endParaRPr lang="fr-FR"/>
          </a:p>
        </p:txBody>
      </p:sp>
      <p:sp>
        <p:nvSpPr>
          <p:cNvPr id="187404" name="Oval 11"/>
          <p:cNvSpPr>
            <a:spLocks noChangeArrowheads="1"/>
          </p:cNvSpPr>
          <p:nvPr/>
        </p:nvSpPr>
        <p:spPr bwMode="auto">
          <a:xfrm>
            <a:off x="3667125" y="2224088"/>
            <a:ext cx="152400" cy="152400"/>
          </a:xfrm>
          <a:prstGeom prst="ellipse">
            <a:avLst/>
          </a:prstGeom>
          <a:solidFill>
            <a:schemeClr val="tx2"/>
          </a:solidFill>
          <a:ln w="9525">
            <a:solidFill>
              <a:schemeClr val="tx1"/>
            </a:solidFill>
            <a:miter lim="800000"/>
            <a:headEnd/>
            <a:tailEnd/>
          </a:ln>
        </p:spPr>
        <p:txBody>
          <a:bodyPr wrap="none" anchor="ctr"/>
          <a:lstStyle/>
          <a:p>
            <a:endParaRPr lang="fr-FR"/>
          </a:p>
        </p:txBody>
      </p:sp>
      <p:sp>
        <p:nvSpPr>
          <p:cNvPr id="187405" name="Oval 12"/>
          <p:cNvSpPr>
            <a:spLocks noChangeArrowheads="1"/>
          </p:cNvSpPr>
          <p:nvPr/>
        </p:nvSpPr>
        <p:spPr bwMode="auto">
          <a:xfrm>
            <a:off x="2714625" y="2052638"/>
            <a:ext cx="152400" cy="152400"/>
          </a:xfrm>
          <a:prstGeom prst="ellipse">
            <a:avLst/>
          </a:prstGeom>
          <a:solidFill>
            <a:schemeClr val="accent2"/>
          </a:solidFill>
          <a:ln w="9525">
            <a:solidFill>
              <a:schemeClr val="tx1"/>
            </a:solidFill>
            <a:miter lim="800000"/>
            <a:headEnd/>
            <a:tailEnd/>
          </a:ln>
        </p:spPr>
        <p:txBody>
          <a:bodyPr wrap="none" anchor="ctr"/>
          <a:lstStyle/>
          <a:p>
            <a:endParaRPr lang="fr-FR"/>
          </a:p>
        </p:txBody>
      </p:sp>
      <p:sp>
        <p:nvSpPr>
          <p:cNvPr id="187406" name="Oval 13"/>
          <p:cNvSpPr>
            <a:spLocks noChangeArrowheads="1"/>
          </p:cNvSpPr>
          <p:nvPr/>
        </p:nvSpPr>
        <p:spPr bwMode="auto">
          <a:xfrm>
            <a:off x="2200275" y="3305175"/>
            <a:ext cx="152400" cy="152400"/>
          </a:xfrm>
          <a:prstGeom prst="ellipse">
            <a:avLst/>
          </a:prstGeom>
          <a:solidFill>
            <a:srgbClr val="0000FF"/>
          </a:solidFill>
          <a:ln w="9525">
            <a:solidFill>
              <a:schemeClr val="tx1"/>
            </a:solidFill>
            <a:miter lim="800000"/>
            <a:headEnd/>
            <a:tailEnd/>
          </a:ln>
        </p:spPr>
        <p:txBody>
          <a:bodyPr wrap="none" anchor="ctr"/>
          <a:lstStyle/>
          <a:p>
            <a:endParaRPr lang="fr-FR"/>
          </a:p>
        </p:txBody>
      </p:sp>
      <p:grpSp>
        <p:nvGrpSpPr>
          <p:cNvPr id="187407" name="Group 14"/>
          <p:cNvGrpSpPr>
            <a:grpSpLocks/>
          </p:cNvGrpSpPr>
          <p:nvPr/>
        </p:nvGrpSpPr>
        <p:grpSpPr bwMode="auto">
          <a:xfrm>
            <a:off x="6772275" y="1666876"/>
            <a:ext cx="3810000" cy="4848225"/>
            <a:chOff x="3306" y="1104"/>
            <a:chExt cx="2400" cy="3054"/>
          </a:xfrm>
          <a:solidFill>
            <a:schemeClr val="bg1"/>
          </a:solidFill>
        </p:grpSpPr>
        <p:pic>
          <p:nvPicPr>
            <p:cNvPr id="187408" name="Picture 15" descr="ngo64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306" y="1104"/>
              <a:ext cx="2400" cy="3054"/>
            </a:xfrm>
            <a:prstGeom prst="rect">
              <a:avLst/>
            </a:prstGeom>
            <a:grpFill/>
            <a:ln w="9525">
              <a:noFill/>
              <a:miter lim="800000"/>
              <a:headEnd/>
              <a:tailEnd/>
            </a:ln>
          </p:spPr>
        </p:pic>
        <p:sp>
          <p:nvSpPr>
            <p:cNvPr id="187409" name="Text Box 16"/>
            <p:cNvSpPr txBox="1">
              <a:spLocks noChangeArrowheads="1"/>
            </p:cNvSpPr>
            <p:nvPr/>
          </p:nvSpPr>
          <p:spPr bwMode="auto">
            <a:xfrm>
              <a:off x="5298" y="1200"/>
              <a:ext cx="329" cy="288"/>
            </a:xfrm>
            <a:prstGeom prst="rect">
              <a:avLst/>
            </a:prstGeom>
            <a:grpFill/>
            <a:ln w="9525">
              <a:noFill/>
              <a:miter lim="800000"/>
              <a:headEnd/>
              <a:tailEnd/>
            </a:ln>
          </p:spPr>
          <p:txBody>
            <a:bodyPr wrap="none">
              <a:spAutoFit/>
            </a:bodyPr>
            <a:lstStyle/>
            <a:p>
              <a:r>
                <a:rPr kumimoji="1" lang="fr-FR" sz="2400">
                  <a:latin typeface="Times New Roman" pitchFamily="18" charset="0"/>
                </a:rPr>
                <a:t>(a)</a:t>
              </a:r>
            </a:p>
          </p:txBody>
        </p:sp>
        <p:sp>
          <p:nvSpPr>
            <p:cNvPr id="187410" name="Text Box 17"/>
            <p:cNvSpPr txBox="1">
              <a:spLocks noChangeArrowheads="1"/>
            </p:cNvSpPr>
            <p:nvPr/>
          </p:nvSpPr>
          <p:spPr bwMode="auto">
            <a:xfrm>
              <a:off x="5298" y="3840"/>
              <a:ext cx="329" cy="288"/>
            </a:xfrm>
            <a:prstGeom prst="rect">
              <a:avLst/>
            </a:prstGeom>
            <a:grpFill/>
            <a:ln w="9525">
              <a:noFill/>
              <a:miter lim="800000"/>
              <a:headEnd/>
              <a:tailEnd/>
            </a:ln>
          </p:spPr>
          <p:txBody>
            <a:bodyPr wrap="none">
              <a:spAutoFit/>
            </a:bodyPr>
            <a:lstStyle/>
            <a:p>
              <a:r>
                <a:rPr kumimoji="1" lang="fr-FR" sz="2400">
                  <a:solidFill>
                    <a:schemeClr val="bg1"/>
                  </a:solidFill>
                  <a:latin typeface="Times New Roman" pitchFamily="18" charset="0"/>
                </a:rPr>
                <a:t>(e)</a:t>
              </a:r>
            </a:p>
          </p:txBody>
        </p:sp>
        <p:sp>
          <p:nvSpPr>
            <p:cNvPr id="187411" name="Text Box 18"/>
            <p:cNvSpPr txBox="1">
              <a:spLocks noChangeArrowheads="1"/>
            </p:cNvSpPr>
            <p:nvPr/>
          </p:nvSpPr>
          <p:spPr bwMode="auto">
            <a:xfrm>
              <a:off x="5298" y="3264"/>
              <a:ext cx="340" cy="288"/>
            </a:xfrm>
            <a:prstGeom prst="rect">
              <a:avLst/>
            </a:prstGeom>
            <a:grpFill/>
            <a:ln w="9525">
              <a:noFill/>
              <a:miter lim="800000"/>
              <a:headEnd/>
              <a:tailEnd/>
            </a:ln>
          </p:spPr>
          <p:txBody>
            <a:bodyPr wrap="none">
              <a:spAutoFit/>
            </a:bodyPr>
            <a:lstStyle/>
            <a:p>
              <a:r>
                <a:rPr kumimoji="1" lang="fr-FR" sz="2400">
                  <a:latin typeface="Times New Roman" pitchFamily="18" charset="0"/>
                </a:rPr>
                <a:t>(d)</a:t>
              </a:r>
            </a:p>
          </p:txBody>
        </p:sp>
        <p:sp>
          <p:nvSpPr>
            <p:cNvPr id="187412" name="Text Box 19"/>
            <p:cNvSpPr txBox="1">
              <a:spLocks noChangeArrowheads="1"/>
            </p:cNvSpPr>
            <p:nvPr/>
          </p:nvSpPr>
          <p:spPr bwMode="auto">
            <a:xfrm>
              <a:off x="5298" y="2640"/>
              <a:ext cx="329" cy="288"/>
            </a:xfrm>
            <a:prstGeom prst="rect">
              <a:avLst/>
            </a:prstGeom>
            <a:grpFill/>
            <a:ln w="9525">
              <a:noFill/>
              <a:miter lim="800000"/>
              <a:headEnd/>
              <a:tailEnd/>
            </a:ln>
          </p:spPr>
          <p:txBody>
            <a:bodyPr wrap="none">
              <a:spAutoFit/>
            </a:bodyPr>
            <a:lstStyle/>
            <a:p>
              <a:r>
                <a:rPr kumimoji="1" lang="fr-FR" sz="2400">
                  <a:latin typeface="Times New Roman" pitchFamily="18" charset="0"/>
                </a:rPr>
                <a:t>(c)</a:t>
              </a:r>
            </a:p>
          </p:txBody>
        </p:sp>
        <p:sp>
          <p:nvSpPr>
            <p:cNvPr id="187413" name="Text Box 20"/>
            <p:cNvSpPr txBox="1">
              <a:spLocks noChangeArrowheads="1"/>
            </p:cNvSpPr>
            <p:nvPr/>
          </p:nvSpPr>
          <p:spPr bwMode="auto">
            <a:xfrm>
              <a:off x="5298" y="1920"/>
              <a:ext cx="343" cy="291"/>
            </a:xfrm>
            <a:prstGeom prst="rect">
              <a:avLst/>
            </a:prstGeom>
            <a:grpFill/>
            <a:ln w="9525">
              <a:noFill/>
              <a:miter lim="800000"/>
              <a:headEnd/>
              <a:tailEnd/>
            </a:ln>
          </p:spPr>
          <p:txBody>
            <a:bodyPr wrap="none">
              <a:spAutoFit/>
            </a:bodyPr>
            <a:lstStyle/>
            <a:p>
              <a:r>
                <a:rPr kumimoji="1" lang="fr-FR" sz="2400" dirty="0">
                  <a:latin typeface="Times New Roman" pitchFamily="18" charset="0"/>
                </a:rPr>
                <a:t>(b)</a:t>
              </a:r>
            </a:p>
          </p:txBody>
        </p:sp>
      </p:gr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ChangeArrowheads="1"/>
          </p:cNvSpPr>
          <p:nvPr>
            <p:ph type="title"/>
          </p:nvPr>
        </p:nvSpPr>
        <p:spPr>
          <a:xfrm>
            <a:off x="1981200" y="188640"/>
            <a:ext cx="8229600" cy="990600"/>
          </a:xfrm>
        </p:spPr>
        <p:txBody>
          <a:bodyPr/>
          <a:lstStyle/>
          <a:p>
            <a:pPr eaLnBrk="1" hangingPunct="1"/>
            <a:r>
              <a:rPr lang="fr-FR" dirty="0"/>
              <a:t>Diodes PIN</a:t>
            </a:r>
          </a:p>
        </p:txBody>
      </p:sp>
      <p:sp>
        <p:nvSpPr>
          <p:cNvPr id="346116" name="Rectangle 3"/>
          <p:cNvSpPr>
            <a:spLocks noGrp="1" noChangeArrowheads="1"/>
          </p:cNvSpPr>
          <p:nvPr>
            <p:ph idx="1"/>
          </p:nvPr>
        </p:nvSpPr>
        <p:spPr>
          <a:xfrm>
            <a:off x="1919536" y="1124744"/>
            <a:ext cx="8229600" cy="4876800"/>
          </a:xfrm>
        </p:spPr>
        <p:txBody>
          <a:bodyPr/>
          <a:lstStyle/>
          <a:p>
            <a:pPr eaLnBrk="1" hangingPunct="1"/>
            <a:r>
              <a:rPr lang="fr-FR" dirty="0"/>
              <a:t>Dispos VLSI modernes </a:t>
            </a:r>
            <a:r>
              <a:rPr lang="fr-FR" dirty="0">
                <a:sym typeface="Wingdings" pitchFamily="2" charset="2"/>
              </a:rPr>
              <a:t> très fort champ électrique</a:t>
            </a:r>
          </a:p>
          <a:p>
            <a:pPr eaLnBrk="1" hangingPunct="1"/>
            <a:r>
              <a:rPr lang="fr-FR" dirty="0">
                <a:sym typeface="Wingdings" pitchFamily="2" charset="2"/>
              </a:rPr>
              <a:t>Pb d’avalanche et effet de porteurs chauds</a:t>
            </a:r>
          </a:p>
          <a:p>
            <a:pPr eaLnBrk="1" hangingPunct="1"/>
            <a:r>
              <a:rPr lang="fr-FR" dirty="0">
                <a:sym typeface="Wingdings" pitchFamily="2" charset="2"/>
              </a:rPr>
              <a:t>Solutions:</a:t>
            </a:r>
          </a:p>
          <a:p>
            <a:pPr lvl="1" eaLnBrk="1" hangingPunct="1"/>
            <a:r>
              <a:rPr lang="fr-FR" dirty="0">
                <a:sym typeface="Wingdings" pitchFamily="2" charset="2"/>
              </a:rPr>
              <a:t>Réduction du champ par augmentation de la ZCE</a:t>
            </a:r>
          </a:p>
          <a:p>
            <a:pPr lvl="1" eaLnBrk="1" hangingPunct="1"/>
            <a:r>
              <a:rPr lang="fr-FR" dirty="0">
                <a:sym typeface="Wingdings" pitchFamily="2" charset="2"/>
              </a:rPr>
              <a:t>Incorporation d’une couche « non dopée » dite intrinsèque d’où le nom !</a:t>
            </a:r>
          </a:p>
          <a:p>
            <a:pPr lvl="1" eaLnBrk="1" hangingPunct="1"/>
            <a:endParaRPr lang="fr-FR" dirty="0"/>
          </a:p>
        </p:txBody>
      </p:sp>
      <p:sp>
        <p:nvSpPr>
          <p:cNvPr id="346114" name="Espace réservé du numéro de diapositive 5"/>
          <p:cNvSpPr>
            <a:spLocks noGrp="1"/>
          </p:cNvSpPr>
          <p:nvPr>
            <p:ph type="sldNum" sz="quarter" idx="12"/>
          </p:nvPr>
        </p:nvSpPr>
        <p:spPr>
          <a:noFill/>
        </p:spPr>
        <p:txBody>
          <a:bodyPr/>
          <a:lstStyle/>
          <a:p>
            <a:fld id="{ABB9FE0D-3E96-44CC-9C73-70C3A5090AB7}" type="slidenum">
              <a:rPr lang="fr-FR" altLang="en-US"/>
              <a:pPr/>
              <a:t>322</a:t>
            </a:fld>
            <a:endParaRPr lang="fr-FR" altLang="en-US"/>
          </a:p>
        </p:txBody>
      </p:sp>
      <p:grpSp>
        <p:nvGrpSpPr>
          <p:cNvPr id="5" name="Group 3"/>
          <p:cNvGrpSpPr>
            <a:grpSpLocks/>
          </p:cNvGrpSpPr>
          <p:nvPr/>
        </p:nvGrpSpPr>
        <p:grpSpPr bwMode="auto">
          <a:xfrm>
            <a:off x="3215481" y="3563938"/>
            <a:ext cx="5545341" cy="3023628"/>
            <a:chOff x="237" y="1249"/>
            <a:chExt cx="3813" cy="2243"/>
          </a:xfrm>
        </p:grpSpPr>
        <p:sp>
          <p:nvSpPr>
            <p:cNvPr id="6" name="Line 4"/>
            <p:cNvSpPr>
              <a:spLocks noChangeShapeType="1"/>
            </p:cNvSpPr>
            <p:nvPr/>
          </p:nvSpPr>
          <p:spPr bwMode="auto">
            <a:xfrm>
              <a:off x="1383" y="1797"/>
              <a:ext cx="0" cy="1542"/>
            </a:xfrm>
            <a:prstGeom prst="line">
              <a:avLst/>
            </a:prstGeom>
            <a:noFill/>
            <a:ln w="9525">
              <a:solidFill>
                <a:schemeClr val="tx1"/>
              </a:solidFill>
              <a:miter lim="800000"/>
              <a:headEnd type="triangle" w="med" len="med"/>
              <a:tailEnd/>
            </a:ln>
          </p:spPr>
          <p:txBody>
            <a:bodyPr wrap="none"/>
            <a:lstStyle/>
            <a:p>
              <a:endParaRPr lang="fr-FR"/>
            </a:p>
          </p:txBody>
        </p:sp>
        <p:sp>
          <p:nvSpPr>
            <p:cNvPr id="7" name="Line 5"/>
            <p:cNvSpPr>
              <a:spLocks noChangeShapeType="1"/>
            </p:cNvSpPr>
            <p:nvPr/>
          </p:nvSpPr>
          <p:spPr bwMode="auto">
            <a:xfrm>
              <a:off x="521" y="2704"/>
              <a:ext cx="3357" cy="0"/>
            </a:xfrm>
            <a:prstGeom prst="line">
              <a:avLst/>
            </a:prstGeom>
            <a:noFill/>
            <a:ln w="9525">
              <a:solidFill>
                <a:schemeClr val="tx1"/>
              </a:solidFill>
              <a:miter lim="800000"/>
              <a:headEnd/>
              <a:tailEnd type="triangle" w="med" len="med"/>
            </a:ln>
          </p:spPr>
          <p:txBody>
            <a:bodyPr wrap="none"/>
            <a:lstStyle/>
            <a:p>
              <a:endParaRPr lang="fr-FR"/>
            </a:p>
          </p:txBody>
        </p:sp>
        <p:sp>
          <p:nvSpPr>
            <p:cNvPr id="8" name="Rectangle 6"/>
            <p:cNvSpPr>
              <a:spLocks noChangeArrowheads="1"/>
            </p:cNvSpPr>
            <p:nvPr/>
          </p:nvSpPr>
          <p:spPr bwMode="auto">
            <a:xfrm>
              <a:off x="1020" y="2704"/>
              <a:ext cx="363" cy="454"/>
            </a:xfrm>
            <a:prstGeom prst="rect">
              <a:avLst/>
            </a:prstGeom>
            <a:solidFill>
              <a:schemeClr val="accent1"/>
            </a:solidFill>
            <a:ln w="9525">
              <a:solidFill>
                <a:schemeClr val="tx1"/>
              </a:solidFill>
              <a:miter lim="800000"/>
              <a:headEnd/>
              <a:tailEnd/>
            </a:ln>
          </p:spPr>
          <p:txBody>
            <a:bodyPr wrap="none" anchor="ctr"/>
            <a:lstStyle/>
            <a:p>
              <a:endParaRPr lang="fr-FR"/>
            </a:p>
          </p:txBody>
        </p:sp>
        <p:sp>
          <p:nvSpPr>
            <p:cNvPr id="9" name="Oval 7"/>
            <p:cNvSpPr>
              <a:spLocks noChangeAspect="1" noChangeArrowheads="1"/>
            </p:cNvSpPr>
            <p:nvPr/>
          </p:nvSpPr>
          <p:spPr bwMode="auto">
            <a:xfrm>
              <a:off x="1066" y="2795"/>
              <a:ext cx="236" cy="236"/>
            </a:xfrm>
            <a:prstGeom prst="ellipse">
              <a:avLst/>
            </a:prstGeom>
            <a:solidFill>
              <a:schemeClr val="accent1"/>
            </a:solidFill>
            <a:ln w="9525">
              <a:noFill/>
              <a:miter lim="800000"/>
              <a:headEnd/>
              <a:tailEnd/>
            </a:ln>
          </p:spPr>
          <p:txBody>
            <a:bodyPr wrap="none" anchor="ctr"/>
            <a:lstStyle/>
            <a:p>
              <a:pPr algn="ctr">
                <a:buFontTx/>
                <a:buChar char="-"/>
              </a:pPr>
              <a:r>
                <a:rPr lang="fr-FR" sz="2400"/>
                <a:t>-</a:t>
              </a:r>
            </a:p>
            <a:p>
              <a:pPr algn="ctr">
                <a:buFontTx/>
                <a:buChar char="-"/>
              </a:pPr>
              <a:r>
                <a:rPr lang="fr-FR" sz="2400"/>
                <a:t>-</a:t>
              </a:r>
            </a:p>
          </p:txBody>
        </p:sp>
        <p:sp>
          <p:nvSpPr>
            <p:cNvPr id="10" name="Rectangle 8"/>
            <p:cNvSpPr>
              <a:spLocks noChangeArrowheads="1"/>
            </p:cNvSpPr>
            <p:nvPr/>
          </p:nvSpPr>
          <p:spPr bwMode="auto">
            <a:xfrm>
              <a:off x="1973" y="2478"/>
              <a:ext cx="1043" cy="226"/>
            </a:xfrm>
            <a:prstGeom prst="rect">
              <a:avLst/>
            </a:prstGeom>
            <a:solidFill>
              <a:schemeClr val="accent1"/>
            </a:solidFill>
            <a:ln w="9525">
              <a:solidFill>
                <a:schemeClr val="tx1"/>
              </a:solidFill>
              <a:miter lim="800000"/>
              <a:headEnd/>
              <a:tailEnd/>
            </a:ln>
          </p:spPr>
          <p:txBody>
            <a:bodyPr wrap="none" anchor="ctr"/>
            <a:lstStyle/>
            <a:p>
              <a:pPr algn="ctr"/>
              <a:r>
                <a:rPr lang="fr-FR" dirty="0"/>
                <a:t>+   +   +   +</a:t>
              </a:r>
            </a:p>
          </p:txBody>
        </p:sp>
        <p:grpSp>
          <p:nvGrpSpPr>
            <p:cNvPr id="11" name="Group 9"/>
            <p:cNvGrpSpPr>
              <a:grpSpLocks/>
            </p:cNvGrpSpPr>
            <p:nvPr/>
          </p:nvGrpSpPr>
          <p:grpSpPr bwMode="auto">
            <a:xfrm>
              <a:off x="237" y="1249"/>
              <a:ext cx="3813" cy="503"/>
              <a:chOff x="237" y="1113"/>
              <a:chExt cx="3813" cy="503"/>
            </a:xfrm>
          </p:grpSpPr>
          <p:sp>
            <p:nvSpPr>
              <p:cNvPr id="21" name="Line 10"/>
              <p:cNvSpPr>
                <a:spLocks noChangeShapeType="1"/>
              </p:cNvSpPr>
              <p:nvPr/>
            </p:nvSpPr>
            <p:spPr bwMode="auto">
              <a:xfrm>
                <a:off x="1020" y="1162"/>
                <a:ext cx="0" cy="454"/>
              </a:xfrm>
              <a:prstGeom prst="line">
                <a:avLst/>
              </a:prstGeom>
              <a:noFill/>
              <a:ln w="9525">
                <a:solidFill>
                  <a:schemeClr val="tx1"/>
                </a:solidFill>
                <a:prstDash val="lgDash"/>
                <a:miter lim="800000"/>
                <a:headEnd/>
                <a:tailEnd/>
              </a:ln>
            </p:spPr>
            <p:txBody>
              <a:bodyPr wrap="none"/>
              <a:lstStyle/>
              <a:p>
                <a:endParaRPr lang="fr-FR"/>
              </a:p>
            </p:txBody>
          </p:sp>
          <p:sp>
            <p:nvSpPr>
              <p:cNvPr id="22" name="Line 11"/>
              <p:cNvSpPr>
                <a:spLocks noChangeShapeType="1"/>
              </p:cNvSpPr>
              <p:nvPr/>
            </p:nvSpPr>
            <p:spPr bwMode="auto">
              <a:xfrm>
                <a:off x="3016" y="1117"/>
                <a:ext cx="0" cy="454"/>
              </a:xfrm>
              <a:prstGeom prst="line">
                <a:avLst/>
              </a:prstGeom>
              <a:noFill/>
              <a:ln w="9525">
                <a:solidFill>
                  <a:schemeClr val="tx1"/>
                </a:solidFill>
                <a:prstDash val="lgDash"/>
                <a:miter lim="800000"/>
                <a:headEnd/>
                <a:tailEnd/>
              </a:ln>
            </p:spPr>
            <p:txBody>
              <a:bodyPr wrap="none"/>
              <a:lstStyle/>
              <a:p>
                <a:endParaRPr lang="fr-FR"/>
              </a:p>
            </p:txBody>
          </p:sp>
          <p:sp>
            <p:nvSpPr>
              <p:cNvPr id="23" name="Line 12"/>
              <p:cNvSpPr>
                <a:spLocks noChangeShapeType="1"/>
              </p:cNvSpPr>
              <p:nvPr/>
            </p:nvSpPr>
            <p:spPr bwMode="auto">
              <a:xfrm>
                <a:off x="1066" y="1344"/>
                <a:ext cx="1905" cy="0"/>
              </a:xfrm>
              <a:prstGeom prst="line">
                <a:avLst/>
              </a:prstGeom>
              <a:noFill/>
              <a:ln w="9525">
                <a:solidFill>
                  <a:schemeClr val="tx1"/>
                </a:solidFill>
                <a:miter lim="800000"/>
                <a:headEnd type="triangle" w="med" len="med"/>
                <a:tailEnd type="triangle" w="med" len="med"/>
              </a:ln>
            </p:spPr>
            <p:txBody>
              <a:bodyPr wrap="none"/>
              <a:lstStyle/>
              <a:p>
                <a:endParaRPr lang="fr-FR"/>
              </a:p>
            </p:txBody>
          </p:sp>
          <p:sp>
            <p:nvSpPr>
              <p:cNvPr id="24" name="Text Box 13"/>
              <p:cNvSpPr txBox="1">
                <a:spLocks noChangeArrowheads="1"/>
              </p:cNvSpPr>
              <p:nvPr/>
            </p:nvSpPr>
            <p:spPr bwMode="auto">
              <a:xfrm>
                <a:off x="1474" y="1113"/>
                <a:ext cx="1282" cy="274"/>
              </a:xfrm>
              <a:prstGeom prst="rect">
                <a:avLst/>
              </a:prstGeom>
              <a:noFill/>
              <a:ln w="9525">
                <a:noFill/>
                <a:miter lim="800000"/>
                <a:headEnd/>
                <a:tailEnd/>
              </a:ln>
            </p:spPr>
            <p:txBody>
              <a:bodyPr wrap="none">
                <a:spAutoFit/>
              </a:bodyPr>
              <a:lstStyle/>
              <a:p>
                <a:r>
                  <a:rPr lang="fr-FR"/>
                  <a:t>Déplétion région</a:t>
                </a:r>
              </a:p>
            </p:txBody>
          </p:sp>
          <p:sp>
            <p:nvSpPr>
              <p:cNvPr id="25" name="Text Box 14"/>
              <p:cNvSpPr txBox="1">
                <a:spLocks noChangeArrowheads="1"/>
              </p:cNvSpPr>
              <p:nvPr/>
            </p:nvSpPr>
            <p:spPr bwMode="auto">
              <a:xfrm>
                <a:off x="237" y="1129"/>
                <a:ext cx="762" cy="274"/>
              </a:xfrm>
              <a:prstGeom prst="rect">
                <a:avLst/>
              </a:prstGeom>
              <a:noFill/>
              <a:ln w="9525">
                <a:noFill/>
                <a:miter lim="800000"/>
                <a:headEnd/>
                <a:tailEnd/>
              </a:ln>
            </p:spPr>
            <p:txBody>
              <a:bodyPr wrap="none">
                <a:spAutoFit/>
              </a:bodyPr>
              <a:lstStyle/>
              <a:p>
                <a:r>
                  <a:rPr lang="fr-FR"/>
                  <a:t>Région p</a:t>
                </a:r>
              </a:p>
            </p:txBody>
          </p:sp>
          <p:sp>
            <p:nvSpPr>
              <p:cNvPr id="26" name="Text Box 15"/>
              <p:cNvSpPr txBox="1">
                <a:spLocks noChangeArrowheads="1"/>
              </p:cNvSpPr>
              <p:nvPr/>
            </p:nvSpPr>
            <p:spPr bwMode="auto">
              <a:xfrm>
                <a:off x="3288" y="1162"/>
                <a:ext cx="762" cy="274"/>
              </a:xfrm>
              <a:prstGeom prst="rect">
                <a:avLst/>
              </a:prstGeom>
              <a:noFill/>
              <a:ln w="9525">
                <a:noFill/>
                <a:miter lim="800000"/>
                <a:headEnd/>
                <a:tailEnd/>
              </a:ln>
            </p:spPr>
            <p:txBody>
              <a:bodyPr wrap="none">
                <a:spAutoFit/>
              </a:bodyPr>
              <a:lstStyle/>
              <a:p>
                <a:r>
                  <a:rPr lang="fr-FR"/>
                  <a:t>Région n</a:t>
                </a:r>
              </a:p>
            </p:txBody>
          </p:sp>
        </p:grpSp>
        <p:sp>
          <p:nvSpPr>
            <p:cNvPr id="12" name="Line 16"/>
            <p:cNvSpPr>
              <a:spLocks noChangeShapeType="1"/>
            </p:cNvSpPr>
            <p:nvPr/>
          </p:nvSpPr>
          <p:spPr bwMode="auto">
            <a:xfrm>
              <a:off x="1111" y="3249"/>
              <a:ext cx="227" cy="0"/>
            </a:xfrm>
            <a:prstGeom prst="line">
              <a:avLst/>
            </a:prstGeom>
            <a:noFill/>
            <a:ln w="9525">
              <a:solidFill>
                <a:schemeClr val="tx1"/>
              </a:solidFill>
              <a:miter lim="800000"/>
              <a:headEnd/>
              <a:tailEnd type="triangle" w="med" len="med"/>
            </a:ln>
          </p:spPr>
          <p:txBody>
            <a:bodyPr wrap="none"/>
            <a:lstStyle/>
            <a:p>
              <a:endParaRPr lang="fr-FR"/>
            </a:p>
          </p:txBody>
        </p:sp>
        <p:sp>
          <p:nvSpPr>
            <p:cNvPr id="13" name="Line 17"/>
            <p:cNvSpPr>
              <a:spLocks noChangeShapeType="1"/>
            </p:cNvSpPr>
            <p:nvPr/>
          </p:nvSpPr>
          <p:spPr bwMode="auto">
            <a:xfrm flipH="1">
              <a:off x="1973" y="3249"/>
              <a:ext cx="499" cy="0"/>
            </a:xfrm>
            <a:prstGeom prst="line">
              <a:avLst/>
            </a:prstGeom>
            <a:noFill/>
            <a:ln w="9525">
              <a:solidFill>
                <a:schemeClr val="tx1"/>
              </a:solidFill>
              <a:miter lim="800000"/>
              <a:headEnd/>
              <a:tailEnd type="triangle" w="med" len="med"/>
            </a:ln>
          </p:spPr>
          <p:txBody>
            <a:bodyPr wrap="none"/>
            <a:lstStyle/>
            <a:p>
              <a:endParaRPr lang="fr-FR"/>
            </a:p>
          </p:txBody>
        </p:sp>
        <p:sp>
          <p:nvSpPr>
            <p:cNvPr id="14" name="Line 18"/>
            <p:cNvSpPr>
              <a:spLocks noChangeShapeType="1"/>
            </p:cNvSpPr>
            <p:nvPr/>
          </p:nvSpPr>
          <p:spPr bwMode="auto">
            <a:xfrm>
              <a:off x="1973" y="3113"/>
              <a:ext cx="0" cy="227"/>
            </a:xfrm>
            <a:prstGeom prst="line">
              <a:avLst/>
            </a:prstGeom>
            <a:noFill/>
            <a:ln w="9525">
              <a:solidFill>
                <a:schemeClr val="tx1"/>
              </a:solidFill>
              <a:prstDash val="lgDash"/>
              <a:miter lim="800000"/>
              <a:headEnd/>
              <a:tailEnd/>
            </a:ln>
          </p:spPr>
          <p:txBody>
            <a:bodyPr wrap="none"/>
            <a:lstStyle/>
            <a:p>
              <a:endParaRPr lang="fr-FR"/>
            </a:p>
          </p:txBody>
        </p:sp>
        <p:sp>
          <p:nvSpPr>
            <p:cNvPr id="15" name="Text Box 19"/>
            <p:cNvSpPr txBox="1">
              <a:spLocks noChangeArrowheads="1"/>
            </p:cNvSpPr>
            <p:nvPr/>
          </p:nvSpPr>
          <p:spPr bwMode="auto">
            <a:xfrm>
              <a:off x="1429" y="3104"/>
              <a:ext cx="524" cy="388"/>
            </a:xfrm>
            <a:prstGeom prst="rect">
              <a:avLst/>
            </a:prstGeom>
            <a:noFill/>
            <a:ln w="9525">
              <a:noFill/>
              <a:miter lim="800000"/>
              <a:headEnd/>
              <a:tailEnd/>
            </a:ln>
          </p:spPr>
          <p:txBody>
            <a:bodyPr wrap="none">
              <a:spAutoFit/>
            </a:bodyPr>
            <a:lstStyle/>
            <a:p>
              <a:r>
                <a:rPr lang="fr-FR" sz="1400"/>
                <a:t>couche</a:t>
              </a:r>
            </a:p>
            <a:p>
              <a:r>
                <a:rPr lang="fr-FR" sz="1400"/>
                <a:t>intrins.</a:t>
              </a:r>
            </a:p>
          </p:txBody>
        </p:sp>
        <p:sp>
          <p:nvSpPr>
            <p:cNvPr id="16" name="Text Box 20"/>
            <p:cNvSpPr txBox="1">
              <a:spLocks noChangeArrowheads="1"/>
            </p:cNvSpPr>
            <p:nvPr/>
          </p:nvSpPr>
          <p:spPr bwMode="auto">
            <a:xfrm>
              <a:off x="1846" y="2731"/>
              <a:ext cx="215" cy="274"/>
            </a:xfrm>
            <a:prstGeom prst="rect">
              <a:avLst/>
            </a:prstGeom>
            <a:noFill/>
            <a:ln w="9525">
              <a:noFill/>
              <a:miter lim="800000"/>
              <a:headEnd/>
              <a:tailEnd/>
            </a:ln>
          </p:spPr>
          <p:txBody>
            <a:bodyPr wrap="none">
              <a:spAutoFit/>
            </a:bodyPr>
            <a:lstStyle/>
            <a:p>
              <a:r>
                <a:rPr lang="fr-FR"/>
                <a:t>d</a:t>
              </a:r>
            </a:p>
          </p:txBody>
        </p:sp>
        <p:sp>
          <p:nvSpPr>
            <p:cNvPr id="17" name="Text Box 21"/>
            <p:cNvSpPr txBox="1">
              <a:spLocks noChangeArrowheads="1"/>
            </p:cNvSpPr>
            <p:nvPr/>
          </p:nvSpPr>
          <p:spPr bwMode="auto">
            <a:xfrm>
              <a:off x="3729" y="2717"/>
              <a:ext cx="206" cy="274"/>
            </a:xfrm>
            <a:prstGeom prst="rect">
              <a:avLst/>
            </a:prstGeom>
            <a:noFill/>
            <a:ln w="9525">
              <a:noFill/>
              <a:miter lim="800000"/>
              <a:headEnd/>
              <a:tailEnd/>
            </a:ln>
          </p:spPr>
          <p:txBody>
            <a:bodyPr wrap="none">
              <a:spAutoFit/>
            </a:bodyPr>
            <a:lstStyle/>
            <a:p>
              <a:r>
                <a:rPr lang="fr-FR" i="1"/>
                <a:t>x</a:t>
              </a:r>
            </a:p>
          </p:txBody>
        </p:sp>
        <p:sp>
          <p:nvSpPr>
            <p:cNvPr id="18" name="Text Box 22"/>
            <p:cNvSpPr txBox="1">
              <a:spLocks noChangeArrowheads="1"/>
            </p:cNvSpPr>
            <p:nvPr/>
          </p:nvSpPr>
          <p:spPr bwMode="auto">
            <a:xfrm>
              <a:off x="1020" y="1762"/>
              <a:ext cx="399" cy="274"/>
            </a:xfrm>
            <a:prstGeom prst="rect">
              <a:avLst/>
            </a:prstGeom>
            <a:noFill/>
            <a:ln w="9525">
              <a:noFill/>
              <a:miter lim="800000"/>
              <a:headEnd/>
              <a:tailEnd/>
            </a:ln>
          </p:spPr>
          <p:txBody>
            <a:bodyPr wrap="none">
              <a:spAutoFit/>
            </a:bodyPr>
            <a:lstStyle/>
            <a:p>
              <a:r>
                <a:rPr lang="fr-FR" i="1">
                  <a:latin typeface="Symbol" pitchFamily="18" charset="2"/>
                </a:rPr>
                <a:t>r</a:t>
              </a:r>
              <a:r>
                <a:rPr lang="fr-FR" i="1"/>
                <a:t>(x)</a:t>
              </a:r>
              <a:endParaRPr lang="fr-FR" i="1">
                <a:latin typeface="Symbol" pitchFamily="18" charset="2"/>
              </a:endParaRPr>
            </a:p>
          </p:txBody>
        </p:sp>
        <p:sp>
          <p:nvSpPr>
            <p:cNvPr id="19" name="Text Box 23"/>
            <p:cNvSpPr txBox="1">
              <a:spLocks noChangeArrowheads="1"/>
            </p:cNvSpPr>
            <p:nvPr/>
          </p:nvSpPr>
          <p:spPr bwMode="auto">
            <a:xfrm>
              <a:off x="612" y="2704"/>
              <a:ext cx="388" cy="274"/>
            </a:xfrm>
            <a:prstGeom prst="rect">
              <a:avLst/>
            </a:prstGeom>
            <a:noFill/>
            <a:ln w="9525">
              <a:noFill/>
              <a:miter lim="800000"/>
              <a:headEnd/>
              <a:tailEnd/>
            </a:ln>
          </p:spPr>
          <p:txBody>
            <a:bodyPr wrap="none">
              <a:spAutoFit/>
            </a:bodyPr>
            <a:lstStyle/>
            <a:p>
              <a:r>
                <a:rPr lang="fr-FR"/>
                <a:t>-W</a:t>
              </a:r>
              <a:r>
                <a:rPr lang="fr-FR" baseline="-25000"/>
                <a:t>p</a:t>
              </a:r>
            </a:p>
          </p:txBody>
        </p:sp>
        <p:sp>
          <p:nvSpPr>
            <p:cNvPr id="20" name="Text Box 24"/>
            <p:cNvSpPr txBox="1">
              <a:spLocks noChangeArrowheads="1"/>
            </p:cNvSpPr>
            <p:nvPr/>
          </p:nvSpPr>
          <p:spPr bwMode="auto">
            <a:xfrm>
              <a:off x="2835" y="2750"/>
              <a:ext cx="428" cy="274"/>
            </a:xfrm>
            <a:prstGeom prst="rect">
              <a:avLst/>
            </a:prstGeom>
            <a:noFill/>
            <a:ln w="9525">
              <a:noFill/>
              <a:miter lim="800000"/>
              <a:headEnd/>
              <a:tailEnd/>
            </a:ln>
          </p:spPr>
          <p:txBody>
            <a:bodyPr wrap="none">
              <a:spAutoFit/>
            </a:bodyPr>
            <a:lstStyle/>
            <a:p>
              <a:r>
                <a:rPr lang="fr-FR"/>
                <a:t>+W</a:t>
              </a:r>
              <a:r>
                <a:rPr lang="fr-FR" baseline="-25000"/>
                <a:t>n</a:t>
              </a:r>
            </a:p>
          </p:txBody>
        </p:sp>
      </p:gr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2"/>
          <p:cNvSpPr>
            <a:spLocks noGrp="1" noChangeArrowheads="1"/>
          </p:cNvSpPr>
          <p:nvPr>
            <p:ph type="title"/>
          </p:nvPr>
        </p:nvSpPr>
        <p:spPr>
          <a:xfrm>
            <a:off x="1981200" y="260351"/>
            <a:ext cx="7543800" cy="868363"/>
          </a:xfrm>
          <a:noFill/>
        </p:spPr>
        <p:txBody>
          <a:bodyPr/>
          <a:lstStyle/>
          <a:p>
            <a:pPr eaLnBrk="1" hangingPunct="1"/>
            <a:r>
              <a:rPr lang="fr-FR"/>
              <a:t>Diodes PIN</a:t>
            </a:r>
          </a:p>
        </p:txBody>
      </p:sp>
      <p:sp>
        <p:nvSpPr>
          <p:cNvPr id="188419" name="Espace réservé du numéro de diapositive 4"/>
          <p:cNvSpPr>
            <a:spLocks noGrp="1"/>
          </p:cNvSpPr>
          <p:nvPr>
            <p:ph type="sldNum" sz="quarter" idx="12"/>
          </p:nvPr>
        </p:nvSpPr>
        <p:spPr>
          <a:noFill/>
        </p:spPr>
        <p:txBody>
          <a:bodyPr/>
          <a:lstStyle/>
          <a:p>
            <a:fld id="{D94016FD-48F4-4B22-9583-A69A296F8321}" type="slidenum">
              <a:rPr lang="fr-FR" altLang="en-US"/>
              <a:pPr/>
              <a:t>323</a:t>
            </a:fld>
            <a:endParaRPr lang="fr-FR" altLang="en-US"/>
          </a:p>
        </p:txBody>
      </p:sp>
      <p:graphicFrame>
        <p:nvGraphicFramePr>
          <p:cNvPr id="188418" name="Object 3"/>
          <p:cNvGraphicFramePr>
            <a:graphicFrameLocks noChangeAspect="1"/>
          </p:cNvGraphicFramePr>
          <p:nvPr>
            <p:extLst>
              <p:ext uri="{D42A27DB-BD31-4B8C-83A1-F6EECF244321}">
                <p14:modId xmlns:p14="http://schemas.microsoft.com/office/powerpoint/2010/main" val="873575224"/>
              </p:ext>
            </p:extLst>
          </p:nvPr>
        </p:nvGraphicFramePr>
        <p:xfrm>
          <a:off x="2500313" y="1152526"/>
          <a:ext cx="6964362" cy="5453063"/>
        </p:xfrm>
        <a:graphic>
          <a:graphicData uri="http://schemas.openxmlformats.org/presentationml/2006/ole">
            <mc:AlternateContent xmlns:mc="http://schemas.openxmlformats.org/markup-compatibility/2006">
              <mc:Choice xmlns:v="urn:schemas-microsoft-com:vml" Requires="v">
                <p:oleObj name="Équation" r:id="rId3" imgW="3898800" imgH="3047760" progId="Equation.3">
                  <p:embed/>
                </p:oleObj>
              </mc:Choice>
              <mc:Fallback>
                <p:oleObj name="Équation" r:id="rId3" imgW="3898800" imgH="3047760" progId="Equation.3">
                  <p:embed/>
                  <p:pic>
                    <p:nvPicPr>
                      <p:cNvPr id="188418" name="Object 3"/>
                      <p:cNvPicPr>
                        <a:picLocks noChangeAspect="1" noChangeArrowheads="1"/>
                      </p:cNvPicPr>
                      <p:nvPr/>
                    </p:nvPicPr>
                    <p:blipFill>
                      <a:blip r:embed="rId4"/>
                      <a:srcRect/>
                      <a:stretch>
                        <a:fillRect/>
                      </a:stretch>
                    </p:blipFill>
                    <p:spPr bwMode="auto">
                      <a:xfrm>
                        <a:off x="2500313" y="1152526"/>
                        <a:ext cx="6964362" cy="545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2"/>
          <p:cNvSpPr>
            <a:spLocks noGrp="1" noChangeArrowheads="1"/>
          </p:cNvSpPr>
          <p:nvPr>
            <p:ph type="title"/>
          </p:nvPr>
        </p:nvSpPr>
        <p:spPr/>
        <p:txBody>
          <a:bodyPr/>
          <a:lstStyle/>
          <a:p>
            <a:pPr eaLnBrk="1" hangingPunct="1"/>
            <a:r>
              <a:rPr lang="fr-FR"/>
              <a:t>Directions cristallines</a:t>
            </a:r>
          </a:p>
        </p:txBody>
      </p:sp>
      <p:sp>
        <p:nvSpPr>
          <p:cNvPr id="225284" name="Rectangle 3"/>
          <p:cNvSpPr>
            <a:spLocks noGrp="1" noChangeArrowheads="1"/>
          </p:cNvSpPr>
          <p:nvPr>
            <p:ph idx="1"/>
          </p:nvPr>
        </p:nvSpPr>
        <p:spPr/>
        <p:txBody>
          <a:bodyPr/>
          <a:lstStyle/>
          <a:p>
            <a:pPr lvl="1" eaLnBrk="1" hangingPunct="1"/>
            <a:r>
              <a:rPr lang="fr-FR"/>
              <a:t>Toute droite passant par 2 nœuds du réseau définit une </a:t>
            </a:r>
            <a:r>
              <a:rPr lang="fr-FR">
                <a:solidFill>
                  <a:srgbClr val="FF0000"/>
                </a:solidFill>
              </a:rPr>
              <a:t>direction cristalline</a:t>
            </a:r>
            <a:r>
              <a:rPr lang="fr-FR"/>
              <a:t>. On peut la repérer par trois indices </a:t>
            </a:r>
            <a:r>
              <a:rPr lang="fr-FR" i="1"/>
              <a:t>h,k,l</a:t>
            </a:r>
            <a:r>
              <a:rPr lang="fr-FR"/>
              <a:t> plus petits entiers ayant même rapport entre eux que les composantes d’un vecteur colinéaire à la droite.</a:t>
            </a:r>
          </a:p>
          <a:p>
            <a:pPr lvl="1" eaLnBrk="1" hangingPunct="1"/>
            <a:r>
              <a:rPr lang="fr-FR"/>
              <a:t>Notation: [h,k,l]</a:t>
            </a:r>
          </a:p>
          <a:p>
            <a:pPr lvl="1" eaLnBrk="1" hangingPunct="1"/>
            <a:r>
              <a:rPr lang="fr-FR" u="sng"/>
              <a:t>Cas particulier</a:t>
            </a:r>
            <a:r>
              <a:rPr lang="fr-FR"/>
              <a:t>: une direction [h,k,l] est orthogonale au plan de même indices (h,k,l) ou encore [h,k,l]  est le vecteur axial du plan (h,k,l) .</a:t>
            </a:r>
          </a:p>
        </p:txBody>
      </p:sp>
      <p:sp>
        <p:nvSpPr>
          <p:cNvPr id="225282" name="Espace réservé du numéro de diapositive 5"/>
          <p:cNvSpPr>
            <a:spLocks noGrp="1"/>
          </p:cNvSpPr>
          <p:nvPr>
            <p:ph type="sldNum" sz="quarter" idx="12"/>
          </p:nvPr>
        </p:nvSpPr>
        <p:spPr>
          <a:noFill/>
        </p:spPr>
        <p:txBody>
          <a:bodyPr/>
          <a:lstStyle/>
          <a:p>
            <a:fld id="{80E77A10-CA1F-48B3-971D-1A9B76BBA0BF}" type="slidenum">
              <a:rPr lang="fr-FR" altLang="en-US"/>
              <a:pPr/>
              <a:t>33</a:t>
            </a:fld>
            <a:endParaRPr lang="fr-FR"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2"/>
          <p:cNvSpPr>
            <a:spLocks noGrp="1" noChangeArrowheads="1"/>
          </p:cNvSpPr>
          <p:nvPr>
            <p:ph type="title"/>
          </p:nvPr>
        </p:nvSpPr>
        <p:spPr/>
        <p:txBody>
          <a:bodyPr/>
          <a:lstStyle/>
          <a:p>
            <a:pPr eaLnBrk="1" hangingPunct="1"/>
            <a:r>
              <a:rPr lang="fr-FR" dirty="0"/>
              <a:t>Indices de Miller et directions cristallines</a:t>
            </a:r>
          </a:p>
        </p:txBody>
      </p:sp>
      <p:sp>
        <p:nvSpPr>
          <p:cNvPr id="226309" name="Rectangle 3"/>
          <p:cNvSpPr>
            <a:spLocks noGrp="1" noChangeArrowheads="1"/>
          </p:cNvSpPr>
          <p:nvPr>
            <p:ph idx="1"/>
          </p:nvPr>
        </p:nvSpPr>
        <p:spPr>
          <a:xfrm>
            <a:off x="1774826" y="1557338"/>
            <a:ext cx="8435975" cy="1008062"/>
          </a:xfrm>
        </p:spPr>
        <p:txBody>
          <a:bodyPr/>
          <a:lstStyle/>
          <a:p>
            <a:pPr eaLnBrk="1" hangingPunct="1"/>
            <a:r>
              <a:rPr lang="fr-FR"/>
              <a:t>Permet de définir des </a:t>
            </a:r>
            <a:r>
              <a:rPr lang="fr-FR">
                <a:solidFill>
                  <a:srgbClr val="FF0000"/>
                </a:solidFill>
              </a:rPr>
              <a:t>directions cristallines</a:t>
            </a:r>
            <a:r>
              <a:rPr lang="fr-FR"/>
              <a:t> et l’orientation de </a:t>
            </a:r>
            <a:r>
              <a:rPr lang="fr-FR">
                <a:solidFill>
                  <a:srgbClr val="FF0000"/>
                </a:solidFill>
              </a:rPr>
              <a:t>plans cristallins</a:t>
            </a:r>
            <a:r>
              <a:rPr lang="fr-FR"/>
              <a:t>:</a:t>
            </a:r>
            <a:endParaRPr lang="fr-FR">
              <a:solidFill>
                <a:srgbClr val="FF0000"/>
              </a:solidFill>
            </a:endParaRPr>
          </a:p>
        </p:txBody>
      </p:sp>
      <p:sp>
        <p:nvSpPr>
          <p:cNvPr id="226306" name="Espace réservé du numéro de diapositive 5"/>
          <p:cNvSpPr>
            <a:spLocks noGrp="1"/>
          </p:cNvSpPr>
          <p:nvPr>
            <p:ph type="sldNum" sz="quarter" idx="12"/>
          </p:nvPr>
        </p:nvSpPr>
        <p:spPr>
          <a:noFill/>
        </p:spPr>
        <p:txBody>
          <a:bodyPr/>
          <a:lstStyle/>
          <a:p>
            <a:fld id="{1A4D57BD-67F1-445A-9C8B-C932D34DADBA}" type="slidenum">
              <a:rPr lang="fr-FR" altLang="en-US"/>
              <a:pPr/>
              <a:t>34</a:t>
            </a:fld>
            <a:endParaRPr lang="fr-FR" altLang="en-US"/>
          </a:p>
        </p:txBody>
      </p:sp>
      <p:pic>
        <p:nvPicPr>
          <p:cNvPr id="226307" name="Picture 11"/>
          <p:cNvPicPr>
            <a:picLocks noChangeAspect="1" noChangeArrowheads="1"/>
          </p:cNvPicPr>
          <p:nvPr/>
        </p:nvPicPr>
        <p:blipFill>
          <a:blip r:embed="rId3" cstate="print"/>
          <a:srcRect/>
          <a:stretch>
            <a:fillRect/>
          </a:stretch>
        </p:blipFill>
        <p:spPr bwMode="auto">
          <a:xfrm>
            <a:off x="3360739" y="4533900"/>
            <a:ext cx="6048375" cy="2317750"/>
          </a:xfrm>
          <a:prstGeom prst="rect">
            <a:avLst/>
          </a:prstGeom>
          <a:noFill/>
          <a:ln w="9525">
            <a:noFill/>
            <a:miter lim="800000"/>
            <a:headEnd/>
            <a:tailEnd/>
          </a:ln>
        </p:spPr>
      </p:pic>
      <p:grpSp>
        <p:nvGrpSpPr>
          <p:cNvPr id="226310" name="Group 10"/>
          <p:cNvGrpSpPr>
            <a:grpSpLocks noChangeAspect="1"/>
          </p:cNvGrpSpPr>
          <p:nvPr/>
        </p:nvGrpSpPr>
        <p:grpSpPr bwMode="auto">
          <a:xfrm>
            <a:off x="1992314" y="2276475"/>
            <a:ext cx="7475537" cy="2311400"/>
            <a:chOff x="113" y="1661"/>
            <a:chExt cx="4853" cy="1500"/>
          </a:xfrm>
        </p:grpSpPr>
        <p:pic>
          <p:nvPicPr>
            <p:cNvPr id="226312" name="Picture 6"/>
            <p:cNvPicPr>
              <a:picLocks noChangeAspect="1" noChangeArrowheads="1"/>
            </p:cNvPicPr>
            <p:nvPr/>
          </p:nvPicPr>
          <p:blipFill>
            <a:blip r:embed="rId4" cstate="print"/>
            <a:srcRect/>
            <a:stretch>
              <a:fillRect/>
            </a:stretch>
          </p:blipFill>
          <p:spPr bwMode="auto">
            <a:xfrm>
              <a:off x="1066" y="1661"/>
              <a:ext cx="3900" cy="1500"/>
            </a:xfrm>
            <a:prstGeom prst="rect">
              <a:avLst/>
            </a:prstGeom>
            <a:solidFill>
              <a:schemeClr val="bg1">
                <a:alpha val="0"/>
              </a:schemeClr>
            </a:solidFill>
            <a:ln w="9525">
              <a:noFill/>
              <a:miter lim="800000"/>
              <a:headEnd/>
              <a:tailEnd/>
            </a:ln>
          </p:spPr>
        </p:pic>
        <p:sp>
          <p:nvSpPr>
            <p:cNvPr id="80903" name="Text Box 7"/>
            <p:cNvSpPr txBox="1">
              <a:spLocks noChangeAspect="1" noChangeArrowheads="1"/>
            </p:cNvSpPr>
            <p:nvPr/>
          </p:nvSpPr>
          <p:spPr bwMode="auto">
            <a:xfrm>
              <a:off x="113" y="2387"/>
              <a:ext cx="1044" cy="198"/>
            </a:xfrm>
            <a:prstGeom prst="rect">
              <a:avLst/>
            </a:prstGeom>
            <a:solidFill>
              <a:schemeClr val="bg1">
                <a:alpha val="0"/>
              </a:schemeClr>
            </a:solidFill>
            <a:ln w="9525">
              <a:noFill/>
              <a:miter lim="800000"/>
              <a:headEnd/>
              <a:tailEnd/>
            </a:ln>
            <a:effectLst/>
          </p:spPr>
          <p:txBody>
            <a:bodyPr>
              <a:spAutoFit/>
            </a:bodyPr>
            <a:lstStyle/>
            <a:p>
              <a:pPr>
                <a:defRPr/>
              </a:pPr>
              <a:r>
                <a:rPr lang="fr-FR" sz="1400" b="1">
                  <a:effectLst>
                    <a:outerShdw blurRad="38100" dist="38100" dir="2700000" algn="tl">
                      <a:srgbClr val="C0C0C0"/>
                    </a:outerShdw>
                  </a:effectLst>
                </a:rPr>
                <a:t>(a,0,0) ou  (1,0,0)</a:t>
              </a:r>
            </a:p>
          </p:txBody>
        </p:sp>
        <p:sp>
          <p:nvSpPr>
            <p:cNvPr id="226314" name="Line 9"/>
            <p:cNvSpPr>
              <a:spLocks noChangeAspect="1" noChangeShapeType="1"/>
            </p:cNvSpPr>
            <p:nvPr/>
          </p:nvSpPr>
          <p:spPr bwMode="auto">
            <a:xfrm>
              <a:off x="1066" y="2523"/>
              <a:ext cx="136" cy="136"/>
            </a:xfrm>
            <a:prstGeom prst="line">
              <a:avLst/>
            </a:prstGeom>
            <a:noFill/>
            <a:ln w="9525">
              <a:solidFill>
                <a:schemeClr val="tx1"/>
              </a:solidFill>
              <a:round/>
              <a:headEnd/>
              <a:tailEnd type="triangle" w="med" len="med"/>
            </a:ln>
          </p:spPr>
          <p:txBody>
            <a:bodyPr/>
            <a:lstStyle/>
            <a:p>
              <a:endParaRPr lang="fr-FR"/>
            </a:p>
          </p:txBody>
        </p:sp>
      </p:grpSp>
      <p:sp>
        <p:nvSpPr>
          <p:cNvPr id="226311" name="Rectangle 12"/>
          <p:cNvSpPr>
            <a:spLocks noChangeArrowheads="1"/>
          </p:cNvSpPr>
          <p:nvPr/>
        </p:nvSpPr>
        <p:spPr bwMode="auto">
          <a:xfrm>
            <a:off x="1703389" y="4581525"/>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4"/>
          <p:cNvSpPr>
            <a:spLocks noGrp="1" noChangeArrowheads="1"/>
          </p:cNvSpPr>
          <p:nvPr>
            <p:ph type="title"/>
          </p:nvPr>
        </p:nvSpPr>
        <p:spPr/>
        <p:txBody>
          <a:bodyPr>
            <a:normAutofit/>
          </a:bodyPr>
          <a:lstStyle/>
          <a:p>
            <a:pPr eaLnBrk="1" hangingPunct="1"/>
            <a:r>
              <a:rPr lang="fr-FR"/>
              <a:t>Exemples de plans dans un cristal cubique.</a:t>
            </a:r>
          </a:p>
        </p:txBody>
      </p:sp>
      <p:sp>
        <p:nvSpPr>
          <p:cNvPr id="227330" name="Espace réservé du numéro de diapositive 4"/>
          <p:cNvSpPr>
            <a:spLocks noGrp="1"/>
          </p:cNvSpPr>
          <p:nvPr>
            <p:ph type="sldNum" sz="quarter" idx="12"/>
          </p:nvPr>
        </p:nvSpPr>
        <p:spPr>
          <a:noFill/>
        </p:spPr>
        <p:txBody>
          <a:bodyPr/>
          <a:lstStyle/>
          <a:p>
            <a:fld id="{66379475-D615-40E3-9A31-08BF8A10882B}" type="slidenum">
              <a:rPr lang="fr-FR" altLang="en-US"/>
              <a:pPr/>
              <a:t>35</a:t>
            </a:fld>
            <a:endParaRPr lang="fr-FR" altLang="en-US"/>
          </a:p>
        </p:txBody>
      </p:sp>
      <p:pic>
        <p:nvPicPr>
          <p:cNvPr id="227332" name="Picture 6" descr="Indices_miller_plan_exemple_cube"/>
          <p:cNvPicPr>
            <a:picLocks noChangeAspect="1" noChangeArrowheads="1"/>
          </p:cNvPicPr>
          <p:nvPr/>
        </p:nvPicPr>
        <p:blipFill>
          <a:blip r:embed="rId3" cstate="print"/>
          <a:srcRect/>
          <a:stretch>
            <a:fillRect/>
          </a:stretch>
        </p:blipFill>
        <p:spPr bwMode="auto">
          <a:xfrm>
            <a:off x="4181475" y="1698625"/>
            <a:ext cx="3829050" cy="4610100"/>
          </a:xfrm>
          <a:prstGeom prst="rect">
            <a:avLst/>
          </a:prstGeom>
          <a:noFill/>
          <a:ln w="9525">
            <a:noFill/>
            <a:miter lim="800000"/>
            <a:headEnd/>
            <a:tailEnd/>
          </a:ln>
        </p:spPr>
      </p:pic>
      <p:sp>
        <p:nvSpPr>
          <p:cNvPr id="81927" name="Rectangle 7"/>
          <p:cNvSpPr>
            <a:spLocks noChangeArrowheads="1"/>
          </p:cNvSpPr>
          <p:nvPr/>
        </p:nvSpPr>
        <p:spPr bwMode="auto">
          <a:xfrm>
            <a:off x="3432175" y="2708275"/>
            <a:ext cx="4679950" cy="433388"/>
          </a:xfrm>
          <a:prstGeom prst="rect">
            <a:avLst/>
          </a:prstGeom>
          <a:solidFill>
            <a:schemeClr val="bg1"/>
          </a:solidFill>
          <a:ln w="9525">
            <a:noFill/>
            <a:miter lim="800000"/>
            <a:headEnd/>
            <a:tailEnd/>
          </a:ln>
        </p:spPr>
        <p:txBody>
          <a:bodyPr wrap="none" anchor="ctr"/>
          <a:lstStyle/>
          <a:p>
            <a:endParaRPr lang="fr-FR"/>
          </a:p>
        </p:txBody>
      </p:sp>
      <p:sp>
        <p:nvSpPr>
          <p:cNvPr id="81928" name="Rectangle 8"/>
          <p:cNvSpPr>
            <a:spLocks noChangeArrowheads="1"/>
          </p:cNvSpPr>
          <p:nvPr/>
        </p:nvSpPr>
        <p:spPr bwMode="auto">
          <a:xfrm>
            <a:off x="3648075" y="6078539"/>
            <a:ext cx="4679950" cy="433387"/>
          </a:xfrm>
          <a:prstGeom prst="rect">
            <a:avLst/>
          </a:prstGeom>
          <a:solidFill>
            <a:schemeClr val="bg1"/>
          </a:solidFill>
          <a:ln w="9525">
            <a:noFill/>
            <a:miter lim="800000"/>
            <a:headEnd/>
            <a:tailEnd/>
          </a:ln>
        </p:spPr>
        <p:txBody>
          <a:bodyPr wrap="none" anchor="ctr"/>
          <a:lstStyle/>
          <a:p>
            <a:endParaRPr lang="fr-FR"/>
          </a:p>
        </p:txBody>
      </p:sp>
      <p:sp>
        <p:nvSpPr>
          <p:cNvPr id="81929" name="Rectangle 9"/>
          <p:cNvSpPr>
            <a:spLocks noChangeArrowheads="1"/>
          </p:cNvSpPr>
          <p:nvPr/>
        </p:nvSpPr>
        <p:spPr bwMode="auto">
          <a:xfrm>
            <a:off x="3648075" y="4437064"/>
            <a:ext cx="4679950" cy="433387"/>
          </a:xfrm>
          <a:prstGeom prst="rect">
            <a:avLst/>
          </a:prstGeom>
          <a:solidFill>
            <a:schemeClr val="bg1"/>
          </a:solidFill>
          <a:ln w="9525">
            <a:noFill/>
            <a:miter lim="800000"/>
            <a:headEnd/>
            <a:tailEnd/>
          </a:ln>
        </p:spPr>
        <p:txBody>
          <a:bodyPr wrap="none" anchor="ctr"/>
          <a:lstStyle/>
          <a:p>
            <a:endParaRPr lang="fr-FR"/>
          </a:p>
        </p:txBody>
      </p:sp>
      <p:grpSp>
        <p:nvGrpSpPr>
          <p:cNvPr id="3" name="Groupe 2"/>
          <p:cNvGrpSpPr/>
          <p:nvPr/>
        </p:nvGrpSpPr>
        <p:grpSpPr>
          <a:xfrm>
            <a:off x="2010074" y="3883599"/>
            <a:ext cx="1182688" cy="1136870"/>
            <a:chOff x="486074" y="3883599"/>
            <a:chExt cx="1182688" cy="1136870"/>
          </a:xfrm>
        </p:grpSpPr>
        <p:sp>
          <p:nvSpPr>
            <p:cNvPr id="227341" name="Text Box 13"/>
            <p:cNvSpPr txBox="1">
              <a:spLocks noChangeArrowheads="1"/>
            </p:cNvSpPr>
            <p:nvPr/>
          </p:nvSpPr>
          <p:spPr bwMode="auto">
            <a:xfrm>
              <a:off x="932461" y="4003675"/>
              <a:ext cx="298450" cy="366713"/>
            </a:xfrm>
            <a:prstGeom prst="rect">
              <a:avLst/>
            </a:prstGeom>
            <a:noFill/>
            <a:ln w="9525">
              <a:noFill/>
              <a:miter lim="800000"/>
              <a:headEnd/>
              <a:tailEnd/>
            </a:ln>
          </p:spPr>
          <p:txBody>
            <a:bodyPr wrap="none">
              <a:spAutoFit/>
            </a:bodyPr>
            <a:lstStyle/>
            <a:p>
              <a:r>
                <a:rPr lang="fr-FR" dirty="0"/>
                <a:t>y</a:t>
              </a:r>
            </a:p>
          </p:txBody>
        </p:sp>
        <p:grpSp>
          <p:nvGrpSpPr>
            <p:cNvPr id="2" name="Groupe 1"/>
            <p:cNvGrpSpPr/>
            <p:nvPr/>
          </p:nvGrpSpPr>
          <p:grpSpPr>
            <a:xfrm>
              <a:off x="486074" y="3883599"/>
              <a:ext cx="1182688" cy="1136870"/>
              <a:chOff x="735013" y="3206750"/>
              <a:chExt cx="1182688" cy="1136870"/>
            </a:xfrm>
          </p:grpSpPr>
          <p:sp>
            <p:nvSpPr>
              <p:cNvPr id="227338" name="Line 10"/>
              <p:cNvSpPr>
                <a:spLocks noChangeShapeType="1"/>
              </p:cNvSpPr>
              <p:nvPr/>
            </p:nvSpPr>
            <p:spPr bwMode="auto">
              <a:xfrm>
                <a:off x="755651" y="4194175"/>
                <a:ext cx="863600" cy="0"/>
              </a:xfrm>
              <a:prstGeom prst="line">
                <a:avLst/>
              </a:prstGeom>
              <a:noFill/>
              <a:ln w="9525">
                <a:solidFill>
                  <a:schemeClr val="tx1"/>
                </a:solidFill>
                <a:round/>
                <a:headEnd/>
                <a:tailEnd type="triangle" w="med" len="med"/>
              </a:ln>
            </p:spPr>
            <p:txBody>
              <a:bodyPr/>
              <a:lstStyle/>
              <a:p>
                <a:endParaRPr lang="fr-FR"/>
              </a:p>
            </p:txBody>
          </p:sp>
          <p:sp>
            <p:nvSpPr>
              <p:cNvPr id="227339" name="Line 11"/>
              <p:cNvSpPr>
                <a:spLocks noChangeShapeType="1"/>
              </p:cNvSpPr>
              <p:nvPr/>
            </p:nvSpPr>
            <p:spPr bwMode="auto">
              <a:xfrm flipV="1">
                <a:off x="755651" y="3402013"/>
                <a:ext cx="0" cy="792163"/>
              </a:xfrm>
              <a:prstGeom prst="line">
                <a:avLst/>
              </a:prstGeom>
              <a:noFill/>
              <a:ln w="9525">
                <a:solidFill>
                  <a:schemeClr val="tx1"/>
                </a:solidFill>
                <a:round/>
                <a:headEnd/>
                <a:tailEnd type="triangle" w="med" len="med"/>
              </a:ln>
            </p:spPr>
            <p:txBody>
              <a:bodyPr/>
              <a:lstStyle/>
              <a:p>
                <a:endParaRPr lang="fr-FR"/>
              </a:p>
            </p:txBody>
          </p:sp>
          <p:sp>
            <p:nvSpPr>
              <p:cNvPr id="227340" name="Line 12"/>
              <p:cNvSpPr>
                <a:spLocks noChangeShapeType="1"/>
              </p:cNvSpPr>
              <p:nvPr/>
            </p:nvSpPr>
            <p:spPr bwMode="auto">
              <a:xfrm flipH="1">
                <a:off x="770111" y="3601313"/>
                <a:ext cx="360363" cy="590262"/>
              </a:xfrm>
              <a:prstGeom prst="line">
                <a:avLst/>
              </a:prstGeom>
              <a:noFill/>
              <a:ln w="9525">
                <a:solidFill>
                  <a:schemeClr val="tx1"/>
                </a:solidFill>
                <a:round/>
                <a:headEnd type="triangle"/>
                <a:tailEnd type="none" w="med" len="med"/>
              </a:ln>
            </p:spPr>
            <p:txBody>
              <a:bodyPr/>
              <a:lstStyle/>
              <a:p>
                <a:endParaRPr lang="fr-FR"/>
              </a:p>
            </p:txBody>
          </p:sp>
          <p:sp>
            <p:nvSpPr>
              <p:cNvPr id="227342" name="Text Box 14"/>
              <p:cNvSpPr txBox="1">
                <a:spLocks noChangeArrowheads="1"/>
              </p:cNvSpPr>
              <p:nvPr/>
            </p:nvSpPr>
            <p:spPr bwMode="auto">
              <a:xfrm>
                <a:off x="1619251" y="3976907"/>
                <a:ext cx="298450" cy="366713"/>
              </a:xfrm>
              <a:prstGeom prst="rect">
                <a:avLst/>
              </a:prstGeom>
              <a:noFill/>
              <a:ln w="9525">
                <a:noFill/>
                <a:miter lim="800000"/>
                <a:headEnd/>
                <a:tailEnd/>
              </a:ln>
            </p:spPr>
            <p:txBody>
              <a:bodyPr wrap="none">
                <a:spAutoFit/>
              </a:bodyPr>
              <a:lstStyle/>
              <a:p>
                <a:r>
                  <a:rPr lang="fr-FR" dirty="0"/>
                  <a:t>x</a:t>
                </a:r>
              </a:p>
            </p:txBody>
          </p:sp>
          <p:sp>
            <p:nvSpPr>
              <p:cNvPr id="227343" name="Text Box 15"/>
              <p:cNvSpPr txBox="1">
                <a:spLocks noChangeArrowheads="1"/>
              </p:cNvSpPr>
              <p:nvPr/>
            </p:nvSpPr>
            <p:spPr bwMode="auto">
              <a:xfrm>
                <a:off x="735013" y="3206750"/>
                <a:ext cx="298450" cy="366713"/>
              </a:xfrm>
              <a:prstGeom prst="rect">
                <a:avLst/>
              </a:prstGeom>
              <a:noFill/>
              <a:ln w="9525">
                <a:noFill/>
                <a:miter lim="800000"/>
                <a:headEnd/>
                <a:tailEnd/>
              </a:ln>
            </p:spPr>
            <p:txBody>
              <a:bodyPr wrap="none">
                <a:spAutoFit/>
              </a:bodyPr>
              <a:lstStyle/>
              <a:p>
                <a:r>
                  <a:rPr lang="fr-FR"/>
                  <a:t>z</a:t>
                </a:r>
              </a:p>
            </p:txBody>
          </p:sp>
        </p:grpSp>
      </p:grpSp>
      <p:sp>
        <p:nvSpPr>
          <p:cNvPr id="227337" name="Rectangle 17"/>
          <p:cNvSpPr>
            <a:spLocks noChangeArrowheads="1"/>
          </p:cNvSpPr>
          <p:nvPr/>
        </p:nvSpPr>
        <p:spPr bwMode="auto">
          <a:xfrm>
            <a:off x="8112126" y="3644900"/>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1927"/>
                                        </p:tgtEl>
                                      </p:cBhvr>
                                    </p:animEffect>
                                    <p:set>
                                      <p:cBhvr>
                                        <p:cTn id="7" dur="1" fill="hold">
                                          <p:stCondLst>
                                            <p:cond delay="499"/>
                                          </p:stCondLst>
                                        </p:cTn>
                                        <p:tgtEl>
                                          <p:spTgt spid="819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1929"/>
                                        </p:tgtEl>
                                      </p:cBhvr>
                                    </p:animEffect>
                                    <p:set>
                                      <p:cBhvr>
                                        <p:cTn id="12" dur="1" fill="hold">
                                          <p:stCondLst>
                                            <p:cond delay="499"/>
                                          </p:stCondLst>
                                        </p:cTn>
                                        <p:tgtEl>
                                          <p:spTgt spid="819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81928"/>
                                        </p:tgtEl>
                                      </p:cBhvr>
                                    </p:animEffect>
                                    <p:set>
                                      <p:cBhvr>
                                        <p:cTn id="17" dur="1" fill="hold">
                                          <p:stCondLst>
                                            <p:cond delay="499"/>
                                          </p:stCondLst>
                                        </p:cTn>
                                        <p:tgtEl>
                                          <p:spTgt spid="81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animBg="1"/>
      <p:bldP spid="81928" grpId="0" animBg="1"/>
      <p:bldP spid="819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36</a:t>
            </a:fld>
            <a:endParaRPr lang="fr-FR" altLang="en-US"/>
          </a:p>
        </p:txBody>
      </p:sp>
      <p:pic>
        <p:nvPicPr>
          <p:cNvPr id="6" name="Picture 8" descr="10_20_Fig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3441" y="1600200"/>
            <a:ext cx="740511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dirty="0"/>
              <a:t>Les différentes structures cristallines: notion de multiplicité de la maille</a:t>
            </a:r>
          </a:p>
        </p:txBody>
      </p:sp>
      <p:sp>
        <p:nvSpPr>
          <p:cNvPr id="8" name="Rectangle 10"/>
          <p:cNvSpPr>
            <a:spLocks noChangeArrowheads="1"/>
          </p:cNvSpPr>
          <p:nvPr/>
        </p:nvSpPr>
        <p:spPr bwMode="auto">
          <a:xfrm>
            <a:off x="7282037" y="5807075"/>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spTree>
    <p:extLst>
      <p:ext uri="{BB962C8B-B14F-4D97-AF65-F5344CB8AC3E}">
        <p14:creationId xmlns:p14="http://schemas.microsoft.com/office/powerpoint/2010/main" val="2256791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4"/>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a:t>Les différentes structures cristallines: notion de multiplicité de la maille</a:t>
            </a:r>
          </a:p>
        </p:txBody>
      </p:sp>
      <p:sp>
        <p:nvSpPr>
          <p:cNvPr id="230402" name="Espace réservé du numéro de diapositive 5"/>
          <p:cNvSpPr>
            <a:spLocks noGrp="1"/>
          </p:cNvSpPr>
          <p:nvPr>
            <p:ph type="sldNum" sz="quarter" idx="12"/>
          </p:nvPr>
        </p:nvSpPr>
        <p:spPr>
          <a:noFill/>
        </p:spPr>
        <p:txBody>
          <a:bodyPr/>
          <a:lstStyle/>
          <a:p>
            <a:fld id="{FD59E9E8-ED13-40F3-8EE8-E0205F44BFA8}" type="slidenum">
              <a:rPr lang="fr-FR" altLang="en-US"/>
              <a:pPr/>
              <a:t>37</a:t>
            </a:fld>
            <a:endParaRPr lang="fr-FR" altLang="en-US"/>
          </a:p>
        </p:txBody>
      </p:sp>
      <p:pic>
        <p:nvPicPr>
          <p:cNvPr id="230404" name="Picture 5" descr="cubique1"/>
          <p:cNvPicPr>
            <a:picLocks noChangeAspect="1" noChangeArrowheads="1"/>
          </p:cNvPicPr>
          <p:nvPr/>
        </p:nvPicPr>
        <p:blipFill>
          <a:blip r:embed="rId3" cstate="print"/>
          <a:srcRect/>
          <a:stretch>
            <a:fillRect/>
          </a:stretch>
        </p:blipFill>
        <p:spPr bwMode="auto">
          <a:xfrm>
            <a:off x="2854325" y="1597026"/>
            <a:ext cx="6337300" cy="4321175"/>
          </a:xfrm>
          <a:prstGeom prst="rect">
            <a:avLst/>
          </a:prstGeom>
          <a:noFill/>
          <a:ln w="9525">
            <a:noFill/>
            <a:miter lim="800000"/>
            <a:headEnd/>
            <a:tailEnd/>
          </a:ln>
        </p:spPr>
      </p:pic>
      <p:sp>
        <p:nvSpPr>
          <p:cNvPr id="230405" name="Text Box 6"/>
          <p:cNvSpPr txBox="1">
            <a:spLocks noChangeArrowheads="1"/>
          </p:cNvSpPr>
          <p:nvPr/>
        </p:nvSpPr>
        <p:spPr bwMode="auto">
          <a:xfrm>
            <a:off x="2625725" y="5949950"/>
            <a:ext cx="1885950" cy="641350"/>
          </a:xfrm>
          <a:prstGeom prst="rect">
            <a:avLst/>
          </a:prstGeom>
          <a:noFill/>
          <a:ln w="9525">
            <a:noFill/>
            <a:miter lim="800000"/>
            <a:headEnd/>
            <a:tailEnd/>
          </a:ln>
        </p:spPr>
        <p:txBody>
          <a:bodyPr wrap="none">
            <a:spAutoFit/>
          </a:bodyPr>
          <a:lstStyle/>
          <a:p>
            <a:pPr algn="ctr"/>
            <a:r>
              <a:rPr lang="fr-FR"/>
              <a:t>1 atome (nœud) </a:t>
            </a:r>
          </a:p>
          <a:p>
            <a:pPr algn="ctr"/>
            <a:r>
              <a:rPr lang="fr-FR"/>
              <a:t>par maille</a:t>
            </a:r>
          </a:p>
        </p:txBody>
      </p:sp>
      <p:sp>
        <p:nvSpPr>
          <p:cNvPr id="230406" name="Text Box 7"/>
          <p:cNvSpPr txBox="1">
            <a:spLocks noChangeArrowheads="1"/>
          </p:cNvSpPr>
          <p:nvPr/>
        </p:nvSpPr>
        <p:spPr bwMode="auto">
          <a:xfrm>
            <a:off x="4702175" y="5949950"/>
            <a:ext cx="2114550" cy="641350"/>
          </a:xfrm>
          <a:prstGeom prst="rect">
            <a:avLst/>
          </a:prstGeom>
          <a:noFill/>
          <a:ln w="9525">
            <a:noFill/>
            <a:miter lim="800000"/>
            <a:headEnd/>
            <a:tailEnd/>
          </a:ln>
        </p:spPr>
        <p:txBody>
          <a:bodyPr wrap="none">
            <a:spAutoFit/>
          </a:bodyPr>
          <a:lstStyle/>
          <a:p>
            <a:pPr algn="ctr"/>
            <a:r>
              <a:rPr lang="fr-FR"/>
              <a:t>2 atomes (nœuds) </a:t>
            </a:r>
          </a:p>
          <a:p>
            <a:pPr algn="ctr"/>
            <a:r>
              <a:rPr lang="fr-FR"/>
              <a:t>par maille</a:t>
            </a:r>
          </a:p>
        </p:txBody>
      </p:sp>
      <p:sp>
        <p:nvSpPr>
          <p:cNvPr id="86024" name="Text Box 8"/>
          <p:cNvSpPr txBox="1">
            <a:spLocks noChangeArrowheads="1"/>
          </p:cNvSpPr>
          <p:nvPr/>
        </p:nvSpPr>
        <p:spPr bwMode="auto">
          <a:xfrm>
            <a:off x="3340100" y="3305176"/>
            <a:ext cx="501650"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CS</a:t>
            </a:r>
          </a:p>
        </p:txBody>
      </p:sp>
      <p:sp>
        <p:nvSpPr>
          <p:cNvPr id="86025" name="Text Box 9"/>
          <p:cNvSpPr txBox="1">
            <a:spLocks noChangeArrowheads="1"/>
          </p:cNvSpPr>
          <p:nvPr/>
        </p:nvSpPr>
        <p:spPr bwMode="auto">
          <a:xfrm>
            <a:off x="5499100" y="3349626"/>
            <a:ext cx="514350"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CC</a:t>
            </a:r>
          </a:p>
        </p:txBody>
      </p:sp>
      <p:sp>
        <p:nvSpPr>
          <p:cNvPr id="230409" name="Rectangle 10"/>
          <p:cNvSpPr>
            <a:spLocks noChangeArrowheads="1"/>
          </p:cNvSpPr>
          <p:nvPr/>
        </p:nvSpPr>
        <p:spPr bwMode="auto">
          <a:xfrm>
            <a:off x="6959601" y="6092825"/>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2"/>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a:t>Les différentes structures cristallines: notion de multiplicité de la maille</a:t>
            </a:r>
          </a:p>
        </p:txBody>
      </p:sp>
      <p:sp>
        <p:nvSpPr>
          <p:cNvPr id="231426" name="Espace réservé du numéro de diapositive 5"/>
          <p:cNvSpPr>
            <a:spLocks noGrp="1"/>
          </p:cNvSpPr>
          <p:nvPr>
            <p:ph type="sldNum" sz="quarter" idx="12"/>
          </p:nvPr>
        </p:nvSpPr>
        <p:spPr>
          <a:noFill/>
        </p:spPr>
        <p:txBody>
          <a:bodyPr/>
          <a:lstStyle/>
          <a:p>
            <a:fld id="{1028995C-05BE-4B85-BE2D-8F53C05381C2}" type="slidenum">
              <a:rPr lang="fr-FR" altLang="en-US"/>
              <a:pPr/>
              <a:t>38</a:t>
            </a:fld>
            <a:endParaRPr lang="fr-FR" altLang="en-US"/>
          </a:p>
        </p:txBody>
      </p:sp>
      <p:pic>
        <p:nvPicPr>
          <p:cNvPr id="231427" name="Picture 8" descr="cfc"/>
          <p:cNvPicPr>
            <a:picLocks noChangeAspect="1" noChangeArrowheads="1"/>
          </p:cNvPicPr>
          <p:nvPr/>
        </p:nvPicPr>
        <p:blipFill>
          <a:blip r:embed="rId3" cstate="print"/>
          <a:srcRect/>
          <a:stretch>
            <a:fillRect/>
          </a:stretch>
        </p:blipFill>
        <p:spPr bwMode="auto">
          <a:xfrm>
            <a:off x="1077120" y="1470819"/>
            <a:ext cx="4724400" cy="5041900"/>
          </a:xfrm>
          <a:prstGeom prst="rect">
            <a:avLst/>
          </a:prstGeom>
          <a:noFill/>
          <a:ln w="9525">
            <a:noFill/>
            <a:miter lim="800000"/>
            <a:headEnd/>
            <a:tailEnd/>
          </a:ln>
        </p:spPr>
      </p:pic>
      <p:sp>
        <p:nvSpPr>
          <p:cNvPr id="87049" name="Text Box 9"/>
          <p:cNvSpPr txBox="1">
            <a:spLocks noChangeArrowheads="1"/>
          </p:cNvSpPr>
          <p:nvPr/>
        </p:nvSpPr>
        <p:spPr bwMode="auto">
          <a:xfrm>
            <a:off x="4779963" y="1936751"/>
            <a:ext cx="654050"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CFC</a:t>
            </a:r>
          </a:p>
        </p:txBody>
      </p:sp>
      <p:sp>
        <p:nvSpPr>
          <p:cNvPr id="87051" name="Text Box 11"/>
          <p:cNvSpPr txBox="1">
            <a:spLocks noChangeArrowheads="1"/>
          </p:cNvSpPr>
          <p:nvPr/>
        </p:nvSpPr>
        <p:spPr bwMode="auto">
          <a:xfrm>
            <a:off x="5434013" y="2265361"/>
            <a:ext cx="3548063" cy="1190625"/>
          </a:xfrm>
          <a:prstGeom prst="rect">
            <a:avLst/>
          </a:prstGeom>
          <a:noFill/>
          <a:ln w="9525">
            <a:noFill/>
            <a:miter lim="800000"/>
            <a:headEnd/>
            <a:tailEnd/>
          </a:ln>
          <a:effectLst/>
        </p:spPr>
        <p:txBody>
          <a:bodyPr>
            <a:spAutoFit/>
          </a:bodyPr>
          <a:lstStyle/>
          <a:p>
            <a:pPr>
              <a:defRPr/>
            </a:pPr>
            <a:r>
              <a:rPr lang="fr-FR" b="1" dirty="0">
                <a:effectLst>
                  <a:outerShdw blurRad="38100" dist="38100" dir="2700000" algn="tl">
                    <a:srgbClr val="C0C0C0"/>
                  </a:outerShdw>
                </a:effectLst>
              </a:rPr>
              <a:t>Les faces sont inclinées de 54,7° par rapport aux 3 couches atomiques qui se répètent</a:t>
            </a:r>
          </a:p>
        </p:txBody>
      </p:sp>
      <p:sp>
        <p:nvSpPr>
          <p:cNvPr id="231431" name="Line 12"/>
          <p:cNvSpPr>
            <a:spLocks noChangeShapeType="1"/>
          </p:cNvSpPr>
          <p:nvPr/>
        </p:nvSpPr>
        <p:spPr bwMode="auto">
          <a:xfrm flipH="1">
            <a:off x="5171518" y="3455986"/>
            <a:ext cx="719138" cy="504825"/>
          </a:xfrm>
          <a:prstGeom prst="line">
            <a:avLst/>
          </a:prstGeom>
          <a:noFill/>
          <a:ln w="28575">
            <a:solidFill>
              <a:srgbClr val="FF0000"/>
            </a:solidFill>
            <a:round/>
            <a:headEnd/>
            <a:tailEnd type="triangle" w="med" len="med"/>
          </a:ln>
        </p:spPr>
        <p:txBody>
          <a:bodyPr/>
          <a:lstStyle/>
          <a:p>
            <a:endParaRPr lang="fr-FR"/>
          </a:p>
        </p:txBody>
      </p:sp>
      <p:sp>
        <p:nvSpPr>
          <p:cNvPr id="231432" name="Text Box 13"/>
          <p:cNvSpPr txBox="1">
            <a:spLocks noChangeArrowheads="1"/>
          </p:cNvSpPr>
          <p:nvPr/>
        </p:nvSpPr>
        <p:spPr bwMode="auto">
          <a:xfrm>
            <a:off x="2259013" y="6329363"/>
            <a:ext cx="184150" cy="366712"/>
          </a:xfrm>
          <a:prstGeom prst="rect">
            <a:avLst/>
          </a:prstGeom>
          <a:noFill/>
          <a:ln w="9525">
            <a:noFill/>
            <a:miter lim="800000"/>
            <a:headEnd/>
            <a:tailEnd/>
          </a:ln>
        </p:spPr>
        <p:txBody>
          <a:bodyPr wrap="none">
            <a:spAutoFit/>
          </a:bodyPr>
          <a:lstStyle/>
          <a:p>
            <a:endParaRPr lang="fr-FR"/>
          </a:p>
        </p:txBody>
      </p:sp>
      <p:sp>
        <p:nvSpPr>
          <p:cNvPr id="231433" name="Text Box 14"/>
          <p:cNvSpPr txBox="1">
            <a:spLocks noChangeArrowheads="1"/>
          </p:cNvSpPr>
          <p:nvPr/>
        </p:nvSpPr>
        <p:spPr bwMode="auto">
          <a:xfrm>
            <a:off x="983432" y="6069012"/>
            <a:ext cx="2114550" cy="641350"/>
          </a:xfrm>
          <a:prstGeom prst="rect">
            <a:avLst/>
          </a:prstGeom>
          <a:solidFill>
            <a:schemeClr val="bg1"/>
          </a:solidFill>
          <a:ln w="9525">
            <a:noFill/>
            <a:miter lim="800000"/>
            <a:headEnd/>
            <a:tailEnd/>
          </a:ln>
        </p:spPr>
        <p:txBody>
          <a:bodyPr wrap="none">
            <a:spAutoFit/>
          </a:bodyPr>
          <a:lstStyle/>
          <a:p>
            <a:pPr algn="ctr"/>
            <a:r>
              <a:rPr lang="fr-FR" dirty="0"/>
              <a:t>4 atomes (nœuds) </a:t>
            </a:r>
          </a:p>
          <a:p>
            <a:pPr algn="ctr"/>
            <a:r>
              <a:rPr lang="fr-FR" dirty="0"/>
              <a:t>par maille</a:t>
            </a:r>
          </a:p>
        </p:txBody>
      </p:sp>
      <p:sp>
        <p:nvSpPr>
          <p:cNvPr id="231434" name="Rectangle 15"/>
          <p:cNvSpPr>
            <a:spLocks noChangeArrowheads="1"/>
          </p:cNvSpPr>
          <p:nvPr/>
        </p:nvSpPr>
        <p:spPr bwMode="auto">
          <a:xfrm>
            <a:off x="317206" y="3575314"/>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pic>
        <p:nvPicPr>
          <p:cNvPr id="11" name="Picture 9" descr="hexagonal">
            <a:extLst>
              <a:ext uri="{FF2B5EF4-FFF2-40B4-BE49-F238E27FC236}">
                <a16:creationId xmlns:a16="http://schemas.microsoft.com/office/drawing/2014/main" id="{856E2279-1724-4E1B-969F-741AA4046126}"/>
              </a:ext>
            </a:extLst>
          </p:cNvPr>
          <p:cNvPicPr>
            <a:picLocks noChangeAspect="1" noChangeArrowheads="1"/>
          </p:cNvPicPr>
          <p:nvPr/>
        </p:nvPicPr>
        <p:blipFill rotWithShape="1">
          <a:blip r:embed="rId4" cstate="print"/>
          <a:srcRect t="45202"/>
          <a:stretch/>
        </p:blipFill>
        <p:spPr bwMode="auto">
          <a:xfrm>
            <a:off x="7335837" y="3212976"/>
            <a:ext cx="4378325" cy="291941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p:txBody>
          <a:bodyPr/>
          <a:lstStyle/>
          <a:p>
            <a:pPr eaLnBrk="1" hangingPunct="1"/>
            <a:r>
              <a:rPr lang="fr-FR"/>
              <a:t>Choix des vecteurs primitifs</a:t>
            </a:r>
          </a:p>
        </p:txBody>
      </p:sp>
      <p:sp>
        <p:nvSpPr>
          <p:cNvPr id="16390" name="Rectangle 3"/>
          <p:cNvSpPr>
            <a:spLocks noGrp="1" noChangeArrowheads="1"/>
          </p:cNvSpPr>
          <p:nvPr>
            <p:ph idx="1"/>
          </p:nvPr>
        </p:nvSpPr>
        <p:spPr>
          <a:xfrm>
            <a:off x="1981200" y="1719263"/>
            <a:ext cx="3538538" cy="4411662"/>
          </a:xfrm>
        </p:spPr>
        <p:txBody>
          <a:bodyPr/>
          <a:lstStyle/>
          <a:p>
            <a:pPr eaLnBrk="1" hangingPunct="1">
              <a:lnSpc>
                <a:spcPct val="90000"/>
              </a:lnSpc>
            </a:pPr>
            <a:r>
              <a:rPr lang="fr-FR" sz="2600"/>
              <a:t>Pas unique</a:t>
            </a:r>
          </a:p>
          <a:p>
            <a:pPr eaLnBrk="1" hangingPunct="1">
              <a:lnSpc>
                <a:spcPct val="90000"/>
              </a:lnSpc>
            </a:pPr>
            <a:r>
              <a:rPr lang="fr-FR" sz="2600"/>
              <a:t>Méthode:</a:t>
            </a:r>
          </a:p>
          <a:p>
            <a:pPr lvl="1" eaLnBrk="1" hangingPunct="1">
              <a:lnSpc>
                <a:spcPct val="90000"/>
              </a:lnSpc>
            </a:pPr>
            <a:r>
              <a:rPr lang="fr-FR" sz="2200"/>
              <a:t>a</a:t>
            </a:r>
            <a:r>
              <a:rPr lang="fr-FR" sz="2200" baseline="-25000"/>
              <a:t>1</a:t>
            </a:r>
            <a:r>
              <a:rPr lang="fr-FR" sz="2200"/>
              <a:t> doit être la période la plus courte du réseau</a:t>
            </a:r>
          </a:p>
          <a:p>
            <a:pPr lvl="1" eaLnBrk="1" hangingPunct="1">
              <a:lnSpc>
                <a:spcPct val="90000"/>
              </a:lnSpc>
            </a:pPr>
            <a:r>
              <a:rPr lang="fr-FR" sz="2200"/>
              <a:t>a</a:t>
            </a:r>
            <a:r>
              <a:rPr lang="fr-FR" sz="2200" baseline="-25000"/>
              <a:t>2</a:t>
            </a:r>
            <a:r>
              <a:rPr lang="fr-FR" sz="2200"/>
              <a:t> doit être la période la plus courte du réseau non // à a</a:t>
            </a:r>
            <a:r>
              <a:rPr lang="fr-FR" sz="2200" baseline="-25000"/>
              <a:t>1</a:t>
            </a:r>
          </a:p>
          <a:p>
            <a:pPr lvl="1" eaLnBrk="1" hangingPunct="1">
              <a:lnSpc>
                <a:spcPct val="90000"/>
              </a:lnSpc>
            </a:pPr>
            <a:r>
              <a:rPr lang="fr-FR" sz="2200"/>
              <a:t>a</a:t>
            </a:r>
            <a:r>
              <a:rPr lang="fr-FR" sz="2200" baseline="-25000"/>
              <a:t>3</a:t>
            </a:r>
            <a:r>
              <a:rPr lang="fr-FR" sz="2200"/>
              <a:t> doit être la période la plus courte du réseau non coplanaire avec a</a:t>
            </a:r>
            <a:r>
              <a:rPr lang="fr-FR" sz="2200" baseline="-25000"/>
              <a:t>1</a:t>
            </a:r>
            <a:r>
              <a:rPr lang="fr-FR" sz="2200"/>
              <a:t> et a</a:t>
            </a:r>
            <a:r>
              <a:rPr lang="fr-FR" sz="2200" baseline="-25000"/>
              <a:t>2</a:t>
            </a:r>
          </a:p>
        </p:txBody>
      </p:sp>
      <p:sp>
        <p:nvSpPr>
          <p:cNvPr id="16388" name="Espace réservé du numéro de diapositive 5"/>
          <p:cNvSpPr>
            <a:spLocks noGrp="1"/>
          </p:cNvSpPr>
          <p:nvPr>
            <p:ph type="sldNum" sz="quarter" idx="12"/>
          </p:nvPr>
        </p:nvSpPr>
        <p:spPr>
          <a:noFill/>
        </p:spPr>
        <p:txBody>
          <a:bodyPr/>
          <a:lstStyle/>
          <a:p>
            <a:fld id="{7B3F0E09-737C-486F-B0AC-668AFA6EF400}" type="slidenum">
              <a:rPr lang="fr-FR" altLang="en-US"/>
              <a:pPr/>
              <a:t>39</a:t>
            </a:fld>
            <a:endParaRPr lang="fr-FR" altLang="en-US"/>
          </a:p>
        </p:txBody>
      </p:sp>
      <p:sp>
        <p:nvSpPr>
          <p:cNvPr id="16391" name="Line 5"/>
          <p:cNvSpPr>
            <a:spLocks noChangeShapeType="1"/>
          </p:cNvSpPr>
          <p:nvPr/>
        </p:nvSpPr>
        <p:spPr bwMode="auto">
          <a:xfrm>
            <a:off x="6527800" y="3281364"/>
            <a:ext cx="1296988" cy="649287"/>
          </a:xfrm>
          <a:prstGeom prst="line">
            <a:avLst/>
          </a:prstGeom>
          <a:noFill/>
          <a:ln w="28575">
            <a:solidFill>
              <a:srgbClr val="FFC000"/>
            </a:solidFill>
            <a:round/>
            <a:headEnd/>
            <a:tailEnd type="triangle" w="med" len="med"/>
          </a:ln>
        </p:spPr>
        <p:txBody>
          <a:bodyPr/>
          <a:lstStyle/>
          <a:p>
            <a:endParaRPr lang="fr-FR"/>
          </a:p>
        </p:txBody>
      </p:sp>
      <p:sp>
        <p:nvSpPr>
          <p:cNvPr id="16392" name="Text Box 6"/>
          <p:cNvSpPr txBox="1">
            <a:spLocks noChangeArrowheads="1"/>
          </p:cNvSpPr>
          <p:nvPr/>
        </p:nvSpPr>
        <p:spPr bwMode="auto">
          <a:xfrm>
            <a:off x="6024563" y="2417763"/>
            <a:ext cx="400050" cy="366712"/>
          </a:xfrm>
          <a:prstGeom prst="rect">
            <a:avLst/>
          </a:prstGeom>
          <a:noFill/>
          <a:ln w="9525">
            <a:noFill/>
            <a:miter lim="800000"/>
            <a:headEnd/>
            <a:tailEnd/>
          </a:ln>
        </p:spPr>
        <p:txBody>
          <a:bodyPr wrap="none">
            <a:spAutoFit/>
          </a:bodyPr>
          <a:lstStyle/>
          <a:p>
            <a:r>
              <a:rPr lang="fr-FR">
                <a:latin typeface="Symbol" pitchFamily="18" charset="2"/>
              </a:rPr>
              <a:t>D</a:t>
            </a:r>
            <a:r>
              <a:rPr lang="fr-FR" baseline="-25000">
                <a:latin typeface="Symbol" pitchFamily="18" charset="2"/>
              </a:rPr>
              <a:t>1</a:t>
            </a:r>
            <a:endParaRPr lang="fr-FR">
              <a:latin typeface="Symbol" pitchFamily="18" charset="2"/>
            </a:endParaRPr>
          </a:p>
        </p:txBody>
      </p:sp>
      <p:sp>
        <p:nvSpPr>
          <p:cNvPr id="16393" name="Text Box 7"/>
          <p:cNvSpPr txBox="1">
            <a:spLocks noChangeArrowheads="1"/>
          </p:cNvSpPr>
          <p:nvPr/>
        </p:nvSpPr>
        <p:spPr bwMode="auto">
          <a:xfrm>
            <a:off x="8556625" y="2387601"/>
            <a:ext cx="400050" cy="366713"/>
          </a:xfrm>
          <a:prstGeom prst="rect">
            <a:avLst/>
          </a:prstGeom>
          <a:noFill/>
          <a:ln w="9525">
            <a:noFill/>
            <a:miter lim="800000"/>
            <a:headEnd/>
            <a:tailEnd/>
          </a:ln>
        </p:spPr>
        <p:txBody>
          <a:bodyPr wrap="none">
            <a:spAutoFit/>
          </a:bodyPr>
          <a:lstStyle/>
          <a:p>
            <a:r>
              <a:rPr lang="fr-FR">
                <a:latin typeface="Symbol" pitchFamily="18" charset="2"/>
              </a:rPr>
              <a:t>D</a:t>
            </a:r>
            <a:r>
              <a:rPr lang="fr-FR" baseline="-25000">
                <a:latin typeface="Symbol" pitchFamily="18" charset="2"/>
              </a:rPr>
              <a:t>2</a:t>
            </a:r>
            <a:endParaRPr lang="fr-FR">
              <a:latin typeface="Symbol" pitchFamily="18" charset="2"/>
            </a:endParaRPr>
          </a:p>
        </p:txBody>
      </p:sp>
      <p:sp>
        <p:nvSpPr>
          <p:cNvPr id="16394" name="Text Box 8"/>
          <p:cNvSpPr txBox="1">
            <a:spLocks noChangeArrowheads="1"/>
          </p:cNvSpPr>
          <p:nvPr/>
        </p:nvSpPr>
        <p:spPr bwMode="auto">
          <a:xfrm>
            <a:off x="6888164" y="2417763"/>
            <a:ext cx="357187" cy="366712"/>
          </a:xfrm>
          <a:prstGeom prst="rect">
            <a:avLst/>
          </a:prstGeom>
          <a:noFill/>
          <a:ln w="9525">
            <a:noFill/>
            <a:miter lim="800000"/>
            <a:headEnd/>
            <a:tailEnd/>
          </a:ln>
        </p:spPr>
        <p:txBody>
          <a:bodyPr wrap="none">
            <a:spAutoFit/>
          </a:bodyPr>
          <a:lstStyle/>
          <a:p>
            <a:r>
              <a:rPr lang="fr-FR">
                <a:latin typeface="Symbol" pitchFamily="18" charset="2"/>
              </a:rPr>
              <a:t>D</a:t>
            </a:r>
            <a:r>
              <a:rPr lang="fr-FR" baseline="30000"/>
              <a:t>’</a:t>
            </a:r>
            <a:endParaRPr lang="fr-FR">
              <a:latin typeface="Symbol" pitchFamily="18" charset="2"/>
            </a:endParaRPr>
          </a:p>
        </p:txBody>
      </p:sp>
      <p:sp>
        <p:nvSpPr>
          <p:cNvPr id="16395" name="Text Box 9"/>
          <p:cNvSpPr txBox="1">
            <a:spLocks noChangeArrowheads="1"/>
          </p:cNvSpPr>
          <p:nvPr/>
        </p:nvSpPr>
        <p:spPr bwMode="auto">
          <a:xfrm>
            <a:off x="7680326" y="2417763"/>
            <a:ext cx="390525" cy="366712"/>
          </a:xfrm>
          <a:prstGeom prst="rect">
            <a:avLst/>
          </a:prstGeom>
          <a:noFill/>
          <a:ln w="9525">
            <a:noFill/>
            <a:miter lim="800000"/>
            <a:headEnd/>
            <a:tailEnd/>
          </a:ln>
        </p:spPr>
        <p:txBody>
          <a:bodyPr wrap="none">
            <a:spAutoFit/>
          </a:bodyPr>
          <a:lstStyle/>
          <a:p>
            <a:r>
              <a:rPr lang="fr-FR">
                <a:latin typeface="Symbol" pitchFamily="18" charset="2"/>
              </a:rPr>
              <a:t>D</a:t>
            </a:r>
            <a:r>
              <a:rPr lang="fr-FR" baseline="30000"/>
              <a:t>’’</a:t>
            </a:r>
            <a:endParaRPr lang="fr-FR">
              <a:latin typeface="Symbol" pitchFamily="18" charset="2"/>
            </a:endParaRPr>
          </a:p>
        </p:txBody>
      </p:sp>
      <p:sp>
        <p:nvSpPr>
          <p:cNvPr id="16396" name="Text Box 10"/>
          <p:cNvSpPr txBox="1">
            <a:spLocks noChangeArrowheads="1"/>
          </p:cNvSpPr>
          <p:nvPr/>
        </p:nvSpPr>
        <p:spPr bwMode="auto">
          <a:xfrm>
            <a:off x="6096000" y="3138488"/>
            <a:ext cx="420688" cy="366712"/>
          </a:xfrm>
          <a:prstGeom prst="rect">
            <a:avLst/>
          </a:prstGeom>
          <a:noFill/>
          <a:ln w="9525">
            <a:noFill/>
            <a:miter lim="800000"/>
            <a:headEnd/>
            <a:tailEnd/>
          </a:ln>
        </p:spPr>
        <p:txBody>
          <a:bodyPr wrap="none">
            <a:spAutoFit/>
          </a:bodyPr>
          <a:lstStyle/>
          <a:p>
            <a:r>
              <a:rPr lang="fr-FR" b="1"/>
              <a:t>P</a:t>
            </a:r>
            <a:r>
              <a:rPr lang="fr-FR" b="1" baseline="-25000"/>
              <a:t>0</a:t>
            </a:r>
            <a:endParaRPr lang="fr-FR" b="1"/>
          </a:p>
        </p:txBody>
      </p:sp>
      <p:sp>
        <p:nvSpPr>
          <p:cNvPr id="16397" name="Text Box 11"/>
          <p:cNvSpPr txBox="1">
            <a:spLocks noChangeArrowheads="1"/>
          </p:cNvSpPr>
          <p:nvPr/>
        </p:nvSpPr>
        <p:spPr bwMode="auto">
          <a:xfrm>
            <a:off x="6456364" y="3786188"/>
            <a:ext cx="420687" cy="366712"/>
          </a:xfrm>
          <a:prstGeom prst="rect">
            <a:avLst/>
          </a:prstGeom>
          <a:noFill/>
          <a:ln w="9525">
            <a:noFill/>
            <a:miter lim="800000"/>
            <a:headEnd/>
            <a:tailEnd/>
          </a:ln>
        </p:spPr>
        <p:txBody>
          <a:bodyPr wrap="none">
            <a:spAutoFit/>
          </a:bodyPr>
          <a:lstStyle/>
          <a:p>
            <a:r>
              <a:rPr lang="fr-FR" b="1"/>
              <a:t>P</a:t>
            </a:r>
            <a:r>
              <a:rPr lang="fr-FR" b="1" baseline="-25000"/>
              <a:t>1</a:t>
            </a:r>
            <a:endParaRPr lang="fr-FR" b="1"/>
          </a:p>
        </p:txBody>
      </p:sp>
      <p:sp>
        <p:nvSpPr>
          <p:cNvPr id="16398" name="Text Box 12"/>
          <p:cNvSpPr txBox="1">
            <a:spLocks noChangeArrowheads="1"/>
          </p:cNvSpPr>
          <p:nvPr/>
        </p:nvSpPr>
        <p:spPr bwMode="auto">
          <a:xfrm>
            <a:off x="6888164" y="4505326"/>
            <a:ext cx="420687" cy="366713"/>
          </a:xfrm>
          <a:prstGeom prst="rect">
            <a:avLst/>
          </a:prstGeom>
          <a:noFill/>
          <a:ln w="9525">
            <a:noFill/>
            <a:miter lim="800000"/>
            <a:headEnd/>
            <a:tailEnd/>
          </a:ln>
        </p:spPr>
        <p:txBody>
          <a:bodyPr wrap="none">
            <a:spAutoFit/>
          </a:bodyPr>
          <a:lstStyle/>
          <a:p>
            <a:r>
              <a:rPr lang="fr-FR" b="1"/>
              <a:t>P</a:t>
            </a:r>
            <a:r>
              <a:rPr lang="fr-FR" b="1" baseline="-25000"/>
              <a:t>2</a:t>
            </a:r>
            <a:endParaRPr lang="fr-FR" b="1"/>
          </a:p>
        </p:txBody>
      </p:sp>
      <p:sp>
        <p:nvSpPr>
          <p:cNvPr id="16399" name="Text Box 13"/>
          <p:cNvSpPr txBox="1">
            <a:spLocks noChangeArrowheads="1"/>
          </p:cNvSpPr>
          <p:nvPr/>
        </p:nvSpPr>
        <p:spPr bwMode="auto">
          <a:xfrm>
            <a:off x="9625013" y="3497263"/>
            <a:ext cx="430212" cy="366712"/>
          </a:xfrm>
          <a:prstGeom prst="rect">
            <a:avLst/>
          </a:prstGeom>
          <a:noFill/>
          <a:ln w="9525">
            <a:noFill/>
            <a:miter lim="800000"/>
            <a:headEnd/>
            <a:tailEnd/>
          </a:ln>
        </p:spPr>
        <p:txBody>
          <a:bodyPr wrap="none">
            <a:spAutoFit/>
          </a:bodyPr>
          <a:lstStyle/>
          <a:p>
            <a:r>
              <a:rPr lang="fr-FR" b="1"/>
              <a:t>P</a:t>
            </a:r>
            <a:r>
              <a:rPr lang="fr-FR" b="1" baseline="-25000"/>
              <a:t>n</a:t>
            </a:r>
            <a:endParaRPr lang="fr-FR" b="1"/>
          </a:p>
        </p:txBody>
      </p:sp>
      <p:sp>
        <p:nvSpPr>
          <p:cNvPr id="16400" name="Text Box 14"/>
          <p:cNvSpPr txBox="1">
            <a:spLocks noChangeArrowheads="1"/>
          </p:cNvSpPr>
          <p:nvPr/>
        </p:nvSpPr>
        <p:spPr bwMode="auto">
          <a:xfrm>
            <a:off x="7773988" y="3509963"/>
            <a:ext cx="463550" cy="366712"/>
          </a:xfrm>
          <a:prstGeom prst="rect">
            <a:avLst/>
          </a:prstGeom>
          <a:noFill/>
          <a:ln w="9525">
            <a:noFill/>
            <a:miter lim="800000"/>
            <a:headEnd/>
            <a:tailEnd/>
          </a:ln>
        </p:spPr>
        <p:txBody>
          <a:bodyPr wrap="none">
            <a:spAutoFit/>
          </a:bodyPr>
          <a:lstStyle/>
          <a:p>
            <a:r>
              <a:rPr lang="fr-FR" b="1"/>
              <a:t>P</a:t>
            </a:r>
            <a:r>
              <a:rPr lang="fr-FR" b="1" baseline="-25000"/>
              <a:t>1</a:t>
            </a:r>
            <a:r>
              <a:rPr lang="fr-FR" b="1" baseline="30000"/>
              <a:t>’</a:t>
            </a:r>
            <a:endParaRPr lang="fr-FR" b="1"/>
          </a:p>
        </p:txBody>
      </p:sp>
      <p:grpSp>
        <p:nvGrpSpPr>
          <p:cNvPr id="16401" name="Group 15"/>
          <p:cNvGrpSpPr>
            <a:grpSpLocks/>
          </p:cNvGrpSpPr>
          <p:nvPr/>
        </p:nvGrpSpPr>
        <p:grpSpPr bwMode="auto">
          <a:xfrm>
            <a:off x="6167438" y="1789113"/>
            <a:ext cx="4392612" cy="3871912"/>
            <a:chOff x="2880" y="946"/>
            <a:chExt cx="2767" cy="2439"/>
          </a:xfrm>
        </p:grpSpPr>
        <p:grpSp>
          <p:nvGrpSpPr>
            <p:cNvPr id="16405" name="Group 16"/>
            <p:cNvGrpSpPr>
              <a:grpSpLocks/>
            </p:cNvGrpSpPr>
            <p:nvPr/>
          </p:nvGrpSpPr>
          <p:grpSpPr bwMode="auto">
            <a:xfrm>
              <a:off x="2970" y="1569"/>
              <a:ext cx="2677" cy="1816"/>
              <a:chOff x="2879" y="1253"/>
              <a:chExt cx="2677" cy="1816"/>
            </a:xfrm>
          </p:grpSpPr>
          <p:sp>
            <p:nvSpPr>
              <p:cNvPr id="16408" name="Line 17"/>
              <p:cNvSpPr>
                <a:spLocks noChangeShapeType="1"/>
              </p:cNvSpPr>
              <p:nvPr/>
            </p:nvSpPr>
            <p:spPr bwMode="auto">
              <a:xfrm>
                <a:off x="3378" y="1299"/>
                <a:ext cx="1134" cy="1679"/>
              </a:xfrm>
              <a:prstGeom prst="line">
                <a:avLst/>
              </a:prstGeom>
              <a:noFill/>
              <a:ln w="9525">
                <a:solidFill>
                  <a:schemeClr val="tx1"/>
                </a:solidFill>
                <a:round/>
                <a:headEnd/>
                <a:tailEnd/>
              </a:ln>
            </p:spPr>
            <p:txBody>
              <a:bodyPr/>
              <a:lstStyle/>
              <a:p>
                <a:endParaRPr lang="fr-FR"/>
              </a:p>
            </p:txBody>
          </p:sp>
          <p:sp>
            <p:nvSpPr>
              <p:cNvPr id="16409" name="Line 18"/>
              <p:cNvSpPr>
                <a:spLocks noChangeShapeType="1"/>
              </p:cNvSpPr>
              <p:nvPr/>
            </p:nvSpPr>
            <p:spPr bwMode="auto">
              <a:xfrm>
                <a:off x="2879" y="1390"/>
                <a:ext cx="1134" cy="1679"/>
              </a:xfrm>
              <a:prstGeom prst="line">
                <a:avLst/>
              </a:prstGeom>
              <a:noFill/>
              <a:ln w="9525">
                <a:solidFill>
                  <a:schemeClr val="tx1"/>
                </a:solidFill>
                <a:round/>
                <a:headEnd/>
                <a:tailEnd/>
              </a:ln>
            </p:spPr>
            <p:txBody>
              <a:bodyPr/>
              <a:lstStyle/>
              <a:p>
                <a:endParaRPr lang="fr-FR"/>
              </a:p>
            </p:txBody>
          </p:sp>
          <p:sp>
            <p:nvSpPr>
              <p:cNvPr id="16410" name="Line 19"/>
              <p:cNvSpPr>
                <a:spLocks noChangeShapeType="1"/>
              </p:cNvSpPr>
              <p:nvPr/>
            </p:nvSpPr>
            <p:spPr bwMode="auto">
              <a:xfrm>
                <a:off x="3877" y="1254"/>
                <a:ext cx="1134" cy="1679"/>
              </a:xfrm>
              <a:prstGeom prst="line">
                <a:avLst/>
              </a:prstGeom>
              <a:noFill/>
              <a:ln w="9525">
                <a:solidFill>
                  <a:schemeClr val="tx1"/>
                </a:solidFill>
                <a:round/>
                <a:headEnd/>
                <a:tailEnd/>
              </a:ln>
            </p:spPr>
            <p:txBody>
              <a:bodyPr/>
              <a:lstStyle/>
              <a:p>
                <a:endParaRPr lang="fr-FR"/>
              </a:p>
            </p:txBody>
          </p:sp>
          <p:sp>
            <p:nvSpPr>
              <p:cNvPr id="16411" name="Line 20"/>
              <p:cNvSpPr>
                <a:spLocks noChangeShapeType="1"/>
              </p:cNvSpPr>
              <p:nvPr/>
            </p:nvSpPr>
            <p:spPr bwMode="auto">
              <a:xfrm>
                <a:off x="4422" y="1253"/>
                <a:ext cx="1134" cy="1679"/>
              </a:xfrm>
              <a:prstGeom prst="line">
                <a:avLst/>
              </a:prstGeom>
              <a:noFill/>
              <a:ln w="9525">
                <a:solidFill>
                  <a:schemeClr val="tx1"/>
                </a:solidFill>
                <a:round/>
                <a:headEnd/>
                <a:tailEnd/>
              </a:ln>
            </p:spPr>
            <p:txBody>
              <a:bodyPr/>
              <a:lstStyle/>
              <a:p>
                <a:endParaRPr lang="fr-FR"/>
              </a:p>
            </p:txBody>
          </p:sp>
          <p:sp>
            <p:nvSpPr>
              <p:cNvPr id="16412" name="Oval 21"/>
              <p:cNvSpPr>
                <a:spLocks noChangeArrowheads="1"/>
              </p:cNvSpPr>
              <p:nvPr/>
            </p:nvSpPr>
            <p:spPr bwMode="auto">
              <a:xfrm>
                <a:off x="4620" y="1549"/>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3" name="Oval 22"/>
              <p:cNvSpPr>
                <a:spLocks noChangeArrowheads="1"/>
              </p:cNvSpPr>
              <p:nvPr/>
            </p:nvSpPr>
            <p:spPr bwMode="auto">
              <a:xfrm>
                <a:off x="4080" y="1554"/>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4" name="Oval 23"/>
              <p:cNvSpPr>
                <a:spLocks noChangeArrowheads="1"/>
              </p:cNvSpPr>
              <p:nvPr/>
            </p:nvSpPr>
            <p:spPr bwMode="auto">
              <a:xfrm>
                <a:off x="3544" y="1546"/>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5" name="Oval 24"/>
              <p:cNvSpPr>
                <a:spLocks noChangeArrowheads="1"/>
              </p:cNvSpPr>
              <p:nvPr/>
            </p:nvSpPr>
            <p:spPr bwMode="auto">
              <a:xfrm>
                <a:off x="2979" y="1546"/>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6" name="Oval 25"/>
              <p:cNvSpPr>
                <a:spLocks noChangeArrowheads="1"/>
              </p:cNvSpPr>
              <p:nvPr/>
            </p:nvSpPr>
            <p:spPr bwMode="auto">
              <a:xfrm>
                <a:off x="3259" y="1965"/>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7" name="Oval 26"/>
              <p:cNvSpPr>
                <a:spLocks noChangeArrowheads="1"/>
              </p:cNvSpPr>
              <p:nvPr/>
            </p:nvSpPr>
            <p:spPr bwMode="auto">
              <a:xfrm>
                <a:off x="3819" y="1962"/>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8" name="Oval 27"/>
              <p:cNvSpPr>
                <a:spLocks noChangeArrowheads="1"/>
              </p:cNvSpPr>
              <p:nvPr/>
            </p:nvSpPr>
            <p:spPr bwMode="auto">
              <a:xfrm>
                <a:off x="4348" y="19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19" name="Oval 28"/>
              <p:cNvSpPr>
                <a:spLocks noChangeArrowheads="1"/>
              </p:cNvSpPr>
              <p:nvPr/>
            </p:nvSpPr>
            <p:spPr bwMode="auto">
              <a:xfrm>
                <a:off x="3523" y="23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20" name="Oval 29"/>
              <p:cNvSpPr>
                <a:spLocks noChangeArrowheads="1"/>
              </p:cNvSpPr>
              <p:nvPr/>
            </p:nvSpPr>
            <p:spPr bwMode="auto">
              <a:xfrm>
                <a:off x="4892" y="19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21" name="Oval 30"/>
              <p:cNvSpPr>
                <a:spLocks noChangeArrowheads="1"/>
              </p:cNvSpPr>
              <p:nvPr/>
            </p:nvSpPr>
            <p:spPr bwMode="auto">
              <a:xfrm>
                <a:off x="4620" y="2357"/>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22" name="Oval 31"/>
              <p:cNvSpPr>
                <a:spLocks noChangeArrowheads="1"/>
              </p:cNvSpPr>
              <p:nvPr/>
            </p:nvSpPr>
            <p:spPr bwMode="auto">
              <a:xfrm>
                <a:off x="4083" y="2363"/>
                <a:ext cx="46" cy="46"/>
              </a:xfrm>
              <a:prstGeom prst="ellipse">
                <a:avLst/>
              </a:prstGeom>
              <a:solidFill>
                <a:srgbClr val="FF0000"/>
              </a:solidFill>
              <a:ln w="9525">
                <a:solidFill>
                  <a:srgbClr val="FF0000"/>
                </a:solidFill>
                <a:round/>
                <a:headEnd/>
                <a:tailEnd/>
              </a:ln>
            </p:spPr>
            <p:txBody>
              <a:bodyPr wrap="none" anchor="ctr"/>
              <a:lstStyle/>
              <a:p>
                <a:endParaRPr lang="fr-FR"/>
              </a:p>
            </p:txBody>
          </p:sp>
          <p:sp>
            <p:nvSpPr>
              <p:cNvPr id="16423" name="Oval 32"/>
              <p:cNvSpPr>
                <a:spLocks noChangeArrowheads="1"/>
              </p:cNvSpPr>
              <p:nvPr/>
            </p:nvSpPr>
            <p:spPr bwMode="auto">
              <a:xfrm>
                <a:off x="5156" y="2357"/>
                <a:ext cx="46" cy="46"/>
              </a:xfrm>
              <a:prstGeom prst="ellipse">
                <a:avLst/>
              </a:prstGeom>
              <a:solidFill>
                <a:srgbClr val="FF0000"/>
              </a:solidFill>
              <a:ln w="9525">
                <a:solidFill>
                  <a:srgbClr val="FF0000"/>
                </a:solidFill>
                <a:round/>
                <a:headEnd/>
                <a:tailEnd/>
              </a:ln>
            </p:spPr>
            <p:txBody>
              <a:bodyPr wrap="none" anchor="ctr"/>
              <a:lstStyle/>
              <a:p>
                <a:endParaRPr lang="fr-FR"/>
              </a:p>
            </p:txBody>
          </p:sp>
        </p:grpSp>
        <p:sp>
          <p:nvSpPr>
            <p:cNvPr id="16406" name="AutoShape 33"/>
            <p:cNvSpPr>
              <a:spLocks/>
            </p:cNvSpPr>
            <p:nvPr/>
          </p:nvSpPr>
          <p:spPr bwMode="auto">
            <a:xfrm rot="5400000">
              <a:off x="3561" y="481"/>
              <a:ext cx="136" cy="1497"/>
            </a:xfrm>
            <a:prstGeom prst="leftBrace">
              <a:avLst>
                <a:gd name="adj1" fmla="val 91728"/>
                <a:gd name="adj2" fmla="val 50000"/>
              </a:avLst>
            </a:prstGeom>
            <a:noFill/>
            <a:ln w="9525">
              <a:solidFill>
                <a:schemeClr val="tx1"/>
              </a:solidFill>
              <a:round/>
              <a:headEnd/>
              <a:tailEnd/>
            </a:ln>
          </p:spPr>
          <p:txBody>
            <a:bodyPr wrap="none" anchor="ctr"/>
            <a:lstStyle/>
            <a:p>
              <a:endParaRPr lang="fr-FR"/>
            </a:p>
          </p:txBody>
        </p:sp>
        <p:sp>
          <p:nvSpPr>
            <p:cNvPr id="16407" name="Text Box 34"/>
            <p:cNvSpPr txBox="1">
              <a:spLocks noChangeArrowheads="1"/>
            </p:cNvSpPr>
            <p:nvPr/>
          </p:nvSpPr>
          <p:spPr bwMode="auto">
            <a:xfrm>
              <a:off x="3230" y="946"/>
              <a:ext cx="1053" cy="231"/>
            </a:xfrm>
            <a:prstGeom prst="rect">
              <a:avLst/>
            </a:prstGeom>
            <a:noFill/>
            <a:ln w="9525">
              <a:noFill/>
              <a:miter lim="800000"/>
              <a:headEnd/>
              <a:tailEnd/>
            </a:ln>
          </p:spPr>
          <p:txBody>
            <a:bodyPr wrap="none">
              <a:spAutoFit/>
            </a:bodyPr>
            <a:lstStyle/>
            <a:p>
              <a:r>
                <a:rPr lang="fr-FR">
                  <a:latin typeface="Symbol" pitchFamily="18" charset="2"/>
                </a:rPr>
                <a:t>D</a:t>
              </a:r>
              <a:r>
                <a:rPr lang="fr-FR"/>
                <a:t> </a:t>
              </a:r>
              <a:r>
                <a:rPr lang="fr-FR">
                  <a:sym typeface="Wingdings" pitchFamily="2" charset="2"/>
                </a:rPr>
                <a:t> directions</a:t>
              </a:r>
              <a:endParaRPr lang="fr-FR">
                <a:latin typeface="Symbol" pitchFamily="18" charset="2"/>
              </a:endParaRPr>
            </a:p>
          </p:txBody>
        </p:sp>
      </p:grpSp>
      <p:sp>
        <p:nvSpPr>
          <p:cNvPr id="16402" name="Line 36"/>
          <p:cNvSpPr>
            <a:spLocks noChangeAspect="1" noChangeShapeType="1"/>
          </p:cNvSpPr>
          <p:nvPr/>
        </p:nvSpPr>
        <p:spPr bwMode="auto">
          <a:xfrm>
            <a:off x="8242134" y="3305176"/>
            <a:ext cx="414338" cy="614363"/>
          </a:xfrm>
          <a:prstGeom prst="line">
            <a:avLst/>
          </a:prstGeom>
          <a:noFill/>
          <a:ln w="28575">
            <a:solidFill>
              <a:srgbClr val="FFC000"/>
            </a:solidFill>
            <a:round/>
            <a:headEnd/>
            <a:tailEnd type="triangle" w="med" len="med"/>
          </a:ln>
        </p:spPr>
        <p:txBody>
          <a:bodyPr/>
          <a:lstStyle/>
          <a:p>
            <a:endParaRPr lang="fr-FR"/>
          </a:p>
        </p:txBody>
      </p:sp>
      <p:graphicFrame>
        <p:nvGraphicFramePr>
          <p:cNvPr id="16386" name="Object 38"/>
          <p:cNvGraphicFramePr>
            <a:graphicFrameLocks noChangeAspect="1"/>
          </p:cNvGraphicFramePr>
          <p:nvPr>
            <p:extLst>
              <p:ext uri="{D42A27DB-BD31-4B8C-83A1-F6EECF244321}">
                <p14:modId xmlns:p14="http://schemas.microsoft.com/office/powerpoint/2010/main" val="3319965830"/>
              </p:ext>
            </p:extLst>
          </p:nvPr>
        </p:nvGraphicFramePr>
        <p:xfrm>
          <a:off x="6265863" y="3429000"/>
          <a:ext cx="398462" cy="469900"/>
        </p:xfrm>
        <a:graphic>
          <a:graphicData uri="http://schemas.openxmlformats.org/presentationml/2006/ole">
            <mc:AlternateContent xmlns:mc="http://schemas.openxmlformats.org/markup-compatibility/2006">
              <mc:Choice xmlns:v="urn:schemas-microsoft-com:vml" Requires="v">
                <p:oleObj name="Equation" r:id="rId3" imgW="215640" imgH="253800" progId="Equation.DSMT4">
                  <p:embed/>
                </p:oleObj>
              </mc:Choice>
              <mc:Fallback>
                <p:oleObj name="Equation" r:id="rId3" imgW="215640" imgH="253800" progId="Equation.DSMT4">
                  <p:embed/>
                  <p:pic>
                    <p:nvPicPr>
                      <p:cNvPr id="16386" name="Object 38"/>
                      <p:cNvPicPr>
                        <a:picLocks noChangeAspect="1" noChangeArrowheads="1"/>
                      </p:cNvPicPr>
                      <p:nvPr/>
                    </p:nvPicPr>
                    <p:blipFill>
                      <a:blip r:embed="rId4"/>
                      <a:srcRect/>
                      <a:stretch>
                        <a:fillRect/>
                      </a:stretch>
                    </p:blipFill>
                    <p:spPr bwMode="auto">
                      <a:xfrm>
                        <a:off x="6265863" y="3429000"/>
                        <a:ext cx="398462"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bject 39"/>
          <p:cNvGraphicFramePr>
            <a:graphicFrameLocks noChangeAspect="1"/>
          </p:cNvGraphicFramePr>
          <p:nvPr>
            <p:extLst>
              <p:ext uri="{D42A27DB-BD31-4B8C-83A1-F6EECF244321}">
                <p14:modId xmlns:p14="http://schemas.microsoft.com/office/powerpoint/2010/main" val="2085965867"/>
              </p:ext>
            </p:extLst>
          </p:nvPr>
        </p:nvGraphicFramePr>
        <p:xfrm>
          <a:off x="6934200" y="3103563"/>
          <a:ext cx="420688" cy="469900"/>
        </p:xfrm>
        <a:graphic>
          <a:graphicData uri="http://schemas.openxmlformats.org/presentationml/2006/ole">
            <mc:AlternateContent xmlns:mc="http://schemas.openxmlformats.org/markup-compatibility/2006">
              <mc:Choice xmlns:v="urn:schemas-microsoft-com:vml" Requires="v">
                <p:oleObj name="Equation" r:id="rId5" imgW="228600" imgH="253800" progId="Equation.DSMT4">
                  <p:embed/>
                </p:oleObj>
              </mc:Choice>
              <mc:Fallback>
                <p:oleObj name="Equation" r:id="rId5" imgW="228600" imgH="253800" progId="Equation.DSMT4">
                  <p:embed/>
                  <p:pic>
                    <p:nvPicPr>
                      <p:cNvPr id="16387" name="Object 39"/>
                      <p:cNvPicPr>
                        <a:picLocks noChangeAspect="1" noChangeArrowheads="1"/>
                      </p:cNvPicPr>
                      <p:nvPr/>
                    </p:nvPicPr>
                    <p:blipFill>
                      <a:blip r:embed="rId6"/>
                      <a:srcRect/>
                      <a:stretch>
                        <a:fillRect/>
                      </a:stretch>
                    </p:blipFill>
                    <p:spPr bwMode="auto">
                      <a:xfrm>
                        <a:off x="6934200" y="3103563"/>
                        <a:ext cx="420688"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03" name="Text Box 40"/>
          <p:cNvSpPr txBox="1">
            <a:spLocks noChangeArrowheads="1"/>
          </p:cNvSpPr>
          <p:nvPr/>
        </p:nvSpPr>
        <p:spPr bwMode="auto">
          <a:xfrm>
            <a:off x="3236914" y="6303964"/>
            <a:ext cx="4452937" cy="396875"/>
          </a:xfrm>
          <a:prstGeom prst="rect">
            <a:avLst/>
          </a:prstGeom>
          <a:noFill/>
          <a:ln w="9525">
            <a:noFill/>
            <a:miter lim="800000"/>
            <a:headEnd/>
            <a:tailEnd/>
          </a:ln>
        </p:spPr>
        <p:txBody>
          <a:bodyPr wrap="none">
            <a:spAutoFit/>
          </a:bodyPr>
          <a:lstStyle/>
          <a:p>
            <a:r>
              <a:rPr lang="fr-FR" sz="2000" i="1"/>
              <a:t>On obtient alors une</a:t>
            </a:r>
            <a:r>
              <a:rPr lang="fr-FR" sz="2000" i="1">
                <a:solidFill>
                  <a:srgbClr val="FF0000"/>
                </a:solidFill>
              </a:rPr>
              <a:t> </a:t>
            </a:r>
            <a:r>
              <a:rPr lang="fr-FR" sz="2000" b="1" i="1">
                <a:solidFill>
                  <a:srgbClr val="FF0000"/>
                </a:solidFill>
              </a:rPr>
              <a:t>cellule primitive</a:t>
            </a:r>
          </a:p>
        </p:txBody>
      </p:sp>
      <p:sp>
        <p:nvSpPr>
          <p:cNvPr id="16404" name="AutoShape 41"/>
          <p:cNvSpPr>
            <a:spLocks noChangeArrowheads="1"/>
          </p:cNvSpPr>
          <p:nvPr/>
        </p:nvSpPr>
        <p:spPr bwMode="auto">
          <a:xfrm>
            <a:off x="2135560" y="6259513"/>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40" name="Line 5">
            <a:extLst>
              <a:ext uri="{FF2B5EF4-FFF2-40B4-BE49-F238E27FC236}">
                <a16:creationId xmlns:a16="http://schemas.microsoft.com/office/drawing/2014/main" id="{CFAA4E19-69C0-4F3B-AC5E-ABAC15AF1CB0}"/>
              </a:ext>
            </a:extLst>
          </p:cNvPr>
          <p:cNvSpPr>
            <a:spLocks noChangeShapeType="1"/>
          </p:cNvSpPr>
          <p:nvPr/>
        </p:nvSpPr>
        <p:spPr bwMode="auto">
          <a:xfrm>
            <a:off x="6937484" y="3921793"/>
            <a:ext cx="1296988" cy="649287"/>
          </a:xfrm>
          <a:prstGeom prst="line">
            <a:avLst/>
          </a:prstGeom>
          <a:noFill/>
          <a:ln w="28575">
            <a:solidFill>
              <a:schemeClr val="accent1"/>
            </a:solidFill>
            <a:prstDash val="dash"/>
            <a:round/>
            <a:headEnd/>
            <a:tailEnd type="none" w="med" len="med"/>
          </a:ln>
        </p:spPr>
        <p:txBody>
          <a:bodyPr/>
          <a:lstStyle/>
          <a:p>
            <a:endParaRPr lang="fr-FR" dirty="0"/>
          </a:p>
        </p:txBody>
      </p:sp>
      <p:sp>
        <p:nvSpPr>
          <p:cNvPr id="41" name="Line 36">
            <a:extLst>
              <a:ext uri="{FF2B5EF4-FFF2-40B4-BE49-F238E27FC236}">
                <a16:creationId xmlns:a16="http://schemas.microsoft.com/office/drawing/2014/main" id="{B8CB963D-E938-4C4F-B996-F1D23299215D}"/>
              </a:ext>
            </a:extLst>
          </p:cNvPr>
          <p:cNvSpPr>
            <a:spLocks noChangeAspect="1" noChangeShapeType="1"/>
          </p:cNvSpPr>
          <p:nvPr/>
        </p:nvSpPr>
        <p:spPr bwMode="auto">
          <a:xfrm>
            <a:off x="7824192" y="3933056"/>
            <a:ext cx="414338" cy="614363"/>
          </a:xfrm>
          <a:prstGeom prst="line">
            <a:avLst/>
          </a:prstGeom>
          <a:noFill/>
          <a:ln w="28575">
            <a:solidFill>
              <a:schemeClr val="accent1"/>
            </a:solidFill>
            <a:prstDash val="dash"/>
            <a:round/>
            <a:headEnd/>
            <a:tailEnd type="none" w="med" len="med"/>
          </a:ln>
        </p:spPr>
        <p:txBody>
          <a:bodyPr/>
          <a:lstStyle/>
          <a:p>
            <a:endParaRPr lang="fr-FR"/>
          </a:p>
        </p:txBody>
      </p:sp>
      <p:cxnSp>
        <p:nvCxnSpPr>
          <p:cNvPr id="3" name="Connecteur droit avec flèche 2">
            <a:extLst>
              <a:ext uri="{FF2B5EF4-FFF2-40B4-BE49-F238E27FC236}">
                <a16:creationId xmlns:a16="http://schemas.microsoft.com/office/drawing/2014/main" id="{61AF2933-3B09-4DEF-BFCD-163BE3CA64EE}"/>
              </a:ext>
            </a:extLst>
          </p:cNvPr>
          <p:cNvCxnSpPr>
            <a:stCxn id="16402" idx="0"/>
            <a:endCxn id="16412" idx="6"/>
          </p:cNvCxnSpPr>
          <p:nvPr/>
        </p:nvCxnSpPr>
        <p:spPr>
          <a:xfrm flipV="1">
            <a:off x="8242134" y="3284538"/>
            <a:ext cx="905041" cy="20638"/>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onnecteur droit avec flèche 44">
            <a:extLst>
              <a:ext uri="{FF2B5EF4-FFF2-40B4-BE49-F238E27FC236}">
                <a16:creationId xmlns:a16="http://schemas.microsoft.com/office/drawing/2014/main" id="{5B327C6D-730A-4EB8-81C8-94E9F97F3BE8}"/>
              </a:ext>
            </a:extLst>
          </p:cNvPr>
          <p:cNvCxnSpPr/>
          <p:nvPr/>
        </p:nvCxnSpPr>
        <p:spPr>
          <a:xfrm flipV="1">
            <a:off x="8647343" y="3922466"/>
            <a:ext cx="905041" cy="20638"/>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sp>
        <p:nvSpPr>
          <p:cNvPr id="46" name="Line 36">
            <a:extLst>
              <a:ext uri="{FF2B5EF4-FFF2-40B4-BE49-F238E27FC236}">
                <a16:creationId xmlns:a16="http://schemas.microsoft.com/office/drawing/2014/main" id="{62261A4E-4DCD-437F-AFF1-285930FEE1AC}"/>
              </a:ext>
            </a:extLst>
          </p:cNvPr>
          <p:cNvSpPr>
            <a:spLocks noChangeAspect="1" noChangeShapeType="1"/>
          </p:cNvSpPr>
          <p:nvPr/>
        </p:nvSpPr>
        <p:spPr bwMode="auto">
          <a:xfrm>
            <a:off x="9117950" y="3295032"/>
            <a:ext cx="414338" cy="614363"/>
          </a:xfrm>
          <a:prstGeom prst="line">
            <a:avLst/>
          </a:prstGeom>
          <a:noFill/>
          <a:ln w="28575">
            <a:solidFill>
              <a:schemeClr val="accent1"/>
            </a:solidFill>
            <a:prstDash val="dash"/>
            <a:round/>
            <a:headEnd/>
            <a:tailEnd type="none" w="med" len="med"/>
          </a:ln>
        </p:spPr>
        <p:txBody>
          <a:bodyPr/>
          <a:lstStyle/>
          <a:p>
            <a:endParaRPr lang="fr-FR"/>
          </a:p>
        </p:txBody>
      </p:sp>
      <p:cxnSp>
        <p:nvCxnSpPr>
          <p:cNvPr id="2" name="Connecteur droit avec flèche 1">
            <a:extLst>
              <a:ext uri="{FF2B5EF4-FFF2-40B4-BE49-F238E27FC236}">
                <a16:creationId xmlns:a16="http://schemas.microsoft.com/office/drawing/2014/main" id="{0BEDB406-2925-3082-D988-F81828F3A509}"/>
              </a:ext>
            </a:extLst>
          </p:cNvPr>
          <p:cNvCxnSpPr/>
          <p:nvPr/>
        </p:nvCxnSpPr>
        <p:spPr>
          <a:xfrm flipV="1">
            <a:off x="9079391" y="4560490"/>
            <a:ext cx="905041" cy="20638"/>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cxnSp>
        <p:nvCxnSpPr>
          <p:cNvPr id="4" name="Connecteur droit avec flèche 3">
            <a:extLst>
              <a:ext uri="{FF2B5EF4-FFF2-40B4-BE49-F238E27FC236}">
                <a16:creationId xmlns:a16="http://schemas.microsoft.com/office/drawing/2014/main" id="{B6D01CAF-0A2A-EC7A-5941-8A6803AA295C}"/>
              </a:ext>
            </a:extLst>
          </p:cNvPr>
          <p:cNvCxnSpPr/>
          <p:nvPr/>
        </p:nvCxnSpPr>
        <p:spPr>
          <a:xfrm flipV="1">
            <a:off x="7824192" y="3921943"/>
            <a:ext cx="905041" cy="20638"/>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cxnSp>
        <p:nvCxnSpPr>
          <p:cNvPr id="5" name="Connecteur droit avec flèche 4">
            <a:extLst>
              <a:ext uri="{FF2B5EF4-FFF2-40B4-BE49-F238E27FC236}">
                <a16:creationId xmlns:a16="http://schemas.microsoft.com/office/drawing/2014/main" id="{1E372AFB-CD5A-22D1-AFF4-0C1DA8BD0BA6}"/>
              </a:ext>
            </a:extLst>
          </p:cNvPr>
          <p:cNvCxnSpPr/>
          <p:nvPr/>
        </p:nvCxnSpPr>
        <p:spPr>
          <a:xfrm flipV="1">
            <a:off x="7418630" y="3294782"/>
            <a:ext cx="905041" cy="20638"/>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cxnSp>
        <p:nvCxnSpPr>
          <p:cNvPr id="6" name="Connecteur droit avec flèche 5">
            <a:extLst>
              <a:ext uri="{FF2B5EF4-FFF2-40B4-BE49-F238E27FC236}">
                <a16:creationId xmlns:a16="http://schemas.microsoft.com/office/drawing/2014/main" id="{EB21F09C-6B83-5A53-E0AF-D728A68E76BB}"/>
              </a:ext>
            </a:extLst>
          </p:cNvPr>
          <p:cNvCxnSpPr/>
          <p:nvPr/>
        </p:nvCxnSpPr>
        <p:spPr>
          <a:xfrm flipV="1">
            <a:off x="8275747" y="4562524"/>
            <a:ext cx="905041" cy="20638"/>
          </a:xfrm>
          <a:prstGeom prst="straightConnector1">
            <a:avLst/>
          </a:prstGeom>
          <a:ln>
            <a:prstDash val="dash"/>
            <a:tailEnd type="none"/>
          </a:ln>
        </p:spPr>
        <p:style>
          <a:lnRef idx="2">
            <a:schemeClr val="accent1"/>
          </a:lnRef>
          <a:fillRef idx="0">
            <a:schemeClr val="accent1"/>
          </a:fillRef>
          <a:effectRef idx="1">
            <a:schemeClr val="accent1"/>
          </a:effectRef>
          <a:fontRef idx="minor">
            <a:schemeClr val="tx1"/>
          </a:fontRef>
        </p:style>
      </p:cxnSp>
      <p:sp>
        <p:nvSpPr>
          <p:cNvPr id="7" name="Line 36">
            <a:extLst>
              <a:ext uri="{FF2B5EF4-FFF2-40B4-BE49-F238E27FC236}">
                <a16:creationId xmlns:a16="http://schemas.microsoft.com/office/drawing/2014/main" id="{8376F4AE-3CC9-7454-1F5E-D6AD86B75D31}"/>
              </a:ext>
            </a:extLst>
          </p:cNvPr>
          <p:cNvSpPr>
            <a:spLocks noChangeAspect="1" noChangeShapeType="1"/>
          </p:cNvSpPr>
          <p:nvPr/>
        </p:nvSpPr>
        <p:spPr bwMode="auto">
          <a:xfrm>
            <a:off x="6523856" y="3305176"/>
            <a:ext cx="414338" cy="614363"/>
          </a:xfrm>
          <a:prstGeom prst="line">
            <a:avLst/>
          </a:prstGeom>
          <a:noFill/>
          <a:ln w="28575">
            <a:solidFill>
              <a:srgbClr val="FFC000"/>
            </a:solidFill>
            <a:round/>
            <a:headEnd/>
            <a:tailEnd type="triangle" w="med" len="med"/>
          </a:ln>
        </p:spPr>
        <p:txBody>
          <a:bodyPr/>
          <a:lstStyle/>
          <a:p>
            <a:endParaRPr lang="fr-F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p:cNvSpPr>
            <a:spLocks noGrp="1" noChangeArrowheads="1"/>
          </p:cNvSpPr>
          <p:nvPr>
            <p:ph type="title"/>
          </p:nvPr>
        </p:nvSpPr>
        <p:spPr>
          <a:xfrm>
            <a:off x="1919288" y="188914"/>
            <a:ext cx="7543800" cy="796925"/>
          </a:xfrm>
        </p:spPr>
        <p:txBody>
          <a:bodyPr/>
          <a:lstStyle/>
          <a:p>
            <a:pPr eaLnBrk="1" hangingPunct="1"/>
            <a:r>
              <a:rPr lang="fr-FR"/>
              <a:t>Références bibliographiques</a:t>
            </a:r>
          </a:p>
        </p:txBody>
      </p:sp>
      <p:sp>
        <p:nvSpPr>
          <p:cNvPr id="195588" name="Rectangle 3"/>
          <p:cNvSpPr>
            <a:spLocks noGrp="1" noChangeArrowheads="1"/>
          </p:cNvSpPr>
          <p:nvPr>
            <p:ph idx="1"/>
          </p:nvPr>
        </p:nvSpPr>
        <p:spPr>
          <a:xfrm>
            <a:off x="1703388" y="1412875"/>
            <a:ext cx="8229600" cy="5111750"/>
          </a:xfrm>
        </p:spPr>
        <p:txBody>
          <a:bodyPr/>
          <a:lstStyle/>
          <a:p>
            <a:pPr lvl="1" eaLnBrk="1" hangingPunct="1">
              <a:lnSpc>
                <a:spcPct val="80000"/>
              </a:lnSpc>
            </a:pPr>
            <a:r>
              <a:rPr lang="fr-FR" dirty="0"/>
              <a:t>C. </a:t>
            </a:r>
            <a:r>
              <a:rPr lang="fr-FR" dirty="0" err="1"/>
              <a:t>Kittel</a:t>
            </a:r>
            <a:r>
              <a:rPr lang="fr-FR" dirty="0"/>
              <a:t>, « physique de l’état solide », </a:t>
            </a:r>
            <a:r>
              <a:rPr lang="fr-FR" dirty="0" err="1"/>
              <a:t>dunod</a:t>
            </a:r>
            <a:r>
              <a:rPr lang="fr-FR" dirty="0"/>
              <a:t> université, 5° </a:t>
            </a:r>
            <a:r>
              <a:rPr lang="fr-FR" dirty="0" err="1"/>
              <a:t>ed</a:t>
            </a:r>
            <a:r>
              <a:rPr lang="fr-FR" dirty="0"/>
              <a:t>., 1983</a:t>
            </a:r>
          </a:p>
          <a:p>
            <a:pPr lvl="1" eaLnBrk="1" hangingPunct="1">
              <a:lnSpc>
                <a:spcPct val="80000"/>
              </a:lnSpc>
            </a:pPr>
            <a:endParaRPr lang="fr-FR" dirty="0"/>
          </a:p>
          <a:p>
            <a:pPr lvl="1" eaLnBrk="1" hangingPunct="1">
              <a:lnSpc>
                <a:spcPct val="80000"/>
              </a:lnSpc>
            </a:pPr>
            <a:r>
              <a:rPr lang="fr-FR" dirty="0"/>
              <a:t>H. Mathieu, « Physique des </a:t>
            </a:r>
            <a:r>
              <a:rPr lang="fr-FR" dirty="0" err="1"/>
              <a:t>semiconducteurs</a:t>
            </a:r>
            <a:r>
              <a:rPr lang="fr-FR" dirty="0"/>
              <a:t> et des composants électroniques », </a:t>
            </a:r>
            <a:r>
              <a:rPr lang="fr-FR" dirty="0" err="1"/>
              <a:t>dunod</a:t>
            </a:r>
            <a:r>
              <a:rPr lang="fr-FR" dirty="0"/>
              <a:t>, 5° </a:t>
            </a:r>
            <a:r>
              <a:rPr lang="fr-FR" dirty="0" err="1"/>
              <a:t>ed</a:t>
            </a:r>
            <a:r>
              <a:rPr lang="fr-FR" dirty="0"/>
              <a:t>., 2004</a:t>
            </a:r>
          </a:p>
          <a:p>
            <a:pPr lvl="1" eaLnBrk="1" hangingPunct="1">
              <a:lnSpc>
                <a:spcPct val="80000"/>
              </a:lnSpc>
            </a:pPr>
            <a:endParaRPr lang="fr-FR" dirty="0"/>
          </a:p>
          <a:p>
            <a:pPr lvl="1" eaLnBrk="1" hangingPunct="1">
              <a:lnSpc>
                <a:spcPct val="80000"/>
              </a:lnSpc>
            </a:pPr>
            <a:r>
              <a:rPr lang="fr-FR" dirty="0"/>
              <a:t>J. Singh, « </a:t>
            </a:r>
            <a:r>
              <a:rPr lang="fr-FR" dirty="0" err="1"/>
              <a:t>semiconductors</a:t>
            </a:r>
            <a:r>
              <a:rPr lang="fr-FR" dirty="0"/>
              <a:t> </a:t>
            </a:r>
            <a:r>
              <a:rPr lang="fr-FR" dirty="0" err="1"/>
              <a:t>devices</a:t>
            </a:r>
            <a:r>
              <a:rPr lang="fr-FR" dirty="0"/>
              <a:t>: an introduction »,</a:t>
            </a:r>
            <a:r>
              <a:rPr lang="fr-FR" dirty="0" err="1"/>
              <a:t>Mc.Graw</a:t>
            </a:r>
            <a:r>
              <a:rPr lang="fr-FR" dirty="0"/>
              <a:t> Hill, 1994</a:t>
            </a:r>
          </a:p>
          <a:p>
            <a:pPr lvl="1" eaLnBrk="1" hangingPunct="1">
              <a:lnSpc>
                <a:spcPct val="80000"/>
              </a:lnSpc>
            </a:pPr>
            <a:endParaRPr lang="fr-FR" dirty="0"/>
          </a:p>
          <a:p>
            <a:pPr lvl="1" eaLnBrk="1" hangingPunct="1">
              <a:lnSpc>
                <a:spcPct val="80000"/>
              </a:lnSpc>
            </a:pPr>
            <a:r>
              <a:rPr lang="fr-FR" dirty="0" err="1">
                <a:solidFill>
                  <a:srgbClr val="FF0000"/>
                </a:solidFill>
              </a:rPr>
              <a:t>D.A.Neamen</a:t>
            </a:r>
            <a:r>
              <a:rPr lang="fr-FR" dirty="0">
                <a:solidFill>
                  <a:srgbClr val="FF0000"/>
                </a:solidFill>
              </a:rPr>
              <a:t>, « </a:t>
            </a:r>
            <a:r>
              <a:rPr lang="fr-FR" dirty="0" err="1">
                <a:solidFill>
                  <a:srgbClr val="FF0000"/>
                </a:solidFill>
              </a:rPr>
              <a:t>semiconductor</a:t>
            </a:r>
            <a:r>
              <a:rPr lang="fr-FR" dirty="0">
                <a:solidFill>
                  <a:srgbClr val="FF0000"/>
                </a:solidFill>
              </a:rPr>
              <a:t> </a:t>
            </a:r>
            <a:r>
              <a:rPr lang="fr-FR" dirty="0" err="1">
                <a:solidFill>
                  <a:srgbClr val="FF0000"/>
                </a:solidFill>
              </a:rPr>
              <a:t>physics</a:t>
            </a:r>
            <a:r>
              <a:rPr lang="fr-FR" dirty="0">
                <a:solidFill>
                  <a:srgbClr val="FF0000"/>
                </a:solidFill>
              </a:rPr>
              <a:t> and </a:t>
            </a:r>
            <a:r>
              <a:rPr lang="fr-FR" dirty="0" err="1">
                <a:solidFill>
                  <a:srgbClr val="FF0000"/>
                </a:solidFill>
              </a:rPr>
              <a:t>devices</a:t>
            </a:r>
            <a:r>
              <a:rPr lang="fr-FR" dirty="0">
                <a:solidFill>
                  <a:srgbClr val="FF0000"/>
                </a:solidFill>
              </a:rPr>
              <a:t>: basic </a:t>
            </a:r>
            <a:r>
              <a:rPr lang="fr-FR" dirty="0" err="1">
                <a:solidFill>
                  <a:srgbClr val="FF0000"/>
                </a:solidFill>
              </a:rPr>
              <a:t>principles</a:t>
            </a:r>
            <a:r>
              <a:rPr lang="fr-FR" dirty="0">
                <a:solidFill>
                  <a:srgbClr val="FF0000"/>
                </a:solidFill>
              </a:rPr>
              <a:t> », </a:t>
            </a:r>
            <a:r>
              <a:rPr lang="fr-FR" dirty="0" err="1">
                <a:solidFill>
                  <a:srgbClr val="FF0000"/>
                </a:solidFill>
              </a:rPr>
              <a:t>Mc.Graw</a:t>
            </a:r>
            <a:r>
              <a:rPr lang="fr-FR" dirty="0">
                <a:solidFill>
                  <a:srgbClr val="FF0000"/>
                </a:solidFill>
              </a:rPr>
              <a:t> Hill, 2003</a:t>
            </a:r>
          </a:p>
          <a:p>
            <a:pPr lvl="1" eaLnBrk="1" hangingPunct="1">
              <a:lnSpc>
                <a:spcPct val="80000"/>
              </a:lnSpc>
            </a:pPr>
            <a:endParaRPr lang="fr-FR" dirty="0"/>
          </a:p>
          <a:p>
            <a:pPr lvl="1" eaLnBrk="1" hangingPunct="1">
              <a:lnSpc>
                <a:spcPct val="80000"/>
              </a:lnSpc>
            </a:pPr>
            <a:r>
              <a:rPr lang="fr-FR" dirty="0"/>
              <a:t>Cours de Physique des </a:t>
            </a:r>
            <a:r>
              <a:rPr lang="fr-FR" dirty="0" err="1"/>
              <a:t>semiconducteurs</a:t>
            </a:r>
            <a:r>
              <a:rPr lang="fr-FR" dirty="0"/>
              <a:t>, Pr. </a:t>
            </a:r>
            <a:r>
              <a:rPr lang="fr-FR" dirty="0" err="1"/>
              <a:t>Rouzeyre</a:t>
            </a:r>
            <a:r>
              <a:rPr lang="fr-FR" dirty="0"/>
              <a:t>, Université de Montpellier II, 1985</a:t>
            </a:r>
          </a:p>
          <a:p>
            <a:pPr lvl="1" eaLnBrk="1" hangingPunct="1">
              <a:lnSpc>
                <a:spcPct val="80000"/>
              </a:lnSpc>
            </a:pPr>
            <a:endParaRPr lang="fr-FR" dirty="0"/>
          </a:p>
          <a:p>
            <a:pPr lvl="1" eaLnBrk="1" hangingPunct="1">
              <a:lnSpc>
                <a:spcPct val="80000"/>
              </a:lnSpc>
            </a:pPr>
            <a:r>
              <a:rPr lang="fr-FR" dirty="0" err="1"/>
              <a:t>McMurry</a:t>
            </a:r>
            <a:r>
              <a:rPr lang="fr-FR" dirty="0"/>
              <a:t> and </a:t>
            </a:r>
            <a:r>
              <a:rPr lang="fr-FR" dirty="0" err="1"/>
              <a:t>Fay</a:t>
            </a:r>
            <a:r>
              <a:rPr lang="fr-FR" dirty="0"/>
              <a:t>, « </a:t>
            </a:r>
            <a:r>
              <a:rPr lang="fr-FR" dirty="0" err="1"/>
              <a:t>Chemistry</a:t>
            </a:r>
            <a:r>
              <a:rPr lang="fr-FR" dirty="0"/>
              <a:t> », </a:t>
            </a:r>
            <a:r>
              <a:rPr lang="fr-FR" dirty="0" err="1"/>
              <a:t>Prentice</a:t>
            </a:r>
            <a:r>
              <a:rPr lang="fr-FR" dirty="0"/>
              <a:t> Hall; 4th </a:t>
            </a:r>
            <a:r>
              <a:rPr lang="fr-FR" dirty="0" err="1"/>
              <a:t>edition</a:t>
            </a:r>
            <a:r>
              <a:rPr lang="fr-FR" dirty="0"/>
              <a:t> (April 7, 2003) ( les figures du chapitre 1 proviennent majoritairement de cet ouvrage)</a:t>
            </a:r>
          </a:p>
        </p:txBody>
      </p:sp>
      <p:sp>
        <p:nvSpPr>
          <p:cNvPr id="195586" name="Espace réservé du numéro de diapositive 5"/>
          <p:cNvSpPr>
            <a:spLocks noGrp="1"/>
          </p:cNvSpPr>
          <p:nvPr>
            <p:ph type="sldNum" sz="quarter" idx="12"/>
          </p:nvPr>
        </p:nvSpPr>
        <p:spPr>
          <a:noFill/>
        </p:spPr>
        <p:txBody>
          <a:bodyPr/>
          <a:lstStyle/>
          <a:p>
            <a:fld id="{2B84CDBD-E3AE-423D-9B60-47CD81445CB1}" type="slidenum">
              <a:rPr lang="fr-FR" altLang="en-US"/>
              <a:pPr/>
              <a:t>4</a:t>
            </a:fld>
            <a:endParaRPr lang="fr-FR"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fr-FR" dirty="0"/>
              <a:t>Le Cubique Centré (cc)</a:t>
            </a:r>
          </a:p>
        </p:txBody>
      </p:sp>
      <p:sp>
        <p:nvSpPr>
          <p:cNvPr id="17412" name="Espace réservé du numéro de diapositive 5"/>
          <p:cNvSpPr>
            <a:spLocks noGrp="1"/>
          </p:cNvSpPr>
          <p:nvPr>
            <p:ph type="sldNum" sz="quarter" idx="12"/>
          </p:nvPr>
        </p:nvSpPr>
        <p:spPr>
          <a:noFill/>
        </p:spPr>
        <p:txBody>
          <a:bodyPr/>
          <a:lstStyle/>
          <a:p>
            <a:fld id="{164A2B3A-E18F-410C-AA91-93CDA9B77220}" type="slidenum">
              <a:rPr lang="fr-FR" altLang="en-US"/>
              <a:pPr/>
              <a:t>40</a:t>
            </a:fld>
            <a:endParaRPr lang="fr-FR" altLang="en-US"/>
          </a:p>
        </p:txBody>
      </p:sp>
      <p:sp>
        <p:nvSpPr>
          <p:cNvPr id="17414" name="AutoShape 4"/>
          <p:cNvSpPr>
            <a:spLocks noChangeArrowheads="1"/>
          </p:cNvSpPr>
          <p:nvPr/>
        </p:nvSpPr>
        <p:spPr bwMode="auto">
          <a:xfrm>
            <a:off x="2540001" y="1644651"/>
            <a:ext cx="2663825" cy="2663825"/>
          </a:xfrm>
          <a:prstGeom prst="cube">
            <a:avLst>
              <a:gd name="adj" fmla="val 25000"/>
            </a:avLst>
          </a:prstGeom>
          <a:noFill/>
          <a:ln w="28575">
            <a:solidFill>
              <a:schemeClr val="tx1"/>
            </a:solidFill>
            <a:miter lim="800000"/>
            <a:headEnd/>
            <a:tailEnd/>
          </a:ln>
        </p:spPr>
        <p:txBody>
          <a:bodyPr wrap="none" anchor="ctr"/>
          <a:lstStyle/>
          <a:p>
            <a:endParaRPr lang="fr-FR"/>
          </a:p>
        </p:txBody>
      </p:sp>
      <p:sp>
        <p:nvSpPr>
          <p:cNvPr id="17415" name="Line 5"/>
          <p:cNvSpPr>
            <a:spLocks noChangeShapeType="1"/>
          </p:cNvSpPr>
          <p:nvPr/>
        </p:nvSpPr>
        <p:spPr bwMode="auto">
          <a:xfrm>
            <a:off x="3187700" y="1644650"/>
            <a:ext cx="0" cy="1943100"/>
          </a:xfrm>
          <a:prstGeom prst="line">
            <a:avLst/>
          </a:prstGeom>
          <a:noFill/>
          <a:ln w="28575">
            <a:solidFill>
              <a:schemeClr val="tx1"/>
            </a:solidFill>
            <a:prstDash val="lgDash"/>
            <a:round/>
            <a:headEnd/>
            <a:tailEnd/>
          </a:ln>
        </p:spPr>
        <p:txBody>
          <a:bodyPr/>
          <a:lstStyle/>
          <a:p>
            <a:endParaRPr lang="fr-FR"/>
          </a:p>
        </p:txBody>
      </p:sp>
      <p:sp>
        <p:nvSpPr>
          <p:cNvPr id="17416" name="Line 6"/>
          <p:cNvSpPr>
            <a:spLocks noChangeShapeType="1"/>
          </p:cNvSpPr>
          <p:nvPr/>
        </p:nvSpPr>
        <p:spPr bwMode="auto">
          <a:xfrm flipH="1">
            <a:off x="3159126" y="3632200"/>
            <a:ext cx="2016125" cy="0"/>
          </a:xfrm>
          <a:prstGeom prst="line">
            <a:avLst/>
          </a:prstGeom>
          <a:noFill/>
          <a:ln w="28575">
            <a:solidFill>
              <a:schemeClr val="tx1"/>
            </a:solidFill>
            <a:prstDash val="lgDash"/>
            <a:round/>
            <a:headEnd/>
            <a:tailEnd/>
          </a:ln>
        </p:spPr>
        <p:txBody>
          <a:bodyPr/>
          <a:lstStyle/>
          <a:p>
            <a:endParaRPr lang="fr-FR"/>
          </a:p>
        </p:txBody>
      </p:sp>
      <p:sp>
        <p:nvSpPr>
          <p:cNvPr id="17417" name="Line 7"/>
          <p:cNvSpPr>
            <a:spLocks noChangeShapeType="1"/>
          </p:cNvSpPr>
          <p:nvPr/>
        </p:nvSpPr>
        <p:spPr bwMode="auto">
          <a:xfrm flipV="1">
            <a:off x="2540000" y="3660775"/>
            <a:ext cx="647700" cy="647700"/>
          </a:xfrm>
          <a:prstGeom prst="line">
            <a:avLst/>
          </a:prstGeom>
          <a:noFill/>
          <a:ln w="28575">
            <a:solidFill>
              <a:schemeClr val="tx1"/>
            </a:solidFill>
            <a:prstDash val="lgDash"/>
            <a:round/>
            <a:headEnd/>
            <a:tailEnd/>
          </a:ln>
        </p:spPr>
        <p:txBody>
          <a:bodyPr/>
          <a:lstStyle/>
          <a:p>
            <a:endParaRPr lang="fr-FR"/>
          </a:p>
        </p:txBody>
      </p:sp>
      <p:sp>
        <p:nvSpPr>
          <p:cNvPr id="17418" name="Oval 8"/>
          <p:cNvSpPr>
            <a:spLocks noChangeArrowheads="1"/>
          </p:cNvSpPr>
          <p:nvPr/>
        </p:nvSpPr>
        <p:spPr bwMode="auto">
          <a:xfrm>
            <a:off x="3692525" y="2868613"/>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19" name="Oval 9"/>
          <p:cNvSpPr>
            <a:spLocks noChangeArrowheads="1"/>
          </p:cNvSpPr>
          <p:nvPr/>
        </p:nvSpPr>
        <p:spPr bwMode="auto">
          <a:xfrm>
            <a:off x="2438400" y="2220913"/>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0" name="Oval 10"/>
          <p:cNvSpPr>
            <a:spLocks noChangeArrowheads="1"/>
          </p:cNvSpPr>
          <p:nvPr/>
        </p:nvSpPr>
        <p:spPr bwMode="auto">
          <a:xfrm>
            <a:off x="3087688" y="1557338"/>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1" name="Oval 11"/>
          <p:cNvSpPr>
            <a:spLocks noChangeArrowheads="1"/>
          </p:cNvSpPr>
          <p:nvPr/>
        </p:nvSpPr>
        <p:spPr bwMode="auto">
          <a:xfrm>
            <a:off x="5059363" y="1571625"/>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2" name="Oval 12"/>
          <p:cNvSpPr>
            <a:spLocks noChangeArrowheads="1"/>
          </p:cNvSpPr>
          <p:nvPr/>
        </p:nvSpPr>
        <p:spPr bwMode="auto">
          <a:xfrm>
            <a:off x="5059363" y="3516313"/>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3" name="Oval 13"/>
          <p:cNvSpPr>
            <a:spLocks noChangeArrowheads="1"/>
          </p:cNvSpPr>
          <p:nvPr/>
        </p:nvSpPr>
        <p:spPr bwMode="auto">
          <a:xfrm>
            <a:off x="4413250" y="4178300"/>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4" name="Oval 14"/>
          <p:cNvSpPr>
            <a:spLocks noChangeArrowheads="1"/>
          </p:cNvSpPr>
          <p:nvPr/>
        </p:nvSpPr>
        <p:spPr bwMode="auto">
          <a:xfrm>
            <a:off x="3087688" y="3516313"/>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5" name="Oval 15"/>
          <p:cNvSpPr>
            <a:spLocks noChangeArrowheads="1"/>
          </p:cNvSpPr>
          <p:nvPr/>
        </p:nvSpPr>
        <p:spPr bwMode="auto">
          <a:xfrm>
            <a:off x="2424113" y="4164013"/>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6" name="Line 16"/>
          <p:cNvSpPr>
            <a:spLocks noChangeShapeType="1"/>
          </p:cNvSpPr>
          <p:nvPr/>
        </p:nvSpPr>
        <p:spPr bwMode="auto">
          <a:xfrm>
            <a:off x="3201989" y="3632200"/>
            <a:ext cx="1944687" cy="0"/>
          </a:xfrm>
          <a:prstGeom prst="line">
            <a:avLst/>
          </a:prstGeom>
          <a:noFill/>
          <a:ln w="38100">
            <a:solidFill>
              <a:srgbClr val="FF0000"/>
            </a:solidFill>
            <a:round/>
            <a:headEnd type="triangle" w="med" len="med"/>
            <a:tailEnd/>
          </a:ln>
        </p:spPr>
        <p:txBody>
          <a:bodyPr/>
          <a:lstStyle/>
          <a:p>
            <a:endParaRPr lang="fr-FR"/>
          </a:p>
        </p:txBody>
      </p:sp>
      <p:sp>
        <p:nvSpPr>
          <p:cNvPr id="17427" name="Line 17"/>
          <p:cNvSpPr>
            <a:spLocks noChangeShapeType="1"/>
          </p:cNvSpPr>
          <p:nvPr/>
        </p:nvSpPr>
        <p:spPr bwMode="auto">
          <a:xfrm flipV="1">
            <a:off x="4527550" y="3675063"/>
            <a:ext cx="647700" cy="647700"/>
          </a:xfrm>
          <a:prstGeom prst="line">
            <a:avLst/>
          </a:prstGeom>
          <a:noFill/>
          <a:ln w="38100">
            <a:solidFill>
              <a:srgbClr val="FF0000"/>
            </a:solidFill>
            <a:round/>
            <a:headEnd type="triangle" w="med" len="med"/>
            <a:tailEnd/>
          </a:ln>
        </p:spPr>
        <p:txBody>
          <a:bodyPr/>
          <a:lstStyle/>
          <a:p>
            <a:endParaRPr lang="fr-FR"/>
          </a:p>
        </p:txBody>
      </p:sp>
      <p:sp>
        <p:nvSpPr>
          <p:cNvPr id="17428" name="Line 19"/>
          <p:cNvSpPr>
            <a:spLocks noChangeShapeType="1"/>
          </p:cNvSpPr>
          <p:nvPr/>
        </p:nvSpPr>
        <p:spPr bwMode="auto">
          <a:xfrm flipH="1" flipV="1">
            <a:off x="3835400" y="3013075"/>
            <a:ext cx="1296988" cy="647700"/>
          </a:xfrm>
          <a:prstGeom prst="line">
            <a:avLst/>
          </a:prstGeom>
          <a:noFill/>
          <a:ln w="38100">
            <a:solidFill>
              <a:srgbClr val="FF0000"/>
            </a:solidFill>
            <a:round/>
            <a:headEnd/>
            <a:tailEnd type="triangle" w="med" len="med"/>
          </a:ln>
        </p:spPr>
        <p:txBody>
          <a:bodyPr/>
          <a:lstStyle/>
          <a:p>
            <a:endParaRPr lang="fr-FR"/>
          </a:p>
        </p:txBody>
      </p:sp>
      <p:sp>
        <p:nvSpPr>
          <p:cNvPr id="17429" name="Text Box 66"/>
          <p:cNvSpPr txBox="1">
            <a:spLocks noChangeArrowheads="1"/>
          </p:cNvSpPr>
          <p:nvPr/>
        </p:nvSpPr>
        <p:spPr bwMode="auto">
          <a:xfrm>
            <a:off x="3916364" y="3594101"/>
            <a:ext cx="395287" cy="366713"/>
          </a:xfrm>
          <a:prstGeom prst="rect">
            <a:avLst/>
          </a:prstGeom>
          <a:noFill/>
          <a:ln w="9525">
            <a:noFill/>
            <a:miter lim="800000"/>
            <a:headEnd/>
            <a:tailEnd/>
          </a:ln>
        </p:spPr>
        <p:txBody>
          <a:bodyPr wrap="none">
            <a:spAutoFit/>
          </a:bodyPr>
          <a:lstStyle/>
          <a:p>
            <a:r>
              <a:rPr lang="fr-FR"/>
              <a:t>a</a:t>
            </a:r>
            <a:r>
              <a:rPr lang="fr-FR" baseline="-25000"/>
              <a:t>1</a:t>
            </a:r>
          </a:p>
        </p:txBody>
      </p:sp>
      <p:sp>
        <p:nvSpPr>
          <p:cNvPr id="17430" name="Text Box 67"/>
          <p:cNvSpPr txBox="1">
            <a:spLocks noChangeArrowheads="1"/>
          </p:cNvSpPr>
          <p:nvPr/>
        </p:nvSpPr>
        <p:spPr bwMode="auto">
          <a:xfrm>
            <a:off x="4132264" y="2854326"/>
            <a:ext cx="395287" cy="366713"/>
          </a:xfrm>
          <a:prstGeom prst="rect">
            <a:avLst/>
          </a:prstGeom>
          <a:noFill/>
          <a:ln w="9525">
            <a:noFill/>
            <a:miter lim="800000"/>
            <a:headEnd/>
            <a:tailEnd/>
          </a:ln>
        </p:spPr>
        <p:txBody>
          <a:bodyPr wrap="none">
            <a:spAutoFit/>
          </a:bodyPr>
          <a:lstStyle/>
          <a:p>
            <a:r>
              <a:rPr lang="fr-FR"/>
              <a:t>a</a:t>
            </a:r>
            <a:r>
              <a:rPr lang="fr-FR" baseline="-25000"/>
              <a:t>3</a:t>
            </a:r>
          </a:p>
        </p:txBody>
      </p:sp>
      <p:sp>
        <p:nvSpPr>
          <p:cNvPr id="17431" name="Text Box 68"/>
          <p:cNvSpPr txBox="1">
            <a:spLocks noChangeArrowheads="1"/>
          </p:cNvSpPr>
          <p:nvPr/>
        </p:nvSpPr>
        <p:spPr bwMode="auto">
          <a:xfrm>
            <a:off x="4943475" y="3862388"/>
            <a:ext cx="395288" cy="366712"/>
          </a:xfrm>
          <a:prstGeom prst="rect">
            <a:avLst/>
          </a:prstGeom>
          <a:noFill/>
          <a:ln w="9525">
            <a:noFill/>
            <a:miter lim="800000"/>
            <a:headEnd/>
            <a:tailEnd/>
          </a:ln>
        </p:spPr>
        <p:txBody>
          <a:bodyPr wrap="none">
            <a:spAutoFit/>
          </a:bodyPr>
          <a:lstStyle/>
          <a:p>
            <a:r>
              <a:rPr lang="fr-FR"/>
              <a:t>a</a:t>
            </a:r>
            <a:r>
              <a:rPr lang="fr-FR" baseline="-25000"/>
              <a:t>2</a:t>
            </a:r>
          </a:p>
        </p:txBody>
      </p:sp>
      <p:grpSp>
        <p:nvGrpSpPr>
          <p:cNvPr id="17432" name="Group 82"/>
          <p:cNvGrpSpPr>
            <a:grpSpLocks/>
          </p:cNvGrpSpPr>
          <p:nvPr/>
        </p:nvGrpSpPr>
        <p:grpSpPr bwMode="auto">
          <a:xfrm>
            <a:off x="6383339" y="1052513"/>
            <a:ext cx="3546475" cy="3509962"/>
            <a:chOff x="3225" y="754"/>
            <a:chExt cx="2234" cy="2211"/>
          </a:xfrm>
        </p:grpSpPr>
        <p:sp>
          <p:nvSpPr>
            <p:cNvPr id="17434" name="Line 74"/>
            <p:cNvSpPr>
              <a:spLocks noChangeShapeType="1"/>
            </p:cNvSpPr>
            <p:nvPr/>
          </p:nvSpPr>
          <p:spPr bwMode="auto">
            <a:xfrm>
              <a:off x="4241" y="2048"/>
              <a:ext cx="1134" cy="0"/>
            </a:xfrm>
            <a:prstGeom prst="line">
              <a:avLst/>
            </a:prstGeom>
            <a:noFill/>
            <a:ln w="28575">
              <a:solidFill>
                <a:schemeClr val="tx1"/>
              </a:solidFill>
              <a:round/>
              <a:headEnd/>
              <a:tailEnd type="triangle" w="med" len="med"/>
            </a:ln>
          </p:spPr>
          <p:txBody>
            <a:bodyPr/>
            <a:lstStyle/>
            <a:p>
              <a:endParaRPr lang="fr-FR"/>
            </a:p>
          </p:txBody>
        </p:sp>
        <p:sp>
          <p:nvSpPr>
            <p:cNvPr id="17435" name="Line 73"/>
            <p:cNvSpPr>
              <a:spLocks noChangeShapeType="1"/>
            </p:cNvSpPr>
            <p:nvPr/>
          </p:nvSpPr>
          <p:spPr bwMode="auto">
            <a:xfrm flipH="1">
              <a:off x="3742" y="2048"/>
              <a:ext cx="499" cy="499"/>
            </a:xfrm>
            <a:prstGeom prst="line">
              <a:avLst/>
            </a:prstGeom>
            <a:noFill/>
            <a:ln w="28575">
              <a:solidFill>
                <a:schemeClr val="tx1"/>
              </a:solidFill>
              <a:round/>
              <a:headEnd/>
              <a:tailEnd type="triangle" w="med" len="med"/>
            </a:ln>
          </p:spPr>
          <p:txBody>
            <a:bodyPr/>
            <a:lstStyle/>
            <a:p>
              <a:endParaRPr lang="fr-FR"/>
            </a:p>
          </p:txBody>
        </p:sp>
        <p:sp>
          <p:nvSpPr>
            <p:cNvPr id="17436" name="Line 72"/>
            <p:cNvSpPr>
              <a:spLocks noChangeShapeType="1"/>
            </p:cNvSpPr>
            <p:nvPr/>
          </p:nvSpPr>
          <p:spPr bwMode="auto">
            <a:xfrm flipV="1">
              <a:off x="4232" y="833"/>
              <a:ext cx="0" cy="1224"/>
            </a:xfrm>
            <a:prstGeom prst="line">
              <a:avLst/>
            </a:prstGeom>
            <a:noFill/>
            <a:ln w="28575">
              <a:solidFill>
                <a:schemeClr val="tx1"/>
              </a:solidFill>
              <a:round/>
              <a:headEnd/>
              <a:tailEnd type="triangle" w="med" len="med"/>
            </a:ln>
          </p:spPr>
          <p:txBody>
            <a:bodyPr/>
            <a:lstStyle/>
            <a:p>
              <a:endParaRPr lang="fr-FR"/>
            </a:p>
          </p:txBody>
        </p:sp>
        <p:grpSp>
          <p:nvGrpSpPr>
            <p:cNvPr id="17437" name="Group 62"/>
            <p:cNvGrpSpPr>
              <a:grpSpLocks/>
            </p:cNvGrpSpPr>
            <p:nvPr/>
          </p:nvGrpSpPr>
          <p:grpSpPr bwMode="auto">
            <a:xfrm>
              <a:off x="3225" y="1114"/>
              <a:ext cx="2014" cy="1851"/>
              <a:chOff x="3225" y="1833"/>
              <a:chExt cx="2014" cy="1851"/>
            </a:xfrm>
          </p:grpSpPr>
          <p:sp>
            <p:nvSpPr>
              <p:cNvPr id="17447" name="Rectangle 21"/>
              <p:cNvSpPr>
                <a:spLocks noChangeArrowheads="1"/>
              </p:cNvSpPr>
              <p:nvPr/>
            </p:nvSpPr>
            <p:spPr bwMode="auto">
              <a:xfrm>
                <a:off x="3261" y="2283"/>
                <a:ext cx="768" cy="687"/>
              </a:xfrm>
              <a:prstGeom prst="rect">
                <a:avLst/>
              </a:prstGeom>
              <a:solidFill>
                <a:schemeClr val="accent1"/>
              </a:solidFill>
              <a:ln w="9525">
                <a:miter lim="800000"/>
                <a:headEnd/>
                <a:tailEnd/>
              </a:ln>
              <a:scene3d>
                <a:camera prst="legacyObliqueTopRight"/>
                <a:lightRig rig="legacyFlat3" dir="b"/>
              </a:scene3d>
              <a:sp3d extrusionH="887400" prstMaterial="legacyWireframe">
                <a:bevelT w="13500" h="13500" prst="angle"/>
                <a:bevelB w="13500" h="13500" prst="angle"/>
                <a:extrusionClr>
                  <a:schemeClr val="accent1"/>
                </a:extrusionClr>
              </a:sp3d>
            </p:spPr>
            <p:txBody>
              <a:bodyPr wrap="none" anchor="ctr">
                <a:flatTx/>
              </a:bodyPr>
              <a:lstStyle/>
              <a:p>
                <a:endParaRPr lang="fr-FR"/>
              </a:p>
            </p:txBody>
          </p:sp>
          <p:sp>
            <p:nvSpPr>
              <p:cNvPr id="17448" name="Rectangle 22"/>
              <p:cNvSpPr>
                <a:spLocks noChangeArrowheads="1"/>
              </p:cNvSpPr>
              <p:nvPr/>
            </p:nvSpPr>
            <p:spPr bwMode="auto">
              <a:xfrm>
                <a:off x="4029" y="2970"/>
                <a:ext cx="767" cy="687"/>
              </a:xfrm>
              <a:prstGeom prst="rect">
                <a:avLst/>
              </a:prstGeom>
              <a:solidFill>
                <a:schemeClr val="accent1"/>
              </a:solidFill>
              <a:ln w="9525">
                <a:miter lim="800000"/>
                <a:headEnd/>
                <a:tailEnd/>
              </a:ln>
              <a:scene3d>
                <a:camera prst="legacyObliqueTopRight"/>
                <a:lightRig rig="legacyFlat3" dir="b"/>
              </a:scene3d>
              <a:sp3d extrusionH="887400" prstMaterial="legacyWireframe">
                <a:bevelT w="13500" h="13500" prst="angle"/>
                <a:bevelB w="13500" h="13500" prst="angle"/>
                <a:extrusionClr>
                  <a:schemeClr val="accent1"/>
                </a:extrusionClr>
              </a:sp3d>
            </p:spPr>
            <p:txBody>
              <a:bodyPr wrap="none" anchor="ctr">
                <a:flatTx/>
              </a:bodyPr>
              <a:lstStyle/>
              <a:p>
                <a:endParaRPr lang="fr-FR"/>
              </a:p>
            </p:txBody>
          </p:sp>
          <p:sp>
            <p:nvSpPr>
              <p:cNvPr id="17449" name="Rectangle 23"/>
              <p:cNvSpPr>
                <a:spLocks noChangeArrowheads="1"/>
              </p:cNvSpPr>
              <p:nvPr/>
            </p:nvSpPr>
            <p:spPr bwMode="auto">
              <a:xfrm>
                <a:off x="4235" y="2072"/>
                <a:ext cx="768" cy="687"/>
              </a:xfrm>
              <a:prstGeom prst="rect">
                <a:avLst/>
              </a:prstGeom>
              <a:solidFill>
                <a:schemeClr val="accent1"/>
              </a:solidFill>
              <a:ln w="9525">
                <a:miter lim="800000"/>
                <a:headEnd/>
                <a:tailEnd/>
              </a:ln>
              <a:scene3d>
                <a:camera prst="legacyObliqueTopRight"/>
                <a:lightRig rig="legacyFlat3" dir="b"/>
              </a:scene3d>
              <a:sp3d extrusionH="887400" prstMaterial="legacyWireframe">
                <a:bevelT w="13500" h="13500" prst="angle"/>
                <a:bevelB w="13500" h="13500" prst="angle"/>
                <a:extrusionClr>
                  <a:schemeClr val="accent1"/>
                </a:extrusionClr>
              </a:sp3d>
            </p:spPr>
            <p:txBody>
              <a:bodyPr wrap="none" anchor="ctr">
                <a:flatTx/>
              </a:bodyPr>
              <a:lstStyle/>
              <a:p>
                <a:endParaRPr lang="fr-FR"/>
              </a:p>
            </p:txBody>
          </p:sp>
          <p:sp>
            <p:nvSpPr>
              <p:cNvPr id="17450" name="Oval 26"/>
              <p:cNvSpPr>
                <a:spLocks noChangeAspect="1" noChangeArrowheads="1"/>
              </p:cNvSpPr>
              <p:nvPr/>
            </p:nvSpPr>
            <p:spPr bwMode="auto">
              <a:xfrm>
                <a:off x="4762" y="3616"/>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1" name="Oval 38"/>
              <p:cNvSpPr>
                <a:spLocks noChangeAspect="1" noChangeArrowheads="1"/>
              </p:cNvSpPr>
              <p:nvPr/>
            </p:nvSpPr>
            <p:spPr bwMode="auto">
              <a:xfrm>
                <a:off x="3991" y="3616"/>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2" name="Oval 39"/>
              <p:cNvSpPr>
                <a:spLocks noChangeAspect="1" noChangeArrowheads="1"/>
              </p:cNvSpPr>
              <p:nvPr/>
            </p:nvSpPr>
            <p:spPr bwMode="auto">
              <a:xfrm>
                <a:off x="4413" y="1833"/>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3" name="Oval 40"/>
              <p:cNvSpPr>
                <a:spLocks noChangeAspect="1" noChangeArrowheads="1"/>
              </p:cNvSpPr>
              <p:nvPr/>
            </p:nvSpPr>
            <p:spPr bwMode="auto">
              <a:xfrm>
                <a:off x="4191" y="2037"/>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4" name="Oval 41"/>
              <p:cNvSpPr>
                <a:spLocks noChangeAspect="1" noChangeArrowheads="1"/>
              </p:cNvSpPr>
              <p:nvPr/>
            </p:nvSpPr>
            <p:spPr bwMode="auto">
              <a:xfrm>
                <a:off x="4962" y="2041"/>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5" name="Oval 42"/>
              <p:cNvSpPr>
                <a:spLocks noChangeAspect="1" noChangeArrowheads="1"/>
              </p:cNvSpPr>
              <p:nvPr/>
            </p:nvSpPr>
            <p:spPr bwMode="auto">
              <a:xfrm>
                <a:off x="5171" y="1842"/>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6" name="Oval 43"/>
              <p:cNvSpPr>
                <a:spLocks noChangeAspect="1" noChangeArrowheads="1"/>
              </p:cNvSpPr>
              <p:nvPr/>
            </p:nvSpPr>
            <p:spPr bwMode="auto">
              <a:xfrm>
                <a:off x="5171" y="2518"/>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7" name="Oval 44"/>
              <p:cNvSpPr>
                <a:spLocks noChangeAspect="1" noChangeArrowheads="1"/>
              </p:cNvSpPr>
              <p:nvPr/>
            </p:nvSpPr>
            <p:spPr bwMode="auto">
              <a:xfrm>
                <a:off x="4408" y="2512"/>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8" name="Oval 45"/>
              <p:cNvSpPr>
                <a:spLocks noChangeAspect="1" noChangeArrowheads="1"/>
              </p:cNvSpPr>
              <p:nvPr/>
            </p:nvSpPr>
            <p:spPr bwMode="auto">
              <a:xfrm>
                <a:off x="4209" y="2727"/>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59" name="Oval 46"/>
              <p:cNvSpPr>
                <a:spLocks noChangeAspect="1" noChangeArrowheads="1"/>
              </p:cNvSpPr>
              <p:nvPr/>
            </p:nvSpPr>
            <p:spPr bwMode="auto">
              <a:xfrm>
                <a:off x="4962" y="2730"/>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0" name="Oval 47"/>
              <p:cNvSpPr>
                <a:spLocks noChangeAspect="1" noChangeArrowheads="1"/>
              </p:cNvSpPr>
              <p:nvPr/>
            </p:nvSpPr>
            <p:spPr bwMode="auto">
              <a:xfrm>
                <a:off x="3984" y="2251"/>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1" name="Oval 48"/>
              <p:cNvSpPr>
                <a:spLocks noChangeAspect="1" noChangeArrowheads="1"/>
              </p:cNvSpPr>
              <p:nvPr/>
            </p:nvSpPr>
            <p:spPr bwMode="auto">
              <a:xfrm>
                <a:off x="3225" y="2931"/>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2" name="Oval 49"/>
              <p:cNvSpPr>
                <a:spLocks noChangeAspect="1" noChangeArrowheads="1"/>
              </p:cNvSpPr>
              <p:nvPr/>
            </p:nvSpPr>
            <p:spPr bwMode="auto">
              <a:xfrm>
                <a:off x="3996" y="2940"/>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3" name="Oval 50"/>
              <p:cNvSpPr>
                <a:spLocks noChangeAspect="1" noChangeArrowheads="1"/>
              </p:cNvSpPr>
              <p:nvPr/>
            </p:nvSpPr>
            <p:spPr bwMode="auto">
              <a:xfrm>
                <a:off x="3424" y="2731"/>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4" name="Oval 51"/>
              <p:cNvSpPr>
                <a:spLocks noChangeAspect="1" noChangeArrowheads="1"/>
              </p:cNvSpPr>
              <p:nvPr/>
            </p:nvSpPr>
            <p:spPr bwMode="auto">
              <a:xfrm>
                <a:off x="3234" y="2251"/>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5" name="Oval 52"/>
              <p:cNvSpPr>
                <a:spLocks noChangeAspect="1" noChangeArrowheads="1"/>
              </p:cNvSpPr>
              <p:nvPr/>
            </p:nvSpPr>
            <p:spPr bwMode="auto">
              <a:xfrm>
                <a:off x="3424" y="2069"/>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6" name="Oval 53"/>
              <p:cNvSpPr>
                <a:spLocks noChangeAspect="1" noChangeArrowheads="1"/>
              </p:cNvSpPr>
              <p:nvPr/>
            </p:nvSpPr>
            <p:spPr bwMode="auto">
              <a:xfrm>
                <a:off x="4196" y="3421"/>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7" name="Oval 55"/>
              <p:cNvSpPr>
                <a:spLocks noChangeAspect="1" noChangeArrowheads="1"/>
              </p:cNvSpPr>
              <p:nvPr/>
            </p:nvSpPr>
            <p:spPr bwMode="auto">
              <a:xfrm>
                <a:off x="4958" y="3412"/>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8" name="Oval 56"/>
              <p:cNvSpPr>
                <a:spLocks noChangeAspect="1" noChangeArrowheads="1"/>
              </p:cNvSpPr>
              <p:nvPr/>
            </p:nvSpPr>
            <p:spPr bwMode="auto">
              <a:xfrm>
                <a:off x="4758" y="2940"/>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69" name="Oval 57"/>
              <p:cNvSpPr>
                <a:spLocks noChangeAspect="1" noChangeArrowheads="1"/>
              </p:cNvSpPr>
              <p:nvPr/>
            </p:nvSpPr>
            <p:spPr bwMode="auto">
              <a:xfrm>
                <a:off x="4422" y="3203"/>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70" name="Oval 59"/>
              <p:cNvSpPr>
                <a:spLocks noChangeAspect="1" noChangeArrowheads="1"/>
              </p:cNvSpPr>
              <p:nvPr/>
            </p:nvSpPr>
            <p:spPr bwMode="auto">
              <a:xfrm>
                <a:off x="4604" y="2296"/>
                <a:ext cx="68" cy="68"/>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71" name="Oval 60"/>
              <p:cNvSpPr>
                <a:spLocks noChangeAspect="1" noChangeArrowheads="1"/>
              </p:cNvSpPr>
              <p:nvPr/>
            </p:nvSpPr>
            <p:spPr bwMode="auto">
              <a:xfrm>
                <a:off x="3696" y="2478"/>
                <a:ext cx="68" cy="68"/>
              </a:xfrm>
              <a:prstGeom prst="ellipse">
                <a:avLst/>
              </a:prstGeom>
              <a:solidFill>
                <a:schemeClr val="accent1"/>
              </a:solidFill>
              <a:ln w="9525">
                <a:solidFill>
                  <a:schemeClr val="tx1"/>
                </a:solidFill>
                <a:round/>
                <a:headEnd/>
                <a:tailEnd/>
              </a:ln>
            </p:spPr>
            <p:txBody>
              <a:bodyPr wrap="none" anchor="ctr"/>
              <a:lstStyle/>
              <a:p>
                <a:endParaRPr lang="fr-FR"/>
              </a:p>
            </p:txBody>
          </p:sp>
        </p:grpSp>
        <p:sp>
          <p:nvSpPr>
            <p:cNvPr id="17438" name="Line 63"/>
            <p:cNvSpPr>
              <a:spLocks noChangeShapeType="1"/>
            </p:cNvSpPr>
            <p:nvPr/>
          </p:nvSpPr>
          <p:spPr bwMode="auto">
            <a:xfrm flipH="1" flipV="1">
              <a:off x="3742" y="1785"/>
              <a:ext cx="499" cy="272"/>
            </a:xfrm>
            <a:prstGeom prst="line">
              <a:avLst/>
            </a:prstGeom>
            <a:noFill/>
            <a:ln w="19050">
              <a:solidFill>
                <a:srgbClr val="FF0000"/>
              </a:solidFill>
              <a:round/>
              <a:headEnd/>
              <a:tailEnd type="triangle" w="med" len="med"/>
            </a:ln>
          </p:spPr>
          <p:txBody>
            <a:bodyPr/>
            <a:lstStyle/>
            <a:p>
              <a:endParaRPr lang="fr-FR"/>
            </a:p>
          </p:txBody>
        </p:sp>
        <p:sp>
          <p:nvSpPr>
            <p:cNvPr id="17439" name="Line 64"/>
            <p:cNvSpPr>
              <a:spLocks noChangeShapeType="1"/>
            </p:cNvSpPr>
            <p:nvPr/>
          </p:nvSpPr>
          <p:spPr bwMode="auto">
            <a:xfrm>
              <a:off x="4241" y="2057"/>
              <a:ext cx="227" cy="454"/>
            </a:xfrm>
            <a:prstGeom prst="line">
              <a:avLst/>
            </a:prstGeom>
            <a:noFill/>
            <a:ln w="19050">
              <a:solidFill>
                <a:srgbClr val="FF0000"/>
              </a:solidFill>
              <a:round/>
              <a:headEnd/>
              <a:tailEnd type="triangle" w="med" len="med"/>
            </a:ln>
          </p:spPr>
          <p:txBody>
            <a:bodyPr/>
            <a:lstStyle/>
            <a:p>
              <a:endParaRPr lang="fr-FR"/>
            </a:p>
          </p:txBody>
        </p:sp>
        <p:sp>
          <p:nvSpPr>
            <p:cNvPr id="17440" name="Line 65"/>
            <p:cNvSpPr>
              <a:spLocks noChangeShapeType="1"/>
            </p:cNvSpPr>
            <p:nvPr/>
          </p:nvSpPr>
          <p:spPr bwMode="auto">
            <a:xfrm flipV="1">
              <a:off x="4241" y="1604"/>
              <a:ext cx="408" cy="453"/>
            </a:xfrm>
            <a:prstGeom prst="line">
              <a:avLst/>
            </a:prstGeom>
            <a:noFill/>
            <a:ln w="19050">
              <a:solidFill>
                <a:srgbClr val="FF0000"/>
              </a:solidFill>
              <a:round/>
              <a:headEnd/>
              <a:tailEnd type="triangle" w="med" len="med"/>
            </a:ln>
          </p:spPr>
          <p:txBody>
            <a:bodyPr/>
            <a:lstStyle/>
            <a:p>
              <a:endParaRPr lang="fr-FR"/>
            </a:p>
          </p:txBody>
        </p:sp>
        <p:sp>
          <p:nvSpPr>
            <p:cNvPr id="17441" name="Text Box 69"/>
            <p:cNvSpPr txBox="1">
              <a:spLocks noChangeArrowheads="1"/>
            </p:cNvSpPr>
            <p:nvPr/>
          </p:nvSpPr>
          <p:spPr bwMode="auto">
            <a:xfrm>
              <a:off x="4195" y="2284"/>
              <a:ext cx="249" cy="231"/>
            </a:xfrm>
            <a:prstGeom prst="rect">
              <a:avLst/>
            </a:prstGeom>
            <a:noFill/>
            <a:ln w="9525">
              <a:noFill/>
              <a:miter lim="800000"/>
              <a:headEnd/>
              <a:tailEnd/>
            </a:ln>
          </p:spPr>
          <p:txBody>
            <a:bodyPr wrap="none">
              <a:spAutoFit/>
            </a:bodyPr>
            <a:lstStyle/>
            <a:p>
              <a:r>
                <a:rPr lang="fr-FR"/>
                <a:t>a</a:t>
              </a:r>
              <a:r>
                <a:rPr lang="fr-FR" baseline="-25000"/>
                <a:t>3</a:t>
              </a:r>
            </a:p>
          </p:txBody>
        </p:sp>
        <p:sp>
          <p:nvSpPr>
            <p:cNvPr id="17442" name="Text Box 70"/>
            <p:cNvSpPr txBox="1">
              <a:spLocks noChangeArrowheads="1"/>
            </p:cNvSpPr>
            <p:nvPr/>
          </p:nvSpPr>
          <p:spPr bwMode="auto">
            <a:xfrm>
              <a:off x="3833" y="1694"/>
              <a:ext cx="249" cy="231"/>
            </a:xfrm>
            <a:prstGeom prst="rect">
              <a:avLst/>
            </a:prstGeom>
            <a:noFill/>
            <a:ln w="9525">
              <a:noFill/>
              <a:miter lim="800000"/>
              <a:headEnd/>
              <a:tailEnd/>
            </a:ln>
          </p:spPr>
          <p:txBody>
            <a:bodyPr wrap="none">
              <a:spAutoFit/>
            </a:bodyPr>
            <a:lstStyle/>
            <a:p>
              <a:r>
                <a:rPr lang="fr-FR"/>
                <a:t>a</a:t>
              </a:r>
              <a:r>
                <a:rPr lang="fr-FR" baseline="-25000"/>
                <a:t>2</a:t>
              </a:r>
            </a:p>
          </p:txBody>
        </p:sp>
        <p:sp>
          <p:nvSpPr>
            <p:cNvPr id="17443" name="Text Box 71"/>
            <p:cNvSpPr txBox="1">
              <a:spLocks noChangeArrowheads="1"/>
            </p:cNvSpPr>
            <p:nvPr/>
          </p:nvSpPr>
          <p:spPr bwMode="auto">
            <a:xfrm>
              <a:off x="4377" y="1513"/>
              <a:ext cx="249" cy="231"/>
            </a:xfrm>
            <a:prstGeom prst="rect">
              <a:avLst/>
            </a:prstGeom>
            <a:noFill/>
            <a:ln w="9525">
              <a:noFill/>
              <a:miter lim="800000"/>
              <a:headEnd/>
              <a:tailEnd/>
            </a:ln>
          </p:spPr>
          <p:txBody>
            <a:bodyPr wrap="none">
              <a:spAutoFit/>
            </a:bodyPr>
            <a:lstStyle/>
            <a:p>
              <a:r>
                <a:rPr lang="fr-FR"/>
                <a:t>a</a:t>
              </a:r>
              <a:r>
                <a:rPr lang="fr-FR" baseline="-25000"/>
                <a:t>1</a:t>
              </a:r>
            </a:p>
          </p:txBody>
        </p:sp>
        <p:sp>
          <p:nvSpPr>
            <p:cNvPr id="17444" name="Text Box 75"/>
            <p:cNvSpPr txBox="1">
              <a:spLocks noChangeArrowheads="1"/>
            </p:cNvSpPr>
            <p:nvPr/>
          </p:nvSpPr>
          <p:spPr bwMode="auto">
            <a:xfrm>
              <a:off x="3548" y="2387"/>
              <a:ext cx="188" cy="231"/>
            </a:xfrm>
            <a:prstGeom prst="rect">
              <a:avLst/>
            </a:prstGeom>
            <a:noFill/>
            <a:ln w="9525">
              <a:noFill/>
              <a:miter lim="800000"/>
              <a:headEnd/>
              <a:tailEnd/>
            </a:ln>
          </p:spPr>
          <p:txBody>
            <a:bodyPr wrap="none">
              <a:spAutoFit/>
            </a:bodyPr>
            <a:lstStyle/>
            <a:p>
              <a:r>
                <a:rPr lang="fr-FR"/>
                <a:t>x</a:t>
              </a:r>
            </a:p>
          </p:txBody>
        </p:sp>
        <p:sp>
          <p:nvSpPr>
            <p:cNvPr id="17445" name="Text Box 76"/>
            <p:cNvSpPr txBox="1">
              <a:spLocks noChangeArrowheads="1"/>
            </p:cNvSpPr>
            <p:nvPr/>
          </p:nvSpPr>
          <p:spPr bwMode="auto">
            <a:xfrm>
              <a:off x="5271" y="2008"/>
              <a:ext cx="188" cy="231"/>
            </a:xfrm>
            <a:prstGeom prst="rect">
              <a:avLst/>
            </a:prstGeom>
            <a:noFill/>
            <a:ln w="9525">
              <a:noFill/>
              <a:miter lim="800000"/>
              <a:headEnd/>
              <a:tailEnd/>
            </a:ln>
          </p:spPr>
          <p:txBody>
            <a:bodyPr wrap="none">
              <a:spAutoFit/>
            </a:bodyPr>
            <a:lstStyle/>
            <a:p>
              <a:r>
                <a:rPr lang="fr-FR"/>
                <a:t>y</a:t>
              </a:r>
            </a:p>
          </p:txBody>
        </p:sp>
        <p:sp>
          <p:nvSpPr>
            <p:cNvPr id="17446" name="Text Box 77"/>
            <p:cNvSpPr txBox="1">
              <a:spLocks noChangeArrowheads="1"/>
            </p:cNvSpPr>
            <p:nvPr/>
          </p:nvSpPr>
          <p:spPr bwMode="auto">
            <a:xfrm>
              <a:off x="4047" y="754"/>
              <a:ext cx="188" cy="231"/>
            </a:xfrm>
            <a:prstGeom prst="rect">
              <a:avLst/>
            </a:prstGeom>
            <a:noFill/>
            <a:ln w="9525">
              <a:noFill/>
              <a:miter lim="800000"/>
              <a:headEnd/>
              <a:tailEnd/>
            </a:ln>
          </p:spPr>
          <p:txBody>
            <a:bodyPr wrap="none">
              <a:spAutoFit/>
            </a:bodyPr>
            <a:lstStyle/>
            <a:p>
              <a:r>
                <a:rPr lang="fr-FR"/>
                <a:t>z</a:t>
              </a:r>
            </a:p>
          </p:txBody>
        </p:sp>
      </p:grpSp>
      <p:sp>
        <p:nvSpPr>
          <p:cNvPr id="17433" name="Text Box 79"/>
          <p:cNvSpPr txBox="1">
            <a:spLocks noChangeArrowheads="1"/>
          </p:cNvSpPr>
          <p:nvPr/>
        </p:nvSpPr>
        <p:spPr bwMode="auto">
          <a:xfrm>
            <a:off x="5499100" y="5392738"/>
            <a:ext cx="505267" cy="369332"/>
          </a:xfrm>
          <a:prstGeom prst="rect">
            <a:avLst/>
          </a:prstGeom>
          <a:noFill/>
          <a:ln w="9525">
            <a:noFill/>
            <a:miter lim="800000"/>
            <a:headEnd/>
            <a:tailEnd/>
          </a:ln>
        </p:spPr>
        <p:txBody>
          <a:bodyPr wrap="none">
            <a:spAutoFit/>
          </a:bodyPr>
          <a:lstStyle/>
          <a:p>
            <a:r>
              <a:rPr lang="fr-FR" dirty="0"/>
              <a:t>ou:</a:t>
            </a:r>
          </a:p>
        </p:txBody>
      </p:sp>
      <p:graphicFrame>
        <p:nvGraphicFramePr>
          <p:cNvPr id="17411" name="Object 80"/>
          <p:cNvGraphicFramePr>
            <a:graphicFrameLocks noChangeAspect="1"/>
          </p:cNvGraphicFramePr>
          <p:nvPr>
            <p:extLst>
              <p:ext uri="{D42A27DB-BD31-4B8C-83A1-F6EECF244321}">
                <p14:modId xmlns:p14="http://schemas.microsoft.com/office/powerpoint/2010/main" val="936005367"/>
              </p:ext>
            </p:extLst>
          </p:nvPr>
        </p:nvGraphicFramePr>
        <p:xfrm>
          <a:off x="7369176" y="4706938"/>
          <a:ext cx="1776413" cy="1962150"/>
        </p:xfrm>
        <a:graphic>
          <a:graphicData uri="http://schemas.openxmlformats.org/presentationml/2006/ole">
            <mc:AlternateContent xmlns:mc="http://schemas.openxmlformats.org/markup-compatibility/2006">
              <mc:Choice xmlns:v="urn:schemas-microsoft-com:vml" Requires="v">
                <p:oleObj name="Equation" r:id="rId3" imgW="1091880" imgH="1206360" progId="Equation.DSMT4">
                  <p:embed/>
                </p:oleObj>
              </mc:Choice>
              <mc:Fallback>
                <p:oleObj name="Equation" r:id="rId3" imgW="1091880" imgH="1206360" progId="Equation.DSMT4">
                  <p:embed/>
                  <p:pic>
                    <p:nvPicPr>
                      <p:cNvPr id="17411" name="Object 80"/>
                      <p:cNvPicPr>
                        <a:picLocks noChangeAspect="1" noChangeArrowheads="1"/>
                      </p:cNvPicPr>
                      <p:nvPr/>
                    </p:nvPicPr>
                    <p:blipFill>
                      <a:blip r:embed="rId4"/>
                      <a:srcRect/>
                      <a:stretch>
                        <a:fillRect/>
                      </a:stretch>
                    </p:blipFill>
                    <p:spPr bwMode="auto">
                      <a:xfrm>
                        <a:off x="7369176" y="4706938"/>
                        <a:ext cx="1776413" cy="196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 name="Objet 64"/>
          <p:cNvGraphicFramePr>
            <a:graphicFrameLocks noChangeAspect="1"/>
          </p:cNvGraphicFramePr>
          <p:nvPr>
            <p:extLst>
              <p:ext uri="{D42A27DB-BD31-4B8C-83A1-F6EECF244321}">
                <p14:modId xmlns:p14="http://schemas.microsoft.com/office/powerpoint/2010/main" val="662952336"/>
              </p:ext>
            </p:extLst>
          </p:nvPr>
        </p:nvGraphicFramePr>
        <p:xfrm>
          <a:off x="2662238" y="4597401"/>
          <a:ext cx="1979612" cy="1717675"/>
        </p:xfrm>
        <a:graphic>
          <a:graphicData uri="http://schemas.openxmlformats.org/presentationml/2006/ole">
            <mc:AlternateContent xmlns:mc="http://schemas.openxmlformats.org/markup-compatibility/2006">
              <mc:Choice xmlns:v="urn:schemas-microsoft-com:vml" Requires="v">
                <p:oleObj name="Equation" r:id="rId5" imgW="1054080" imgH="914400" progId="Equation.DSMT4">
                  <p:embed/>
                </p:oleObj>
              </mc:Choice>
              <mc:Fallback>
                <p:oleObj name="Equation" r:id="rId5" imgW="1054080" imgH="914400" progId="Equation.DSMT4">
                  <p:embed/>
                  <p:pic>
                    <p:nvPicPr>
                      <p:cNvPr id="65" name="Objet 64"/>
                      <p:cNvPicPr>
                        <a:picLocks noChangeAspect="1" noChangeArrowheads="1"/>
                      </p:cNvPicPr>
                      <p:nvPr/>
                    </p:nvPicPr>
                    <p:blipFill>
                      <a:blip r:embed="rId6"/>
                      <a:srcRect/>
                      <a:stretch>
                        <a:fillRect/>
                      </a:stretch>
                    </p:blipFill>
                    <p:spPr bwMode="auto">
                      <a:xfrm>
                        <a:off x="2662238" y="4597401"/>
                        <a:ext cx="1979612" cy="1717675"/>
                      </a:xfrm>
                      <a:prstGeom prst="rect">
                        <a:avLst/>
                      </a:prstGeom>
                      <a:noFill/>
                      <a:ln>
                        <a:noFill/>
                      </a:ln>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874" name="Picture 2"/>
          <p:cNvPicPr>
            <a:picLocks noGrp="1" noChangeAspect="1" noChangeArrowheads="1"/>
          </p:cNvPicPr>
          <p:nvPr>
            <p:ph idx="1"/>
          </p:nvPr>
        </p:nvPicPr>
        <p:blipFill rotWithShape="1">
          <a:blip r:embed="rId2" cstate="print"/>
          <a:srcRect b="32460"/>
          <a:stretch/>
        </p:blipFill>
        <p:spPr bwMode="auto">
          <a:xfrm>
            <a:off x="2135560" y="1824520"/>
            <a:ext cx="3881820" cy="3794951"/>
          </a:xfrm>
          <a:prstGeom prst="rect">
            <a:avLst/>
          </a:prstGeom>
          <a:noFill/>
          <a:ln w="9525">
            <a:noFill/>
            <a:miter lim="800000"/>
            <a:headEnd/>
            <a:tailEnd/>
          </a:ln>
          <a:effectLst/>
        </p:spPr>
      </p:pic>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41</a:t>
            </a:fld>
            <a:endParaRPr lang="fr-FR" altLang="en-US"/>
          </a:p>
        </p:txBody>
      </p:sp>
      <p:sp>
        <p:nvSpPr>
          <p:cNvPr id="6" name="ZoneTexte 5"/>
          <p:cNvSpPr txBox="1"/>
          <p:nvPr/>
        </p:nvSpPr>
        <p:spPr>
          <a:xfrm>
            <a:off x="5317626" y="5735325"/>
            <a:ext cx="3329758" cy="369332"/>
          </a:xfrm>
          <a:prstGeom prst="rect">
            <a:avLst/>
          </a:prstGeom>
          <a:noFill/>
        </p:spPr>
        <p:txBody>
          <a:bodyPr wrap="none" rtlCol="0">
            <a:spAutoFit/>
          </a:bodyPr>
          <a:lstStyle/>
          <a:p>
            <a:r>
              <a:rPr lang="fr-FR" dirty="0"/>
              <a:t>D’après C. </a:t>
            </a:r>
            <a:r>
              <a:rPr lang="fr-FR" dirty="0" err="1"/>
              <a:t>Kittel</a:t>
            </a:r>
            <a:r>
              <a:rPr lang="fr-FR" dirty="0"/>
              <a:t>, </a:t>
            </a:r>
            <a:r>
              <a:rPr lang="fr-FR" dirty="0" err="1"/>
              <a:t>Dunod</a:t>
            </a:r>
            <a:r>
              <a:rPr lang="fr-FR" dirty="0"/>
              <a:t>, 5°</a:t>
            </a:r>
            <a:r>
              <a:rPr lang="fr-FR" dirty="0" err="1"/>
              <a:t>ed</a:t>
            </a:r>
            <a:r>
              <a:rPr lang="fr-FR" dirty="0"/>
              <a:t>.</a:t>
            </a:r>
          </a:p>
        </p:txBody>
      </p:sp>
      <p:sp>
        <p:nvSpPr>
          <p:cNvPr id="5" name="Rectangle 2">
            <a:extLst>
              <a:ext uri="{FF2B5EF4-FFF2-40B4-BE49-F238E27FC236}">
                <a16:creationId xmlns:a16="http://schemas.microsoft.com/office/drawing/2014/main" id="{70713F8E-6371-45FA-A4DA-43C1B9A949A8}"/>
              </a:ext>
            </a:extLst>
          </p:cNvPr>
          <p:cNvSpPr>
            <a:spLocks noGrp="1" noChangeArrowheads="1"/>
          </p:cNvSpPr>
          <p:nvPr>
            <p:ph type="title"/>
          </p:nvPr>
        </p:nvSpPr>
        <p:spPr>
          <a:xfrm>
            <a:off x="609600" y="533400"/>
            <a:ext cx="10972800" cy="990600"/>
          </a:xfrm>
        </p:spPr>
        <p:txBody>
          <a:bodyPr/>
          <a:lstStyle/>
          <a:p>
            <a:pPr eaLnBrk="1" hangingPunct="1"/>
            <a:r>
              <a:rPr lang="fr-FR" dirty="0"/>
              <a:t>Le Cubique Faces Centrées (</a:t>
            </a:r>
            <a:r>
              <a:rPr lang="fr-FR" dirty="0" err="1"/>
              <a:t>cfc</a:t>
            </a:r>
            <a:r>
              <a:rPr lang="fr-FR" dirty="0"/>
              <a:t>)</a:t>
            </a:r>
          </a:p>
        </p:txBody>
      </p:sp>
      <p:pic>
        <p:nvPicPr>
          <p:cNvPr id="7" name="Picture 2">
            <a:extLst>
              <a:ext uri="{FF2B5EF4-FFF2-40B4-BE49-F238E27FC236}">
                <a16:creationId xmlns:a16="http://schemas.microsoft.com/office/drawing/2014/main" id="{BE9C6F19-4A53-4CC2-9DC4-846BEDCDB064}"/>
              </a:ext>
            </a:extLst>
          </p:cNvPr>
          <p:cNvPicPr>
            <a:picLocks noChangeAspect="1" noChangeArrowheads="1"/>
          </p:cNvPicPr>
          <p:nvPr/>
        </p:nvPicPr>
        <p:blipFill rotWithShape="1">
          <a:blip r:embed="rId2" cstate="print"/>
          <a:srcRect l="11884" t="73068" r="-11884" b="-7415"/>
          <a:stretch/>
        </p:blipFill>
        <p:spPr bwMode="auto">
          <a:xfrm>
            <a:off x="6456040" y="2839680"/>
            <a:ext cx="4750847" cy="236194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4"/>
          <p:cNvSpPr>
            <a:spLocks noGrp="1" noChangeArrowheads="1"/>
          </p:cNvSpPr>
          <p:nvPr>
            <p:ph type="title"/>
          </p:nvPr>
        </p:nvSpPr>
        <p:spPr/>
        <p:txBody>
          <a:bodyPr/>
          <a:lstStyle/>
          <a:p>
            <a:pPr eaLnBrk="1" hangingPunct="1"/>
            <a:r>
              <a:rPr lang="fr-FR"/>
              <a:t>Densité surfacique d’atomes</a:t>
            </a:r>
          </a:p>
        </p:txBody>
      </p:sp>
      <p:sp>
        <p:nvSpPr>
          <p:cNvPr id="18436" name="Espace réservé du numéro de diapositive 6"/>
          <p:cNvSpPr>
            <a:spLocks noGrp="1"/>
          </p:cNvSpPr>
          <p:nvPr>
            <p:ph type="sldNum" sz="quarter" idx="12"/>
          </p:nvPr>
        </p:nvSpPr>
        <p:spPr>
          <a:noFill/>
        </p:spPr>
        <p:txBody>
          <a:bodyPr/>
          <a:lstStyle/>
          <a:p>
            <a:fld id="{2B654A5D-FF51-483B-8E5E-C15DE70DA2EA}" type="slidenum">
              <a:rPr lang="fr-FR" altLang="en-US"/>
              <a:pPr/>
              <a:t>42</a:t>
            </a:fld>
            <a:endParaRPr lang="fr-FR" altLang="en-US"/>
          </a:p>
        </p:txBody>
      </p:sp>
      <p:graphicFrame>
        <p:nvGraphicFramePr>
          <p:cNvPr id="18434" name="Object 45"/>
          <p:cNvGraphicFramePr>
            <a:graphicFrameLocks noChangeAspect="1"/>
          </p:cNvGraphicFramePr>
          <p:nvPr>
            <p:extLst>
              <p:ext uri="{D42A27DB-BD31-4B8C-83A1-F6EECF244321}">
                <p14:modId xmlns:p14="http://schemas.microsoft.com/office/powerpoint/2010/main" val="2617117275"/>
              </p:ext>
            </p:extLst>
          </p:nvPr>
        </p:nvGraphicFramePr>
        <p:xfrm>
          <a:off x="1751013" y="5373689"/>
          <a:ext cx="8589962" cy="835025"/>
        </p:xfrm>
        <a:graphic>
          <a:graphicData uri="http://schemas.openxmlformats.org/presentationml/2006/ole">
            <mc:AlternateContent xmlns:mc="http://schemas.openxmlformats.org/markup-compatibility/2006">
              <mc:Choice xmlns:v="urn:schemas-microsoft-com:vml" Requires="v">
                <p:oleObj name="Equation" r:id="rId3" imgW="4444920" imgH="431640" progId="Equation.3">
                  <p:embed/>
                </p:oleObj>
              </mc:Choice>
              <mc:Fallback>
                <p:oleObj name="Equation" r:id="rId3" imgW="4444920" imgH="431640" progId="Equation.3">
                  <p:embed/>
                  <p:pic>
                    <p:nvPicPr>
                      <p:cNvPr id="18434" name="Object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5373689"/>
                        <a:ext cx="8589962" cy="835025"/>
                      </a:xfrm>
                      <a:prstGeom prst="rect">
                        <a:avLst/>
                      </a:prstGeom>
                      <a:solidFill>
                        <a:schemeClr val="bg1"/>
                      </a:solidFill>
                      <a:ln w="9525">
                        <a:solidFill>
                          <a:schemeClr val="tx1"/>
                        </a:solidFill>
                        <a:miter lim="800000"/>
                        <a:headEnd/>
                        <a:tailEnd/>
                      </a:ln>
                      <a:effectLst>
                        <a:outerShdw dist="107763" dir="18900000" algn="ctr" rotWithShape="0">
                          <a:srgbClr val="808080">
                            <a:alpha val="50000"/>
                          </a:srgbClr>
                        </a:outerShdw>
                      </a:effectLst>
                    </p:spPr>
                  </p:pic>
                </p:oleObj>
              </mc:Fallback>
            </mc:AlternateContent>
          </a:graphicData>
        </a:graphic>
      </p:graphicFrame>
      <p:grpSp>
        <p:nvGrpSpPr>
          <p:cNvPr id="18438" name="Group 51"/>
          <p:cNvGrpSpPr>
            <a:grpSpLocks/>
          </p:cNvGrpSpPr>
          <p:nvPr/>
        </p:nvGrpSpPr>
        <p:grpSpPr bwMode="auto">
          <a:xfrm>
            <a:off x="2135188" y="1819276"/>
            <a:ext cx="8064500" cy="3273425"/>
            <a:chOff x="385" y="1146"/>
            <a:chExt cx="5080" cy="2062"/>
          </a:xfrm>
        </p:grpSpPr>
        <p:grpSp>
          <p:nvGrpSpPr>
            <p:cNvPr id="18439" name="Group 48"/>
            <p:cNvGrpSpPr>
              <a:grpSpLocks/>
            </p:cNvGrpSpPr>
            <p:nvPr/>
          </p:nvGrpSpPr>
          <p:grpSpPr bwMode="auto">
            <a:xfrm>
              <a:off x="385" y="1253"/>
              <a:ext cx="5080" cy="1955"/>
              <a:chOff x="340" y="1298"/>
              <a:chExt cx="5080" cy="1955"/>
            </a:xfrm>
          </p:grpSpPr>
          <p:grpSp>
            <p:nvGrpSpPr>
              <p:cNvPr id="18442" name="Group 46"/>
              <p:cNvGrpSpPr>
                <a:grpSpLocks/>
              </p:cNvGrpSpPr>
              <p:nvPr/>
            </p:nvGrpSpPr>
            <p:grpSpPr bwMode="auto">
              <a:xfrm>
                <a:off x="340" y="1298"/>
                <a:ext cx="1954" cy="1955"/>
                <a:chOff x="340" y="1480"/>
                <a:chExt cx="1954" cy="1955"/>
              </a:xfrm>
            </p:grpSpPr>
            <p:grpSp>
              <p:nvGrpSpPr>
                <p:cNvPr id="18459" name="Group 7"/>
                <p:cNvGrpSpPr>
                  <a:grpSpLocks/>
                </p:cNvGrpSpPr>
                <p:nvPr/>
              </p:nvGrpSpPr>
              <p:grpSpPr bwMode="auto">
                <a:xfrm>
                  <a:off x="385" y="1480"/>
                  <a:ext cx="1909" cy="1819"/>
                  <a:chOff x="1924" y="1248"/>
                  <a:chExt cx="1909" cy="1819"/>
                </a:xfrm>
              </p:grpSpPr>
              <p:pic>
                <p:nvPicPr>
                  <p:cNvPr id="18463" name="Picture 8"/>
                  <p:cNvPicPr>
                    <a:picLocks noChangeAspect="1" noChangeArrowheads="1"/>
                  </p:cNvPicPr>
                  <p:nvPr/>
                </p:nvPicPr>
                <p:blipFill>
                  <a:blip r:embed="rId5" cstate="print"/>
                  <a:srcRect l="34775" r="33998" b="6430"/>
                  <a:stretch>
                    <a:fillRect/>
                  </a:stretch>
                </p:blipFill>
                <p:spPr bwMode="auto">
                  <a:xfrm>
                    <a:off x="2018" y="1248"/>
                    <a:ext cx="1769" cy="1819"/>
                  </a:xfrm>
                  <a:prstGeom prst="rect">
                    <a:avLst/>
                  </a:prstGeom>
                  <a:noFill/>
                  <a:ln w="9525">
                    <a:noFill/>
                    <a:miter lim="800000"/>
                    <a:headEnd/>
                    <a:tailEnd/>
                  </a:ln>
                </p:spPr>
              </p:pic>
              <p:sp>
                <p:nvSpPr>
                  <p:cNvPr id="18464" name="Line 9"/>
                  <p:cNvSpPr>
                    <a:spLocks noChangeShapeType="1"/>
                  </p:cNvSpPr>
                  <p:nvPr/>
                </p:nvSpPr>
                <p:spPr bwMode="auto">
                  <a:xfrm flipV="1">
                    <a:off x="2154" y="1298"/>
                    <a:ext cx="1406" cy="544"/>
                  </a:xfrm>
                  <a:prstGeom prst="line">
                    <a:avLst/>
                  </a:prstGeom>
                  <a:noFill/>
                  <a:ln w="9525">
                    <a:solidFill>
                      <a:schemeClr val="tx1"/>
                    </a:solidFill>
                    <a:round/>
                    <a:headEnd/>
                    <a:tailEnd/>
                  </a:ln>
                </p:spPr>
                <p:txBody>
                  <a:bodyPr/>
                  <a:lstStyle/>
                  <a:p>
                    <a:endParaRPr lang="fr-FR"/>
                  </a:p>
                </p:txBody>
              </p:sp>
              <p:sp>
                <p:nvSpPr>
                  <p:cNvPr id="18465" name="Line 10"/>
                  <p:cNvSpPr>
                    <a:spLocks noChangeShapeType="1"/>
                  </p:cNvSpPr>
                  <p:nvPr/>
                </p:nvSpPr>
                <p:spPr bwMode="auto">
                  <a:xfrm flipV="1">
                    <a:off x="2170" y="2352"/>
                    <a:ext cx="1406" cy="544"/>
                  </a:xfrm>
                  <a:prstGeom prst="line">
                    <a:avLst/>
                  </a:prstGeom>
                  <a:noFill/>
                  <a:ln w="9525">
                    <a:solidFill>
                      <a:schemeClr val="tx1"/>
                    </a:solidFill>
                    <a:round/>
                    <a:headEnd/>
                    <a:tailEnd/>
                  </a:ln>
                </p:spPr>
                <p:txBody>
                  <a:bodyPr/>
                  <a:lstStyle/>
                  <a:p>
                    <a:endParaRPr lang="fr-FR"/>
                  </a:p>
                </p:txBody>
              </p:sp>
              <p:sp>
                <p:nvSpPr>
                  <p:cNvPr id="93195" name="AutoShape 11"/>
                  <p:cNvSpPr>
                    <a:spLocks noChangeArrowheads="1"/>
                  </p:cNvSpPr>
                  <p:nvPr/>
                </p:nvSpPr>
                <p:spPr bwMode="auto">
                  <a:xfrm rot="-1288305">
                    <a:off x="1924" y="1598"/>
                    <a:ext cx="1909" cy="998"/>
                  </a:xfrm>
                  <a:prstGeom prst="parallelogram">
                    <a:avLst>
                      <a:gd name="adj" fmla="val 39806"/>
                    </a:avLst>
                  </a:prstGeom>
                  <a:gradFill rotWithShape="1">
                    <a:gsLst>
                      <a:gs pos="0">
                        <a:schemeClr val="hlink">
                          <a:alpha val="28000"/>
                        </a:schemeClr>
                      </a:gs>
                      <a:gs pos="100000">
                        <a:schemeClr val="hlink">
                          <a:gamma/>
                          <a:shade val="30196"/>
                          <a:invGamma/>
                          <a:alpha val="28000"/>
                        </a:schemeClr>
                      </a:gs>
                    </a:gsLst>
                    <a:lin ang="5400000" scaled="1"/>
                  </a:gradFill>
                  <a:ln w="9525">
                    <a:solidFill>
                      <a:schemeClr val="tx1"/>
                    </a:solidFill>
                    <a:miter lim="800000"/>
                    <a:headEnd/>
                    <a:tailEnd/>
                  </a:ln>
                  <a:effectLst/>
                </p:spPr>
                <p:txBody>
                  <a:bodyPr wrap="none" anchor="ctr"/>
                  <a:lstStyle/>
                  <a:p>
                    <a:pPr>
                      <a:defRPr/>
                    </a:pPr>
                    <a:endParaRPr lang="fr-FR"/>
                  </a:p>
                </p:txBody>
              </p:sp>
            </p:grpSp>
            <p:sp>
              <p:nvSpPr>
                <p:cNvPr id="18460" name="Text Box 36"/>
                <p:cNvSpPr txBox="1">
                  <a:spLocks noChangeArrowheads="1"/>
                </p:cNvSpPr>
                <p:nvPr/>
              </p:nvSpPr>
              <p:spPr bwMode="auto">
                <a:xfrm>
                  <a:off x="599" y="1584"/>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sp>
              <p:nvSpPr>
                <p:cNvPr id="18461" name="Text Box 37"/>
                <p:cNvSpPr txBox="1">
                  <a:spLocks noChangeArrowheads="1"/>
                </p:cNvSpPr>
                <p:nvPr/>
              </p:nvSpPr>
              <p:spPr bwMode="auto">
                <a:xfrm>
                  <a:off x="1020" y="3204"/>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sp>
              <p:nvSpPr>
                <p:cNvPr id="18462" name="Text Box 38"/>
                <p:cNvSpPr txBox="1">
                  <a:spLocks noChangeArrowheads="1"/>
                </p:cNvSpPr>
                <p:nvPr/>
              </p:nvSpPr>
              <p:spPr bwMode="auto">
                <a:xfrm>
                  <a:off x="340" y="2524"/>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grpSp>
          <p:grpSp>
            <p:nvGrpSpPr>
              <p:cNvPr id="18443" name="Group 47"/>
              <p:cNvGrpSpPr>
                <a:grpSpLocks/>
              </p:cNvGrpSpPr>
              <p:nvPr/>
            </p:nvGrpSpPr>
            <p:grpSpPr bwMode="auto">
              <a:xfrm>
                <a:off x="2867" y="1389"/>
                <a:ext cx="2553" cy="1408"/>
                <a:chOff x="2867" y="1389"/>
                <a:chExt cx="2553" cy="1408"/>
              </a:xfrm>
            </p:grpSpPr>
            <p:grpSp>
              <p:nvGrpSpPr>
                <p:cNvPr id="18444" name="Group 34"/>
                <p:cNvGrpSpPr>
                  <a:grpSpLocks/>
                </p:cNvGrpSpPr>
                <p:nvPr/>
              </p:nvGrpSpPr>
              <p:grpSpPr bwMode="auto">
                <a:xfrm>
                  <a:off x="2907" y="1525"/>
                  <a:ext cx="2513" cy="1272"/>
                  <a:chOff x="2499" y="1869"/>
                  <a:chExt cx="2513" cy="1272"/>
                </a:xfrm>
              </p:grpSpPr>
              <p:sp>
                <p:nvSpPr>
                  <p:cNvPr id="18448" name="Oval 13"/>
                  <p:cNvSpPr>
                    <a:spLocks noChangeArrowheads="1"/>
                  </p:cNvSpPr>
                  <p:nvPr/>
                </p:nvSpPr>
                <p:spPr bwMode="auto">
                  <a:xfrm>
                    <a:off x="2907" y="2115"/>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49" name="Oval 19"/>
                  <p:cNvSpPr>
                    <a:spLocks noChangeArrowheads="1"/>
                  </p:cNvSpPr>
                  <p:nvPr/>
                </p:nvSpPr>
                <p:spPr bwMode="auto">
                  <a:xfrm>
                    <a:off x="2898" y="2523"/>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50" name="Oval 20"/>
                  <p:cNvSpPr>
                    <a:spLocks noChangeArrowheads="1"/>
                  </p:cNvSpPr>
                  <p:nvPr/>
                </p:nvSpPr>
                <p:spPr bwMode="auto">
                  <a:xfrm>
                    <a:off x="3261" y="2324"/>
                    <a:ext cx="408" cy="408"/>
                  </a:xfrm>
                  <a:prstGeom prst="ellipse">
                    <a:avLst/>
                  </a:prstGeom>
                  <a:gradFill rotWithShape="1">
                    <a:gsLst>
                      <a:gs pos="0">
                        <a:schemeClr val="tx2">
                          <a:lumMod val="20000"/>
                          <a:lumOff val="80000"/>
                        </a:schemeClr>
                      </a:gs>
                      <a:gs pos="100000">
                        <a:schemeClr val="folHlink"/>
                      </a:gs>
                    </a:gsLst>
                    <a:lin ang="5400000" scaled="1"/>
                  </a:gradFill>
                  <a:ln w="9525">
                    <a:solidFill>
                      <a:schemeClr val="tx1"/>
                    </a:solidFill>
                    <a:round/>
                    <a:headEnd/>
                    <a:tailEnd/>
                  </a:ln>
                </p:spPr>
                <p:txBody>
                  <a:bodyPr wrap="none" anchor="ctr"/>
                  <a:lstStyle/>
                  <a:p>
                    <a:endParaRPr lang="fr-FR"/>
                  </a:p>
                </p:txBody>
              </p:sp>
              <p:sp>
                <p:nvSpPr>
                  <p:cNvPr id="18451" name="Oval 21"/>
                  <p:cNvSpPr>
                    <a:spLocks noChangeArrowheads="1"/>
                  </p:cNvSpPr>
                  <p:nvPr/>
                </p:nvSpPr>
                <p:spPr bwMode="auto">
                  <a:xfrm>
                    <a:off x="3624" y="2115"/>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52" name="Oval 22"/>
                  <p:cNvSpPr>
                    <a:spLocks noChangeArrowheads="1"/>
                  </p:cNvSpPr>
                  <p:nvPr/>
                </p:nvSpPr>
                <p:spPr bwMode="auto">
                  <a:xfrm>
                    <a:off x="3624" y="2523"/>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53" name="Line 28"/>
                  <p:cNvSpPr>
                    <a:spLocks noChangeShapeType="1"/>
                  </p:cNvSpPr>
                  <p:nvPr/>
                </p:nvSpPr>
                <p:spPr bwMode="auto">
                  <a:xfrm>
                    <a:off x="2499" y="2741"/>
                    <a:ext cx="2268" cy="0"/>
                  </a:xfrm>
                  <a:prstGeom prst="line">
                    <a:avLst/>
                  </a:prstGeom>
                  <a:noFill/>
                  <a:ln w="9525">
                    <a:solidFill>
                      <a:schemeClr val="tx1"/>
                    </a:solidFill>
                    <a:prstDash val="lgDash"/>
                    <a:round/>
                    <a:headEnd/>
                    <a:tailEnd/>
                  </a:ln>
                </p:spPr>
                <p:txBody>
                  <a:bodyPr/>
                  <a:lstStyle/>
                  <a:p>
                    <a:endParaRPr lang="fr-FR"/>
                  </a:p>
                </p:txBody>
              </p:sp>
              <p:sp>
                <p:nvSpPr>
                  <p:cNvPr id="18454" name="Line 29"/>
                  <p:cNvSpPr>
                    <a:spLocks noChangeShapeType="1"/>
                  </p:cNvSpPr>
                  <p:nvPr/>
                </p:nvSpPr>
                <p:spPr bwMode="auto">
                  <a:xfrm>
                    <a:off x="2517" y="2323"/>
                    <a:ext cx="2268" cy="0"/>
                  </a:xfrm>
                  <a:prstGeom prst="line">
                    <a:avLst/>
                  </a:prstGeom>
                  <a:noFill/>
                  <a:ln w="9525">
                    <a:solidFill>
                      <a:schemeClr val="tx1"/>
                    </a:solidFill>
                    <a:prstDash val="lgDash"/>
                    <a:round/>
                    <a:headEnd/>
                    <a:tailEnd/>
                  </a:ln>
                </p:spPr>
                <p:txBody>
                  <a:bodyPr/>
                  <a:lstStyle/>
                  <a:p>
                    <a:endParaRPr lang="fr-FR"/>
                  </a:p>
                </p:txBody>
              </p:sp>
              <p:sp>
                <p:nvSpPr>
                  <p:cNvPr id="93216" name="Rectangle 32"/>
                  <p:cNvSpPr>
                    <a:spLocks noChangeArrowheads="1"/>
                  </p:cNvSpPr>
                  <p:nvPr/>
                </p:nvSpPr>
                <p:spPr bwMode="auto">
                  <a:xfrm>
                    <a:off x="3107" y="2322"/>
                    <a:ext cx="726" cy="419"/>
                  </a:xfrm>
                  <a:prstGeom prst="rect">
                    <a:avLst/>
                  </a:prstGeom>
                  <a:gradFill rotWithShape="1">
                    <a:gsLst>
                      <a:gs pos="0">
                        <a:schemeClr val="bg2">
                          <a:alpha val="47000"/>
                        </a:schemeClr>
                      </a:gs>
                      <a:gs pos="100000">
                        <a:schemeClr val="bg2">
                          <a:gamma/>
                          <a:shade val="51373"/>
                          <a:invGamma/>
                          <a:alpha val="47000"/>
                        </a:schemeClr>
                      </a:gs>
                    </a:gsLst>
                    <a:lin ang="5400000" scaled="1"/>
                  </a:gradFill>
                  <a:ln w="9525">
                    <a:solidFill>
                      <a:schemeClr val="tx1"/>
                    </a:solidFill>
                    <a:prstDash val="lgDash"/>
                    <a:miter lim="800000"/>
                    <a:headEnd/>
                    <a:tailEnd/>
                  </a:ln>
                  <a:effectLst/>
                </p:spPr>
                <p:txBody>
                  <a:bodyPr wrap="none" anchor="ctr"/>
                  <a:lstStyle/>
                  <a:p>
                    <a:pPr>
                      <a:defRPr/>
                    </a:pPr>
                    <a:endParaRPr lang="fr-FR"/>
                  </a:p>
                </p:txBody>
              </p:sp>
              <p:sp>
                <p:nvSpPr>
                  <p:cNvPr id="18456" name="Line 30"/>
                  <p:cNvSpPr>
                    <a:spLocks noChangeShapeType="1"/>
                  </p:cNvSpPr>
                  <p:nvPr/>
                </p:nvSpPr>
                <p:spPr bwMode="auto">
                  <a:xfrm flipV="1">
                    <a:off x="3107" y="1869"/>
                    <a:ext cx="0" cy="1271"/>
                  </a:xfrm>
                  <a:prstGeom prst="line">
                    <a:avLst/>
                  </a:prstGeom>
                  <a:noFill/>
                  <a:ln w="9525">
                    <a:solidFill>
                      <a:schemeClr val="tx1"/>
                    </a:solidFill>
                    <a:prstDash val="lgDash"/>
                    <a:round/>
                    <a:headEnd/>
                    <a:tailEnd/>
                  </a:ln>
                </p:spPr>
                <p:txBody>
                  <a:bodyPr/>
                  <a:lstStyle/>
                  <a:p>
                    <a:endParaRPr lang="fr-FR"/>
                  </a:p>
                </p:txBody>
              </p:sp>
              <p:sp>
                <p:nvSpPr>
                  <p:cNvPr id="18457" name="Line 31"/>
                  <p:cNvSpPr>
                    <a:spLocks noChangeShapeType="1"/>
                  </p:cNvSpPr>
                  <p:nvPr/>
                </p:nvSpPr>
                <p:spPr bwMode="auto">
                  <a:xfrm flipV="1">
                    <a:off x="3833" y="1870"/>
                    <a:ext cx="0" cy="1271"/>
                  </a:xfrm>
                  <a:prstGeom prst="line">
                    <a:avLst/>
                  </a:prstGeom>
                  <a:noFill/>
                  <a:ln w="9525">
                    <a:solidFill>
                      <a:schemeClr val="tx1"/>
                    </a:solidFill>
                    <a:prstDash val="lgDash"/>
                    <a:round/>
                    <a:headEnd/>
                    <a:tailEnd/>
                  </a:ln>
                </p:spPr>
                <p:txBody>
                  <a:bodyPr/>
                  <a:lstStyle/>
                  <a:p>
                    <a:endParaRPr lang="fr-FR"/>
                  </a:p>
                </p:txBody>
              </p:sp>
              <p:sp>
                <p:nvSpPr>
                  <p:cNvPr id="18458" name="Rectangle 33"/>
                  <p:cNvSpPr>
                    <a:spLocks noChangeArrowheads="1"/>
                  </p:cNvSpPr>
                  <p:nvPr/>
                </p:nvSpPr>
                <p:spPr bwMode="auto">
                  <a:xfrm>
                    <a:off x="4422" y="2069"/>
                    <a:ext cx="590" cy="998"/>
                  </a:xfrm>
                  <a:prstGeom prst="rect">
                    <a:avLst/>
                  </a:prstGeom>
                  <a:solidFill>
                    <a:schemeClr val="bg1"/>
                  </a:solidFill>
                  <a:ln w="9525">
                    <a:noFill/>
                    <a:miter lim="800000"/>
                    <a:headEnd/>
                    <a:tailEnd/>
                  </a:ln>
                </p:spPr>
                <p:txBody>
                  <a:bodyPr wrap="none" anchor="ctr"/>
                  <a:lstStyle/>
                  <a:p>
                    <a:endParaRPr lang="fr-FR"/>
                  </a:p>
                </p:txBody>
              </p:sp>
            </p:grpSp>
            <p:sp>
              <p:nvSpPr>
                <p:cNvPr id="18445" name="Line 40"/>
                <p:cNvSpPr>
                  <a:spLocks noChangeShapeType="1"/>
                </p:cNvSpPr>
                <p:nvPr/>
              </p:nvSpPr>
              <p:spPr bwMode="auto">
                <a:xfrm>
                  <a:off x="3061" y="2051"/>
                  <a:ext cx="0" cy="318"/>
                </a:xfrm>
                <a:prstGeom prst="line">
                  <a:avLst/>
                </a:prstGeom>
                <a:noFill/>
                <a:ln w="9525">
                  <a:solidFill>
                    <a:schemeClr val="tx1"/>
                  </a:solidFill>
                  <a:round/>
                  <a:headEnd type="triangle" w="med" len="med"/>
                  <a:tailEnd type="triangle" w="med" len="med"/>
                </a:ln>
              </p:spPr>
              <p:txBody>
                <a:bodyPr/>
                <a:lstStyle/>
                <a:p>
                  <a:endParaRPr lang="fr-FR"/>
                </a:p>
              </p:txBody>
            </p:sp>
            <p:sp>
              <p:nvSpPr>
                <p:cNvPr id="18446" name="Line 41"/>
                <p:cNvSpPr>
                  <a:spLocks noChangeShapeType="1"/>
                </p:cNvSpPr>
                <p:nvPr/>
              </p:nvSpPr>
              <p:spPr bwMode="auto">
                <a:xfrm>
                  <a:off x="3560" y="1676"/>
                  <a:ext cx="635" cy="0"/>
                </a:xfrm>
                <a:prstGeom prst="line">
                  <a:avLst/>
                </a:prstGeom>
                <a:noFill/>
                <a:ln w="9525">
                  <a:solidFill>
                    <a:schemeClr val="tx1"/>
                  </a:solidFill>
                  <a:round/>
                  <a:headEnd type="triangle" w="med" len="med"/>
                  <a:tailEnd type="triangle" w="med" len="med"/>
                </a:ln>
              </p:spPr>
              <p:txBody>
                <a:bodyPr/>
                <a:lstStyle/>
                <a:p>
                  <a:endParaRPr lang="fr-FR"/>
                </a:p>
              </p:txBody>
            </p:sp>
            <p:graphicFrame>
              <p:nvGraphicFramePr>
                <p:cNvPr id="18435" name="Object 42"/>
                <p:cNvGraphicFramePr>
                  <a:graphicFrameLocks noChangeAspect="1"/>
                </p:cNvGraphicFramePr>
                <p:nvPr/>
              </p:nvGraphicFramePr>
              <p:xfrm>
                <a:off x="3697" y="1389"/>
                <a:ext cx="362" cy="246"/>
              </p:xfrm>
              <a:graphic>
                <a:graphicData uri="http://schemas.openxmlformats.org/presentationml/2006/ole">
                  <mc:AlternateContent xmlns:mc="http://schemas.openxmlformats.org/markup-compatibility/2006">
                    <mc:Choice xmlns:v="urn:schemas-microsoft-com:vml" Requires="v">
                      <p:oleObj name="Equation" r:id="rId6" imgW="317160" imgH="215640" progId="Equation.3">
                        <p:embed/>
                      </p:oleObj>
                    </mc:Choice>
                    <mc:Fallback>
                      <p:oleObj name="Equation" r:id="rId6" imgW="317160" imgH="215640" progId="Equation.3">
                        <p:embed/>
                        <p:pic>
                          <p:nvPicPr>
                            <p:cNvPr id="18435"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 y="1389"/>
                              <a:ext cx="362"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7" name="Text Box 43"/>
                <p:cNvSpPr txBox="1">
                  <a:spLocks noChangeArrowheads="1"/>
                </p:cNvSpPr>
                <p:nvPr/>
              </p:nvSpPr>
              <p:spPr bwMode="auto">
                <a:xfrm>
                  <a:off x="2867" y="2065"/>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grpSp>
        </p:grpSp>
        <p:sp>
          <p:nvSpPr>
            <p:cNvPr id="93233" name="Text Box 49"/>
            <p:cNvSpPr txBox="1">
              <a:spLocks noChangeArrowheads="1"/>
            </p:cNvSpPr>
            <p:nvPr/>
          </p:nvSpPr>
          <p:spPr bwMode="auto">
            <a:xfrm>
              <a:off x="2336" y="1146"/>
              <a:ext cx="854" cy="250"/>
            </a:xfrm>
            <a:prstGeom prst="rect">
              <a:avLst/>
            </a:prstGeom>
            <a:noFill/>
            <a:ln w="9525">
              <a:noFill/>
              <a:miter lim="800000"/>
              <a:headEnd/>
              <a:tailEnd/>
            </a:ln>
            <a:effectLst/>
          </p:spPr>
          <p:txBody>
            <a:bodyPr wrap="none">
              <a:spAutoFit/>
            </a:bodyPr>
            <a:lstStyle/>
            <a:p>
              <a:pPr>
                <a:defRPr/>
              </a:pPr>
              <a:r>
                <a:rPr lang="fr-FR" sz="2000" i="1">
                  <a:effectLst>
                    <a:outerShdw blurRad="38100" dist="38100" dir="2700000" algn="tl">
                      <a:srgbClr val="C0C0C0"/>
                    </a:outerShdw>
                  </a:effectLst>
                </a:rPr>
                <a:t>Plan (110)</a:t>
              </a:r>
            </a:p>
          </p:txBody>
        </p:sp>
        <p:sp>
          <p:nvSpPr>
            <p:cNvPr id="18441" name="Line 50"/>
            <p:cNvSpPr>
              <a:spLocks noChangeShapeType="1"/>
            </p:cNvSpPr>
            <p:nvPr/>
          </p:nvSpPr>
          <p:spPr bwMode="auto">
            <a:xfrm flipH="1">
              <a:off x="2018" y="1389"/>
              <a:ext cx="408" cy="408"/>
            </a:xfrm>
            <a:prstGeom prst="line">
              <a:avLst/>
            </a:prstGeom>
            <a:noFill/>
            <a:ln w="9525">
              <a:solidFill>
                <a:schemeClr val="tx1"/>
              </a:solidFill>
              <a:round/>
              <a:headEnd/>
              <a:tailEnd type="triangle" w="med" len="med"/>
            </a:ln>
          </p:spPr>
          <p:txBody>
            <a:bodyPr/>
            <a:lstStyle/>
            <a:p>
              <a:endParaRPr lang="fr-FR"/>
            </a:p>
          </p:txBody>
        </p:sp>
      </p:grpSp>
      <p:sp>
        <p:nvSpPr>
          <p:cNvPr id="2" name="Ellipse 1">
            <a:extLst>
              <a:ext uri="{FF2B5EF4-FFF2-40B4-BE49-F238E27FC236}">
                <a16:creationId xmlns:a16="http://schemas.microsoft.com/office/drawing/2014/main" id="{FDB9D14A-1338-24CA-8DDE-159417F4A852}"/>
              </a:ext>
            </a:extLst>
          </p:cNvPr>
          <p:cNvSpPr/>
          <p:nvPr/>
        </p:nvSpPr>
        <p:spPr>
          <a:xfrm>
            <a:off x="11424592" y="620688"/>
            <a:ext cx="360040" cy="329184"/>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ChangeArrowheads="1"/>
          </p:cNvSpPr>
          <p:nvPr>
            <p:ph type="title"/>
          </p:nvPr>
        </p:nvSpPr>
        <p:spPr>
          <a:xfrm>
            <a:off x="1955800" y="332656"/>
            <a:ext cx="7812608" cy="1295400"/>
          </a:xfrm>
        </p:spPr>
        <p:txBody>
          <a:bodyPr>
            <a:normAutofit fontScale="90000"/>
          </a:bodyPr>
          <a:lstStyle/>
          <a:p>
            <a:pPr eaLnBrk="1" hangingPunct="1"/>
            <a:r>
              <a:rPr lang="fr-FR" dirty="0"/>
              <a:t>Le silicium et sa structure« Diamant ».</a:t>
            </a:r>
          </a:p>
        </p:txBody>
      </p:sp>
      <p:sp>
        <p:nvSpPr>
          <p:cNvPr id="233476" name="Rectangle 4"/>
          <p:cNvSpPr>
            <a:spLocks noGrp="1" noChangeArrowheads="1"/>
          </p:cNvSpPr>
          <p:nvPr>
            <p:ph type="body" sz="half" idx="1"/>
          </p:nvPr>
        </p:nvSpPr>
        <p:spPr/>
        <p:txBody>
          <a:bodyPr/>
          <a:lstStyle/>
          <a:p>
            <a:pPr eaLnBrk="1" hangingPunct="1"/>
            <a:r>
              <a:rPr lang="fr-FR" sz="2600" dirty="0"/>
              <a:t>Structure cubique CFC</a:t>
            </a:r>
          </a:p>
          <a:p>
            <a:pPr eaLnBrk="1" hangingPunct="1"/>
            <a:r>
              <a:rPr lang="fr-FR" sz="2600" dirty="0"/>
              <a:t>Deux atomes dans la base</a:t>
            </a:r>
          </a:p>
          <a:p>
            <a:pPr eaLnBrk="1" hangingPunct="1"/>
            <a:r>
              <a:rPr lang="fr-FR" sz="2600" dirty="0"/>
              <a:t>Identique à 2 CFC décalés de ¼ de diagonale</a:t>
            </a:r>
          </a:p>
          <a:p>
            <a:pPr eaLnBrk="1" hangingPunct="1"/>
            <a:r>
              <a:rPr lang="fr-FR" sz="2600" dirty="0"/>
              <a:t>Chaque atome a 4 atomes comme plus proches voisins (liaison tétragonale)</a:t>
            </a:r>
          </a:p>
          <a:p>
            <a:pPr eaLnBrk="1" hangingPunct="1"/>
            <a:r>
              <a:rPr lang="fr-FR" sz="2600" dirty="0"/>
              <a:t>Si les atomes sont différents on parle de structure Zinc-Blende</a:t>
            </a:r>
          </a:p>
        </p:txBody>
      </p:sp>
      <p:pic>
        <p:nvPicPr>
          <p:cNvPr id="233477" name="Picture 6"/>
          <p:cNvPicPr>
            <a:picLocks noGrp="1" noChangeAspect="1" noChangeArrowheads="1"/>
          </p:cNvPicPr>
          <p:nvPr>
            <p:ph sz="half" idx="2"/>
          </p:nvPr>
        </p:nvPicPr>
        <p:blipFill>
          <a:blip r:embed="rId3" cstate="print"/>
          <a:stretch>
            <a:fillRect/>
          </a:stretch>
        </p:blipFill>
        <p:spPr>
          <a:xfrm>
            <a:off x="6809928" y="1335522"/>
            <a:ext cx="4038600" cy="2813558"/>
          </a:xfrm>
          <a:noFill/>
        </p:spPr>
      </p:pic>
      <p:sp>
        <p:nvSpPr>
          <p:cNvPr id="233474" name="Espace réservé du numéro de diapositive 6"/>
          <p:cNvSpPr>
            <a:spLocks noGrp="1"/>
          </p:cNvSpPr>
          <p:nvPr>
            <p:ph type="sldNum" sz="quarter" idx="12"/>
          </p:nvPr>
        </p:nvSpPr>
        <p:spPr>
          <a:noFill/>
        </p:spPr>
        <p:txBody>
          <a:bodyPr/>
          <a:lstStyle/>
          <a:p>
            <a:fld id="{F430A303-90B9-40D8-91C7-225CAD6175CB}" type="slidenum">
              <a:rPr lang="fr-FR" altLang="en-US"/>
              <a:pPr/>
              <a:t>43</a:t>
            </a:fld>
            <a:endParaRPr lang="fr-FR" altLang="en-US"/>
          </a:p>
        </p:txBody>
      </p:sp>
      <p:sp>
        <p:nvSpPr>
          <p:cNvPr id="233478" name="Oval 7"/>
          <p:cNvSpPr>
            <a:spLocks noChangeArrowheads="1"/>
          </p:cNvSpPr>
          <p:nvPr/>
        </p:nvSpPr>
        <p:spPr bwMode="auto">
          <a:xfrm>
            <a:off x="1524000" y="548681"/>
            <a:ext cx="431800" cy="404813"/>
          </a:xfrm>
          <a:prstGeom prst="ellipse">
            <a:avLst/>
          </a:prstGeom>
          <a:solidFill>
            <a:srgbClr val="33CC33"/>
          </a:solidFill>
          <a:ln w="9525">
            <a:solidFill>
              <a:schemeClr val="tx1"/>
            </a:solidFill>
            <a:round/>
            <a:headEnd/>
            <a:tailEnd/>
          </a:ln>
        </p:spPr>
        <p:txBody>
          <a:bodyPr wrap="none" anchor="ctr"/>
          <a:lstStyle/>
          <a:p>
            <a:endParaRPr lang="fr-FR"/>
          </a:p>
        </p:txBody>
      </p:sp>
      <p:sp>
        <p:nvSpPr>
          <p:cNvPr id="7" name="Ellipse 6"/>
          <p:cNvSpPr/>
          <p:nvPr/>
        </p:nvSpPr>
        <p:spPr>
          <a:xfrm>
            <a:off x="8805430" y="2103331"/>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209212" y="1923384"/>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9280782" y="2891853"/>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7792941" y="3137830"/>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9054111" y="2317645"/>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7985245" y="2770987"/>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7426098" y="2556673"/>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8460597" y="1519470"/>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9578891" y="2566326"/>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8532035" y="3578815"/>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9054111" y="2317645"/>
            <a:ext cx="571504" cy="357190"/>
          </a:xfrm>
          <a:prstGeom prst="line">
            <a:avLst/>
          </a:prstGeom>
          <a:ln w="88900">
            <a:solidFill>
              <a:srgbClr val="0000FF"/>
            </a:solidFill>
            <a:round/>
            <a:headEnd w="med" len="sm"/>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167E113D-BED0-42D0-90A3-A86E7D038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390" y="4403578"/>
            <a:ext cx="2608594" cy="236880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Structure </a:t>
            </a:r>
            <a:r>
              <a:rPr lang="en-US" dirty="0" err="1"/>
              <a:t>NaCl</a:t>
            </a:r>
            <a:endParaRPr lang="en-US"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44</a:t>
            </a:fld>
            <a:endParaRPr lang="fr-FR" altLang="en-US"/>
          </a:p>
        </p:txBody>
      </p:sp>
      <p:pic>
        <p:nvPicPr>
          <p:cNvPr id="5" name="Picture 3" descr="10_24_Fig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834243"/>
            <a:ext cx="8229600" cy="44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934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2"/>
          <p:cNvSpPr>
            <a:spLocks noGrp="1" noChangeArrowheads="1"/>
          </p:cNvSpPr>
          <p:nvPr>
            <p:ph type="title"/>
          </p:nvPr>
        </p:nvSpPr>
        <p:spPr/>
        <p:txBody>
          <a:bodyPr>
            <a:normAutofit/>
          </a:bodyPr>
          <a:lstStyle/>
          <a:p>
            <a:pPr algn="ctr" eaLnBrk="1" hangingPunct="1"/>
            <a:r>
              <a:rPr lang="fr-FR" sz="3500" dirty="0"/>
              <a:t>Rôle physique des plans réticulaires</a:t>
            </a:r>
          </a:p>
        </p:txBody>
      </p:sp>
      <p:sp>
        <p:nvSpPr>
          <p:cNvPr id="237572" name="Rectangle 3"/>
          <p:cNvSpPr>
            <a:spLocks noGrp="1" noChangeArrowheads="1"/>
          </p:cNvSpPr>
          <p:nvPr>
            <p:ph idx="1"/>
          </p:nvPr>
        </p:nvSpPr>
        <p:spPr>
          <a:xfrm>
            <a:off x="1981200" y="1719264"/>
            <a:ext cx="8229600" cy="1565275"/>
          </a:xfrm>
        </p:spPr>
        <p:txBody>
          <a:bodyPr/>
          <a:lstStyle/>
          <a:p>
            <a:pPr eaLnBrk="1" hangingPunct="1">
              <a:lnSpc>
                <a:spcPct val="90000"/>
              </a:lnSpc>
            </a:pPr>
            <a:r>
              <a:rPr lang="fr-FR" sz="2100"/>
              <a:t>Soit le cristal parcouru par une onde de nature quelconque:</a:t>
            </a:r>
          </a:p>
          <a:p>
            <a:pPr lvl="1" eaLnBrk="1" hangingPunct="1">
              <a:lnSpc>
                <a:spcPct val="90000"/>
              </a:lnSpc>
            </a:pPr>
            <a:r>
              <a:rPr lang="fr-FR"/>
              <a:t>Onde EM (RX, R</a:t>
            </a:r>
            <a:r>
              <a:rPr lang="fr-FR">
                <a:latin typeface="Symbol" pitchFamily="18" charset="2"/>
              </a:rPr>
              <a:t>g</a:t>
            </a:r>
            <a:r>
              <a:rPr lang="fr-FR"/>
              <a:t>)</a:t>
            </a:r>
          </a:p>
          <a:p>
            <a:pPr lvl="1" eaLnBrk="1" hangingPunct="1">
              <a:lnSpc>
                <a:spcPct val="90000"/>
              </a:lnSpc>
            </a:pPr>
            <a:r>
              <a:rPr lang="fr-FR"/>
              <a:t>Onde sonore (phonons)</a:t>
            </a:r>
          </a:p>
          <a:p>
            <a:pPr lvl="1" eaLnBrk="1" hangingPunct="1">
              <a:lnSpc>
                <a:spcPct val="90000"/>
              </a:lnSpc>
            </a:pPr>
            <a:r>
              <a:rPr lang="fr-FR"/>
              <a:t>Onde particulaire (électrons, neutrons)</a:t>
            </a:r>
          </a:p>
        </p:txBody>
      </p:sp>
      <p:sp>
        <p:nvSpPr>
          <p:cNvPr id="237570" name="Espace réservé du numéro de diapositive 5"/>
          <p:cNvSpPr>
            <a:spLocks noGrp="1"/>
          </p:cNvSpPr>
          <p:nvPr>
            <p:ph type="sldNum" sz="quarter" idx="12"/>
          </p:nvPr>
        </p:nvSpPr>
        <p:spPr>
          <a:noFill/>
        </p:spPr>
        <p:txBody>
          <a:bodyPr/>
          <a:lstStyle/>
          <a:p>
            <a:fld id="{84E80006-33DC-46B5-A662-B21C378F022D}" type="slidenum">
              <a:rPr lang="fr-FR" altLang="en-US"/>
              <a:pPr/>
              <a:t>45</a:t>
            </a:fld>
            <a:endParaRPr lang="fr-FR" altLang="en-US"/>
          </a:p>
        </p:txBody>
      </p:sp>
      <p:sp>
        <p:nvSpPr>
          <p:cNvPr id="237573" name="AutoShape 4"/>
          <p:cNvSpPr>
            <a:spLocks noChangeArrowheads="1"/>
          </p:cNvSpPr>
          <p:nvPr/>
        </p:nvSpPr>
        <p:spPr bwMode="auto">
          <a:xfrm>
            <a:off x="1847851" y="3429001"/>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37574" name="Text Box 5"/>
          <p:cNvSpPr txBox="1">
            <a:spLocks noChangeArrowheads="1"/>
          </p:cNvSpPr>
          <p:nvPr/>
        </p:nvSpPr>
        <p:spPr bwMode="auto">
          <a:xfrm>
            <a:off x="3071813" y="3357564"/>
            <a:ext cx="6932612" cy="701675"/>
          </a:xfrm>
          <a:prstGeom prst="rect">
            <a:avLst/>
          </a:prstGeom>
          <a:noFill/>
          <a:ln w="9525">
            <a:noFill/>
            <a:miter lim="800000"/>
            <a:headEnd/>
            <a:tailEnd/>
          </a:ln>
        </p:spPr>
        <p:txBody>
          <a:bodyPr>
            <a:spAutoFit/>
          </a:bodyPr>
          <a:lstStyle/>
          <a:p>
            <a:r>
              <a:rPr lang="fr-FR" sz="2000"/>
              <a:t>Les électrons (du nuage électronique) rayonnent dans « tous les sens ». C’est le phénomène de diffusion</a:t>
            </a:r>
          </a:p>
        </p:txBody>
      </p:sp>
      <p:pic>
        <p:nvPicPr>
          <p:cNvPr id="237575" name="Picture 7" descr="400px-Diffusion_rayleigh_et_diffraction"/>
          <p:cNvPicPr>
            <a:picLocks noChangeAspect="1" noChangeArrowheads="1"/>
          </p:cNvPicPr>
          <p:nvPr/>
        </p:nvPicPr>
        <p:blipFill>
          <a:blip r:embed="rId3" cstate="print"/>
          <a:srcRect/>
          <a:stretch>
            <a:fillRect/>
          </a:stretch>
        </p:blipFill>
        <p:spPr bwMode="auto">
          <a:xfrm>
            <a:off x="2933700" y="4292601"/>
            <a:ext cx="6115050" cy="181927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2"/>
          <p:cNvSpPr>
            <a:spLocks noGrp="1" noChangeArrowheads="1"/>
          </p:cNvSpPr>
          <p:nvPr>
            <p:ph type="title"/>
          </p:nvPr>
        </p:nvSpPr>
        <p:spPr/>
        <p:txBody>
          <a:bodyPr>
            <a:normAutofit/>
          </a:bodyPr>
          <a:lstStyle/>
          <a:p>
            <a:pPr algn="ctr" eaLnBrk="1" hangingPunct="1"/>
            <a:r>
              <a:rPr lang="fr-FR" sz="3500" dirty="0"/>
              <a:t>Rôle physique des plans réticulaires  </a:t>
            </a:r>
          </a:p>
        </p:txBody>
      </p:sp>
      <p:sp>
        <p:nvSpPr>
          <p:cNvPr id="238596" name="Rectangle 3"/>
          <p:cNvSpPr>
            <a:spLocks noGrp="1" noChangeArrowheads="1"/>
          </p:cNvSpPr>
          <p:nvPr>
            <p:ph idx="1"/>
          </p:nvPr>
        </p:nvSpPr>
        <p:spPr>
          <a:xfrm>
            <a:off x="1981200" y="1719264"/>
            <a:ext cx="8229600" cy="1133475"/>
          </a:xfrm>
        </p:spPr>
        <p:txBody>
          <a:bodyPr/>
          <a:lstStyle/>
          <a:p>
            <a:pPr eaLnBrk="1" hangingPunct="1">
              <a:lnSpc>
                <a:spcPct val="80000"/>
              </a:lnSpc>
            </a:pPr>
            <a:r>
              <a:rPr lang="fr-FR" sz="2600"/>
              <a:t>Interférences entre les ondes diffusées:</a:t>
            </a:r>
          </a:p>
          <a:p>
            <a:pPr lvl="1" eaLnBrk="1" hangingPunct="1">
              <a:lnSpc>
                <a:spcPct val="80000"/>
              </a:lnSpc>
            </a:pPr>
            <a:r>
              <a:rPr lang="fr-FR" sz="2200"/>
              <a:t>Destructives </a:t>
            </a:r>
            <a:r>
              <a:rPr lang="fr-FR" sz="2200">
                <a:sym typeface="Wingdings" pitchFamily="2" charset="2"/>
              </a:rPr>
              <a:t> pas de propagation (b)</a:t>
            </a:r>
          </a:p>
          <a:p>
            <a:pPr lvl="1" eaLnBrk="1" hangingPunct="1">
              <a:lnSpc>
                <a:spcPct val="80000"/>
              </a:lnSpc>
            </a:pPr>
            <a:r>
              <a:rPr lang="fr-FR" sz="2200">
                <a:sym typeface="Wingdings" pitchFamily="2" charset="2"/>
              </a:rPr>
              <a:t>Constructives  on les « voit » (a)</a:t>
            </a:r>
            <a:endParaRPr lang="fr-FR" sz="2200"/>
          </a:p>
        </p:txBody>
      </p:sp>
      <p:sp>
        <p:nvSpPr>
          <p:cNvPr id="238594" name="Espace réservé du numéro de diapositive 5"/>
          <p:cNvSpPr>
            <a:spLocks noGrp="1"/>
          </p:cNvSpPr>
          <p:nvPr>
            <p:ph type="sldNum" sz="quarter" idx="12"/>
          </p:nvPr>
        </p:nvSpPr>
        <p:spPr>
          <a:noFill/>
        </p:spPr>
        <p:txBody>
          <a:bodyPr/>
          <a:lstStyle/>
          <a:p>
            <a:fld id="{115ED413-4009-40B0-9FA3-381B3FBF566C}" type="slidenum">
              <a:rPr lang="fr-FR" altLang="en-US"/>
              <a:pPr/>
              <a:t>46</a:t>
            </a:fld>
            <a:endParaRPr lang="fr-FR" altLang="en-US"/>
          </a:p>
        </p:txBody>
      </p:sp>
      <p:sp>
        <p:nvSpPr>
          <p:cNvPr id="238597" name="AutoShape 4"/>
          <p:cNvSpPr>
            <a:spLocks noChangeArrowheads="1"/>
          </p:cNvSpPr>
          <p:nvPr/>
        </p:nvSpPr>
        <p:spPr bwMode="auto">
          <a:xfrm>
            <a:off x="1847851" y="3141664"/>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38598" name="Text Box 7"/>
          <p:cNvSpPr txBox="1">
            <a:spLocks noChangeArrowheads="1"/>
          </p:cNvSpPr>
          <p:nvPr/>
        </p:nvSpPr>
        <p:spPr bwMode="auto">
          <a:xfrm>
            <a:off x="3432175" y="3213101"/>
            <a:ext cx="3881438" cy="396875"/>
          </a:xfrm>
          <a:prstGeom prst="rect">
            <a:avLst/>
          </a:prstGeom>
          <a:noFill/>
          <a:ln w="9525">
            <a:noFill/>
            <a:miter lim="800000"/>
            <a:headEnd/>
            <a:tailEnd/>
          </a:ln>
        </p:spPr>
        <p:txBody>
          <a:bodyPr wrap="none">
            <a:spAutoFit/>
          </a:bodyPr>
          <a:lstStyle/>
          <a:p>
            <a:r>
              <a:rPr lang="fr-FR" sz="2000"/>
              <a:t>Condition de diffraction de Bragg</a:t>
            </a:r>
          </a:p>
        </p:txBody>
      </p:sp>
      <p:pic>
        <p:nvPicPr>
          <p:cNvPr id="238599" name="Picture 9" descr="400px-Loi_de_bragg"/>
          <p:cNvPicPr>
            <a:picLocks noChangeAspect="1" noChangeArrowheads="1"/>
          </p:cNvPicPr>
          <p:nvPr/>
        </p:nvPicPr>
        <p:blipFill>
          <a:blip r:embed="rId3" cstate="print"/>
          <a:srcRect/>
          <a:stretch>
            <a:fillRect/>
          </a:stretch>
        </p:blipFill>
        <p:spPr bwMode="auto">
          <a:xfrm>
            <a:off x="3294064" y="3887788"/>
            <a:ext cx="5826125" cy="2578100"/>
          </a:xfrm>
          <a:prstGeom prst="rect">
            <a:avLst/>
          </a:prstGeom>
          <a:noFill/>
          <a:ln w="9525">
            <a:noFill/>
            <a:miter lim="800000"/>
            <a:headEnd/>
            <a:tailEnd/>
          </a:ln>
        </p:spPr>
      </p:pic>
      <p:sp>
        <p:nvSpPr>
          <p:cNvPr id="238600" name="Text Box 10"/>
          <p:cNvSpPr txBox="1">
            <a:spLocks noChangeArrowheads="1"/>
          </p:cNvSpPr>
          <p:nvPr/>
        </p:nvSpPr>
        <p:spPr bwMode="auto">
          <a:xfrm>
            <a:off x="2495550" y="4868863"/>
            <a:ext cx="463550" cy="366712"/>
          </a:xfrm>
          <a:prstGeom prst="rect">
            <a:avLst/>
          </a:prstGeom>
          <a:noFill/>
          <a:ln w="9525">
            <a:noFill/>
            <a:miter lim="800000"/>
            <a:headEnd/>
            <a:tailEnd/>
          </a:ln>
        </p:spPr>
        <p:txBody>
          <a:bodyPr wrap="none">
            <a:spAutoFit/>
          </a:bodyPr>
          <a:lstStyle/>
          <a:p>
            <a:r>
              <a:rPr lang="fr-FR">
                <a:solidFill>
                  <a:srgbClr val="FF0000"/>
                </a:solidFill>
              </a:rPr>
              <a:t>(a)</a:t>
            </a:r>
          </a:p>
        </p:txBody>
      </p:sp>
      <p:sp>
        <p:nvSpPr>
          <p:cNvPr id="238601" name="Text Box 11"/>
          <p:cNvSpPr txBox="1">
            <a:spLocks noChangeArrowheads="1"/>
          </p:cNvSpPr>
          <p:nvPr/>
        </p:nvSpPr>
        <p:spPr bwMode="auto">
          <a:xfrm>
            <a:off x="9767888" y="4941888"/>
            <a:ext cx="463550" cy="366712"/>
          </a:xfrm>
          <a:prstGeom prst="rect">
            <a:avLst/>
          </a:prstGeom>
          <a:noFill/>
          <a:ln w="9525">
            <a:noFill/>
            <a:miter lim="800000"/>
            <a:headEnd/>
            <a:tailEnd/>
          </a:ln>
        </p:spPr>
        <p:txBody>
          <a:bodyPr wrap="none">
            <a:spAutoFit/>
          </a:bodyPr>
          <a:lstStyle/>
          <a:p>
            <a:r>
              <a:rPr lang="fr-FR">
                <a:solidFill>
                  <a:srgbClr val="FF0000"/>
                </a:solidFill>
              </a:rPr>
              <a:t>(b)</a:t>
            </a:r>
          </a:p>
        </p:txBody>
      </p:sp>
    </p:spTree>
    <p:extLst>
      <p:ext uri="{BB962C8B-B14F-4D97-AF65-F5344CB8AC3E}">
        <p14:creationId xmlns:p14="http://schemas.microsoft.com/office/powerpoint/2010/main" val="3945848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47</a:t>
            </a:fld>
            <a:endParaRPr lang="fr-FR" altLang="en-US"/>
          </a:p>
        </p:txBody>
      </p:sp>
      <p:sp>
        <p:nvSpPr>
          <p:cNvPr id="5" name="Rectangle 3"/>
          <p:cNvSpPr>
            <a:spLocks noGrp="1" noChangeArrowheads="1"/>
          </p:cNvSpPr>
          <p:nvPr>
            <p:ph idx="1"/>
          </p:nvPr>
        </p:nvSpPr>
        <p:spPr bwMode="auto">
          <a:xfrm>
            <a:off x="609600" y="1600200"/>
            <a:ext cx="1097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Diffraction</a:t>
            </a:r>
            <a:r>
              <a:rPr lang="en-US" altLang="en-US" dirty="0"/>
              <a:t>: </a:t>
            </a:r>
            <a:r>
              <a:rPr lang="en-US" altLang="en-US" dirty="0" err="1"/>
              <a:t>apparait</a:t>
            </a:r>
            <a:r>
              <a:rPr lang="en-US" altLang="en-US" dirty="0"/>
              <a:t> </a:t>
            </a:r>
            <a:r>
              <a:rPr lang="en-US" altLang="en-US" dirty="0" err="1"/>
              <a:t>lorsque</a:t>
            </a:r>
            <a:r>
              <a:rPr lang="en-US" altLang="en-US" dirty="0"/>
              <a:t> </a:t>
            </a:r>
            <a:r>
              <a:rPr lang="en-US" altLang="en-US" dirty="0" err="1"/>
              <a:t>une</a:t>
            </a:r>
            <a:r>
              <a:rPr lang="en-US" altLang="en-US" dirty="0"/>
              <a:t> </a:t>
            </a:r>
            <a:r>
              <a:rPr lang="en-US" altLang="en-US" dirty="0" err="1"/>
              <a:t>onde</a:t>
            </a:r>
            <a:r>
              <a:rPr lang="en-US" altLang="en-US" dirty="0"/>
              <a:t> </a:t>
            </a:r>
            <a:r>
              <a:rPr lang="en-US" altLang="en-US" dirty="0" err="1"/>
              <a:t>electomagnétique</a:t>
            </a:r>
            <a:r>
              <a:rPr lang="en-US" altLang="en-US" dirty="0"/>
              <a:t> </a:t>
            </a:r>
            <a:r>
              <a:rPr lang="en-US" altLang="en-US" dirty="0" err="1"/>
              <a:t>est</a:t>
            </a:r>
            <a:r>
              <a:rPr lang="en-US" altLang="en-US" dirty="0"/>
              <a:t> </a:t>
            </a:r>
            <a:r>
              <a:rPr lang="en-US" altLang="en-US" dirty="0" err="1"/>
              <a:t>diffusée</a:t>
            </a:r>
            <a:r>
              <a:rPr lang="en-US" altLang="en-US" dirty="0"/>
              <a:t> par un </a:t>
            </a:r>
            <a:r>
              <a:rPr lang="en-US" altLang="en-US" dirty="0" err="1"/>
              <a:t>objet</a:t>
            </a:r>
            <a:r>
              <a:rPr lang="en-US" altLang="en-US" dirty="0"/>
              <a:t> </a:t>
            </a:r>
            <a:r>
              <a:rPr lang="en-US" altLang="en-US" dirty="0" err="1"/>
              <a:t>contenant</a:t>
            </a:r>
            <a:r>
              <a:rPr lang="en-US" altLang="en-US" dirty="0"/>
              <a:t> des </a:t>
            </a:r>
            <a:r>
              <a:rPr lang="en-US" altLang="en-US" dirty="0" err="1"/>
              <a:t>lignes</a:t>
            </a:r>
            <a:r>
              <a:rPr lang="en-US" altLang="en-US" dirty="0"/>
              <a:t> </a:t>
            </a:r>
            <a:r>
              <a:rPr lang="en-US" altLang="en-US" dirty="0" err="1"/>
              <a:t>régulièrement</a:t>
            </a:r>
            <a:r>
              <a:rPr lang="en-US" altLang="en-US" dirty="0"/>
              <a:t> </a:t>
            </a:r>
            <a:r>
              <a:rPr lang="en-US" altLang="en-US" dirty="0" err="1"/>
              <a:t>espacées</a:t>
            </a:r>
            <a:r>
              <a:rPr lang="en-US" altLang="en-US" dirty="0"/>
              <a:t> (réseau de diffraction) </a:t>
            </a:r>
            <a:r>
              <a:rPr lang="en-US" altLang="en-US" dirty="0" err="1"/>
              <a:t>ou</a:t>
            </a:r>
            <a:r>
              <a:rPr lang="en-US" altLang="en-US" dirty="0"/>
              <a:t> points (</a:t>
            </a:r>
            <a:r>
              <a:rPr lang="en-US" altLang="en-US" dirty="0" err="1"/>
              <a:t>atomes</a:t>
            </a:r>
            <a:r>
              <a:rPr lang="en-US" altLang="en-US" dirty="0"/>
              <a:t> dans un </a:t>
            </a:r>
            <a:r>
              <a:rPr lang="en-US" altLang="en-US" dirty="0" err="1"/>
              <a:t>cristal</a:t>
            </a:r>
            <a:r>
              <a:rPr lang="en-US" altLang="en-US" dirty="0"/>
              <a:t>) </a:t>
            </a:r>
            <a:endParaRPr lang="en-US" altLang="en-US" b="1" dirty="0"/>
          </a:p>
        </p:txBody>
      </p:sp>
      <p:pic>
        <p:nvPicPr>
          <p:cNvPr id="6" name="Picture 14" descr="10_18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3" y="2708920"/>
            <a:ext cx="6652493" cy="40020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1981200" y="533400"/>
            <a:ext cx="8229600" cy="990600"/>
          </a:xfrm>
        </p:spPr>
        <p:txBody>
          <a:bodyPr>
            <a:normAutofit/>
          </a:bodyPr>
          <a:lstStyle/>
          <a:p>
            <a:pPr algn="ctr" eaLnBrk="1" hangingPunct="1"/>
            <a:r>
              <a:rPr lang="fr-FR" sz="3500" dirty="0"/>
              <a:t>Rôle physique des plans réticulaires </a:t>
            </a:r>
          </a:p>
        </p:txBody>
      </p:sp>
    </p:spTree>
    <p:extLst>
      <p:ext uri="{BB962C8B-B14F-4D97-AF65-F5344CB8AC3E}">
        <p14:creationId xmlns:p14="http://schemas.microsoft.com/office/powerpoint/2010/main" val="2742006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Rectangle 2"/>
          <p:cNvSpPr>
            <a:spLocks noGrp="1" noChangeArrowheads="1"/>
          </p:cNvSpPr>
          <p:nvPr>
            <p:ph type="title"/>
          </p:nvPr>
        </p:nvSpPr>
        <p:spPr/>
        <p:txBody>
          <a:bodyPr>
            <a:normAutofit/>
          </a:bodyPr>
          <a:lstStyle/>
          <a:p>
            <a:pPr algn="ctr" eaLnBrk="1" hangingPunct="1"/>
            <a:r>
              <a:rPr lang="fr-FR" sz="3500" dirty="0"/>
              <a:t>Rôle physique des plans réticulaires </a:t>
            </a:r>
          </a:p>
        </p:txBody>
      </p:sp>
      <p:sp>
        <p:nvSpPr>
          <p:cNvPr id="24584" name="Rectangle 3"/>
          <p:cNvSpPr>
            <a:spLocks noGrp="1" noChangeArrowheads="1"/>
          </p:cNvSpPr>
          <p:nvPr>
            <p:ph idx="1"/>
          </p:nvPr>
        </p:nvSpPr>
        <p:spPr>
          <a:xfrm>
            <a:off x="1981200" y="1719264"/>
            <a:ext cx="8229600" cy="1133475"/>
          </a:xfrm>
        </p:spPr>
        <p:txBody>
          <a:bodyPr/>
          <a:lstStyle/>
          <a:p>
            <a:pPr eaLnBrk="1" hangingPunct="1">
              <a:lnSpc>
                <a:spcPct val="80000"/>
              </a:lnSpc>
            </a:pPr>
            <a:r>
              <a:rPr lang="fr-FR" sz="1900" u="sng" dirty="0"/>
              <a:t>Détermination de la </a:t>
            </a:r>
            <a:r>
              <a:rPr lang="fr-FR" sz="1900" b="1" i="1" u="sng" dirty="0">
                <a:solidFill>
                  <a:srgbClr val="FF0000"/>
                </a:solidFill>
              </a:rPr>
              <a:t>loi de Bragg</a:t>
            </a:r>
            <a:r>
              <a:rPr lang="fr-FR" sz="1900" dirty="0"/>
              <a:t> : méthode élémentaire. </a:t>
            </a:r>
          </a:p>
          <a:p>
            <a:pPr lvl="1" eaLnBrk="1" hangingPunct="1">
              <a:lnSpc>
                <a:spcPct val="80000"/>
              </a:lnSpc>
            </a:pPr>
            <a:r>
              <a:rPr lang="fr-FR" sz="1700" dirty="0"/>
              <a:t>On considère les plans cristallins comme des miroirs semi transparents</a:t>
            </a:r>
          </a:p>
          <a:p>
            <a:pPr lvl="1" eaLnBrk="1" hangingPunct="1">
              <a:lnSpc>
                <a:spcPct val="80000"/>
              </a:lnSpc>
            </a:pPr>
            <a:r>
              <a:rPr lang="fr-FR" sz="1700" dirty="0"/>
              <a:t>On calcule la différence de marche (</a:t>
            </a:r>
            <a:r>
              <a:rPr lang="fr-FR" sz="1700" dirty="0" err="1"/>
              <a:t>ddm</a:t>
            </a:r>
            <a:r>
              <a:rPr lang="fr-FR" sz="1700" dirty="0"/>
              <a:t>) entre les deux rayons</a:t>
            </a:r>
          </a:p>
          <a:p>
            <a:pPr lvl="1" eaLnBrk="1" hangingPunct="1">
              <a:lnSpc>
                <a:spcPct val="80000"/>
              </a:lnSpc>
            </a:pPr>
            <a:r>
              <a:rPr lang="fr-FR" sz="1700" dirty="0"/>
              <a:t>Interférence constructive </a:t>
            </a:r>
            <a:r>
              <a:rPr lang="fr-FR" sz="1700" dirty="0">
                <a:sym typeface="Wingdings" pitchFamily="2" charset="2"/>
              </a:rPr>
              <a:t> </a:t>
            </a:r>
            <a:r>
              <a:rPr lang="fr-FR" sz="1700" dirty="0" err="1">
                <a:sym typeface="Wingdings" pitchFamily="2" charset="2"/>
              </a:rPr>
              <a:t>ddm</a:t>
            </a:r>
            <a:r>
              <a:rPr lang="fr-FR" sz="1700" dirty="0">
                <a:sym typeface="Wingdings" pitchFamily="2" charset="2"/>
              </a:rPr>
              <a:t> = </a:t>
            </a:r>
            <a:r>
              <a:rPr lang="fr-FR" sz="1700" dirty="0" err="1">
                <a:sym typeface="Wingdings" pitchFamily="2" charset="2"/>
              </a:rPr>
              <a:t>n</a:t>
            </a:r>
            <a:r>
              <a:rPr lang="fr-FR" sz="1700" dirty="0" err="1">
                <a:latin typeface="Symbol" pitchFamily="18" charset="2"/>
                <a:sym typeface="Wingdings" pitchFamily="2" charset="2"/>
              </a:rPr>
              <a:t>l</a:t>
            </a:r>
            <a:endParaRPr lang="fr-FR" sz="1700" dirty="0"/>
          </a:p>
        </p:txBody>
      </p:sp>
      <p:sp>
        <p:nvSpPr>
          <p:cNvPr id="24582" name="Espace réservé du numéro de diapositive 5"/>
          <p:cNvSpPr>
            <a:spLocks noGrp="1"/>
          </p:cNvSpPr>
          <p:nvPr>
            <p:ph type="sldNum" sz="quarter" idx="12"/>
          </p:nvPr>
        </p:nvSpPr>
        <p:spPr>
          <a:noFill/>
        </p:spPr>
        <p:txBody>
          <a:bodyPr/>
          <a:lstStyle/>
          <a:p>
            <a:fld id="{25D8571E-791D-45B9-B1E1-D98B8BA685CB}" type="slidenum">
              <a:rPr lang="fr-FR" altLang="en-US"/>
              <a:pPr/>
              <a:t>48</a:t>
            </a:fld>
            <a:endParaRPr lang="fr-FR" altLang="en-US"/>
          </a:p>
        </p:txBody>
      </p:sp>
      <p:graphicFrame>
        <p:nvGraphicFramePr>
          <p:cNvPr id="24578" name="Object 12"/>
          <p:cNvGraphicFramePr>
            <a:graphicFrameLocks noChangeAspect="1"/>
          </p:cNvGraphicFramePr>
          <p:nvPr>
            <p:extLst>
              <p:ext uri="{D42A27DB-BD31-4B8C-83A1-F6EECF244321}">
                <p14:modId xmlns:p14="http://schemas.microsoft.com/office/powerpoint/2010/main" val="3090693053"/>
              </p:ext>
            </p:extLst>
          </p:nvPr>
        </p:nvGraphicFramePr>
        <p:xfrm>
          <a:off x="1847529" y="5949950"/>
          <a:ext cx="2244725" cy="482600"/>
        </p:xfrm>
        <a:graphic>
          <a:graphicData uri="http://schemas.openxmlformats.org/presentationml/2006/ole">
            <mc:AlternateContent xmlns:mc="http://schemas.openxmlformats.org/markup-compatibility/2006">
              <mc:Choice xmlns:v="urn:schemas-microsoft-com:vml" Requires="v">
                <p:oleObj name="Equation" r:id="rId3" imgW="1066680" imgH="228600" progId="Equation.3">
                  <p:embed/>
                </p:oleObj>
              </mc:Choice>
              <mc:Fallback>
                <p:oleObj name="Equation" r:id="rId3" imgW="1066680" imgH="228600" progId="Equation.3">
                  <p:embed/>
                  <p:pic>
                    <p:nvPicPr>
                      <p:cNvPr id="24578"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5949950"/>
                        <a:ext cx="22447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5" name="AutoShape 13"/>
          <p:cNvSpPr>
            <a:spLocks noChangeArrowheads="1"/>
          </p:cNvSpPr>
          <p:nvPr/>
        </p:nvSpPr>
        <p:spPr bwMode="auto">
          <a:xfrm>
            <a:off x="4355778" y="6076951"/>
            <a:ext cx="660400" cy="231775"/>
          </a:xfrm>
          <a:prstGeom prst="leftRightArrow">
            <a:avLst>
              <a:gd name="adj1" fmla="val 50000"/>
              <a:gd name="adj2" fmla="val 56986"/>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24579" name="Object 14"/>
          <p:cNvGraphicFramePr>
            <a:graphicFrameLocks noChangeAspect="1"/>
          </p:cNvGraphicFramePr>
          <p:nvPr>
            <p:extLst>
              <p:ext uri="{D42A27DB-BD31-4B8C-83A1-F6EECF244321}">
                <p14:modId xmlns:p14="http://schemas.microsoft.com/office/powerpoint/2010/main" val="743833498"/>
              </p:ext>
            </p:extLst>
          </p:nvPr>
        </p:nvGraphicFramePr>
        <p:xfrm>
          <a:off x="5231631" y="5943600"/>
          <a:ext cx="2030412" cy="482600"/>
        </p:xfrm>
        <a:graphic>
          <a:graphicData uri="http://schemas.openxmlformats.org/presentationml/2006/ole">
            <mc:AlternateContent xmlns:mc="http://schemas.openxmlformats.org/markup-compatibility/2006">
              <mc:Choice xmlns:v="urn:schemas-microsoft-com:vml" Requires="v">
                <p:oleObj name="Equation" r:id="rId5" imgW="965160" imgH="228600" progId="Equation.DSMT4">
                  <p:embed/>
                </p:oleObj>
              </mc:Choice>
              <mc:Fallback>
                <p:oleObj name="Equation" r:id="rId5" imgW="965160" imgH="228600" progId="Equation.DSMT4">
                  <p:embed/>
                  <p:pic>
                    <p:nvPicPr>
                      <p:cNvPr id="24579"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631" y="5943600"/>
                        <a:ext cx="2030412" cy="482600"/>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24586" name="Group 25"/>
          <p:cNvGrpSpPr>
            <a:grpSpLocks/>
          </p:cNvGrpSpPr>
          <p:nvPr/>
        </p:nvGrpSpPr>
        <p:grpSpPr bwMode="auto">
          <a:xfrm>
            <a:off x="1703388" y="3194051"/>
            <a:ext cx="7345362" cy="2635250"/>
            <a:chOff x="113" y="2070"/>
            <a:chExt cx="4627" cy="1660"/>
          </a:xfrm>
        </p:grpSpPr>
        <p:pic>
          <p:nvPicPr>
            <p:cNvPr id="24588" name="Picture 9" descr="diffraction_2"/>
            <p:cNvPicPr>
              <a:picLocks noChangeAspect="1" noChangeArrowheads="1"/>
            </p:cNvPicPr>
            <p:nvPr/>
          </p:nvPicPr>
          <p:blipFill>
            <a:blip r:embed="rId7" cstate="print"/>
            <a:srcRect/>
            <a:stretch>
              <a:fillRect/>
            </a:stretch>
          </p:blipFill>
          <p:spPr bwMode="auto">
            <a:xfrm>
              <a:off x="1020" y="2070"/>
              <a:ext cx="3720" cy="1660"/>
            </a:xfrm>
            <a:prstGeom prst="rect">
              <a:avLst/>
            </a:prstGeom>
            <a:noFill/>
            <a:ln w="9525">
              <a:noFill/>
              <a:miter lim="800000"/>
              <a:headEnd/>
              <a:tailEnd/>
            </a:ln>
          </p:spPr>
        </p:pic>
        <p:sp>
          <p:nvSpPr>
            <p:cNvPr id="24589" name="Line 10"/>
            <p:cNvSpPr>
              <a:spLocks noChangeShapeType="1"/>
            </p:cNvSpPr>
            <p:nvPr/>
          </p:nvSpPr>
          <p:spPr bwMode="auto">
            <a:xfrm>
              <a:off x="1202" y="2976"/>
              <a:ext cx="0" cy="499"/>
            </a:xfrm>
            <a:prstGeom prst="line">
              <a:avLst/>
            </a:prstGeom>
            <a:noFill/>
            <a:ln w="9525">
              <a:solidFill>
                <a:schemeClr val="tx1"/>
              </a:solidFill>
              <a:round/>
              <a:headEnd type="triangle" w="med" len="med"/>
              <a:tailEnd type="triangle" w="med" len="med"/>
            </a:ln>
          </p:spPr>
          <p:txBody>
            <a:bodyPr/>
            <a:lstStyle/>
            <a:p>
              <a:endParaRPr lang="fr-FR"/>
            </a:p>
          </p:txBody>
        </p:sp>
        <p:sp>
          <p:nvSpPr>
            <p:cNvPr id="24590" name="Text Box 11"/>
            <p:cNvSpPr txBox="1">
              <a:spLocks noChangeArrowheads="1"/>
            </p:cNvSpPr>
            <p:nvPr/>
          </p:nvSpPr>
          <p:spPr bwMode="auto">
            <a:xfrm>
              <a:off x="872" y="3080"/>
              <a:ext cx="318" cy="231"/>
            </a:xfrm>
            <a:prstGeom prst="rect">
              <a:avLst/>
            </a:prstGeom>
            <a:noFill/>
            <a:ln w="9525">
              <a:noFill/>
              <a:miter lim="800000"/>
              <a:headEnd/>
              <a:tailEnd/>
            </a:ln>
          </p:spPr>
          <p:txBody>
            <a:bodyPr wrap="none">
              <a:spAutoFit/>
            </a:bodyPr>
            <a:lstStyle/>
            <a:p>
              <a:r>
                <a:rPr lang="fr-FR"/>
                <a:t>d</a:t>
              </a:r>
              <a:r>
                <a:rPr lang="fr-FR" baseline="-25000"/>
                <a:t>hkl</a:t>
              </a:r>
              <a:endParaRPr lang="fr-FR"/>
            </a:p>
          </p:txBody>
        </p:sp>
        <p:sp>
          <p:nvSpPr>
            <p:cNvPr id="24591" name="Text Box 15"/>
            <p:cNvSpPr txBox="1">
              <a:spLocks noChangeArrowheads="1"/>
            </p:cNvSpPr>
            <p:nvPr/>
          </p:nvSpPr>
          <p:spPr bwMode="auto">
            <a:xfrm>
              <a:off x="113" y="2795"/>
              <a:ext cx="788" cy="231"/>
            </a:xfrm>
            <a:prstGeom prst="rect">
              <a:avLst/>
            </a:prstGeom>
            <a:noFill/>
            <a:ln w="9525">
              <a:noFill/>
              <a:miter lim="800000"/>
              <a:headEnd/>
              <a:tailEnd/>
            </a:ln>
          </p:spPr>
          <p:txBody>
            <a:bodyPr wrap="none">
              <a:spAutoFit/>
            </a:bodyPr>
            <a:lstStyle/>
            <a:p>
              <a:r>
                <a:rPr lang="fr-FR"/>
                <a:t>plan (h,k,l)</a:t>
              </a:r>
            </a:p>
          </p:txBody>
        </p:sp>
        <p:sp>
          <p:nvSpPr>
            <p:cNvPr id="24592" name="Line 16"/>
            <p:cNvSpPr>
              <a:spLocks noChangeShapeType="1"/>
            </p:cNvSpPr>
            <p:nvPr/>
          </p:nvSpPr>
          <p:spPr bwMode="auto">
            <a:xfrm>
              <a:off x="884" y="2931"/>
              <a:ext cx="136" cy="0"/>
            </a:xfrm>
            <a:prstGeom prst="line">
              <a:avLst/>
            </a:prstGeom>
            <a:noFill/>
            <a:ln w="9525">
              <a:solidFill>
                <a:schemeClr val="tx1"/>
              </a:solidFill>
              <a:round/>
              <a:headEnd/>
              <a:tailEnd type="triangle" w="med" len="med"/>
            </a:ln>
          </p:spPr>
          <p:txBody>
            <a:bodyPr/>
            <a:lstStyle/>
            <a:p>
              <a:endParaRPr lang="fr-FR"/>
            </a:p>
          </p:txBody>
        </p:sp>
        <p:sp>
          <p:nvSpPr>
            <p:cNvPr id="24596" name="Line 20"/>
            <p:cNvSpPr>
              <a:spLocks noChangeShapeType="1"/>
            </p:cNvSpPr>
            <p:nvPr/>
          </p:nvSpPr>
          <p:spPr bwMode="auto">
            <a:xfrm>
              <a:off x="1701" y="2387"/>
              <a:ext cx="363" cy="317"/>
            </a:xfrm>
            <a:prstGeom prst="line">
              <a:avLst/>
            </a:prstGeom>
            <a:noFill/>
            <a:ln w="28575">
              <a:solidFill>
                <a:srgbClr val="FF0000"/>
              </a:solidFill>
              <a:round/>
              <a:headEnd/>
              <a:tailEnd type="triangle" w="med" len="med"/>
            </a:ln>
          </p:spPr>
          <p:txBody>
            <a:bodyPr/>
            <a:lstStyle/>
            <a:p>
              <a:endParaRPr lang="fr-FR"/>
            </a:p>
          </p:txBody>
        </p:sp>
        <p:graphicFrame>
          <p:nvGraphicFramePr>
            <p:cNvPr id="24580" name="Object 22"/>
            <p:cNvGraphicFramePr>
              <a:graphicFrameLocks noChangeAspect="1"/>
            </p:cNvGraphicFramePr>
            <p:nvPr/>
          </p:nvGraphicFramePr>
          <p:xfrm>
            <a:off x="1746" y="2523"/>
            <a:ext cx="122" cy="218"/>
          </p:xfrm>
          <a:graphic>
            <a:graphicData uri="http://schemas.openxmlformats.org/presentationml/2006/ole">
              <mc:AlternateContent xmlns:mc="http://schemas.openxmlformats.org/markup-compatibility/2006">
                <mc:Choice xmlns:v="urn:schemas-microsoft-com:vml" Requires="v">
                  <p:oleObj name="Equation" r:id="rId8" imgW="126720" imgH="228600" progId="Equation.3">
                    <p:embed/>
                  </p:oleObj>
                </mc:Choice>
                <mc:Fallback>
                  <p:oleObj name="Equation" r:id="rId8" imgW="126720" imgH="228600" progId="Equation.3">
                    <p:embed/>
                    <p:pic>
                      <p:nvPicPr>
                        <p:cNvPr id="2458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6" y="2523"/>
                          <a:ext cx="122"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97" name="Line 23"/>
            <p:cNvSpPr>
              <a:spLocks noChangeShapeType="1"/>
            </p:cNvSpPr>
            <p:nvPr/>
          </p:nvSpPr>
          <p:spPr bwMode="auto">
            <a:xfrm flipV="1">
              <a:off x="3243" y="2523"/>
              <a:ext cx="272" cy="227"/>
            </a:xfrm>
            <a:prstGeom prst="line">
              <a:avLst/>
            </a:prstGeom>
            <a:noFill/>
            <a:ln w="28575">
              <a:solidFill>
                <a:srgbClr val="FF0000"/>
              </a:solidFill>
              <a:round/>
              <a:headEnd/>
              <a:tailEnd type="triangle" w="med" len="med"/>
            </a:ln>
          </p:spPr>
          <p:txBody>
            <a:bodyPr/>
            <a:lstStyle/>
            <a:p>
              <a:endParaRPr lang="fr-FR"/>
            </a:p>
          </p:txBody>
        </p:sp>
        <p:graphicFrame>
          <p:nvGraphicFramePr>
            <p:cNvPr id="24581" name="Object 24"/>
            <p:cNvGraphicFramePr>
              <a:graphicFrameLocks noChangeAspect="1"/>
            </p:cNvGraphicFramePr>
            <p:nvPr/>
          </p:nvGraphicFramePr>
          <p:xfrm>
            <a:off x="3412" y="2614"/>
            <a:ext cx="146" cy="218"/>
          </p:xfrm>
          <a:graphic>
            <a:graphicData uri="http://schemas.openxmlformats.org/presentationml/2006/ole">
              <mc:AlternateContent xmlns:mc="http://schemas.openxmlformats.org/markup-compatibility/2006">
                <mc:Choice xmlns:v="urn:schemas-microsoft-com:vml" Requires="v">
                  <p:oleObj name="Equation" r:id="rId10" imgW="152280" imgH="228600" progId="Equation.3">
                    <p:embed/>
                  </p:oleObj>
                </mc:Choice>
                <mc:Fallback>
                  <p:oleObj name="Equation" r:id="rId10" imgW="152280" imgH="228600" progId="Equation.3">
                    <p:embed/>
                    <p:pic>
                      <p:nvPicPr>
                        <p:cNvPr id="24581" name="Object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2" y="2614"/>
                          <a:ext cx="146"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587" name="Rectangle 26"/>
          <p:cNvSpPr>
            <a:spLocks noChangeArrowheads="1"/>
          </p:cNvSpPr>
          <p:nvPr/>
        </p:nvSpPr>
        <p:spPr bwMode="auto">
          <a:xfrm>
            <a:off x="8112126" y="3716338"/>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graphicFrame>
        <p:nvGraphicFramePr>
          <p:cNvPr id="2" name="Objet 1"/>
          <p:cNvGraphicFramePr>
            <a:graphicFrameLocks noChangeAspect="1"/>
          </p:cNvGraphicFramePr>
          <p:nvPr>
            <p:extLst>
              <p:ext uri="{D42A27DB-BD31-4B8C-83A1-F6EECF244321}">
                <p14:modId xmlns:p14="http://schemas.microsoft.com/office/powerpoint/2010/main" val="2394304487"/>
              </p:ext>
            </p:extLst>
          </p:nvPr>
        </p:nvGraphicFramePr>
        <p:xfrm>
          <a:off x="8412164" y="5778501"/>
          <a:ext cx="1736725" cy="830263"/>
        </p:xfrm>
        <a:graphic>
          <a:graphicData uri="http://schemas.openxmlformats.org/presentationml/2006/ole">
            <mc:AlternateContent xmlns:mc="http://schemas.openxmlformats.org/markup-compatibility/2006">
              <mc:Choice xmlns:v="urn:schemas-microsoft-com:vml" Requires="v">
                <p:oleObj name="Equation" r:id="rId12" imgW="825480" imgH="393480" progId="Equation.DSMT4">
                  <p:embed/>
                </p:oleObj>
              </mc:Choice>
              <mc:Fallback>
                <p:oleObj name="Equation" r:id="rId12" imgW="825480" imgH="393480" progId="Equation.DSMT4">
                  <p:embed/>
                  <p:pic>
                    <p:nvPicPr>
                      <p:cNvPr id="2" name="Objet 1"/>
                      <p:cNvPicPr>
                        <a:picLocks noChangeAspect="1" noChangeArrowheads="1"/>
                      </p:cNvPicPr>
                      <p:nvPr/>
                    </p:nvPicPr>
                    <p:blipFill>
                      <a:blip r:embed="rId13"/>
                      <a:srcRect/>
                      <a:stretch>
                        <a:fillRect/>
                      </a:stretch>
                    </p:blipFill>
                    <p:spPr bwMode="auto">
                      <a:xfrm>
                        <a:off x="8412164" y="5778501"/>
                        <a:ext cx="1736725" cy="830263"/>
                      </a:xfrm>
                      <a:prstGeom prst="rect">
                        <a:avLst/>
                      </a:prstGeom>
                      <a:solidFill>
                        <a:schemeClr val="bg1"/>
                      </a:solidFill>
                      <a:ln w="9525">
                        <a:solidFill>
                          <a:srgbClr val="FF0000"/>
                        </a:solidFill>
                        <a:miter lim="800000"/>
                        <a:headEnd/>
                        <a:tailEnd/>
                      </a:ln>
                    </p:spPr>
                  </p:pic>
                </p:oleObj>
              </mc:Fallback>
            </mc:AlternateContent>
          </a:graphicData>
        </a:graphic>
      </p:graphicFrame>
      <p:sp>
        <p:nvSpPr>
          <p:cNvPr id="23" name="AutoShape 13"/>
          <p:cNvSpPr>
            <a:spLocks noChangeArrowheads="1"/>
          </p:cNvSpPr>
          <p:nvPr/>
        </p:nvSpPr>
        <p:spPr bwMode="auto">
          <a:xfrm>
            <a:off x="7499350" y="6107113"/>
            <a:ext cx="660400" cy="231775"/>
          </a:xfrm>
          <a:prstGeom prst="leftRightArrow">
            <a:avLst>
              <a:gd name="adj1" fmla="val 50000"/>
              <a:gd name="adj2" fmla="val 56986"/>
            </a:avLst>
          </a:prstGeom>
          <a:solidFill>
            <a:schemeClr val="accent1"/>
          </a:solidFill>
          <a:ln w="9525">
            <a:solidFill>
              <a:schemeClr val="tx1"/>
            </a:solidFill>
            <a:miter lim="800000"/>
            <a:headEnd/>
            <a:tailEnd/>
          </a:ln>
        </p:spPr>
        <p:txBody>
          <a:bodyPr wrap="none" anchor="ctr"/>
          <a:lstStyle/>
          <a:p>
            <a:endParaRPr lang="fr-FR"/>
          </a:p>
        </p:txBody>
      </p:sp>
    </p:spTree>
    <p:extLst>
      <p:ext uri="{BB962C8B-B14F-4D97-AF65-F5344CB8AC3E}">
        <p14:creationId xmlns:p14="http://schemas.microsoft.com/office/powerpoint/2010/main" val="1643467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510B3-702E-298D-1D17-669C1378D13F}"/>
            </a:ext>
          </a:extLst>
        </p:cNvPr>
        <p:cNvGrpSpPr/>
        <p:nvPr/>
      </p:nvGrpSpPr>
      <p:grpSpPr>
        <a:xfrm>
          <a:off x="0" y="0"/>
          <a:ext cx="0" cy="0"/>
          <a:chOff x="0" y="0"/>
          <a:chExt cx="0" cy="0"/>
        </a:xfrm>
      </p:grpSpPr>
      <p:sp>
        <p:nvSpPr>
          <p:cNvPr id="241668" name="Rectangle 3">
            <a:extLst>
              <a:ext uri="{FF2B5EF4-FFF2-40B4-BE49-F238E27FC236}">
                <a16:creationId xmlns:a16="http://schemas.microsoft.com/office/drawing/2014/main" id="{19122531-DF6B-B200-0D67-B3AD4DD9C9E5}"/>
              </a:ext>
            </a:extLst>
          </p:cNvPr>
          <p:cNvSpPr>
            <a:spLocks noGrp="1" noChangeArrowheads="1"/>
          </p:cNvSpPr>
          <p:nvPr>
            <p:ph idx="1"/>
          </p:nvPr>
        </p:nvSpPr>
        <p:spPr>
          <a:xfrm>
            <a:off x="1919288" y="2492375"/>
            <a:ext cx="8229600" cy="3455988"/>
          </a:xfrm>
        </p:spPr>
        <p:txBody>
          <a:bodyPr/>
          <a:lstStyle/>
          <a:p>
            <a:pPr eaLnBrk="1" hangingPunct="1"/>
            <a:r>
              <a:rPr lang="fr-FR" u="sng" dirty="0"/>
              <a:t>L’objectif de la cristallographie</a:t>
            </a:r>
            <a:r>
              <a:rPr lang="fr-FR" dirty="0"/>
              <a:t>: étudier les directions dans lesquelles l’énergie diffractée est maximale et en déduire la distance entre les plans réticulaires, le nb d’atomes de chaque famille de plans réticulaires, tout cela  par la mesure de l’intensité diffusée.</a:t>
            </a:r>
          </a:p>
        </p:txBody>
      </p:sp>
      <p:sp>
        <p:nvSpPr>
          <p:cNvPr id="241666" name="Espace réservé du numéro de diapositive 5">
            <a:extLst>
              <a:ext uri="{FF2B5EF4-FFF2-40B4-BE49-F238E27FC236}">
                <a16:creationId xmlns:a16="http://schemas.microsoft.com/office/drawing/2014/main" id="{842E24C7-21F3-8DD4-F574-F4321487B381}"/>
              </a:ext>
            </a:extLst>
          </p:cNvPr>
          <p:cNvSpPr>
            <a:spLocks noGrp="1"/>
          </p:cNvSpPr>
          <p:nvPr>
            <p:ph type="sldNum" sz="quarter" idx="12"/>
          </p:nvPr>
        </p:nvSpPr>
        <p:spPr>
          <a:noFill/>
        </p:spPr>
        <p:txBody>
          <a:bodyPr/>
          <a:lstStyle/>
          <a:p>
            <a:fld id="{E2A635CA-CD9E-4EB1-9D6F-B1B1B56D26DE}" type="slidenum">
              <a:rPr lang="fr-FR" altLang="en-US"/>
              <a:pPr/>
              <a:t>49</a:t>
            </a:fld>
            <a:endParaRPr lang="fr-FR" altLang="en-US"/>
          </a:p>
        </p:txBody>
      </p:sp>
      <p:sp>
        <p:nvSpPr>
          <p:cNvPr id="3" name="Titre 2">
            <a:extLst>
              <a:ext uri="{FF2B5EF4-FFF2-40B4-BE49-F238E27FC236}">
                <a16:creationId xmlns:a16="http://schemas.microsoft.com/office/drawing/2014/main" id="{715761EB-429E-2C1B-BE28-082B505D56DB}"/>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324212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4"/>
          <p:cNvSpPr>
            <a:spLocks noGrp="1" noChangeArrowheads="1"/>
          </p:cNvSpPr>
          <p:nvPr>
            <p:ph type="ctrTitle"/>
          </p:nvPr>
        </p:nvSpPr>
        <p:spPr/>
        <p:txBody>
          <a:bodyPr/>
          <a:lstStyle/>
          <a:p>
            <a:pPr eaLnBrk="1" hangingPunct="1"/>
            <a:r>
              <a:rPr lang="fr-FR" dirty="0"/>
              <a:t>Chapitre 1</a:t>
            </a:r>
          </a:p>
        </p:txBody>
      </p:sp>
      <p:sp>
        <p:nvSpPr>
          <p:cNvPr id="207876" name="Rectangle 5"/>
          <p:cNvSpPr>
            <a:spLocks noGrp="1" noChangeArrowheads="1"/>
          </p:cNvSpPr>
          <p:nvPr>
            <p:ph type="subTitle" idx="1"/>
          </p:nvPr>
        </p:nvSpPr>
        <p:spPr/>
        <p:txBody>
          <a:bodyPr/>
          <a:lstStyle/>
          <a:p>
            <a:pPr eaLnBrk="1" hangingPunct="1"/>
            <a:r>
              <a:rPr lang="fr-FR"/>
              <a:t>Liaison cristalline et cristallographie</a:t>
            </a:r>
          </a:p>
        </p:txBody>
      </p:sp>
      <p:sp>
        <p:nvSpPr>
          <p:cNvPr id="207874" name="Rectangle 7"/>
          <p:cNvSpPr>
            <a:spLocks noGrp="1" noChangeArrowheads="1"/>
          </p:cNvSpPr>
          <p:nvPr>
            <p:ph type="sldNum" sz="quarter" idx="12"/>
          </p:nvPr>
        </p:nvSpPr>
        <p:spPr>
          <a:noFill/>
        </p:spPr>
        <p:txBody>
          <a:bodyPr/>
          <a:lstStyle/>
          <a:p>
            <a:fld id="{B13504B9-AEA8-4ED4-A35D-A63850B9C2FC}" type="slidenum">
              <a:rPr lang="fr-FR" altLang="en-US"/>
              <a:pPr/>
              <a:t>5</a:t>
            </a:fld>
            <a:endParaRPr lang="fr-FR"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AE65-4528-B9CD-DE88-2910CC102BA7}"/>
            </a:ext>
          </a:extLst>
        </p:cNvPr>
        <p:cNvGrpSpPr/>
        <p:nvPr/>
      </p:nvGrpSpPr>
      <p:grpSpPr>
        <a:xfrm>
          <a:off x="0" y="0"/>
          <a:ext cx="0" cy="0"/>
          <a:chOff x="0" y="0"/>
          <a:chExt cx="0" cy="0"/>
        </a:xfrm>
      </p:grpSpPr>
      <p:sp>
        <p:nvSpPr>
          <p:cNvPr id="242692" name="Rectangle 3">
            <a:extLst>
              <a:ext uri="{FF2B5EF4-FFF2-40B4-BE49-F238E27FC236}">
                <a16:creationId xmlns:a16="http://schemas.microsoft.com/office/drawing/2014/main" id="{5C272D8E-7AA0-6B4E-5B15-493E6C4F21A3}"/>
              </a:ext>
            </a:extLst>
          </p:cNvPr>
          <p:cNvSpPr>
            <a:spLocks noGrp="1" noChangeArrowheads="1"/>
          </p:cNvSpPr>
          <p:nvPr>
            <p:ph idx="1"/>
          </p:nvPr>
        </p:nvSpPr>
        <p:spPr>
          <a:xfrm>
            <a:off x="1992313" y="1916114"/>
            <a:ext cx="8229600" cy="3455987"/>
          </a:xfrm>
        </p:spPr>
        <p:txBody>
          <a:bodyPr/>
          <a:lstStyle/>
          <a:p>
            <a:pPr eaLnBrk="1" hangingPunct="1"/>
            <a:r>
              <a:rPr lang="fr-FR" u="sng" dirty="0"/>
              <a:t>Le deuxième domaine d’intérêt:</a:t>
            </a:r>
          </a:p>
          <a:p>
            <a:pPr lvl="1" eaLnBrk="1" hangingPunct="1"/>
            <a:r>
              <a:rPr lang="fr-FR" u="sng" dirty="0"/>
              <a:t>La physique du solide</a:t>
            </a:r>
            <a:r>
              <a:rPr lang="fr-FR" dirty="0"/>
              <a:t>: on utilise la condition de Bragg (maximum d’intensité diffractée) pour déterminer les </a:t>
            </a:r>
            <a:r>
              <a:rPr lang="fr-FR" dirty="0">
                <a:latin typeface="Symbol" pitchFamily="18" charset="2"/>
              </a:rPr>
              <a:t>l</a:t>
            </a:r>
            <a:r>
              <a:rPr lang="fr-FR" dirty="0"/>
              <a:t> électroniques (chapitre suivant) qui ne peuvent se propager dans le cristal (elles sont diffractées!). On associera à chacune de ces </a:t>
            </a:r>
            <a:r>
              <a:rPr lang="fr-FR" dirty="0">
                <a:latin typeface="Symbol" pitchFamily="18" charset="2"/>
              </a:rPr>
              <a:t>l </a:t>
            </a:r>
            <a:r>
              <a:rPr lang="fr-FR" dirty="0"/>
              <a:t>satisfaisant à la loi de Bragg une bande d’énergie pour l’électron qu’on appelle bande interdite (« gap »).</a:t>
            </a:r>
          </a:p>
        </p:txBody>
      </p:sp>
      <p:sp>
        <p:nvSpPr>
          <p:cNvPr id="242690" name="Espace réservé du numéro de diapositive 5">
            <a:extLst>
              <a:ext uri="{FF2B5EF4-FFF2-40B4-BE49-F238E27FC236}">
                <a16:creationId xmlns:a16="http://schemas.microsoft.com/office/drawing/2014/main" id="{864A0745-D74B-7B94-414E-3CA396754975}"/>
              </a:ext>
            </a:extLst>
          </p:cNvPr>
          <p:cNvSpPr>
            <a:spLocks noGrp="1"/>
          </p:cNvSpPr>
          <p:nvPr>
            <p:ph type="sldNum" sz="quarter" idx="12"/>
          </p:nvPr>
        </p:nvSpPr>
        <p:spPr>
          <a:noFill/>
        </p:spPr>
        <p:txBody>
          <a:bodyPr/>
          <a:lstStyle/>
          <a:p>
            <a:fld id="{1A7F7FAF-529B-4E33-93E4-7668CF921F81}" type="slidenum">
              <a:rPr lang="fr-FR" altLang="en-US"/>
              <a:pPr/>
              <a:t>50</a:t>
            </a:fld>
            <a:endParaRPr lang="fr-FR" altLang="en-US"/>
          </a:p>
        </p:txBody>
      </p:sp>
      <p:graphicFrame>
        <p:nvGraphicFramePr>
          <p:cNvPr id="2" name="Objet 1">
            <a:extLst>
              <a:ext uri="{FF2B5EF4-FFF2-40B4-BE49-F238E27FC236}">
                <a16:creationId xmlns:a16="http://schemas.microsoft.com/office/drawing/2014/main" id="{E4B31B66-2069-20B9-26D7-93F1A9976817}"/>
              </a:ext>
            </a:extLst>
          </p:cNvPr>
          <p:cNvGraphicFramePr>
            <a:graphicFrameLocks noChangeAspect="1"/>
          </p:cNvGraphicFramePr>
          <p:nvPr/>
        </p:nvGraphicFramePr>
        <p:xfrm>
          <a:off x="4079776" y="4797152"/>
          <a:ext cx="2887662" cy="998538"/>
        </p:xfrm>
        <a:graphic>
          <a:graphicData uri="http://schemas.openxmlformats.org/presentationml/2006/ole">
            <mc:AlternateContent xmlns:mc="http://schemas.openxmlformats.org/markup-compatibility/2006">
              <mc:Choice xmlns:v="urn:schemas-microsoft-com:vml" Requires="v">
                <p:oleObj name="Equation" r:id="rId3" imgW="1320800" imgH="457200" progId="Equation.3">
                  <p:embed/>
                </p:oleObj>
              </mc:Choice>
              <mc:Fallback>
                <p:oleObj name="Equation" r:id="rId3" imgW="1320800" imgH="457200" progId="Equation.3">
                  <p:embed/>
                  <p:pic>
                    <p:nvPicPr>
                      <p:cNvPr id="2" name="Objet 1">
                        <a:extLst>
                          <a:ext uri="{FF2B5EF4-FFF2-40B4-BE49-F238E27FC236}">
                            <a16:creationId xmlns:a16="http://schemas.microsoft.com/office/drawing/2014/main" id="{E4B31B66-2069-20B9-26D7-93F1A9976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776" y="4797152"/>
                        <a:ext cx="2887662" cy="9985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re 3">
            <a:extLst>
              <a:ext uri="{FF2B5EF4-FFF2-40B4-BE49-F238E27FC236}">
                <a16:creationId xmlns:a16="http://schemas.microsoft.com/office/drawing/2014/main" id="{0BD4B80C-4B44-AE91-9B1D-8279579BC0E6}"/>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248136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2"/>
          <p:cNvSpPr>
            <a:spLocks noGrp="1" noChangeArrowheads="1"/>
          </p:cNvSpPr>
          <p:nvPr>
            <p:ph type="ctrTitle"/>
          </p:nvPr>
        </p:nvSpPr>
        <p:spPr/>
        <p:txBody>
          <a:bodyPr/>
          <a:lstStyle/>
          <a:p>
            <a:pPr eaLnBrk="1" hangingPunct="1"/>
            <a:r>
              <a:rPr lang="fr-FR" dirty="0"/>
              <a:t>Chapitre 2</a:t>
            </a:r>
          </a:p>
        </p:txBody>
      </p:sp>
      <p:sp>
        <p:nvSpPr>
          <p:cNvPr id="240644" name="Rectangle 3"/>
          <p:cNvSpPr>
            <a:spLocks noGrp="1" noChangeArrowheads="1"/>
          </p:cNvSpPr>
          <p:nvPr>
            <p:ph type="subTitle" idx="1"/>
          </p:nvPr>
        </p:nvSpPr>
        <p:spPr/>
        <p:txBody>
          <a:bodyPr/>
          <a:lstStyle/>
          <a:p>
            <a:pPr eaLnBrk="1" hangingPunct="1"/>
            <a:r>
              <a:rPr lang="fr-FR" sz="3100" dirty="0"/>
              <a:t>Diffraction d’une onde par un cristal </a:t>
            </a:r>
          </a:p>
          <a:p>
            <a:pPr eaLnBrk="1" hangingPunct="1"/>
            <a:r>
              <a:rPr lang="fr-FR" sz="3100" dirty="0"/>
              <a:t>Réseau Réciproque</a:t>
            </a:r>
          </a:p>
          <a:p>
            <a:pPr eaLnBrk="1" hangingPunct="1"/>
            <a:r>
              <a:rPr lang="fr-FR" sz="3100" dirty="0"/>
              <a:t>Zone de Brillouin</a:t>
            </a:r>
          </a:p>
        </p:txBody>
      </p:sp>
      <p:sp>
        <p:nvSpPr>
          <p:cNvPr id="240642" name="Rectangle 7"/>
          <p:cNvSpPr>
            <a:spLocks noGrp="1" noChangeArrowheads="1"/>
          </p:cNvSpPr>
          <p:nvPr>
            <p:ph type="sldNum" sz="quarter" idx="12"/>
          </p:nvPr>
        </p:nvSpPr>
        <p:spPr>
          <a:noFill/>
        </p:spPr>
        <p:txBody>
          <a:bodyPr/>
          <a:lstStyle/>
          <a:p>
            <a:fld id="{09D888B7-5BEC-45CF-89C1-42F590042FAA}" type="slidenum">
              <a:rPr lang="fr-FR" altLang="en-US"/>
              <a:pPr/>
              <a:t>51</a:t>
            </a:fld>
            <a:endParaRPr lang="fr-FR"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Rectangle 2"/>
          <p:cNvSpPr>
            <a:spLocks noGrp="1" noChangeArrowheads="1"/>
          </p:cNvSpPr>
          <p:nvPr>
            <p:ph type="title"/>
          </p:nvPr>
        </p:nvSpPr>
        <p:spPr/>
        <p:txBody>
          <a:bodyPr/>
          <a:lstStyle/>
          <a:p>
            <a:pPr eaLnBrk="1" hangingPunct="1"/>
            <a:r>
              <a:rPr lang="fr-FR"/>
              <a:t>Généralités:</a:t>
            </a:r>
          </a:p>
        </p:txBody>
      </p:sp>
      <p:sp>
        <p:nvSpPr>
          <p:cNvPr id="26633" name="Rectangle 3"/>
          <p:cNvSpPr>
            <a:spLocks noGrp="1" noChangeArrowheads="1"/>
          </p:cNvSpPr>
          <p:nvPr>
            <p:ph idx="1"/>
          </p:nvPr>
        </p:nvSpPr>
        <p:spPr>
          <a:xfrm>
            <a:off x="1981200" y="1557338"/>
            <a:ext cx="8229600" cy="4411662"/>
          </a:xfrm>
        </p:spPr>
        <p:txBody>
          <a:bodyPr/>
          <a:lstStyle/>
          <a:p>
            <a:pPr eaLnBrk="1" hangingPunct="1"/>
            <a:r>
              <a:rPr lang="fr-FR" dirty="0"/>
              <a:t>La diffraction d’1 onde (</a:t>
            </a:r>
            <a:r>
              <a:rPr lang="fr-FR" i="1" dirty="0"/>
              <a:t>k </a:t>
            </a:r>
            <a:r>
              <a:rPr lang="fr-FR" dirty="0"/>
              <a:t>= 2</a:t>
            </a:r>
            <a:r>
              <a:rPr lang="fr-FR" dirty="0">
                <a:latin typeface="Symbol" pitchFamily="18" charset="2"/>
              </a:rPr>
              <a:t>p/l)</a:t>
            </a:r>
            <a:r>
              <a:rPr lang="fr-FR" dirty="0"/>
              <a:t> par un cristal intervient dans deux domaines:</a:t>
            </a:r>
          </a:p>
          <a:p>
            <a:pPr lvl="1" eaLnBrk="1" hangingPunct="1"/>
            <a:r>
              <a:rPr lang="fr-FR" u="sng" dirty="0"/>
              <a:t>Cristallographie:</a:t>
            </a:r>
          </a:p>
          <a:p>
            <a:pPr lvl="2" eaLnBrk="1" hangingPunct="1"/>
            <a:r>
              <a:rPr lang="fr-FR" dirty="0"/>
              <a:t>Diffraction des Rayons X:</a:t>
            </a:r>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r>
              <a:rPr lang="fr-FR" dirty="0"/>
              <a:t>Diffraction des Neutrons</a:t>
            </a:r>
          </a:p>
          <a:p>
            <a:pPr lvl="2" eaLnBrk="1" hangingPunct="1"/>
            <a:r>
              <a:rPr lang="fr-FR" dirty="0"/>
              <a:t>Diffraction des Électrons </a:t>
            </a:r>
          </a:p>
        </p:txBody>
      </p:sp>
      <p:sp>
        <p:nvSpPr>
          <p:cNvPr id="26631" name="Espace réservé du numéro de diapositive 5"/>
          <p:cNvSpPr>
            <a:spLocks noGrp="1"/>
          </p:cNvSpPr>
          <p:nvPr>
            <p:ph type="sldNum" sz="quarter" idx="12"/>
          </p:nvPr>
        </p:nvSpPr>
        <p:spPr>
          <a:noFill/>
        </p:spPr>
        <p:txBody>
          <a:bodyPr/>
          <a:lstStyle/>
          <a:p>
            <a:fld id="{082D0AFE-37DE-4B96-AFE9-3D831C77FCDC}" type="slidenum">
              <a:rPr lang="fr-FR" altLang="en-US"/>
              <a:pPr/>
              <a:t>52</a:t>
            </a:fld>
            <a:endParaRPr lang="fr-FR" altLang="en-US"/>
          </a:p>
        </p:txBody>
      </p:sp>
      <p:graphicFrame>
        <p:nvGraphicFramePr>
          <p:cNvPr id="26626" name="Object 4"/>
          <p:cNvGraphicFramePr>
            <a:graphicFrameLocks noChangeAspect="1"/>
          </p:cNvGraphicFramePr>
          <p:nvPr>
            <p:extLst>
              <p:ext uri="{D42A27DB-BD31-4B8C-83A1-F6EECF244321}">
                <p14:modId xmlns:p14="http://schemas.microsoft.com/office/powerpoint/2010/main" val="1655050136"/>
              </p:ext>
            </p:extLst>
          </p:nvPr>
        </p:nvGraphicFramePr>
        <p:xfrm>
          <a:off x="3863752" y="3140969"/>
          <a:ext cx="1778000" cy="860425"/>
        </p:xfrm>
        <a:graphic>
          <a:graphicData uri="http://schemas.openxmlformats.org/presentationml/2006/ole">
            <mc:AlternateContent xmlns:mc="http://schemas.openxmlformats.org/markup-compatibility/2006">
              <mc:Choice xmlns:v="urn:schemas-microsoft-com:vml" Requires="v">
                <p:oleObj name="Equation" r:id="rId3" imgW="812520" imgH="393480" progId="Equation.3">
                  <p:embed/>
                </p:oleObj>
              </mc:Choice>
              <mc:Fallback>
                <p:oleObj name="Equation" r:id="rId3" imgW="812520" imgH="393480" progId="Equation.3">
                  <p:embed/>
                  <p:pic>
                    <p:nvPicPr>
                      <p:cNvPr id="266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3140969"/>
                        <a:ext cx="1778000" cy="860425"/>
                      </a:xfrm>
                      <a:prstGeom prst="rect">
                        <a:avLst/>
                      </a:prstGeom>
                      <a:noFill/>
                      <a:ln w="9525">
                        <a:solidFill>
                          <a:srgbClr val="FF0000"/>
                        </a:solidFill>
                        <a:miter lim="800000"/>
                        <a:headEnd/>
                        <a:tailEnd/>
                      </a:ln>
                    </p:spPr>
                  </p:pic>
                </p:oleObj>
              </mc:Fallback>
            </mc:AlternateContent>
          </a:graphicData>
        </a:graphic>
      </p:graphicFrame>
      <p:graphicFrame>
        <p:nvGraphicFramePr>
          <p:cNvPr id="26627" name="Object 5"/>
          <p:cNvGraphicFramePr>
            <a:graphicFrameLocks noChangeAspect="1"/>
          </p:cNvGraphicFramePr>
          <p:nvPr>
            <p:extLst>
              <p:ext uri="{D42A27DB-BD31-4B8C-83A1-F6EECF244321}">
                <p14:modId xmlns:p14="http://schemas.microsoft.com/office/powerpoint/2010/main" val="3188854621"/>
              </p:ext>
            </p:extLst>
          </p:nvPr>
        </p:nvGraphicFramePr>
        <p:xfrm>
          <a:off x="6888089" y="3140969"/>
          <a:ext cx="2722563" cy="915987"/>
        </p:xfrm>
        <a:graphic>
          <a:graphicData uri="http://schemas.openxmlformats.org/presentationml/2006/ole">
            <mc:AlternateContent xmlns:mc="http://schemas.openxmlformats.org/markup-compatibility/2006">
              <mc:Choice xmlns:v="urn:schemas-microsoft-com:vml" Requires="v">
                <p:oleObj name="Equation" r:id="rId5" imgW="1244520" imgH="419040" progId="Equation.3">
                  <p:embed/>
                </p:oleObj>
              </mc:Choice>
              <mc:Fallback>
                <p:oleObj name="Equation" r:id="rId5" imgW="1244520" imgH="419040" progId="Equation.3">
                  <p:embed/>
                  <p:pic>
                    <p:nvPicPr>
                      <p:cNvPr id="2662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089" y="3140969"/>
                        <a:ext cx="2722563" cy="915987"/>
                      </a:xfrm>
                      <a:prstGeom prst="rect">
                        <a:avLst/>
                      </a:prstGeom>
                      <a:noFill/>
                      <a:ln w="9525">
                        <a:solidFill>
                          <a:srgbClr val="FF0000"/>
                        </a:solidFill>
                        <a:miter lim="800000"/>
                        <a:headEnd/>
                        <a:tailEnd/>
                      </a:ln>
                    </p:spPr>
                  </p:pic>
                </p:oleObj>
              </mc:Fallback>
            </mc:AlternateContent>
          </a:graphicData>
        </a:graphic>
      </p:graphicFrame>
      <p:grpSp>
        <p:nvGrpSpPr>
          <p:cNvPr id="26634" name="Group 9"/>
          <p:cNvGrpSpPr>
            <a:grpSpLocks/>
          </p:cNvGrpSpPr>
          <p:nvPr/>
        </p:nvGrpSpPr>
        <p:grpSpPr bwMode="auto">
          <a:xfrm>
            <a:off x="5807969" y="4332289"/>
            <a:ext cx="4275137" cy="792163"/>
            <a:chOff x="3061" y="3113"/>
            <a:chExt cx="2693" cy="499"/>
          </a:xfrm>
        </p:grpSpPr>
        <p:sp>
          <p:nvSpPr>
            <p:cNvPr id="26635" name="AutoShape 6"/>
            <p:cNvSpPr>
              <a:spLocks/>
            </p:cNvSpPr>
            <p:nvPr/>
          </p:nvSpPr>
          <p:spPr bwMode="auto">
            <a:xfrm>
              <a:off x="3061" y="3113"/>
              <a:ext cx="46" cy="499"/>
            </a:xfrm>
            <a:prstGeom prst="rightBrace">
              <a:avLst>
                <a:gd name="adj1" fmla="val 90399"/>
                <a:gd name="adj2" fmla="val 50000"/>
              </a:avLst>
            </a:prstGeom>
            <a:noFill/>
            <a:ln w="9525">
              <a:solidFill>
                <a:srgbClr val="FF0000"/>
              </a:solidFill>
              <a:round/>
              <a:headEnd/>
              <a:tailEnd/>
            </a:ln>
          </p:spPr>
          <p:txBody>
            <a:bodyPr wrap="none" anchor="ctr"/>
            <a:lstStyle/>
            <a:p>
              <a:endParaRPr lang="fr-FR"/>
            </a:p>
          </p:txBody>
        </p:sp>
        <p:sp>
          <p:nvSpPr>
            <p:cNvPr id="26636" name="Text Box 7"/>
            <p:cNvSpPr txBox="1">
              <a:spLocks noChangeArrowheads="1"/>
            </p:cNvSpPr>
            <p:nvPr/>
          </p:nvSpPr>
          <p:spPr bwMode="auto">
            <a:xfrm>
              <a:off x="3230" y="3216"/>
              <a:ext cx="2524" cy="231"/>
            </a:xfrm>
            <a:prstGeom prst="rect">
              <a:avLst/>
            </a:prstGeom>
            <a:noFill/>
            <a:ln w="9525">
              <a:noFill/>
              <a:miter lim="800000"/>
              <a:headEnd/>
              <a:tailEnd/>
            </a:ln>
          </p:spPr>
          <p:txBody>
            <a:bodyPr wrap="none">
              <a:spAutoFit/>
            </a:bodyPr>
            <a:lstStyle/>
            <a:p>
              <a:r>
                <a:rPr lang="fr-FR" dirty="0"/>
                <a:t>Dualité onde / corpuscule (de Broglie)</a:t>
              </a:r>
            </a:p>
          </p:txBody>
        </p:sp>
      </p:grpSp>
      <p:graphicFrame>
        <p:nvGraphicFramePr>
          <p:cNvPr id="26628" name="Object 8"/>
          <p:cNvGraphicFramePr>
            <a:graphicFrameLocks noChangeAspect="1"/>
          </p:cNvGraphicFramePr>
          <p:nvPr>
            <p:extLst>
              <p:ext uri="{D42A27DB-BD31-4B8C-83A1-F6EECF244321}">
                <p14:modId xmlns:p14="http://schemas.microsoft.com/office/powerpoint/2010/main" val="1652153289"/>
              </p:ext>
            </p:extLst>
          </p:nvPr>
        </p:nvGraphicFramePr>
        <p:xfrm>
          <a:off x="3503613" y="5632450"/>
          <a:ext cx="2887662" cy="998538"/>
        </p:xfrm>
        <a:graphic>
          <a:graphicData uri="http://schemas.openxmlformats.org/presentationml/2006/ole">
            <mc:AlternateContent xmlns:mc="http://schemas.openxmlformats.org/markup-compatibility/2006">
              <mc:Choice xmlns:v="urn:schemas-microsoft-com:vml" Requires="v">
                <p:oleObj name="Equation" r:id="rId7" imgW="1320480" imgH="457200" progId="Equation.3">
                  <p:embed/>
                </p:oleObj>
              </mc:Choice>
              <mc:Fallback>
                <p:oleObj name="Equation" r:id="rId7" imgW="1320480" imgH="457200" progId="Equation.3">
                  <p:embed/>
                  <p:pic>
                    <p:nvPicPr>
                      <p:cNvPr id="2662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3613" y="5632450"/>
                        <a:ext cx="2887662" cy="998538"/>
                      </a:xfrm>
                      <a:prstGeom prst="rect">
                        <a:avLst/>
                      </a:prstGeom>
                      <a:noFill/>
                      <a:ln w="9525">
                        <a:solidFill>
                          <a:srgbClr val="FF0000"/>
                        </a:solidFill>
                        <a:miter lim="800000"/>
                        <a:headEnd/>
                        <a:tailEnd/>
                      </a:ln>
                    </p:spPr>
                  </p:pic>
                </p:oleObj>
              </mc:Fallback>
            </mc:AlternateContent>
          </a:graphicData>
        </a:graphic>
      </p:graphicFrame>
      <p:graphicFrame>
        <p:nvGraphicFramePr>
          <p:cNvPr id="26629" name="Object 10"/>
          <p:cNvGraphicFramePr>
            <a:graphicFrameLocks noChangeAspect="1"/>
          </p:cNvGraphicFramePr>
          <p:nvPr>
            <p:extLst>
              <p:ext uri="{D42A27DB-BD31-4B8C-83A1-F6EECF244321}">
                <p14:modId xmlns:p14="http://schemas.microsoft.com/office/powerpoint/2010/main" val="979315972"/>
              </p:ext>
            </p:extLst>
          </p:nvPr>
        </p:nvGraphicFramePr>
        <p:xfrm>
          <a:off x="6454776" y="5632450"/>
          <a:ext cx="4054475" cy="998538"/>
        </p:xfrm>
        <a:graphic>
          <a:graphicData uri="http://schemas.openxmlformats.org/presentationml/2006/ole">
            <mc:AlternateContent xmlns:mc="http://schemas.openxmlformats.org/markup-compatibility/2006">
              <mc:Choice xmlns:v="urn:schemas-microsoft-com:vml" Requires="v">
                <p:oleObj name="Equation" r:id="rId9" imgW="1854000" imgH="457200" progId="Equation.3">
                  <p:embed/>
                </p:oleObj>
              </mc:Choice>
              <mc:Fallback>
                <p:oleObj name="Equation" r:id="rId9" imgW="1854000" imgH="457200" progId="Equation.3">
                  <p:embed/>
                  <p:pic>
                    <p:nvPicPr>
                      <p:cNvPr id="26629"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4776" y="5632450"/>
                        <a:ext cx="4054475" cy="998538"/>
                      </a:xfrm>
                      <a:prstGeom prst="rect">
                        <a:avLst/>
                      </a:prstGeom>
                      <a:noFill/>
                      <a:ln w="9525">
                        <a:solidFill>
                          <a:srgbClr val="FF0000"/>
                        </a:solidFill>
                        <a:miter lim="800000"/>
                        <a:headEnd/>
                        <a:tailEnd/>
                      </a:ln>
                    </p:spPr>
                  </p:pic>
                </p:oleObj>
              </mc:Fallback>
            </mc:AlternateContent>
          </a:graphicData>
        </a:graphic>
      </p:graphicFrame>
      <p:graphicFrame>
        <p:nvGraphicFramePr>
          <p:cNvPr id="26630" name="Object 11"/>
          <p:cNvGraphicFramePr>
            <a:graphicFrameLocks noChangeAspect="1"/>
          </p:cNvGraphicFramePr>
          <p:nvPr>
            <p:extLst>
              <p:ext uri="{D42A27DB-BD31-4B8C-83A1-F6EECF244321}">
                <p14:modId xmlns:p14="http://schemas.microsoft.com/office/powerpoint/2010/main" val="2707350609"/>
              </p:ext>
            </p:extLst>
          </p:nvPr>
        </p:nvGraphicFramePr>
        <p:xfrm>
          <a:off x="1595438" y="5646738"/>
          <a:ext cx="1846262" cy="996950"/>
        </p:xfrm>
        <a:graphic>
          <a:graphicData uri="http://schemas.openxmlformats.org/presentationml/2006/ole">
            <mc:AlternateContent xmlns:mc="http://schemas.openxmlformats.org/markup-compatibility/2006">
              <mc:Choice xmlns:v="urn:schemas-microsoft-com:vml" Requires="v">
                <p:oleObj name="Equation" r:id="rId11" imgW="774360" imgH="419040" progId="Equation.3">
                  <p:embed/>
                </p:oleObj>
              </mc:Choice>
              <mc:Fallback>
                <p:oleObj name="Equation" r:id="rId11" imgW="774360" imgH="419040" progId="Equation.3">
                  <p:embed/>
                  <p:pic>
                    <p:nvPicPr>
                      <p:cNvPr id="2663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5438" y="5646738"/>
                        <a:ext cx="1846262" cy="996950"/>
                      </a:xfrm>
                      <a:prstGeom prst="rect">
                        <a:avLst/>
                      </a:prstGeom>
                      <a:noFill/>
                      <a:ln w="9525">
                        <a:solidFill>
                          <a:srgbClr val="FF0000"/>
                        </a:solidFill>
                        <a:miter lim="800000"/>
                        <a:headEnd/>
                        <a:tailEnd/>
                      </a:ln>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2"/>
          <p:cNvSpPr>
            <a:spLocks noGrp="1" noChangeArrowheads="1"/>
          </p:cNvSpPr>
          <p:nvPr>
            <p:ph type="title"/>
          </p:nvPr>
        </p:nvSpPr>
        <p:spPr/>
        <p:txBody>
          <a:bodyPr/>
          <a:lstStyle/>
          <a:p>
            <a:pPr eaLnBrk="1" hangingPunct="1"/>
            <a:r>
              <a:rPr lang="fr-FR"/>
              <a:t>Généralités:</a:t>
            </a:r>
          </a:p>
        </p:txBody>
      </p:sp>
      <p:sp>
        <p:nvSpPr>
          <p:cNvPr id="241668" name="Rectangle 3"/>
          <p:cNvSpPr>
            <a:spLocks noGrp="1" noChangeArrowheads="1"/>
          </p:cNvSpPr>
          <p:nvPr>
            <p:ph idx="1"/>
          </p:nvPr>
        </p:nvSpPr>
        <p:spPr>
          <a:xfrm>
            <a:off x="1919288" y="2492375"/>
            <a:ext cx="8229600" cy="3455988"/>
          </a:xfrm>
        </p:spPr>
        <p:txBody>
          <a:bodyPr/>
          <a:lstStyle/>
          <a:p>
            <a:pPr eaLnBrk="1" hangingPunct="1"/>
            <a:r>
              <a:rPr lang="fr-FR" u="sng" dirty="0"/>
              <a:t>L’objectif de la cristallographie</a:t>
            </a:r>
            <a:r>
              <a:rPr lang="fr-FR" dirty="0"/>
              <a:t>: étudier les directions dans lesquelles l’énergie diffractée est maximale et en déduire la distance entre les plans réticulaires, le nb d’atomes de chaque famille de plans </a:t>
            </a:r>
            <a:r>
              <a:rPr lang="fr-FR" dirty="0" err="1"/>
              <a:t>réticulaires,tout</a:t>
            </a:r>
            <a:r>
              <a:rPr lang="fr-FR" dirty="0"/>
              <a:t> cela  par la mesure de l’intensité diffusée.</a:t>
            </a:r>
          </a:p>
        </p:txBody>
      </p:sp>
      <p:sp>
        <p:nvSpPr>
          <p:cNvPr id="241666" name="Espace réservé du numéro de diapositive 5"/>
          <p:cNvSpPr>
            <a:spLocks noGrp="1"/>
          </p:cNvSpPr>
          <p:nvPr>
            <p:ph type="sldNum" sz="quarter" idx="12"/>
          </p:nvPr>
        </p:nvSpPr>
        <p:spPr>
          <a:noFill/>
        </p:spPr>
        <p:txBody>
          <a:bodyPr/>
          <a:lstStyle/>
          <a:p>
            <a:fld id="{E2A635CA-CD9E-4EB1-9D6F-B1B1B56D26DE}" type="slidenum">
              <a:rPr lang="fr-FR" altLang="en-US"/>
              <a:pPr/>
              <a:t>53</a:t>
            </a:fld>
            <a:endParaRPr lang="fr-FR"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2"/>
          <p:cNvSpPr>
            <a:spLocks noGrp="1" noChangeArrowheads="1"/>
          </p:cNvSpPr>
          <p:nvPr>
            <p:ph type="title"/>
          </p:nvPr>
        </p:nvSpPr>
        <p:spPr/>
        <p:txBody>
          <a:bodyPr/>
          <a:lstStyle/>
          <a:p>
            <a:pPr eaLnBrk="1" hangingPunct="1"/>
            <a:r>
              <a:rPr lang="fr-FR"/>
              <a:t>Généralités:</a:t>
            </a:r>
          </a:p>
        </p:txBody>
      </p:sp>
      <p:sp>
        <p:nvSpPr>
          <p:cNvPr id="242692" name="Rectangle 3"/>
          <p:cNvSpPr>
            <a:spLocks noGrp="1" noChangeArrowheads="1"/>
          </p:cNvSpPr>
          <p:nvPr>
            <p:ph idx="1"/>
          </p:nvPr>
        </p:nvSpPr>
        <p:spPr>
          <a:xfrm>
            <a:off x="1992313" y="1916114"/>
            <a:ext cx="8229600" cy="3455987"/>
          </a:xfrm>
        </p:spPr>
        <p:txBody>
          <a:bodyPr/>
          <a:lstStyle/>
          <a:p>
            <a:pPr eaLnBrk="1" hangingPunct="1"/>
            <a:r>
              <a:rPr lang="fr-FR" u="sng" dirty="0"/>
              <a:t>Le deuxième domaine d’intérêt:</a:t>
            </a:r>
          </a:p>
          <a:p>
            <a:pPr lvl="1" eaLnBrk="1" hangingPunct="1"/>
            <a:r>
              <a:rPr lang="fr-FR" u="sng" dirty="0"/>
              <a:t>La physique du solide</a:t>
            </a:r>
            <a:r>
              <a:rPr lang="fr-FR" dirty="0"/>
              <a:t>: on utilise la condition de Bragg (maximum d’intensité diffractée) pour déterminer les </a:t>
            </a:r>
            <a:r>
              <a:rPr lang="fr-FR" dirty="0">
                <a:latin typeface="Symbol" pitchFamily="18" charset="2"/>
              </a:rPr>
              <a:t>l</a:t>
            </a:r>
            <a:r>
              <a:rPr lang="fr-FR" dirty="0"/>
              <a:t> électroniques qui ne peuvent se propager dans le cristal (elles sont diffractées!). On associera à chacune des ces </a:t>
            </a:r>
            <a:r>
              <a:rPr lang="fr-FR" dirty="0">
                <a:latin typeface="Symbol" pitchFamily="18" charset="2"/>
              </a:rPr>
              <a:t>l </a:t>
            </a:r>
            <a:r>
              <a:rPr lang="fr-FR" dirty="0"/>
              <a:t>satisfaisant à la loi de Bragg une bande d’énergie pour l’électron qu’on appelle bande interdite (« gap »).</a:t>
            </a:r>
          </a:p>
        </p:txBody>
      </p:sp>
      <p:sp>
        <p:nvSpPr>
          <p:cNvPr id="242690" name="Espace réservé du numéro de diapositive 5"/>
          <p:cNvSpPr>
            <a:spLocks noGrp="1"/>
          </p:cNvSpPr>
          <p:nvPr>
            <p:ph type="sldNum" sz="quarter" idx="12"/>
          </p:nvPr>
        </p:nvSpPr>
        <p:spPr>
          <a:noFill/>
        </p:spPr>
        <p:txBody>
          <a:bodyPr/>
          <a:lstStyle/>
          <a:p>
            <a:fld id="{1A7F7FAF-529B-4E33-93E4-7668CF921F81}" type="slidenum">
              <a:rPr lang="fr-FR" altLang="en-US"/>
              <a:pPr/>
              <a:t>54</a:t>
            </a:fld>
            <a:endParaRPr lang="fr-FR" altLang="en-US"/>
          </a:p>
        </p:txBody>
      </p:sp>
      <p:graphicFrame>
        <p:nvGraphicFramePr>
          <p:cNvPr id="2" name="Objet 1"/>
          <p:cNvGraphicFramePr>
            <a:graphicFrameLocks noChangeAspect="1"/>
          </p:cNvGraphicFramePr>
          <p:nvPr>
            <p:extLst>
              <p:ext uri="{D42A27DB-BD31-4B8C-83A1-F6EECF244321}">
                <p14:modId xmlns:p14="http://schemas.microsoft.com/office/powerpoint/2010/main" val="3933587737"/>
              </p:ext>
            </p:extLst>
          </p:nvPr>
        </p:nvGraphicFramePr>
        <p:xfrm>
          <a:off x="4079776" y="4797152"/>
          <a:ext cx="2887662" cy="998538"/>
        </p:xfrm>
        <a:graphic>
          <a:graphicData uri="http://schemas.openxmlformats.org/presentationml/2006/ole">
            <mc:AlternateContent xmlns:mc="http://schemas.openxmlformats.org/markup-compatibility/2006">
              <mc:Choice xmlns:v="urn:schemas-microsoft-com:vml" Requires="v">
                <p:oleObj name="Equation" r:id="rId3" imgW="1320800" imgH="457200" progId="Equation.3">
                  <p:embed/>
                </p:oleObj>
              </mc:Choice>
              <mc:Fallback>
                <p:oleObj name="Equation" r:id="rId3" imgW="1320800" imgH="457200" progId="Equation.3">
                  <p:embed/>
                  <p:pic>
                    <p:nvPicPr>
                      <p:cNvPr id="2" name="Obje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776" y="4797152"/>
                        <a:ext cx="2887662" cy="9985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Rectangle 2"/>
          <p:cNvSpPr>
            <a:spLocks noGrp="1" noChangeArrowheads="1"/>
          </p:cNvSpPr>
          <p:nvPr>
            <p:ph type="title"/>
          </p:nvPr>
        </p:nvSpPr>
        <p:spPr/>
        <p:txBody>
          <a:bodyPr/>
          <a:lstStyle/>
          <a:p>
            <a:pPr eaLnBrk="1" hangingPunct="1"/>
            <a:r>
              <a:rPr lang="fr-FR"/>
              <a:t>Loi de Bragg</a:t>
            </a:r>
          </a:p>
        </p:txBody>
      </p:sp>
      <p:sp>
        <p:nvSpPr>
          <p:cNvPr id="27654" name="Rectangle 3"/>
          <p:cNvSpPr>
            <a:spLocks noGrp="1" noChangeArrowheads="1"/>
          </p:cNvSpPr>
          <p:nvPr>
            <p:ph idx="1"/>
          </p:nvPr>
        </p:nvSpPr>
        <p:spPr/>
        <p:txBody>
          <a:bodyPr/>
          <a:lstStyle/>
          <a:p>
            <a:pPr eaLnBrk="1" hangingPunct="1"/>
            <a:r>
              <a:rPr lang="fr-FR"/>
              <a:t>Méthode élémentaire (voir chapitre précédent)</a:t>
            </a:r>
          </a:p>
          <a:p>
            <a:pPr eaLnBrk="1" hangingPunct="1"/>
            <a:endParaRPr lang="fr-FR"/>
          </a:p>
          <a:p>
            <a:pPr eaLnBrk="1" hangingPunct="1"/>
            <a:endParaRPr lang="fr-FR"/>
          </a:p>
          <a:p>
            <a:pPr eaLnBrk="1" hangingPunct="1"/>
            <a:endParaRPr lang="fr-FR"/>
          </a:p>
          <a:p>
            <a:pPr eaLnBrk="1" hangingPunct="1"/>
            <a:endParaRPr lang="fr-FR"/>
          </a:p>
        </p:txBody>
      </p:sp>
      <p:sp>
        <p:nvSpPr>
          <p:cNvPr id="27653" name="Espace réservé du numéro de diapositive 5"/>
          <p:cNvSpPr>
            <a:spLocks noGrp="1"/>
          </p:cNvSpPr>
          <p:nvPr>
            <p:ph type="sldNum" sz="quarter" idx="12"/>
          </p:nvPr>
        </p:nvSpPr>
        <p:spPr>
          <a:noFill/>
        </p:spPr>
        <p:txBody>
          <a:bodyPr/>
          <a:lstStyle/>
          <a:p>
            <a:fld id="{7F824DBE-3906-484D-B203-CEFE51EBCAAB}" type="slidenum">
              <a:rPr lang="fr-FR" altLang="en-US"/>
              <a:pPr/>
              <a:t>55</a:t>
            </a:fld>
            <a:endParaRPr lang="fr-FR" altLang="en-US"/>
          </a:p>
        </p:txBody>
      </p:sp>
      <p:graphicFrame>
        <p:nvGraphicFramePr>
          <p:cNvPr id="27650" name="Object 4"/>
          <p:cNvGraphicFramePr>
            <a:graphicFrameLocks noChangeAspect="1"/>
          </p:cNvGraphicFramePr>
          <p:nvPr>
            <p:extLst>
              <p:ext uri="{D42A27DB-BD31-4B8C-83A1-F6EECF244321}">
                <p14:modId xmlns:p14="http://schemas.microsoft.com/office/powerpoint/2010/main" val="313940884"/>
              </p:ext>
            </p:extLst>
          </p:nvPr>
        </p:nvGraphicFramePr>
        <p:xfrm>
          <a:off x="2495551" y="2924175"/>
          <a:ext cx="2460625" cy="584200"/>
        </p:xfrm>
        <a:graphic>
          <a:graphicData uri="http://schemas.openxmlformats.org/presentationml/2006/ole">
            <mc:AlternateContent xmlns:mc="http://schemas.openxmlformats.org/markup-compatibility/2006">
              <mc:Choice xmlns:v="urn:schemas-microsoft-com:vml" Requires="v">
                <p:oleObj name="Equation" r:id="rId3" imgW="965160" imgH="228600" progId="Equation.3">
                  <p:embed/>
                </p:oleObj>
              </mc:Choice>
              <mc:Fallback>
                <p:oleObj name="Equation" r:id="rId3" imgW="965160" imgH="228600" progId="Equation.3">
                  <p:embed/>
                  <p:pic>
                    <p:nvPicPr>
                      <p:cNvPr id="276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2924175"/>
                        <a:ext cx="2460625" cy="584200"/>
                      </a:xfrm>
                      <a:prstGeom prst="rect">
                        <a:avLst/>
                      </a:prstGeom>
                      <a:noFill/>
                      <a:ln w="9525">
                        <a:solidFill>
                          <a:srgbClr val="FF0000"/>
                        </a:solidFill>
                        <a:miter lim="800000"/>
                        <a:headEnd/>
                        <a:tailEnd/>
                      </a:ln>
                    </p:spPr>
                  </p:pic>
                </p:oleObj>
              </mc:Fallback>
            </mc:AlternateContent>
          </a:graphicData>
        </a:graphic>
      </p:graphicFrame>
      <p:grpSp>
        <p:nvGrpSpPr>
          <p:cNvPr id="27656" name="Group 5"/>
          <p:cNvGrpSpPr>
            <a:grpSpLocks/>
          </p:cNvGrpSpPr>
          <p:nvPr/>
        </p:nvGrpSpPr>
        <p:grpSpPr bwMode="auto">
          <a:xfrm>
            <a:off x="5951538" y="2781301"/>
            <a:ext cx="4032250" cy="792163"/>
            <a:chOff x="521" y="3566"/>
            <a:chExt cx="2540" cy="499"/>
          </a:xfrm>
        </p:grpSpPr>
        <p:graphicFrame>
          <p:nvGraphicFramePr>
            <p:cNvPr id="27652" name="Object 6"/>
            <p:cNvGraphicFramePr>
              <a:graphicFrameLocks noChangeAspect="1"/>
            </p:cNvGraphicFramePr>
            <p:nvPr>
              <p:extLst>
                <p:ext uri="{D42A27DB-BD31-4B8C-83A1-F6EECF244321}">
                  <p14:modId xmlns:p14="http://schemas.microsoft.com/office/powerpoint/2010/main" val="978776751"/>
                </p:ext>
              </p:extLst>
            </p:nvPr>
          </p:nvGraphicFramePr>
          <p:xfrm>
            <a:off x="521" y="3566"/>
            <a:ext cx="2525" cy="495"/>
          </p:xfrm>
          <a:graphic>
            <a:graphicData uri="http://schemas.openxmlformats.org/presentationml/2006/ole">
              <mc:AlternateContent xmlns:mc="http://schemas.openxmlformats.org/markup-compatibility/2006">
                <mc:Choice xmlns:v="urn:schemas-microsoft-com:vml" Requires="v">
                  <p:oleObj name="Equation" r:id="rId5" imgW="2145960" imgH="419040" progId="Equation.DSMT4">
                    <p:embed/>
                  </p:oleObj>
                </mc:Choice>
                <mc:Fallback>
                  <p:oleObj name="Equation" r:id="rId5" imgW="2145960" imgH="419040" progId="Equation.DSMT4">
                    <p:embed/>
                    <p:pic>
                      <p:nvPicPr>
                        <p:cNvPr id="2765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 y="3566"/>
                          <a:ext cx="2525" cy="495"/>
                        </a:xfrm>
                        <a:prstGeom prst="rect">
                          <a:avLst/>
                        </a:prstGeom>
                        <a:noFill/>
                      </p:spPr>
                    </p:pic>
                  </p:oleObj>
                </mc:Fallback>
              </mc:AlternateContent>
            </a:graphicData>
          </a:graphic>
        </p:graphicFrame>
        <p:sp>
          <p:nvSpPr>
            <p:cNvPr id="27699" name="Rectangle 7"/>
            <p:cNvSpPr>
              <a:spLocks noChangeArrowheads="1"/>
            </p:cNvSpPr>
            <p:nvPr/>
          </p:nvSpPr>
          <p:spPr bwMode="auto">
            <a:xfrm>
              <a:off x="2290" y="3566"/>
              <a:ext cx="771" cy="499"/>
            </a:xfrm>
            <a:prstGeom prst="rect">
              <a:avLst/>
            </a:prstGeom>
            <a:noFill/>
            <a:ln w="38100">
              <a:solidFill>
                <a:srgbClr val="FF0000"/>
              </a:solidFill>
              <a:miter lim="800000"/>
              <a:headEnd/>
              <a:tailEnd/>
            </a:ln>
          </p:spPr>
          <p:txBody>
            <a:bodyPr wrap="none" anchor="ctr"/>
            <a:lstStyle/>
            <a:p>
              <a:endParaRPr lang="fr-FR"/>
            </a:p>
          </p:txBody>
        </p:sp>
      </p:grpSp>
      <p:grpSp>
        <p:nvGrpSpPr>
          <p:cNvPr id="27657" name="Group 23"/>
          <p:cNvGrpSpPr>
            <a:grpSpLocks/>
          </p:cNvGrpSpPr>
          <p:nvPr/>
        </p:nvGrpSpPr>
        <p:grpSpPr bwMode="auto">
          <a:xfrm>
            <a:off x="1774826" y="3860800"/>
            <a:ext cx="2671763" cy="2319338"/>
            <a:chOff x="3003" y="2445"/>
            <a:chExt cx="1683" cy="1461"/>
          </a:xfrm>
        </p:grpSpPr>
        <p:sp>
          <p:nvSpPr>
            <p:cNvPr id="27686" name="Line 9"/>
            <p:cNvSpPr>
              <a:spLocks noChangeShapeType="1"/>
            </p:cNvSpPr>
            <p:nvPr/>
          </p:nvSpPr>
          <p:spPr bwMode="auto">
            <a:xfrm flipV="1">
              <a:off x="4150" y="2568"/>
              <a:ext cx="0" cy="1270"/>
            </a:xfrm>
            <a:prstGeom prst="line">
              <a:avLst/>
            </a:prstGeom>
            <a:noFill/>
            <a:ln w="9525">
              <a:solidFill>
                <a:schemeClr val="tx1"/>
              </a:solidFill>
              <a:round/>
              <a:headEnd/>
              <a:tailEnd type="triangle" w="med" len="med"/>
            </a:ln>
          </p:spPr>
          <p:txBody>
            <a:bodyPr/>
            <a:lstStyle/>
            <a:p>
              <a:endParaRPr lang="fr-FR"/>
            </a:p>
          </p:txBody>
        </p:sp>
        <p:sp>
          <p:nvSpPr>
            <p:cNvPr id="27687" name="Text Box 10"/>
            <p:cNvSpPr txBox="1">
              <a:spLocks noChangeArrowheads="1"/>
            </p:cNvSpPr>
            <p:nvPr/>
          </p:nvSpPr>
          <p:spPr bwMode="auto">
            <a:xfrm>
              <a:off x="3875" y="3675"/>
              <a:ext cx="228" cy="231"/>
            </a:xfrm>
            <a:prstGeom prst="rect">
              <a:avLst/>
            </a:prstGeom>
            <a:noFill/>
            <a:ln w="9525">
              <a:noFill/>
              <a:miter lim="800000"/>
              <a:headEnd/>
              <a:tailEnd/>
            </a:ln>
          </p:spPr>
          <p:txBody>
            <a:bodyPr wrap="none">
              <a:spAutoFit/>
            </a:bodyPr>
            <a:lstStyle/>
            <a:p>
              <a:r>
                <a:rPr lang="fr-FR"/>
                <a:t>O</a:t>
              </a:r>
            </a:p>
          </p:txBody>
        </p:sp>
        <p:sp>
          <p:nvSpPr>
            <p:cNvPr id="27688" name="Text Box 11"/>
            <p:cNvSpPr txBox="1">
              <a:spLocks noChangeArrowheads="1"/>
            </p:cNvSpPr>
            <p:nvPr/>
          </p:nvSpPr>
          <p:spPr bwMode="auto">
            <a:xfrm>
              <a:off x="3885" y="2445"/>
              <a:ext cx="220" cy="231"/>
            </a:xfrm>
            <a:prstGeom prst="rect">
              <a:avLst/>
            </a:prstGeom>
            <a:noFill/>
            <a:ln w="9525">
              <a:noFill/>
              <a:miter lim="800000"/>
              <a:headEnd/>
              <a:tailEnd/>
            </a:ln>
          </p:spPr>
          <p:txBody>
            <a:bodyPr wrap="none">
              <a:spAutoFit/>
            </a:bodyPr>
            <a:lstStyle/>
            <a:p>
              <a:r>
                <a:rPr lang="fr-FR"/>
                <a:t>N</a:t>
              </a:r>
            </a:p>
          </p:txBody>
        </p:sp>
        <p:sp>
          <p:nvSpPr>
            <p:cNvPr id="27689" name="Oval 12"/>
            <p:cNvSpPr>
              <a:spLocks noChangeArrowheads="1"/>
            </p:cNvSpPr>
            <p:nvPr/>
          </p:nvSpPr>
          <p:spPr bwMode="auto">
            <a:xfrm>
              <a:off x="4131" y="3830"/>
              <a:ext cx="46" cy="45"/>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90" name="Line 13"/>
            <p:cNvSpPr>
              <a:spLocks noChangeShapeType="1"/>
            </p:cNvSpPr>
            <p:nvPr/>
          </p:nvSpPr>
          <p:spPr bwMode="auto">
            <a:xfrm>
              <a:off x="3597" y="3203"/>
              <a:ext cx="1089" cy="0"/>
            </a:xfrm>
            <a:prstGeom prst="line">
              <a:avLst/>
            </a:prstGeom>
            <a:noFill/>
            <a:ln w="28575">
              <a:solidFill>
                <a:srgbClr val="FF0000"/>
              </a:solidFill>
              <a:prstDash val="lgDash"/>
              <a:round/>
              <a:headEnd/>
              <a:tailEnd/>
            </a:ln>
          </p:spPr>
          <p:txBody>
            <a:bodyPr/>
            <a:lstStyle/>
            <a:p>
              <a:endParaRPr lang="fr-FR"/>
            </a:p>
          </p:txBody>
        </p:sp>
        <p:sp>
          <p:nvSpPr>
            <p:cNvPr id="27691" name="Line 14"/>
            <p:cNvSpPr>
              <a:spLocks noChangeShapeType="1"/>
            </p:cNvSpPr>
            <p:nvPr/>
          </p:nvSpPr>
          <p:spPr bwMode="auto">
            <a:xfrm flipV="1">
              <a:off x="4150" y="3203"/>
              <a:ext cx="499" cy="635"/>
            </a:xfrm>
            <a:prstGeom prst="line">
              <a:avLst/>
            </a:prstGeom>
            <a:noFill/>
            <a:ln w="9525">
              <a:solidFill>
                <a:schemeClr val="tx1"/>
              </a:solidFill>
              <a:round/>
              <a:headEnd/>
              <a:tailEnd type="triangle" w="med" len="med"/>
            </a:ln>
          </p:spPr>
          <p:txBody>
            <a:bodyPr/>
            <a:lstStyle/>
            <a:p>
              <a:endParaRPr lang="fr-FR"/>
            </a:p>
          </p:txBody>
        </p:sp>
        <p:sp>
          <p:nvSpPr>
            <p:cNvPr id="27692" name="Line 15"/>
            <p:cNvSpPr>
              <a:spLocks noChangeShapeType="1"/>
            </p:cNvSpPr>
            <p:nvPr/>
          </p:nvSpPr>
          <p:spPr bwMode="auto">
            <a:xfrm flipV="1">
              <a:off x="4150" y="3203"/>
              <a:ext cx="272" cy="635"/>
            </a:xfrm>
            <a:prstGeom prst="line">
              <a:avLst/>
            </a:prstGeom>
            <a:noFill/>
            <a:ln w="9525">
              <a:solidFill>
                <a:schemeClr val="tx1"/>
              </a:solidFill>
              <a:round/>
              <a:headEnd/>
              <a:tailEnd type="triangle" w="med" len="med"/>
            </a:ln>
          </p:spPr>
          <p:txBody>
            <a:bodyPr/>
            <a:lstStyle/>
            <a:p>
              <a:endParaRPr lang="fr-FR"/>
            </a:p>
          </p:txBody>
        </p:sp>
        <p:sp>
          <p:nvSpPr>
            <p:cNvPr id="27693" name="Line 16"/>
            <p:cNvSpPr>
              <a:spLocks noChangeShapeType="1"/>
            </p:cNvSpPr>
            <p:nvPr/>
          </p:nvSpPr>
          <p:spPr bwMode="auto">
            <a:xfrm flipH="1" flipV="1">
              <a:off x="4014" y="3203"/>
              <a:ext cx="136" cy="635"/>
            </a:xfrm>
            <a:prstGeom prst="line">
              <a:avLst/>
            </a:prstGeom>
            <a:noFill/>
            <a:ln w="9525">
              <a:solidFill>
                <a:schemeClr val="tx1"/>
              </a:solidFill>
              <a:round/>
              <a:headEnd/>
              <a:tailEnd type="triangle" w="med" len="med"/>
            </a:ln>
          </p:spPr>
          <p:txBody>
            <a:bodyPr/>
            <a:lstStyle/>
            <a:p>
              <a:endParaRPr lang="fr-FR"/>
            </a:p>
          </p:txBody>
        </p:sp>
        <p:sp>
          <p:nvSpPr>
            <p:cNvPr id="27694" name="Line 17"/>
            <p:cNvSpPr>
              <a:spLocks noChangeShapeType="1"/>
            </p:cNvSpPr>
            <p:nvPr/>
          </p:nvSpPr>
          <p:spPr bwMode="auto">
            <a:xfrm flipH="1" flipV="1">
              <a:off x="3742" y="3203"/>
              <a:ext cx="408" cy="635"/>
            </a:xfrm>
            <a:prstGeom prst="line">
              <a:avLst/>
            </a:prstGeom>
            <a:noFill/>
            <a:ln w="9525">
              <a:solidFill>
                <a:schemeClr val="tx1"/>
              </a:solidFill>
              <a:round/>
              <a:headEnd/>
              <a:tailEnd type="triangle" w="med" len="med"/>
            </a:ln>
          </p:spPr>
          <p:txBody>
            <a:bodyPr/>
            <a:lstStyle/>
            <a:p>
              <a:endParaRPr lang="fr-FR"/>
            </a:p>
          </p:txBody>
        </p:sp>
        <p:sp>
          <p:nvSpPr>
            <p:cNvPr id="27695" name="Line 18"/>
            <p:cNvSpPr>
              <a:spLocks noChangeShapeType="1"/>
            </p:cNvSpPr>
            <p:nvPr/>
          </p:nvSpPr>
          <p:spPr bwMode="auto">
            <a:xfrm flipH="1" flipV="1">
              <a:off x="3606" y="3222"/>
              <a:ext cx="544" cy="635"/>
            </a:xfrm>
            <a:prstGeom prst="line">
              <a:avLst/>
            </a:prstGeom>
            <a:noFill/>
            <a:ln w="9525">
              <a:solidFill>
                <a:schemeClr val="tx1"/>
              </a:solidFill>
              <a:round/>
              <a:headEnd/>
              <a:tailEnd type="triangle" w="med" len="med"/>
            </a:ln>
          </p:spPr>
          <p:txBody>
            <a:bodyPr/>
            <a:lstStyle/>
            <a:p>
              <a:endParaRPr lang="fr-FR"/>
            </a:p>
          </p:txBody>
        </p:sp>
        <p:graphicFrame>
          <p:nvGraphicFramePr>
            <p:cNvPr id="27651" name="Object 19"/>
            <p:cNvGraphicFramePr>
              <a:graphicFrameLocks noChangeAspect="1"/>
            </p:cNvGraphicFramePr>
            <p:nvPr/>
          </p:nvGraphicFramePr>
          <p:xfrm>
            <a:off x="4463" y="3384"/>
            <a:ext cx="176" cy="318"/>
          </p:xfrm>
          <a:graphic>
            <a:graphicData uri="http://schemas.openxmlformats.org/presentationml/2006/ole">
              <mc:AlternateContent xmlns:mc="http://schemas.openxmlformats.org/markup-compatibility/2006">
                <mc:Choice xmlns:v="urn:schemas-microsoft-com:vml" Requires="v">
                  <p:oleObj name="Equation" r:id="rId7" imgW="126720" imgH="228600" progId="Equation.3">
                    <p:embed/>
                  </p:oleObj>
                </mc:Choice>
                <mc:Fallback>
                  <p:oleObj name="Equation" r:id="rId7" imgW="126720" imgH="228600" progId="Equation.3">
                    <p:embed/>
                    <p:pic>
                      <p:nvPicPr>
                        <p:cNvPr id="27651"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3" y="3384"/>
                          <a:ext cx="176" cy="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96" name="Line 20"/>
            <p:cNvSpPr>
              <a:spLocks noChangeShapeType="1"/>
            </p:cNvSpPr>
            <p:nvPr/>
          </p:nvSpPr>
          <p:spPr bwMode="auto">
            <a:xfrm>
              <a:off x="3470" y="3203"/>
              <a:ext cx="0" cy="681"/>
            </a:xfrm>
            <a:prstGeom prst="line">
              <a:avLst/>
            </a:prstGeom>
            <a:noFill/>
            <a:ln w="9525">
              <a:solidFill>
                <a:schemeClr val="tx1"/>
              </a:solidFill>
              <a:round/>
              <a:headEnd type="triangle" w="med" len="med"/>
              <a:tailEnd type="triangle" w="med" len="med"/>
            </a:ln>
          </p:spPr>
          <p:txBody>
            <a:bodyPr/>
            <a:lstStyle/>
            <a:p>
              <a:endParaRPr lang="fr-FR"/>
            </a:p>
          </p:txBody>
        </p:sp>
        <p:sp>
          <p:nvSpPr>
            <p:cNvPr id="27697" name="Text Box 21"/>
            <p:cNvSpPr txBox="1">
              <a:spLocks noChangeArrowheads="1"/>
            </p:cNvSpPr>
            <p:nvPr/>
          </p:nvSpPr>
          <p:spPr bwMode="auto">
            <a:xfrm>
              <a:off x="3003" y="3397"/>
              <a:ext cx="526" cy="231"/>
            </a:xfrm>
            <a:prstGeom prst="rect">
              <a:avLst/>
            </a:prstGeom>
            <a:noFill/>
            <a:ln w="9525">
              <a:noFill/>
              <a:miter lim="800000"/>
              <a:headEnd/>
              <a:tailEnd/>
            </a:ln>
          </p:spPr>
          <p:txBody>
            <a:bodyPr wrap="none">
              <a:spAutoFit/>
            </a:bodyPr>
            <a:lstStyle/>
            <a:p>
              <a:r>
                <a:rPr lang="fr-FR"/>
                <a:t>|ON|/2</a:t>
              </a:r>
            </a:p>
          </p:txBody>
        </p:sp>
        <p:sp>
          <p:nvSpPr>
            <p:cNvPr id="27698" name="Line 22"/>
            <p:cNvSpPr>
              <a:spLocks noChangeShapeType="1"/>
            </p:cNvSpPr>
            <p:nvPr/>
          </p:nvSpPr>
          <p:spPr bwMode="auto">
            <a:xfrm flipH="1">
              <a:off x="3515" y="3874"/>
              <a:ext cx="590" cy="0"/>
            </a:xfrm>
            <a:prstGeom prst="line">
              <a:avLst/>
            </a:prstGeom>
            <a:noFill/>
            <a:ln w="9525">
              <a:solidFill>
                <a:schemeClr val="tx1"/>
              </a:solidFill>
              <a:prstDash val="dash"/>
              <a:round/>
              <a:headEnd/>
              <a:tailEnd/>
            </a:ln>
          </p:spPr>
          <p:txBody>
            <a:bodyPr/>
            <a:lstStyle/>
            <a:p>
              <a:endParaRPr lang="fr-FR"/>
            </a:p>
          </p:txBody>
        </p:sp>
      </p:grpSp>
      <p:sp>
        <p:nvSpPr>
          <p:cNvPr id="27658" name="Line 24"/>
          <p:cNvSpPr>
            <a:spLocks noChangeShapeType="1"/>
          </p:cNvSpPr>
          <p:nvPr/>
        </p:nvSpPr>
        <p:spPr bwMode="auto">
          <a:xfrm>
            <a:off x="5448300" y="3573463"/>
            <a:ext cx="0" cy="3213100"/>
          </a:xfrm>
          <a:prstGeom prst="line">
            <a:avLst/>
          </a:prstGeom>
          <a:noFill/>
          <a:ln w="28575">
            <a:solidFill>
              <a:srgbClr val="FF0000"/>
            </a:solidFill>
            <a:round/>
            <a:headEnd/>
            <a:tailEnd/>
          </a:ln>
        </p:spPr>
        <p:txBody>
          <a:bodyPr/>
          <a:lstStyle/>
          <a:p>
            <a:endParaRPr lang="fr-FR"/>
          </a:p>
        </p:txBody>
      </p:sp>
      <p:sp>
        <p:nvSpPr>
          <p:cNvPr id="27659" name="Text Box 25"/>
          <p:cNvSpPr txBox="1">
            <a:spLocks noChangeArrowheads="1"/>
          </p:cNvSpPr>
          <p:nvPr/>
        </p:nvSpPr>
        <p:spPr bwMode="auto">
          <a:xfrm>
            <a:off x="5499100" y="3736976"/>
            <a:ext cx="2635250" cy="366713"/>
          </a:xfrm>
          <a:prstGeom prst="rect">
            <a:avLst/>
          </a:prstGeom>
          <a:noFill/>
          <a:ln w="9525">
            <a:noFill/>
            <a:miter lim="800000"/>
            <a:headEnd/>
            <a:tailEnd/>
          </a:ln>
        </p:spPr>
        <p:txBody>
          <a:bodyPr wrap="none">
            <a:spAutoFit/>
          </a:bodyPr>
          <a:lstStyle/>
          <a:p>
            <a:r>
              <a:rPr lang="fr-FR" u="sng"/>
              <a:t>Exemple 1</a:t>
            </a:r>
            <a:r>
              <a:rPr lang="fr-FR"/>
              <a:t>: réseau à 1D</a:t>
            </a:r>
          </a:p>
        </p:txBody>
      </p:sp>
      <p:sp>
        <p:nvSpPr>
          <p:cNvPr id="27660" name="Line 26"/>
          <p:cNvSpPr>
            <a:spLocks noChangeShapeType="1"/>
          </p:cNvSpPr>
          <p:nvPr/>
        </p:nvSpPr>
        <p:spPr bwMode="auto">
          <a:xfrm>
            <a:off x="5751513" y="4292600"/>
            <a:ext cx="3382962" cy="0"/>
          </a:xfrm>
          <a:prstGeom prst="line">
            <a:avLst/>
          </a:prstGeom>
          <a:noFill/>
          <a:ln w="9525">
            <a:solidFill>
              <a:schemeClr val="tx1"/>
            </a:solidFill>
            <a:round/>
            <a:headEnd/>
            <a:tailEnd/>
          </a:ln>
        </p:spPr>
        <p:txBody>
          <a:bodyPr/>
          <a:lstStyle/>
          <a:p>
            <a:endParaRPr lang="fr-FR"/>
          </a:p>
        </p:txBody>
      </p:sp>
      <p:sp>
        <p:nvSpPr>
          <p:cNvPr id="27661" name="Oval 27"/>
          <p:cNvSpPr>
            <a:spLocks noChangeArrowheads="1"/>
          </p:cNvSpPr>
          <p:nvPr/>
        </p:nvSpPr>
        <p:spPr bwMode="auto">
          <a:xfrm>
            <a:off x="6096000" y="4264025"/>
            <a:ext cx="71438" cy="71438"/>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62" name="Oval 28"/>
          <p:cNvSpPr>
            <a:spLocks noChangeArrowheads="1"/>
          </p:cNvSpPr>
          <p:nvPr/>
        </p:nvSpPr>
        <p:spPr bwMode="auto">
          <a:xfrm>
            <a:off x="6600825" y="4264025"/>
            <a:ext cx="71438" cy="71438"/>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63" name="Oval 33"/>
          <p:cNvSpPr>
            <a:spLocks noChangeArrowheads="1"/>
          </p:cNvSpPr>
          <p:nvPr/>
        </p:nvSpPr>
        <p:spPr bwMode="auto">
          <a:xfrm>
            <a:off x="7118350" y="4264025"/>
            <a:ext cx="71438" cy="71438"/>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64" name="Oval 34"/>
          <p:cNvSpPr>
            <a:spLocks noChangeArrowheads="1"/>
          </p:cNvSpPr>
          <p:nvPr/>
        </p:nvSpPr>
        <p:spPr bwMode="auto">
          <a:xfrm>
            <a:off x="7623175" y="4264025"/>
            <a:ext cx="71438" cy="71438"/>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65" name="Oval 35"/>
          <p:cNvSpPr>
            <a:spLocks noChangeArrowheads="1"/>
          </p:cNvSpPr>
          <p:nvPr/>
        </p:nvSpPr>
        <p:spPr bwMode="auto">
          <a:xfrm>
            <a:off x="8185150" y="4264025"/>
            <a:ext cx="71438" cy="71438"/>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66" name="Oval 36"/>
          <p:cNvSpPr>
            <a:spLocks noChangeArrowheads="1"/>
          </p:cNvSpPr>
          <p:nvPr/>
        </p:nvSpPr>
        <p:spPr bwMode="auto">
          <a:xfrm>
            <a:off x="8689975" y="4264025"/>
            <a:ext cx="71438" cy="71438"/>
          </a:xfrm>
          <a:prstGeom prst="ellipse">
            <a:avLst/>
          </a:prstGeom>
          <a:solidFill>
            <a:srgbClr val="FF0000"/>
          </a:solidFill>
          <a:ln w="9525">
            <a:solidFill>
              <a:schemeClr val="tx1"/>
            </a:solidFill>
            <a:round/>
            <a:headEnd/>
            <a:tailEnd/>
          </a:ln>
        </p:spPr>
        <p:txBody>
          <a:bodyPr wrap="none" anchor="ctr"/>
          <a:lstStyle/>
          <a:p>
            <a:endParaRPr lang="fr-FR"/>
          </a:p>
        </p:txBody>
      </p:sp>
      <p:sp>
        <p:nvSpPr>
          <p:cNvPr id="27667" name="Line 37"/>
          <p:cNvSpPr>
            <a:spLocks noChangeShapeType="1"/>
          </p:cNvSpPr>
          <p:nvPr/>
        </p:nvSpPr>
        <p:spPr bwMode="auto">
          <a:xfrm>
            <a:off x="6124576" y="4394200"/>
            <a:ext cx="504825" cy="0"/>
          </a:xfrm>
          <a:prstGeom prst="line">
            <a:avLst/>
          </a:prstGeom>
          <a:noFill/>
          <a:ln w="9525">
            <a:solidFill>
              <a:srgbClr val="FF0000"/>
            </a:solidFill>
            <a:round/>
            <a:headEnd type="arrow" w="med" len="med"/>
            <a:tailEnd type="arrow" w="med" len="med"/>
          </a:ln>
        </p:spPr>
        <p:txBody>
          <a:bodyPr/>
          <a:lstStyle/>
          <a:p>
            <a:endParaRPr lang="fr-FR"/>
          </a:p>
        </p:txBody>
      </p:sp>
      <p:sp>
        <p:nvSpPr>
          <p:cNvPr id="27668" name="Line 38"/>
          <p:cNvSpPr>
            <a:spLocks noChangeShapeType="1"/>
          </p:cNvSpPr>
          <p:nvPr/>
        </p:nvSpPr>
        <p:spPr bwMode="auto">
          <a:xfrm>
            <a:off x="5751513" y="5013325"/>
            <a:ext cx="3382962" cy="0"/>
          </a:xfrm>
          <a:prstGeom prst="line">
            <a:avLst/>
          </a:prstGeom>
          <a:noFill/>
          <a:ln w="9525">
            <a:solidFill>
              <a:schemeClr val="tx1"/>
            </a:solidFill>
            <a:round/>
            <a:headEnd/>
            <a:tailEnd/>
          </a:ln>
        </p:spPr>
        <p:txBody>
          <a:bodyPr/>
          <a:lstStyle/>
          <a:p>
            <a:endParaRPr lang="fr-FR"/>
          </a:p>
        </p:txBody>
      </p:sp>
      <p:sp>
        <p:nvSpPr>
          <p:cNvPr id="27669" name="Text Box 39"/>
          <p:cNvSpPr txBox="1">
            <a:spLocks noChangeArrowheads="1"/>
          </p:cNvSpPr>
          <p:nvPr/>
        </p:nvSpPr>
        <p:spPr bwMode="auto">
          <a:xfrm>
            <a:off x="6219825" y="4327526"/>
            <a:ext cx="311150" cy="366713"/>
          </a:xfrm>
          <a:prstGeom prst="rect">
            <a:avLst/>
          </a:prstGeom>
          <a:noFill/>
          <a:ln w="9525">
            <a:noFill/>
            <a:miter lim="800000"/>
            <a:headEnd/>
            <a:tailEnd/>
          </a:ln>
        </p:spPr>
        <p:txBody>
          <a:bodyPr wrap="none">
            <a:spAutoFit/>
          </a:bodyPr>
          <a:lstStyle/>
          <a:p>
            <a:r>
              <a:rPr lang="fr-FR">
                <a:solidFill>
                  <a:srgbClr val="FF0000"/>
                </a:solidFill>
              </a:rPr>
              <a:t>a</a:t>
            </a:r>
          </a:p>
        </p:txBody>
      </p:sp>
      <p:sp>
        <p:nvSpPr>
          <p:cNvPr id="27670" name="Oval 40"/>
          <p:cNvSpPr>
            <a:spLocks noChangeArrowheads="1"/>
          </p:cNvSpPr>
          <p:nvPr/>
        </p:nvSpPr>
        <p:spPr bwMode="auto">
          <a:xfrm>
            <a:off x="6096000" y="4970464"/>
            <a:ext cx="71438" cy="73025"/>
          </a:xfrm>
          <a:prstGeom prst="ellipse">
            <a:avLst/>
          </a:prstGeom>
          <a:solidFill>
            <a:srgbClr val="000099"/>
          </a:solidFill>
          <a:ln w="9525">
            <a:solidFill>
              <a:schemeClr val="tx1"/>
            </a:solidFill>
            <a:round/>
            <a:headEnd/>
            <a:tailEnd/>
          </a:ln>
        </p:spPr>
        <p:txBody>
          <a:bodyPr wrap="none" anchor="ctr"/>
          <a:lstStyle/>
          <a:p>
            <a:endParaRPr lang="fr-FR"/>
          </a:p>
        </p:txBody>
      </p:sp>
      <p:sp>
        <p:nvSpPr>
          <p:cNvPr id="27671" name="Oval 43"/>
          <p:cNvSpPr>
            <a:spLocks noChangeArrowheads="1"/>
          </p:cNvSpPr>
          <p:nvPr/>
        </p:nvSpPr>
        <p:spPr bwMode="auto">
          <a:xfrm>
            <a:off x="7508875" y="4984751"/>
            <a:ext cx="71438" cy="73025"/>
          </a:xfrm>
          <a:prstGeom prst="ellipse">
            <a:avLst/>
          </a:prstGeom>
          <a:solidFill>
            <a:srgbClr val="000099"/>
          </a:solidFill>
          <a:ln w="9525">
            <a:solidFill>
              <a:schemeClr val="tx1"/>
            </a:solidFill>
            <a:round/>
            <a:headEnd/>
            <a:tailEnd/>
          </a:ln>
        </p:spPr>
        <p:txBody>
          <a:bodyPr wrap="none" anchor="ctr"/>
          <a:lstStyle/>
          <a:p>
            <a:endParaRPr lang="fr-FR"/>
          </a:p>
        </p:txBody>
      </p:sp>
      <p:sp>
        <p:nvSpPr>
          <p:cNvPr id="27672" name="Oval 44"/>
          <p:cNvSpPr>
            <a:spLocks noChangeArrowheads="1"/>
          </p:cNvSpPr>
          <p:nvPr/>
        </p:nvSpPr>
        <p:spPr bwMode="auto">
          <a:xfrm>
            <a:off x="7505700" y="4984751"/>
            <a:ext cx="71438" cy="73025"/>
          </a:xfrm>
          <a:prstGeom prst="ellipse">
            <a:avLst/>
          </a:prstGeom>
          <a:solidFill>
            <a:srgbClr val="000099"/>
          </a:solidFill>
          <a:ln w="9525">
            <a:solidFill>
              <a:schemeClr val="tx1"/>
            </a:solidFill>
            <a:round/>
            <a:headEnd/>
            <a:tailEnd/>
          </a:ln>
        </p:spPr>
        <p:txBody>
          <a:bodyPr wrap="none" anchor="ctr"/>
          <a:lstStyle/>
          <a:p>
            <a:endParaRPr lang="fr-FR"/>
          </a:p>
        </p:txBody>
      </p:sp>
      <p:sp>
        <p:nvSpPr>
          <p:cNvPr id="27673" name="Text Box 46"/>
          <p:cNvSpPr txBox="1">
            <a:spLocks noChangeArrowheads="1"/>
          </p:cNvSpPr>
          <p:nvPr/>
        </p:nvSpPr>
        <p:spPr bwMode="auto">
          <a:xfrm>
            <a:off x="5975351" y="5040313"/>
            <a:ext cx="322263" cy="304800"/>
          </a:xfrm>
          <a:prstGeom prst="rect">
            <a:avLst/>
          </a:prstGeom>
          <a:noFill/>
          <a:ln w="9525">
            <a:noFill/>
            <a:miter lim="800000"/>
            <a:headEnd/>
            <a:tailEnd/>
          </a:ln>
        </p:spPr>
        <p:txBody>
          <a:bodyPr wrap="none">
            <a:spAutoFit/>
          </a:bodyPr>
          <a:lstStyle/>
          <a:p>
            <a:r>
              <a:rPr lang="fr-FR" sz="1400"/>
              <a:t>O</a:t>
            </a:r>
          </a:p>
        </p:txBody>
      </p:sp>
      <p:sp>
        <p:nvSpPr>
          <p:cNvPr id="27674" name="Text Box 47"/>
          <p:cNvSpPr txBox="1">
            <a:spLocks noChangeArrowheads="1"/>
          </p:cNvSpPr>
          <p:nvPr/>
        </p:nvSpPr>
        <p:spPr bwMode="auto">
          <a:xfrm>
            <a:off x="7367589" y="5084763"/>
            <a:ext cx="312737" cy="304800"/>
          </a:xfrm>
          <a:prstGeom prst="rect">
            <a:avLst/>
          </a:prstGeom>
          <a:noFill/>
          <a:ln w="9525">
            <a:noFill/>
            <a:miter lim="800000"/>
            <a:headEnd/>
            <a:tailEnd/>
          </a:ln>
        </p:spPr>
        <p:txBody>
          <a:bodyPr wrap="none">
            <a:spAutoFit/>
          </a:bodyPr>
          <a:lstStyle/>
          <a:p>
            <a:r>
              <a:rPr lang="fr-FR" sz="1400"/>
              <a:t>N</a:t>
            </a:r>
          </a:p>
        </p:txBody>
      </p:sp>
      <p:sp>
        <p:nvSpPr>
          <p:cNvPr id="27675" name="Oval 48"/>
          <p:cNvSpPr>
            <a:spLocks noChangeArrowheads="1"/>
          </p:cNvSpPr>
          <p:nvPr/>
        </p:nvSpPr>
        <p:spPr bwMode="auto">
          <a:xfrm>
            <a:off x="7508875" y="4984751"/>
            <a:ext cx="71438" cy="73025"/>
          </a:xfrm>
          <a:prstGeom prst="ellipse">
            <a:avLst/>
          </a:prstGeom>
          <a:solidFill>
            <a:srgbClr val="000099"/>
          </a:solidFill>
          <a:ln w="9525">
            <a:solidFill>
              <a:schemeClr val="tx1"/>
            </a:solidFill>
            <a:round/>
            <a:headEnd/>
            <a:tailEnd/>
          </a:ln>
        </p:spPr>
        <p:txBody>
          <a:bodyPr wrap="none" anchor="ctr"/>
          <a:lstStyle/>
          <a:p>
            <a:endParaRPr lang="fr-FR"/>
          </a:p>
        </p:txBody>
      </p:sp>
      <p:sp>
        <p:nvSpPr>
          <p:cNvPr id="27676" name="Oval 49"/>
          <p:cNvSpPr>
            <a:spLocks noChangeArrowheads="1"/>
          </p:cNvSpPr>
          <p:nvPr/>
        </p:nvSpPr>
        <p:spPr bwMode="auto">
          <a:xfrm>
            <a:off x="8921750" y="4999039"/>
            <a:ext cx="71438" cy="73025"/>
          </a:xfrm>
          <a:prstGeom prst="ellipse">
            <a:avLst/>
          </a:prstGeom>
          <a:solidFill>
            <a:srgbClr val="000099"/>
          </a:solidFill>
          <a:ln w="9525">
            <a:solidFill>
              <a:schemeClr val="tx1"/>
            </a:solidFill>
            <a:round/>
            <a:headEnd/>
            <a:tailEnd/>
          </a:ln>
        </p:spPr>
        <p:txBody>
          <a:bodyPr wrap="none" anchor="ctr"/>
          <a:lstStyle/>
          <a:p>
            <a:endParaRPr lang="fr-FR"/>
          </a:p>
        </p:txBody>
      </p:sp>
      <p:sp>
        <p:nvSpPr>
          <p:cNvPr id="27677" name="Oval 50"/>
          <p:cNvSpPr>
            <a:spLocks noChangeArrowheads="1"/>
          </p:cNvSpPr>
          <p:nvPr/>
        </p:nvSpPr>
        <p:spPr bwMode="auto">
          <a:xfrm>
            <a:off x="8918575" y="4984751"/>
            <a:ext cx="71438" cy="73025"/>
          </a:xfrm>
          <a:prstGeom prst="ellipse">
            <a:avLst/>
          </a:prstGeom>
          <a:solidFill>
            <a:srgbClr val="000099"/>
          </a:solidFill>
          <a:ln w="9525">
            <a:solidFill>
              <a:schemeClr val="tx1"/>
            </a:solidFill>
            <a:round/>
            <a:headEnd/>
            <a:tailEnd/>
          </a:ln>
        </p:spPr>
        <p:txBody>
          <a:bodyPr wrap="none" anchor="ctr"/>
          <a:lstStyle/>
          <a:p>
            <a:endParaRPr lang="fr-FR"/>
          </a:p>
        </p:txBody>
      </p:sp>
      <p:sp>
        <p:nvSpPr>
          <p:cNvPr id="27678" name="Line 51"/>
          <p:cNvSpPr>
            <a:spLocks noChangeShapeType="1"/>
          </p:cNvSpPr>
          <p:nvPr/>
        </p:nvSpPr>
        <p:spPr bwMode="auto">
          <a:xfrm>
            <a:off x="6816725" y="4652963"/>
            <a:ext cx="0" cy="792162"/>
          </a:xfrm>
          <a:prstGeom prst="line">
            <a:avLst/>
          </a:prstGeom>
          <a:noFill/>
          <a:ln w="9525">
            <a:solidFill>
              <a:schemeClr val="tx1"/>
            </a:solidFill>
            <a:prstDash val="dash"/>
            <a:round/>
            <a:headEnd/>
            <a:tailEnd/>
          </a:ln>
        </p:spPr>
        <p:txBody>
          <a:bodyPr/>
          <a:lstStyle/>
          <a:p>
            <a:endParaRPr lang="fr-FR"/>
          </a:p>
        </p:txBody>
      </p:sp>
      <p:sp>
        <p:nvSpPr>
          <p:cNvPr id="27679" name="Text Box 52"/>
          <p:cNvSpPr txBox="1">
            <a:spLocks noChangeArrowheads="1"/>
          </p:cNvSpPr>
          <p:nvPr/>
        </p:nvSpPr>
        <p:spPr bwMode="auto">
          <a:xfrm>
            <a:off x="6981826" y="4508501"/>
            <a:ext cx="627063" cy="366713"/>
          </a:xfrm>
          <a:prstGeom prst="rect">
            <a:avLst/>
          </a:prstGeom>
          <a:noFill/>
          <a:ln w="9525">
            <a:noFill/>
            <a:miter lim="800000"/>
            <a:headEnd/>
            <a:tailEnd/>
          </a:ln>
        </p:spPr>
        <p:txBody>
          <a:bodyPr wrap="none">
            <a:spAutoFit/>
          </a:bodyPr>
          <a:lstStyle/>
          <a:p>
            <a:r>
              <a:rPr lang="fr-FR"/>
              <a:t>2</a:t>
            </a:r>
            <a:r>
              <a:rPr lang="fr-FR">
                <a:latin typeface="Symbol" pitchFamily="18" charset="2"/>
              </a:rPr>
              <a:t>p/</a:t>
            </a:r>
            <a:r>
              <a:rPr lang="fr-FR"/>
              <a:t>a</a:t>
            </a:r>
          </a:p>
        </p:txBody>
      </p:sp>
      <p:sp>
        <p:nvSpPr>
          <p:cNvPr id="27680" name="Line 53"/>
          <p:cNvSpPr>
            <a:spLocks noChangeShapeType="1"/>
          </p:cNvSpPr>
          <p:nvPr/>
        </p:nvSpPr>
        <p:spPr bwMode="auto">
          <a:xfrm>
            <a:off x="6124576" y="4868863"/>
            <a:ext cx="1439863" cy="0"/>
          </a:xfrm>
          <a:prstGeom prst="line">
            <a:avLst/>
          </a:prstGeom>
          <a:noFill/>
          <a:ln w="9525">
            <a:solidFill>
              <a:schemeClr val="tx1"/>
            </a:solidFill>
            <a:round/>
            <a:headEnd type="arrow" w="med" len="med"/>
            <a:tailEnd type="arrow" w="med" len="med"/>
          </a:ln>
        </p:spPr>
        <p:txBody>
          <a:bodyPr/>
          <a:lstStyle/>
          <a:p>
            <a:endParaRPr lang="fr-FR"/>
          </a:p>
        </p:txBody>
      </p:sp>
      <p:sp>
        <p:nvSpPr>
          <p:cNvPr id="126006" name="Text Box 54"/>
          <p:cNvSpPr txBox="1">
            <a:spLocks noChangeArrowheads="1"/>
          </p:cNvSpPr>
          <p:nvPr/>
        </p:nvSpPr>
        <p:spPr bwMode="auto">
          <a:xfrm>
            <a:off x="5788026" y="5389564"/>
            <a:ext cx="4879975" cy="1190625"/>
          </a:xfrm>
          <a:prstGeom prst="rect">
            <a:avLst/>
          </a:prstGeom>
          <a:noFill/>
          <a:ln w="9525">
            <a:noFill/>
            <a:miter lim="800000"/>
            <a:headEnd/>
            <a:tailEnd/>
          </a:ln>
          <a:effectLst/>
        </p:spPr>
        <p:txBody>
          <a:bodyPr>
            <a:spAutoFit/>
          </a:bodyPr>
          <a:lstStyle/>
          <a:p>
            <a:pPr>
              <a:buFontTx/>
              <a:buChar char="•"/>
              <a:defRPr/>
            </a:pPr>
            <a:r>
              <a:rPr lang="fr-FR"/>
              <a:t> si –</a:t>
            </a:r>
            <a:r>
              <a:rPr lang="fr-FR">
                <a:latin typeface="Symbol" pitchFamily="18" charset="2"/>
              </a:rPr>
              <a:t>p/</a:t>
            </a:r>
            <a:r>
              <a:rPr lang="fr-FR"/>
              <a:t>a &lt; </a:t>
            </a:r>
            <a:r>
              <a:rPr lang="fr-FR" i="1"/>
              <a:t>k</a:t>
            </a:r>
            <a:r>
              <a:rPr lang="fr-FR"/>
              <a:t> &lt; </a:t>
            </a:r>
            <a:r>
              <a:rPr lang="fr-FR">
                <a:latin typeface="Symbol" pitchFamily="18" charset="2"/>
              </a:rPr>
              <a:t>p</a:t>
            </a:r>
            <a:r>
              <a:rPr lang="fr-FR"/>
              <a:t>/a, l’onde n’est pas diffractée. On est dans la première zone de Brillouin</a:t>
            </a:r>
          </a:p>
          <a:p>
            <a:pPr>
              <a:buFontTx/>
              <a:buChar char="•"/>
              <a:defRPr/>
            </a:pPr>
            <a:r>
              <a:rPr lang="fr-FR"/>
              <a:t> si k = </a:t>
            </a:r>
            <a:r>
              <a:rPr lang="en-US">
                <a:cs typeface="Arial" charset="0"/>
              </a:rPr>
              <a:t>± </a:t>
            </a:r>
            <a:r>
              <a:rPr lang="fr-FR">
                <a:latin typeface="Symbol" pitchFamily="18" charset="2"/>
              </a:rPr>
              <a:t>p</a:t>
            </a:r>
            <a:r>
              <a:rPr lang="fr-FR"/>
              <a:t>/a, il y a diffraction,</a:t>
            </a:r>
            <a:r>
              <a:rPr lang="fr-FR">
                <a:sym typeface="Wingdings" pitchFamily="2" charset="2"/>
              </a:rPr>
              <a:t> </a:t>
            </a:r>
            <a:r>
              <a:rPr lang="fr-FR" i="1">
                <a:sym typeface="Wingdings" pitchFamily="2" charset="2"/>
              </a:rPr>
              <a:t>k</a:t>
            </a:r>
            <a:r>
              <a:rPr lang="fr-FR">
                <a:sym typeface="Wingdings" pitchFamily="2" charset="2"/>
              </a:rPr>
              <a:t> est en bord de </a:t>
            </a:r>
            <a:r>
              <a:rPr lang="fr-FR" b="1" i="1" u="sng">
                <a:solidFill>
                  <a:srgbClr val="FF0000"/>
                </a:solidFill>
                <a:effectLst>
                  <a:outerShdw blurRad="38100" dist="38100" dir="2700000" algn="tl">
                    <a:srgbClr val="C0C0C0"/>
                  </a:outerShdw>
                </a:effectLst>
                <a:sym typeface="Wingdings" pitchFamily="2" charset="2"/>
              </a:rPr>
              <a:t>zone de Brillouin</a:t>
            </a:r>
            <a:endParaRPr lang="en-US" b="1" i="1" u="sng">
              <a:solidFill>
                <a:srgbClr val="FF0000"/>
              </a:solidFill>
              <a:effectLst>
                <a:outerShdw blurRad="38100" dist="38100" dir="2700000" algn="tl">
                  <a:srgbClr val="C0C0C0"/>
                </a:outerShdw>
              </a:effectLst>
            </a:endParaRPr>
          </a:p>
        </p:txBody>
      </p:sp>
      <p:sp>
        <p:nvSpPr>
          <p:cNvPr id="27682" name="Text Box 55"/>
          <p:cNvSpPr txBox="1">
            <a:spLocks noChangeArrowheads="1"/>
          </p:cNvSpPr>
          <p:nvPr/>
        </p:nvSpPr>
        <p:spPr bwMode="auto">
          <a:xfrm>
            <a:off x="9317038" y="4097338"/>
            <a:ext cx="514350" cy="366712"/>
          </a:xfrm>
          <a:prstGeom prst="rect">
            <a:avLst/>
          </a:prstGeom>
          <a:noFill/>
          <a:ln w="9525">
            <a:noFill/>
            <a:miter lim="800000"/>
            <a:headEnd/>
            <a:tailEnd/>
          </a:ln>
        </p:spPr>
        <p:txBody>
          <a:bodyPr wrap="none">
            <a:spAutoFit/>
          </a:bodyPr>
          <a:lstStyle/>
          <a:p>
            <a:r>
              <a:rPr lang="fr-FR"/>
              <a:t>RD</a:t>
            </a:r>
          </a:p>
        </p:txBody>
      </p:sp>
      <p:sp>
        <p:nvSpPr>
          <p:cNvPr id="27683" name="Text Box 56"/>
          <p:cNvSpPr txBox="1">
            <a:spLocks noChangeArrowheads="1"/>
          </p:cNvSpPr>
          <p:nvPr/>
        </p:nvSpPr>
        <p:spPr bwMode="auto">
          <a:xfrm>
            <a:off x="9317038" y="4745038"/>
            <a:ext cx="514350" cy="366712"/>
          </a:xfrm>
          <a:prstGeom prst="rect">
            <a:avLst/>
          </a:prstGeom>
          <a:noFill/>
          <a:ln w="9525">
            <a:noFill/>
            <a:miter lim="800000"/>
            <a:headEnd/>
            <a:tailEnd/>
          </a:ln>
        </p:spPr>
        <p:txBody>
          <a:bodyPr wrap="none">
            <a:spAutoFit/>
          </a:bodyPr>
          <a:lstStyle/>
          <a:p>
            <a:r>
              <a:rPr lang="fr-FR"/>
              <a:t>RR</a:t>
            </a:r>
          </a:p>
        </p:txBody>
      </p:sp>
      <p:sp>
        <p:nvSpPr>
          <p:cNvPr id="27684" name="Oval 57"/>
          <p:cNvSpPr>
            <a:spLocks noChangeArrowheads="1"/>
          </p:cNvSpPr>
          <p:nvPr/>
        </p:nvSpPr>
        <p:spPr bwMode="auto">
          <a:xfrm>
            <a:off x="3543300" y="3984626"/>
            <a:ext cx="95250" cy="92075"/>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27685" name="Oval 58"/>
          <p:cNvSpPr>
            <a:spLocks noChangeArrowheads="1"/>
          </p:cNvSpPr>
          <p:nvPr/>
        </p:nvSpPr>
        <p:spPr bwMode="auto">
          <a:xfrm>
            <a:off x="1774825" y="260351"/>
            <a:ext cx="431800" cy="404813"/>
          </a:xfrm>
          <a:prstGeom prst="ellipse">
            <a:avLst/>
          </a:prstGeom>
          <a:solidFill>
            <a:srgbClr val="33CC33"/>
          </a:solidFill>
          <a:ln w="9525">
            <a:solidFill>
              <a:schemeClr val="tx1"/>
            </a:solidFill>
            <a:round/>
            <a:headEnd/>
            <a:tailEnd/>
          </a:ln>
        </p:spPr>
        <p:txBody>
          <a:bodyPr wrap="none" anchor="ctr"/>
          <a:lstStyle/>
          <a:p>
            <a:endParaRPr 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2" name="Rectangle 2"/>
          <p:cNvSpPr>
            <a:spLocks noGrp="1" noChangeArrowheads="1"/>
          </p:cNvSpPr>
          <p:nvPr>
            <p:ph type="title"/>
          </p:nvPr>
        </p:nvSpPr>
        <p:spPr/>
        <p:txBody>
          <a:bodyPr/>
          <a:lstStyle/>
          <a:p>
            <a:pPr eaLnBrk="1" hangingPunct="1"/>
            <a:r>
              <a:rPr lang="fr-FR"/>
              <a:t>Loi de Bragg / zone de Brillouin</a:t>
            </a:r>
          </a:p>
        </p:txBody>
      </p:sp>
      <p:sp>
        <p:nvSpPr>
          <p:cNvPr id="28683" name="Rectangle 3"/>
          <p:cNvSpPr>
            <a:spLocks noGrp="1" noChangeArrowheads="1"/>
          </p:cNvSpPr>
          <p:nvPr>
            <p:ph idx="1"/>
          </p:nvPr>
        </p:nvSpPr>
        <p:spPr/>
        <p:txBody>
          <a:bodyPr/>
          <a:lstStyle/>
          <a:p>
            <a:pPr eaLnBrk="1" hangingPunct="1"/>
            <a:r>
              <a:rPr lang="fr-FR" u="sng"/>
              <a:t>Exemple 2</a:t>
            </a:r>
            <a:r>
              <a:rPr lang="fr-FR"/>
              <a:t>: réseau à 2 dimensions</a:t>
            </a:r>
          </a:p>
        </p:txBody>
      </p:sp>
      <p:sp>
        <p:nvSpPr>
          <p:cNvPr id="28678" name="Espace réservé du numéro de diapositive 5"/>
          <p:cNvSpPr>
            <a:spLocks noGrp="1"/>
          </p:cNvSpPr>
          <p:nvPr>
            <p:ph type="sldNum" sz="quarter" idx="12"/>
          </p:nvPr>
        </p:nvSpPr>
        <p:spPr>
          <a:noFill/>
        </p:spPr>
        <p:txBody>
          <a:bodyPr/>
          <a:lstStyle/>
          <a:p>
            <a:fld id="{980D8637-03C2-4BEE-8CC3-3E317CC15992}" type="slidenum">
              <a:rPr lang="fr-FR" altLang="en-US"/>
              <a:pPr/>
              <a:t>56</a:t>
            </a:fld>
            <a:endParaRPr lang="fr-FR" altLang="en-US"/>
          </a:p>
        </p:txBody>
      </p:sp>
      <p:sp>
        <p:nvSpPr>
          <p:cNvPr id="28679" name="Freeform 120"/>
          <p:cNvSpPr>
            <a:spLocks/>
          </p:cNvSpPr>
          <p:nvPr/>
        </p:nvSpPr>
        <p:spPr bwMode="auto">
          <a:xfrm>
            <a:off x="5232400" y="4956176"/>
            <a:ext cx="1295400" cy="798513"/>
          </a:xfrm>
          <a:custGeom>
            <a:avLst/>
            <a:gdLst>
              <a:gd name="T0" fmla="*/ 90 w 816"/>
              <a:gd name="T1" fmla="*/ 0 h 544"/>
              <a:gd name="T2" fmla="*/ 0 w 816"/>
              <a:gd name="T3" fmla="*/ 408 h 544"/>
              <a:gd name="T4" fmla="*/ 90 w 816"/>
              <a:gd name="T5" fmla="*/ 544 h 544"/>
              <a:gd name="T6" fmla="*/ 725 w 816"/>
              <a:gd name="T7" fmla="*/ 544 h 544"/>
              <a:gd name="T8" fmla="*/ 816 w 816"/>
              <a:gd name="T9" fmla="*/ 226 h 544"/>
              <a:gd name="T10" fmla="*/ 680 w 816"/>
              <a:gd name="T11" fmla="*/ 0 h 544"/>
              <a:gd name="T12" fmla="*/ 90 w 816"/>
              <a:gd name="T13" fmla="*/ 0 h 544"/>
              <a:gd name="T14" fmla="*/ 0 60000 65536"/>
              <a:gd name="T15" fmla="*/ 0 60000 65536"/>
              <a:gd name="T16" fmla="*/ 0 60000 65536"/>
              <a:gd name="T17" fmla="*/ 0 60000 65536"/>
              <a:gd name="T18" fmla="*/ 0 60000 65536"/>
              <a:gd name="T19" fmla="*/ 0 60000 65536"/>
              <a:gd name="T20" fmla="*/ 0 60000 65536"/>
              <a:gd name="T21" fmla="*/ 0 w 816"/>
              <a:gd name="T22" fmla="*/ 0 h 544"/>
              <a:gd name="T23" fmla="*/ 816 w 816"/>
              <a:gd name="T24" fmla="*/ 544 h 5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544">
                <a:moveTo>
                  <a:pt x="90" y="0"/>
                </a:moveTo>
                <a:lnTo>
                  <a:pt x="0" y="408"/>
                </a:lnTo>
                <a:lnTo>
                  <a:pt x="90" y="544"/>
                </a:lnTo>
                <a:lnTo>
                  <a:pt x="725" y="544"/>
                </a:lnTo>
                <a:lnTo>
                  <a:pt x="816" y="226"/>
                </a:lnTo>
                <a:lnTo>
                  <a:pt x="680" y="0"/>
                </a:lnTo>
                <a:lnTo>
                  <a:pt x="90" y="0"/>
                </a:lnTo>
                <a:close/>
              </a:path>
            </a:pathLst>
          </a:custGeom>
          <a:solidFill>
            <a:schemeClr val="tx2">
              <a:lumMod val="20000"/>
              <a:lumOff val="80000"/>
            </a:schemeClr>
          </a:solidFill>
          <a:ln w="9525">
            <a:solidFill>
              <a:schemeClr val="tx1"/>
            </a:solidFill>
            <a:round/>
            <a:headEnd/>
            <a:tailEnd/>
          </a:ln>
        </p:spPr>
        <p:txBody>
          <a:bodyPr/>
          <a:lstStyle/>
          <a:p>
            <a:endParaRPr lang="fr-FR"/>
          </a:p>
        </p:txBody>
      </p:sp>
      <p:sp>
        <p:nvSpPr>
          <p:cNvPr id="28680" name="Line 99"/>
          <p:cNvSpPr>
            <a:spLocks noChangeShapeType="1"/>
          </p:cNvSpPr>
          <p:nvPr/>
        </p:nvSpPr>
        <p:spPr bwMode="auto">
          <a:xfrm>
            <a:off x="4727575" y="4221163"/>
            <a:ext cx="2305050" cy="2303462"/>
          </a:xfrm>
          <a:prstGeom prst="line">
            <a:avLst/>
          </a:prstGeom>
          <a:noFill/>
          <a:ln w="9525">
            <a:solidFill>
              <a:schemeClr val="tx1"/>
            </a:solidFill>
            <a:prstDash val="lgDash"/>
            <a:round/>
            <a:headEnd/>
            <a:tailEnd/>
          </a:ln>
        </p:spPr>
        <p:txBody>
          <a:bodyPr/>
          <a:lstStyle/>
          <a:p>
            <a:endParaRPr lang="fr-FR"/>
          </a:p>
        </p:txBody>
      </p:sp>
      <p:sp>
        <p:nvSpPr>
          <p:cNvPr id="28681" name="Line 100"/>
          <p:cNvSpPr>
            <a:spLocks noChangeShapeType="1"/>
          </p:cNvSpPr>
          <p:nvPr/>
        </p:nvSpPr>
        <p:spPr bwMode="auto">
          <a:xfrm flipV="1">
            <a:off x="4727575" y="4797426"/>
            <a:ext cx="2305050" cy="1152525"/>
          </a:xfrm>
          <a:prstGeom prst="line">
            <a:avLst/>
          </a:prstGeom>
          <a:noFill/>
          <a:ln w="9525">
            <a:solidFill>
              <a:schemeClr val="tx1"/>
            </a:solidFill>
            <a:prstDash val="lgDash"/>
            <a:round/>
            <a:headEnd/>
            <a:tailEnd/>
          </a:ln>
        </p:spPr>
        <p:txBody>
          <a:bodyPr/>
          <a:lstStyle/>
          <a:p>
            <a:endParaRPr lang="fr-FR"/>
          </a:p>
        </p:txBody>
      </p:sp>
      <p:sp>
        <p:nvSpPr>
          <p:cNvPr id="28684" name="Line 4"/>
          <p:cNvSpPr>
            <a:spLocks noChangeShapeType="1"/>
          </p:cNvSpPr>
          <p:nvPr/>
        </p:nvSpPr>
        <p:spPr bwMode="auto">
          <a:xfrm>
            <a:off x="2424114" y="3500438"/>
            <a:ext cx="2124075" cy="0"/>
          </a:xfrm>
          <a:prstGeom prst="line">
            <a:avLst/>
          </a:prstGeom>
          <a:noFill/>
          <a:ln w="9525">
            <a:solidFill>
              <a:schemeClr val="tx1"/>
            </a:solidFill>
            <a:round/>
            <a:headEnd/>
            <a:tailEnd type="triangle" w="med" len="med"/>
          </a:ln>
        </p:spPr>
        <p:txBody>
          <a:bodyPr/>
          <a:lstStyle/>
          <a:p>
            <a:endParaRPr lang="fr-FR"/>
          </a:p>
        </p:txBody>
      </p:sp>
      <p:grpSp>
        <p:nvGrpSpPr>
          <p:cNvPr id="28685" name="Group 111"/>
          <p:cNvGrpSpPr>
            <a:grpSpLocks/>
          </p:cNvGrpSpPr>
          <p:nvPr/>
        </p:nvGrpSpPr>
        <p:grpSpPr bwMode="auto">
          <a:xfrm rot="20294679">
            <a:off x="2438401" y="2320926"/>
            <a:ext cx="792163" cy="1439863"/>
            <a:chOff x="703" y="1480"/>
            <a:chExt cx="499" cy="907"/>
          </a:xfrm>
        </p:grpSpPr>
        <p:sp>
          <p:nvSpPr>
            <p:cNvPr id="28729" name="Line 5"/>
            <p:cNvSpPr>
              <a:spLocks noChangeShapeType="1"/>
            </p:cNvSpPr>
            <p:nvPr/>
          </p:nvSpPr>
          <p:spPr bwMode="auto">
            <a:xfrm flipV="1">
              <a:off x="703" y="1480"/>
              <a:ext cx="499" cy="907"/>
            </a:xfrm>
            <a:prstGeom prst="line">
              <a:avLst/>
            </a:prstGeom>
            <a:noFill/>
            <a:ln w="9525">
              <a:solidFill>
                <a:schemeClr val="tx1"/>
              </a:solidFill>
              <a:round/>
              <a:headEnd/>
              <a:tailEnd type="triangle" w="med" len="med"/>
            </a:ln>
          </p:spPr>
          <p:txBody>
            <a:bodyPr/>
            <a:lstStyle/>
            <a:p>
              <a:endParaRPr lang="fr-FR"/>
            </a:p>
          </p:txBody>
        </p:sp>
        <p:sp>
          <p:nvSpPr>
            <p:cNvPr id="28730" name="Line 6"/>
            <p:cNvSpPr>
              <a:spLocks noChangeShapeType="1"/>
            </p:cNvSpPr>
            <p:nvPr/>
          </p:nvSpPr>
          <p:spPr bwMode="auto">
            <a:xfrm flipV="1">
              <a:off x="802" y="1888"/>
              <a:ext cx="182" cy="317"/>
            </a:xfrm>
            <a:prstGeom prst="line">
              <a:avLst/>
            </a:prstGeom>
            <a:noFill/>
            <a:ln w="28575">
              <a:solidFill>
                <a:srgbClr val="FF0000"/>
              </a:solidFill>
              <a:round/>
              <a:headEnd/>
              <a:tailEnd type="triangle" w="med" len="med"/>
            </a:ln>
          </p:spPr>
          <p:txBody>
            <a:bodyPr/>
            <a:lstStyle/>
            <a:p>
              <a:endParaRPr lang="fr-FR"/>
            </a:p>
          </p:txBody>
        </p:sp>
      </p:grpSp>
      <p:sp>
        <p:nvSpPr>
          <p:cNvPr id="28686" name="Line 7"/>
          <p:cNvSpPr>
            <a:spLocks noChangeShapeType="1"/>
          </p:cNvSpPr>
          <p:nvPr/>
        </p:nvSpPr>
        <p:spPr bwMode="auto">
          <a:xfrm flipV="1">
            <a:off x="2782889" y="3500438"/>
            <a:ext cx="490537" cy="0"/>
          </a:xfrm>
          <a:prstGeom prst="line">
            <a:avLst/>
          </a:prstGeom>
          <a:noFill/>
          <a:ln w="28575">
            <a:solidFill>
              <a:srgbClr val="FF0000"/>
            </a:solidFill>
            <a:round/>
            <a:headEnd/>
            <a:tailEnd type="triangle" w="med" len="med"/>
          </a:ln>
        </p:spPr>
        <p:txBody>
          <a:bodyPr/>
          <a:lstStyle/>
          <a:p>
            <a:endParaRPr lang="fr-FR"/>
          </a:p>
        </p:txBody>
      </p:sp>
      <p:graphicFrame>
        <p:nvGraphicFramePr>
          <p:cNvPr id="28674" name="Object 8"/>
          <p:cNvGraphicFramePr>
            <a:graphicFrameLocks noChangeAspect="1"/>
          </p:cNvGraphicFramePr>
          <p:nvPr/>
        </p:nvGraphicFramePr>
        <p:xfrm>
          <a:off x="2424113" y="2924175"/>
          <a:ext cx="323850" cy="431800"/>
        </p:xfrm>
        <a:graphic>
          <a:graphicData uri="http://schemas.openxmlformats.org/presentationml/2006/ole">
            <mc:AlternateContent xmlns:mc="http://schemas.openxmlformats.org/markup-compatibility/2006">
              <mc:Choice xmlns:v="urn:schemas-microsoft-com:vml" Requires="v">
                <p:oleObj name="Equation" r:id="rId3" imgW="190440" imgH="253800" progId="Equation.3">
                  <p:embed/>
                </p:oleObj>
              </mc:Choice>
              <mc:Fallback>
                <p:oleObj name="Equation" r:id="rId3" imgW="190440" imgH="253800" progId="Equation.3">
                  <p:embed/>
                  <p:pic>
                    <p:nvPicPr>
                      <p:cNvPr id="2867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2924175"/>
                        <a:ext cx="3238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5" name="Object 10"/>
          <p:cNvGraphicFramePr>
            <a:graphicFrameLocks noChangeAspect="1"/>
          </p:cNvGraphicFramePr>
          <p:nvPr/>
        </p:nvGraphicFramePr>
        <p:xfrm>
          <a:off x="2840039" y="3502025"/>
          <a:ext cx="280987" cy="431800"/>
        </p:xfrm>
        <a:graphic>
          <a:graphicData uri="http://schemas.openxmlformats.org/presentationml/2006/ole">
            <mc:AlternateContent xmlns:mc="http://schemas.openxmlformats.org/markup-compatibility/2006">
              <mc:Choice xmlns:v="urn:schemas-microsoft-com:vml" Requires="v">
                <p:oleObj name="Equation" r:id="rId5" imgW="164880" imgH="253800" progId="Equation.3">
                  <p:embed/>
                </p:oleObj>
              </mc:Choice>
              <mc:Fallback>
                <p:oleObj name="Equation" r:id="rId5" imgW="164880" imgH="253800" progId="Equation.3">
                  <p:embed/>
                  <p:pic>
                    <p:nvPicPr>
                      <p:cNvPr id="2867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039" y="3502025"/>
                        <a:ext cx="280987"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7" name="Text Box 11"/>
          <p:cNvSpPr txBox="1">
            <a:spLocks noChangeArrowheads="1"/>
          </p:cNvSpPr>
          <p:nvPr/>
        </p:nvSpPr>
        <p:spPr bwMode="auto">
          <a:xfrm>
            <a:off x="2763838" y="4024313"/>
            <a:ext cx="514350" cy="366712"/>
          </a:xfrm>
          <a:prstGeom prst="rect">
            <a:avLst/>
          </a:prstGeom>
          <a:noFill/>
          <a:ln w="9525">
            <a:noFill/>
            <a:miter lim="800000"/>
            <a:headEnd/>
            <a:tailEnd/>
          </a:ln>
        </p:spPr>
        <p:txBody>
          <a:bodyPr wrap="none">
            <a:spAutoFit/>
          </a:bodyPr>
          <a:lstStyle/>
          <a:p>
            <a:r>
              <a:rPr lang="fr-FR"/>
              <a:t>RD</a:t>
            </a:r>
          </a:p>
        </p:txBody>
      </p:sp>
      <p:sp>
        <p:nvSpPr>
          <p:cNvPr id="28688" name="Line 12"/>
          <p:cNvSpPr>
            <a:spLocks noChangeShapeType="1"/>
          </p:cNvSpPr>
          <p:nvPr/>
        </p:nvSpPr>
        <p:spPr bwMode="auto">
          <a:xfrm>
            <a:off x="8759825" y="2349500"/>
            <a:ext cx="0" cy="863600"/>
          </a:xfrm>
          <a:prstGeom prst="line">
            <a:avLst/>
          </a:prstGeom>
          <a:noFill/>
          <a:ln w="9525">
            <a:solidFill>
              <a:schemeClr val="tx1"/>
            </a:solidFill>
            <a:round/>
            <a:headEnd type="triangle" w="med" len="med"/>
            <a:tailEnd/>
          </a:ln>
        </p:spPr>
        <p:txBody>
          <a:bodyPr/>
          <a:lstStyle/>
          <a:p>
            <a:endParaRPr lang="fr-FR"/>
          </a:p>
        </p:txBody>
      </p:sp>
      <p:sp>
        <p:nvSpPr>
          <p:cNvPr id="28689" name="Line 13"/>
          <p:cNvSpPr>
            <a:spLocks noChangeShapeType="1"/>
          </p:cNvSpPr>
          <p:nvPr/>
        </p:nvSpPr>
        <p:spPr bwMode="auto">
          <a:xfrm flipH="1" flipV="1">
            <a:off x="7607301" y="2925764"/>
            <a:ext cx="1152525" cy="287337"/>
          </a:xfrm>
          <a:prstGeom prst="line">
            <a:avLst/>
          </a:prstGeom>
          <a:noFill/>
          <a:ln w="9525">
            <a:solidFill>
              <a:schemeClr val="tx1"/>
            </a:solidFill>
            <a:round/>
            <a:headEnd/>
            <a:tailEnd type="triangle" w="med" len="med"/>
          </a:ln>
        </p:spPr>
        <p:txBody>
          <a:bodyPr/>
          <a:lstStyle/>
          <a:p>
            <a:endParaRPr lang="fr-FR"/>
          </a:p>
        </p:txBody>
      </p:sp>
      <p:graphicFrame>
        <p:nvGraphicFramePr>
          <p:cNvPr id="28676" name="Object 14"/>
          <p:cNvGraphicFramePr>
            <a:graphicFrameLocks noChangeAspect="1"/>
          </p:cNvGraphicFramePr>
          <p:nvPr/>
        </p:nvGraphicFramePr>
        <p:xfrm>
          <a:off x="8112125" y="3213100"/>
          <a:ext cx="323850" cy="431800"/>
        </p:xfrm>
        <a:graphic>
          <a:graphicData uri="http://schemas.openxmlformats.org/presentationml/2006/ole">
            <mc:AlternateContent xmlns:mc="http://schemas.openxmlformats.org/markup-compatibility/2006">
              <mc:Choice xmlns:v="urn:schemas-microsoft-com:vml" Requires="v">
                <p:oleObj name="Equation" r:id="rId7" imgW="190440" imgH="253800" progId="Equation.3">
                  <p:embed/>
                </p:oleObj>
              </mc:Choice>
              <mc:Fallback>
                <p:oleObj name="Equation" r:id="rId7" imgW="190440" imgH="253800" progId="Equation.3">
                  <p:embed/>
                  <p:pic>
                    <p:nvPicPr>
                      <p:cNvPr id="2867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125" y="3213100"/>
                        <a:ext cx="3238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7" name="Object 15"/>
          <p:cNvGraphicFramePr>
            <a:graphicFrameLocks noChangeAspect="1"/>
          </p:cNvGraphicFramePr>
          <p:nvPr/>
        </p:nvGraphicFramePr>
        <p:xfrm>
          <a:off x="8369300" y="2420938"/>
          <a:ext cx="344488" cy="431800"/>
        </p:xfrm>
        <a:graphic>
          <a:graphicData uri="http://schemas.openxmlformats.org/presentationml/2006/ole">
            <mc:AlternateContent xmlns:mc="http://schemas.openxmlformats.org/markup-compatibility/2006">
              <mc:Choice xmlns:v="urn:schemas-microsoft-com:vml" Requires="v">
                <p:oleObj name="Equation" r:id="rId9" imgW="203040" imgH="253800" progId="Equation.3">
                  <p:embed/>
                </p:oleObj>
              </mc:Choice>
              <mc:Fallback>
                <p:oleObj name="Equation" r:id="rId9" imgW="203040" imgH="253800" progId="Equation.3">
                  <p:embed/>
                  <p:pic>
                    <p:nvPicPr>
                      <p:cNvPr id="28677"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9300" y="2420938"/>
                        <a:ext cx="344488"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90" name="Text Box 16"/>
          <p:cNvSpPr txBox="1">
            <a:spLocks noChangeArrowheads="1"/>
          </p:cNvSpPr>
          <p:nvPr/>
        </p:nvSpPr>
        <p:spPr bwMode="auto">
          <a:xfrm>
            <a:off x="8328025" y="3716338"/>
            <a:ext cx="514350" cy="366712"/>
          </a:xfrm>
          <a:prstGeom prst="rect">
            <a:avLst/>
          </a:prstGeom>
          <a:noFill/>
          <a:ln w="9525">
            <a:noFill/>
            <a:miter lim="800000"/>
            <a:headEnd/>
            <a:tailEnd/>
          </a:ln>
        </p:spPr>
        <p:txBody>
          <a:bodyPr wrap="none">
            <a:spAutoFit/>
          </a:bodyPr>
          <a:lstStyle/>
          <a:p>
            <a:r>
              <a:rPr lang="fr-FR"/>
              <a:t>RR</a:t>
            </a:r>
          </a:p>
        </p:txBody>
      </p:sp>
      <p:sp>
        <p:nvSpPr>
          <p:cNvPr id="28691" name="Line 101"/>
          <p:cNvSpPr>
            <a:spLocks noChangeShapeType="1"/>
          </p:cNvSpPr>
          <p:nvPr/>
        </p:nvSpPr>
        <p:spPr bwMode="auto">
          <a:xfrm>
            <a:off x="4727575" y="5084763"/>
            <a:ext cx="2305050" cy="576262"/>
          </a:xfrm>
          <a:prstGeom prst="line">
            <a:avLst/>
          </a:prstGeom>
          <a:noFill/>
          <a:ln w="9525">
            <a:solidFill>
              <a:schemeClr val="tx1"/>
            </a:solidFill>
            <a:prstDash val="lgDash"/>
            <a:round/>
            <a:headEnd/>
            <a:tailEnd/>
          </a:ln>
        </p:spPr>
        <p:txBody>
          <a:bodyPr/>
          <a:lstStyle/>
          <a:p>
            <a:endParaRPr lang="fr-FR"/>
          </a:p>
        </p:txBody>
      </p:sp>
      <p:sp>
        <p:nvSpPr>
          <p:cNvPr id="28692" name="Line 103"/>
          <p:cNvSpPr>
            <a:spLocks noChangeShapeType="1"/>
          </p:cNvSpPr>
          <p:nvPr/>
        </p:nvSpPr>
        <p:spPr bwMode="auto">
          <a:xfrm flipV="1">
            <a:off x="5880101" y="5661026"/>
            <a:ext cx="1152525" cy="576263"/>
          </a:xfrm>
          <a:prstGeom prst="line">
            <a:avLst/>
          </a:prstGeom>
          <a:noFill/>
          <a:ln w="9525">
            <a:solidFill>
              <a:schemeClr val="tx1"/>
            </a:solidFill>
            <a:prstDash val="lgDash"/>
            <a:round/>
            <a:headEnd/>
            <a:tailEnd/>
          </a:ln>
        </p:spPr>
        <p:txBody>
          <a:bodyPr/>
          <a:lstStyle/>
          <a:p>
            <a:endParaRPr lang="fr-FR"/>
          </a:p>
        </p:txBody>
      </p:sp>
      <p:sp>
        <p:nvSpPr>
          <p:cNvPr id="28693" name="Line 107"/>
          <p:cNvSpPr>
            <a:spLocks noChangeShapeType="1"/>
          </p:cNvSpPr>
          <p:nvPr/>
        </p:nvSpPr>
        <p:spPr bwMode="auto">
          <a:xfrm flipV="1">
            <a:off x="5880100" y="4508500"/>
            <a:ext cx="0" cy="1728788"/>
          </a:xfrm>
          <a:prstGeom prst="line">
            <a:avLst/>
          </a:prstGeom>
          <a:noFill/>
          <a:ln w="9525">
            <a:solidFill>
              <a:schemeClr val="tx1"/>
            </a:solidFill>
            <a:prstDash val="lgDash"/>
            <a:round/>
            <a:headEnd/>
            <a:tailEnd/>
          </a:ln>
        </p:spPr>
        <p:txBody>
          <a:bodyPr/>
          <a:lstStyle/>
          <a:p>
            <a:endParaRPr lang="fr-FR"/>
          </a:p>
        </p:txBody>
      </p:sp>
      <p:grpSp>
        <p:nvGrpSpPr>
          <p:cNvPr id="28694" name="Group 98"/>
          <p:cNvGrpSpPr>
            <a:grpSpLocks/>
          </p:cNvGrpSpPr>
          <p:nvPr/>
        </p:nvGrpSpPr>
        <p:grpSpPr bwMode="auto">
          <a:xfrm>
            <a:off x="4656138" y="4149726"/>
            <a:ext cx="2463800" cy="2447925"/>
            <a:chOff x="2009" y="2296"/>
            <a:chExt cx="1552" cy="1542"/>
          </a:xfrm>
        </p:grpSpPr>
        <p:grpSp>
          <p:nvGrpSpPr>
            <p:cNvPr id="28713" name="Group 61"/>
            <p:cNvGrpSpPr>
              <a:grpSpLocks/>
            </p:cNvGrpSpPr>
            <p:nvPr/>
          </p:nvGrpSpPr>
          <p:grpSpPr bwMode="auto">
            <a:xfrm>
              <a:off x="2027" y="2478"/>
              <a:ext cx="808" cy="453"/>
              <a:chOff x="2027" y="2478"/>
              <a:chExt cx="808" cy="453"/>
            </a:xfrm>
          </p:grpSpPr>
          <p:sp>
            <p:nvSpPr>
              <p:cNvPr id="28727" name="Oval 59"/>
              <p:cNvSpPr>
                <a:spLocks noChangeArrowheads="1"/>
              </p:cNvSpPr>
              <p:nvPr/>
            </p:nvSpPr>
            <p:spPr bwMode="auto">
              <a:xfrm>
                <a:off x="2027" y="2840"/>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sp>
            <p:nvSpPr>
              <p:cNvPr id="28728" name="Oval 60"/>
              <p:cNvSpPr>
                <a:spLocks noChangeArrowheads="1"/>
              </p:cNvSpPr>
              <p:nvPr/>
            </p:nvSpPr>
            <p:spPr bwMode="auto">
              <a:xfrm>
                <a:off x="2744" y="2478"/>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grpSp>
        <p:grpSp>
          <p:nvGrpSpPr>
            <p:cNvPr id="28714" name="Group 65"/>
            <p:cNvGrpSpPr>
              <a:grpSpLocks/>
            </p:cNvGrpSpPr>
            <p:nvPr/>
          </p:nvGrpSpPr>
          <p:grpSpPr bwMode="auto">
            <a:xfrm>
              <a:off x="2744" y="2659"/>
              <a:ext cx="808" cy="453"/>
              <a:chOff x="2027" y="2478"/>
              <a:chExt cx="808" cy="453"/>
            </a:xfrm>
          </p:grpSpPr>
          <p:sp>
            <p:nvSpPr>
              <p:cNvPr id="28725" name="Oval 66"/>
              <p:cNvSpPr>
                <a:spLocks noChangeArrowheads="1"/>
              </p:cNvSpPr>
              <p:nvPr/>
            </p:nvSpPr>
            <p:spPr bwMode="auto">
              <a:xfrm>
                <a:off x="2027" y="2840"/>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sp>
            <p:nvSpPr>
              <p:cNvPr id="28726" name="Oval 67"/>
              <p:cNvSpPr>
                <a:spLocks noChangeArrowheads="1"/>
              </p:cNvSpPr>
              <p:nvPr/>
            </p:nvSpPr>
            <p:spPr bwMode="auto">
              <a:xfrm>
                <a:off x="2744" y="2478"/>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grpSp>
        <p:sp>
          <p:nvSpPr>
            <p:cNvPr id="28715" name="Oval 69"/>
            <p:cNvSpPr>
              <a:spLocks noChangeArrowheads="1"/>
            </p:cNvSpPr>
            <p:nvPr/>
          </p:nvSpPr>
          <p:spPr bwMode="auto">
            <a:xfrm>
              <a:off x="3461" y="3193"/>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grpSp>
          <p:nvGrpSpPr>
            <p:cNvPr id="28716" name="Group 71"/>
            <p:cNvGrpSpPr>
              <a:grpSpLocks/>
            </p:cNvGrpSpPr>
            <p:nvPr/>
          </p:nvGrpSpPr>
          <p:grpSpPr bwMode="auto">
            <a:xfrm>
              <a:off x="2018" y="3022"/>
              <a:ext cx="808" cy="453"/>
              <a:chOff x="2027" y="2478"/>
              <a:chExt cx="808" cy="453"/>
            </a:xfrm>
          </p:grpSpPr>
          <p:sp>
            <p:nvSpPr>
              <p:cNvPr id="28723" name="Oval 72"/>
              <p:cNvSpPr>
                <a:spLocks noChangeArrowheads="1"/>
              </p:cNvSpPr>
              <p:nvPr/>
            </p:nvSpPr>
            <p:spPr bwMode="auto">
              <a:xfrm>
                <a:off x="2027" y="2840"/>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sp>
            <p:nvSpPr>
              <p:cNvPr id="28724" name="Oval 73"/>
              <p:cNvSpPr>
                <a:spLocks noChangeArrowheads="1"/>
              </p:cNvSpPr>
              <p:nvPr/>
            </p:nvSpPr>
            <p:spPr bwMode="auto">
              <a:xfrm>
                <a:off x="2744" y="2478"/>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grpSp>
        <p:grpSp>
          <p:nvGrpSpPr>
            <p:cNvPr id="28717" name="Group 74"/>
            <p:cNvGrpSpPr>
              <a:grpSpLocks/>
            </p:cNvGrpSpPr>
            <p:nvPr/>
          </p:nvGrpSpPr>
          <p:grpSpPr bwMode="auto">
            <a:xfrm>
              <a:off x="2744" y="3203"/>
              <a:ext cx="808" cy="453"/>
              <a:chOff x="2027" y="2478"/>
              <a:chExt cx="808" cy="453"/>
            </a:xfrm>
          </p:grpSpPr>
          <p:sp>
            <p:nvSpPr>
              <p:cNvPr id="28721" name="Oval 75"/>
              <p:cNvSpPr>
                <a:spLocks noChangeArrowheads="1"/>
              </p:cNvSpPr>
              <p:nvPr/>
            </p:nvSpPr>
            <p:spPr bwMode="auto">
              <a:xfrm>
                <a:off x="2027" y="2840"/>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sp>
            <p:nvSpPr>
              <p:cNvPr id="28722" name="Oval 76"/>
              <p:cNvSpPr>
                <a:spLocks noChangeArrowheads="1"/>
              </p:cNvSpPr>
              <p:nvPr/>
            </p:nvSpPr>
            <p:spPr bwMode="auto">
              <a:xfrm>
                <a:off x="2744" y="2478"/>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grpSp>
        <p:sp>
          <p:nvSpPr>
            <p:cNvPr id="28718" name="Oval 82"/>
            <p:cNvSpPr>
              <a:spLocks noChangeArrowheads="1"/>
            </p:cNvSpPr>
            <p:nvPr/>
          </p:nvSpPr>
          <p:spPr bwMode="auto">
            <a:xfrm>
              <a:off x="2027" y="2840"/>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sp>
          <p:nvSpPr>
            <p:cNvPr id="28719" name="Oval 94"/>
            <p:cNvSpPr>
              <a:spLocks noChangeArrowheads="1"/>
            </p:cNvSpPr>
            <p:nvPr/>
          </p:nvSpPr>
          <p:spPr bwMode="auto">
            <a:xfrm>
              <a:off x="2009" y="2296"/>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sp>
          <p:nvSpPr>
            <p:cNvPr id="28720" name="Oval 96"/>
            <p:cNvSpPr>
              <a:spLocks noChangeArrowheads="1"/>
            </p:cNvSpPr>
            <p:nvPr/>
          </p:nvSpPr>
          <p:spPr bwMode="auto">
            <a:xfrm>
              <a:off x="3470" y="3747"/>
              <a:ext cx="91" cy="91"/>
            </a:xfrm>
            <a:prstGeom prst="ellipse">
              <a:avLst/>
            </a:prstGeom>
            <a:solidFill>
              <a:schemeClr val="accent1"/>
            </a:solidFill>
            <a:ln w="9525">
              <a:solidFill>
                <a:schemeClr val="tx1"/>
              </a:solidFill>
              <a:prstDash val="lgDash"/>
              <a:round/>
              <a:headEnd/>
              <a:tailEnd/>
            </a:ln>
          </p:spPr>
          <p:txBody>
            <a:bodyPr wrap="none" anchor="ctr"/>
            <a:lstStyle/>
            <a:p>
              <a:endParaRPr lang="fr-FR"/>
            </a:p>
          </p:txBody>
        </p:sp>
      </p:grpSp>
      <p:sp>
        <p:nvSpPr>
          <p:cNvPr id="28695" name="Line 112"/>
          <p:cNvSpPr>
            <a:spLocks noChangeShapeType="1"/>
          </p:cNvSpPr>
          <p:nvPr/>
        </p:nvSpPr>
        <p:spPr bwMode="auto">
          <a:xfrm flipV="1">
            <a:off x="5187951" y="4392614"/>
            <a:ext cx="360363" cy="1368425"/>
          </a:xfrm>
          <a:prstGeom prst="line">
            <a:avLst/>
          </a:prstGeom>
          <a:noFill/>
          <a:ln w="9525">
            <a:solidFill>
              <a:schemeClr val="tx1"/>
            </a:solidFill>
            <a:prstDash val="lgDash"/>
            <a:round/>
            <a:headEnd/>
            <a:tailEnd/>
          </a:ln>
        </p:spPr>
        <p:txBody>
          <a:bodyPr/>
          <a:lstStyle/>
          <a:p>
            <a:endParaRPr lang="fr-FR"/>
          </a:p>
        </p:txBody>
      </p:sp>
      <p:sp>
        <p:nvSpPr>
          <p:cNvPr id="28696" name="Line 113"/>
          <p:cNvSpPr>
            <a:spLocks noChangeShapeType="1"/>
          </p:cNvSpPr>
          <p:nvPr/>
        </p:nvSpPr>
        <p:spPr bwMode="auto">
          <a:xfrm>
            <a:off x="4959351" y="5776913"/>
            <a:ext cx="2232025" cy="0"/>
          </a:xfrm>
          <a:prstGeom prst="line">
            <a:avLst/>
          </a:prstGeom>
          <a:noFill/>
          <a:ln w="9525">
            <a:solidFill>
              <a:schemeClr val="tx1"/>
            </a:solidFill>
            <a:prstDash val="lgDash"/>
            <a:round/>
            <a:headEnd/>
            <a:tailEnd/>
          </a:ln>
        </p:spPr>
        <p:txBody>
          <a:bodyPr/>
          <a:lstStyle/>
          <a:p>
            <a:endParaRPr lang="fr-FR"/>
          </a:p>
        </p:txBody>
      </p:sp>
      <p:sp>
        <p:nvSpPr>
          <p:cNvPr id="28697" name="Line 114"/>
          <p:cNvSpPr>
            <a:spLocks noChangeShapeType="1"/>
          </p:cNvSpPr>
          <p:nvPr/>
        </p:nvSpPr>
        <p:spPr bwMode="auto">
          <a:xfrm>
            <a:off x="4886325" y="4911726"/>
            <a:ext cx="719138" cy="1368425"/>
          </a:xfrm>
          <a:prstGeom prst="line">
            <a:avLst/>
          </a:prstGeom>
          <a:noFill/>
          <a:ln w="9525">
            <a:solidFill>
              <a:schemeClr val="tx1"/>
            </a:solidFill>
            <a:prstDash val="lgDash"/>
            <a:round/>
            <a:headEnd/>
            <a:tailEnd/>
          </a:ln>
        </p:spPr>
        <p:txBody>
          <a:bodyPr/>
          <a:lstStyle/>
          <a:p>
            <a:endParaRPr lang="fr-FR"/>
          </a:p>
        </p:txBody>
      </p:sp>
      <p:sp>
        <p:nvSpPr>
          <p:cNvPr id="28698" name="Line 115"/>
          <p:cNvSpPr>
            <a:spLocks noChangeShapeType="1"/>
          </p:cNvSpPr>
          <p:nvPr/>
        </p:nvSpPr>
        <p:spPr bwMode="auto">
          <a:xfrm flipV="1">
            <a:off x="4727576" y="4149726"/>
            <a:ext cx="1152525" cy="1152525"/>
          </a:xfrm>
          <a:prstGeom prst="line">
            <a:avLst/>
          </a:prstGeom>
          <a:noFill/>
          <a:ln w="9525">
            <a:solidFill>
              <a:schemeClr val="tx1"/>
            </a:solidFill>
            <a:prstDash val="lgDash"/>
            <a:round/>
            <a:headEnd/>
            <a:tailEnd/>
          </a:ln>
        </p:spPr>
        <p:txBody>
          <a:bodyPr/>
          <a:lstStyle/>
          <a:p>
            <a:endParaRPr lang="fr-FR"/>
          </a:p>
        </p:txBody>
      </p:sp>
      <p:sp>
        <p:nvSpPr>
          <p:cNvPr id="28699" name="Line 116"/>
          <p:cNvSpPr>
            <a:spLocks noChangeShapeType="1"/>
          </p:cNvSpPr>
          <p:nvPr/>
        </p:nvSpPr>
        <p:spPr bwMode="auto">
          <a:xfrm>
            <a:off x="5232401" y="4941888"/>
            <a:ext cx="1439863" cy="0"/>
          </a:xfrm>
          <a:prstGeom prst="line">
            <a:avLst/>
          </a:prstGeom>
          <a:noFill/>
          <a:ln w="9525">
            <a:solidFill>
              <a:schemeClr val="tx1"/>
            </a:solidFill>
            <a:prstDash val="lgDash"/>
            <a:round/>
            <a:headEnd/>
            <a:tailEnd/>
          </a:ln>
        </p:spPr>
        <p:txBody>
          <a:bodyPr/>
          <a:lstStyle/>
          <a:p>
            <a:endParaRPr lang="fr-FR"/>
          </a:p>
        </p:txBody>
      </p:sp>
      <p:sp>
        <p:nvSpPr>
          <p:cNvPr id="28700" name="Line 117"/>
          <p:cNvSpPr>
            <a:spLocks noChangeShapeType="1"/>
          </p:cNvSpPr>
          <p:nvPr/>
        </p:nvSpPr>
        <p:spPr bwMode="auto">
          <a:xfrm>
            <a:off x="6096000" y="4654550"/>
            <a:ext cx="647700" cy="935038"/>
          </a:xfrm>
          <a:prstGeom prst="line">
            <a:avLst/>
          </a:prstGeom>
          <a:noFill/>
          <a:ln w="9525">
            <a:solidFill>
              <a:schemeClr val="tx1"/>
            </a:solidFill>
            <a:prstDash val="lgDash"/>
            <a:round/>
            <a:headEnd/>
            <a:tailEnd/>
          </a:ln>
        </p:spPr>
        <p:txBody>
          <a:bodyPr/>
          <a:lstStyle/>
          <a:p>
            <a:endParaRPr lang="fr-FR"/>
          </a:p>
        </p:txBody>
      </p:sp>
      <p:sp>
        <p:nvSpPr>
          <p:cNvPr id="28701" name="Line 118"/>
          <p:cNvSpPr>
            <a:spLocks noChangeShapeType="1"/>
          </p:cNvSpPr>
          <p:nvPr/>
        </p:nvSpPr>
        <p:spPr bwMode="auto">
          <a:xfrm flipH="1">
            <a:off x="6311901" y="5084763"/>
            <a:ext cx="288925" cy="1008062"/>
          </a:xfrm>
          <a:prstGeom prst="line">
            <a:avLst/>
          </a:prstGeom>
          <a:noFill/>
          <a:ln w="9525">
            <a:solidFill>
              <a:schemeClr val="tx1"/>
            </a:solidFill>
            <a:prstDash val="lgDash"/>
            <a:round/>
            <a:headEnd/>
            <a:tailEnd/>
          </a:ln>
        </p:spPr>
        <p:txBody>
          <a:bodyPr/>
          <a:lstStyle/>
          <a:p>
            <a:endParaRPr lang="fr-FR"/>
          </a:p>
        </p:txBody>
      </p:sp>
      <p:sp>
        <p:nvSpPr>
          <p:cNvPr id="28702" name="Line 121"/>
          <p:cNvSpPr>
            <a:spLocks noChangeShapeType="1"/>
          </p:cNvSpPr>
          <p:nvPr/>
        </p:nvSpPr>
        <p:spPr bwMode="auto">
          <a:xfrm>
            <a:off x="5880100" y="4508500"/>
            <a:ext cx="0" cy="863600"/>
          </a:xfrm>
          <a:prstGeom prst="line">
            <a:avLst/>
          </a:prstGeom>
          <a:noFill/>
          <a:ln w="28575">
            <a:solidFill>
              <a:srgbClr val="FF0000"/>
            </a:solidFill>
            <a:round/>
            <a:headEnd type="triangle" w="med" len="med"/>
            <a:tailEnd/>
          </a:ln>
        </p:spPr>
        <p:txBody>
          <a:bodyPr/>
          <a:lstStyle/>
          <a:p>
            <a:endParaRPr lang="fr-FR"/>
          </a:p>
        </p:txBody>
      </p:sp>
      <p:sp>
        <p:nvSpPr>
          <p:cNvPr id="28703" name="Line 122"/>
          <p:cNvSpPr>
            <a:spLocks noChangeShapeType="1"/>
          </p:cNvSpPr>
          <p:nvPr/>
        </p:nvSpPr>
        <p:spPr bwMode="auto">
          <a:xfrm flipH="1" flipV="1">
            <a:off x="4727576" y="5084764"/>
            <a:ext cx="1152525" cy="287337"/>
          </a:xfrm>
          <a:prstGeom prst="line">
            <a:avLst/>
          </a:prstGeom>
          <a:noFill/>
          <a:ln w="28575">
            <a:solidFill>
              <a:srgbClr val="FF0000"/>
            </a:solidFill>
            <a:round/>
            <a:headEnd/>
            <a:tailEnd type="triangle" w="med" len="med"/>
          </a:ln>
        </p:spPr>
        <p:txBody>
          <a:bodyPr/>
          <a:lstStyle/>
          <a:p>
            <a:endParaRPr lang="fr-FR"/>
          </a:p>
        </p:txBody>
      </p:sp>
      <p:sp>
        <p:nvSpPr>
          <p:cNvPr id="28704" name="Line 123"/>
          <p:cNvSpPr>
            <a:spLocks noChangeShapeType="1"/>
          </p:cNvSpPr>
          <p:nvPr/>
        </p:nvSpPr>
        <p:spPr bwMode="auto">
          <a:xfrm flipH="1">
            <a:off x="5029200" y="3789364"/>
            <a:ext cx="647700" cy="2592387"/>
          </a:xfrm>
          <a:prstGeom prst="line">
            <a:avLst/>
          </a:prstGeom>
          <a:noFill/>
          <a:ln w="9525">
            <a:solidFill>
              <a:srgbClr val="FF0000"/>
            </a:solidFill>
            <a:round/>
            <a:headEnd/>
            <a:tailEnd/>
          </a:ln>
        </p:spPr>
        <p:txBody>
          <a:bodyPr/>
          <a:lstStyle/>
          <a:p>
            <a:endParaRPr lang="fr-FR"/>
          </a:p>
        </p:txBody>
      </p:sp>
      <p:sp>
        <p:nvSpPr>
          <p:cNvPr id="28705" name="Line 124"/>
          <p:cNvSpPr>
            <a:spLocks noChangeShapeType="1"/>
          </p:cNvSpPr>
          <p:nvPr/>
        </p:nvSpPr>
        <p:spPr bwMode="auto">
          <a:xfrm flipH="1">
            <a:off x="6240463" y="3833814"/>
            <a:ext cx="647700" cy="2592387"/>
          </a:xfrm>
          <a:prstGeom prst="line">
            <a:avLst/>
          </a:prstGeom>
          <a:noFill/>
          <a:ln w="12700">
            <a:solidFill>
              <a:srgbClr val="FF0000"/>
            </a:solidFill>
            <a:round/>
            <a:headEnd/>
            <a:tailEnd/>
          </a:ln>
        </p:spPr>
        <p:txBody>
          <a:bodyPr/>
          <a:lstStyle/>
          <a:p>
            <a:endParaRPr lang="fr-FR"/>
          </a:p>
        </p:txBody>
      </p:sp>
      <p:sp>
        <p:nvSpPr>
          <p:cNvPr id="28706" name="AutoShape 125"/>
          <p:cNvSpPr>
            <a:spLocks/>
          </p:cNvSpPr>
          <p:nvPr/>
        </p:nvSpPr>
        <p:spPr bwMode="auto">
          <a:xfrm rot="16200000">
            <a:off x="6169025" y="3430588"/>
            <a:ext cx="71438" cy="1077912"/>
          </a:xfrm>
          <a:prstGeom prst="rightBrace">
            <a:avLst>
              <a:gd name="adj1" fmla="val 125740"/>
              <a:gd name="adj2" fmla="val 50000"/>
            </a:avLst>
          </a:prstGeom>
          <a:noFill/>
          <a:ln w="9525">
            <a:solidFill>
              <a:srgbClr val="FF0000"/>
            </a:solidFill>
            <a:round/>
            <a:headEnd/>
            <a:tailEnd/>
          </a:ln>
        </p:spPr>
        <p:txBody>
          <a:bodyPr wrap="none" anchor="ctr"/>
          <a:lstStyle/>
          <a:p>
            <a:endParaRPr lang="fr-FR"/>
          </a:p>
        </p:txBody>
      </p:sp>
      <p:sp>
        <p:nvSpPr>
          <p:cNvPr id="28707" name="Text Box 126"/>
          <p:cNvSpPr txBox="1">
            <a:spLocks noChangeArrowheads="1"/>
          </p:cNvSpPr>
          <p:nvPr/>
        </p:nvSpPr>
        <p:spPr bwMode="auto">
          <a:xfrm>
            <a:off x="5448301" y="3357563"/>
            <a:ext cx="1878013" cy="366712"/>
          </a:xfrm>
          <a:prstGeom prst="rect">
            <a:avLst/>
          </a:prstGeom>
          <a:noFill/>
          <a:ln w="9525">
            <a:noFill/>
            <a:miter lim="800000"/>
            <a:headEnd/>
            <a:tailEnd/>
          </a:ln>
        </p:spPr>
        <p:txBody>
          <a:bodyPr wrap="none">
            <a:spAutoFit/>
          </a:bodyPr>
          <a:lstStyle/>
          <a:p>
            <a:r>
              <a:rPr lang="fr-FR">
                <a:solidFill>
                  <a:srgbClr val="FF0000"/>
                </a:solidFill>
              </a:rPr>
              <a:t>1° ZB </a:t>
            </a:r>
            <a:r>
              <a:rPr lang="fr-FR" sz="2400" baseline="-25000">
                <a:solidFill>
                  <a:srgbClr val="FF0000"/>
                </a:solidFill>
                <a:cs typeface="Arial" charset="0"/>
              </a:rPr>
              <a:t>┴ </a:t>
            </a:r>
            <a:r>
              <a:rPr lang="fr-FR">
                <a:solidFill>
                  <a:srgbClr val="FF0000"/>
                </a:solidFill>
                <a:cs typeface="Arial" charset="0"/>
              </a:rPr>
              <a:t>A</a:t>
            </a:r>
            <a:r>
              <a:rPr lang="fr-FR" baseline="-25000">
                <a:solidFill>
                  <a:srgbClr val="FF0000"/>
                </a:solidFill>
                <a:cs typeface="Arial" charset="0"/>
              </a:rPr>
              <a:t>1</a:t>
            </a:r>
            <a:r>
              <a:rPr lang="fr-FR">
                <a:solidFill>
                  <a:srgbClr val="FF0000"/>
                </a:solidFill>
                <a:cs typeface="Arial" charset="0"/>
              </a:rPr>
              <a:t> (// a</a:t>
            </a:r>
            <a:r>
              <a:rPr lang="fr-FR" baseline="-25000">
                <a:solidFill>
                  <a:srgbClr val="FF0000"/>
                </a:solidFill>
                <a:cs typeface="Arial" charset="0"/>
              </a:rPr>
              <a:t>2</a:t>
            </a:r>
            <a:r>
              <a:rPr lang="fr-FR">
                <a:solidFill>
                  <a:srgbClr val="FF0000"/>
                </a:solidFill>
                <a:cs typeface="Arial" charset="0"/>
              </a:rPr>
              <a:t>)</a:t>
            </a:r>
            <a:endParaRPr lang="fr-FR" sz="2400" baseline="-25000">
              <a:solidFill>
                <a:srgbClr val="FF0000"/>
              </a:solidFill>
              <a:cs typeface="Arial" charset="0"/>
            </a:endParaRPr>
          </a:p>
        </p:txBody>
      </p:sp>
      <p:sp>
        <p:nvSpPr>
          <p:cNvPr id="28708" name="Line 127"/>
          <p:cNvSpPr>
            <a:spLocks noChangeShapeType="1"/>
          </p:cNvSpPr>
          <p:nvPr/>
        </p:nvSpPr>
        <p:spPr bwMode="auto">
          <a:xfrm>
            <a:off x="4511676" y="4941888"/>
            <a:ext cx="3097213" cy="0"/>
          </a:xfrm>
          <a:prstGeom prst="line">
            <a:avLst/>
          </a:prstGeom>
          <a:noFill/>
          <a:ln w="19050">
            <a:solidFill>
              <a:srgbClr val="000099"/>
            </a:solidFill>
            <a:round/>
            <a:headEnd/>
            <a:tailEnd/>
          </a:ln>
        </p:spPr>
        <p:txBody>
          <a:bodyPr/>
          <a:lstStyle/>
          <a:p>
            <a:endParaRPr lang="fr-FR"/>
          </a:p>
        </p:txBody>
      </p:sp>
      <p:sp>
        <p:nvSpPr>
          <p:cNvPr id="28709" name="Line 128"/>
          <p:cNvSpPr>
            <a:spLocks noChangeShapeType="1"/>
          </p:cNvSpPr>
          <p:nvPr/>
        </p:nvSpPr>
        <p:spPr bwMode="auto">
          <a:xfrm>
            <a:off x="4484688" y="5762625"/>
            <a:ext cx="3097212" cy="0"/>
          </a:xfrm>
          <a:prstGeom prst="line">
            <a:avLst/>
          </a:prstGeom>
          <a:noFill/>
          <a:ln w="19050">
            <a:solidFill>
              <a:srgbClr val="000099"/>
            </a:solidFill>
            <a:round/>
            <a:headEnd/>
            <a:tailEnd/>
          </a:ln>
        </p:spPr>
        <p:txBody>
          <a:bodyPr/>
          <a:lstStyle/>
          <a:p>
            <a:endParaRPr lang="fr-FR"/>
          </a:p>
        </p:txBody>
      </p:sp>
      <p:sp>
        <p:nvSpPr>
          <p:cNvPr id="28710" name="Text Box 129"/>
          <p:cNvSpPr txBox="1">
            <a:spLocks noChangeArrowheads="1"/>
          </p:cNvSpPr>
          <p:nvPr/>
        </p:nvSpPr>
        <p:spPr bwMode="auto">
          <a:xfrm>
            <a:off x="7680326" y="5084763"/>
            <a:ext cx="1878013" cy="366712"/>
          </a:xfrm>
          <a:prstGeom prst="rect">
            <a:avLst/>
          </a:prstGeom>
          <a:noFill/>
          <a:ln w="9525">
            <a:noFill/>
            <a:miter lim="800000"/>
            <a:headEnd/>
            <a:tailEnd/>
          </a:ln>
        </p:spPr>
        <p:txBody>
          <a:bodyPr wrap="none">
            <a:spAutoFit/>
          </a:bodyPr>
          <a:lstStyle/>
          <a:p>
            <a:r>
              <a:rPr lang="fr-FR">
                <a:solidFill>
                  <a:srgbClr val="000099"/>
                </a:solidFill>
              </a:rPr>
              <a:t>1° ZB </a:t>
            </a:r>
            <a:r>
              <a:rPr lang="fr-FR" sz="2400" baseline="-25000">
                <a:solidFill>
                  <a:srgbClr val="000099"/>
                </a:solidFill>
                <a:cs typeface="Arial" charset="0"/>
              </a:rPr>
              <a:t>┴ </a:t>
            </a:r>
            <a:r>
              <a:rPr lang="fr-FR">
                <a:solidFill>
                  <a:srgbClr val="000099"/>
                </a:solidFill>
                <a:cs typeface="Arial" charset="0"/>
              </a:rPr>
              <a:t>A</a:t>
            </a:r>
            <a:r>
              <a:rPr lang="fr-FR" baseline="-25000">
                <a:solidFill>
                  <a:srgbClr val="000099"/>
                </a:solidFill>
                <a:cs typeface="Arial" charset="0"/>
              </a:rPr>
              <a:t>2</a:t>
            </a:r>
            <a:r>
              <a:rPr lang="fr-FR">
                <a:solidFill>
                  <a:srgbClr val="000099"/>
                </a:solidFill>
                <a:cs typeface="Arial" charset="0"/>
              </a:rPr>
              <a:t> (// a</a:t>
            </a:r>
            <a:r>
              <a:rPr lang="fr-FR" baseline="-25000">
                <a:solidFill>
                  <a:srgbClr val="000099"/>
                </a:solidFill>
                <a:cs typeface="Arial" charset="0"/>
              </a:rPr>
              <a:t>1</a:t>
            </a:r>
            <a:r>
              <a:rPr lang="fr-FR">
                <a:solidFill>
                  <a:srgbClr val="000099"/>
                </a:solidFill>
                <a:cs typeface="Arial" charset="0"/>
              </a:rPr>
              <a:t>)</a:t>
            </a:r>
            <a:endParaRPr lang="fr-FR" sz="2400" baseline="-25000">
              <a:solidFill>
                <a:srgbClr val="000099"/>
              </a:solidFill>
              <a:cs typeface="Arial" charset="0"/>
            </a:endParaRPr>
          </a:p>
        </p:txBody>
      </p:sp>
      <p:sp>
        <p:nvSpPr>
          <p:cNvPr id="28711" name="AutoShape 130"/>
          <p:cNvSpPr>
            <a:spLocks/>
          </p:cNvSpPr>
          <p:nvPr/>
        </p:nvSpPr>
        <p:spPr bwMode="auto">
          <a:xfrm>
            <a:off x="7535864" y="4984750"/>
            <a:ext cx="73025" cy="719138"/>
          </a:xfrm>
          <a:prstGeom prst="rightBrace">
            <a:avLst>
              <a:gd name="adj1" fmla="val 82065"/>
              <a:gd name="adj2" fmla="val 50000"/>
            </a:avLst>
          </a:prstGeom>
          <a:noFill/>
          <a:ln w="9525">
            <a:solidFill>
              <a:srgbClr val="000099"/>
            </a:solidFill>
            <a:round/>
            <a:headEnd/>
            <a:tailEnd/>
          </a:ln>
        </p:spPr>
        <p:txBody>
          <a:bodyPr wrap="none" anchor="ctr"/>
          <a:lstStyle/>
          <a:p>
            <a:endParaRPr lang="fr-FR"/>
          </a:p>
        </p:txBody>
      </p:sp>
      <p:sp>
        <p:nvSpPr>
          <p:cNvPr id="28712" name="Text Box 131"/>
          <p:cNvSpPr txBox="1">
            <a:spLocks noChangeArrowheads="1"/>
          </p:cNvSpPr>
          <p:nvPr/>
        </p:nvSpPr>
        <p:spPr bwMode="auto">
          <a:xfrm>
            <a:off x="1847851" y="4868864"/>
            <a:ext cx="2397125" cy="1190625"/>
          </a:xfrm>
          <a:prstGeom prst="rect">
            <a:avLst/>
          </a:prstGeom>
          <a:noFill/>
          <a:ln w="9525">
            <a:noFill/>
            <a:miter lim="800000"/>
            <a:headEnd/>
            <a:tailEnd/>
          </a:ln>
        </p:spPr>
        <p:txBody>
          <a:bodyPr>
            <a:spAutoFit/>
          </a:bodyPr>
          <a:lstStyle/>
          <a:p>
            <a:r>
              <a:rPr lang="fr-FR"/>
              <a:t>Toutes les ondes de  vecteurs d’onde à l’intérieur de la ZB peuvent se propager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ChangeArrowheads="1"/>
          </p:cNvSpPr>
          <p:nvPr>
            <p:ph type="title"/>
          </p:nvPr>
        </p:nvSpPr>
        <p:spPr/>
        <p:txBody>
          <a:bodyPr/>
          <a:lstStyle/>
          <a:p>
            <a:pPr eaLnBrk="1" hangingPunct="1"/>
            <a:r>
              <a:rPr lang="fr-FR"/>
              <a:t>zone de Brillouin d’un CFC</a:t>
            </a:r>
          </a:p>
        </p:txBody>
      </p:sp>
      <p:sp>
        <p:nvSpPr>
          <p:cNvPr id="243714" name="Espace réservé du numéro de diapositive 4"/>
          <p:cNvSpPr>
            <a:spLocks noGrp="1"/>
          </p:cNvSpPr>
          <p:nvPr>
            <p:ph type="sldNum" sz="quarter" idx="12"/>
          </p:nvPr>
        </p:nvSpPr>
        <p:spPr>
          <a:noFill/>
        </p:spPr>
        <p:txBody>
          <a:bodyPr/>
          <a:lstStyle/>
          <a:p>
            <a:fld id="{F58F6223-DDD9-451D-91BB-2790651B7E2C}" type="slidenum">
              <a:rPr lang="fr-FR" altLang="en-US"/>
              <a:pPr/>
              <a:t>57</a:t>
            </a:fld>
            <a:endParaRPr lang="fr-FR" altLang="en-US"/>
          </a:p>
        </p:txBody>
      </p:sp>
      <p:pic>
        <p:nvPicPr>
          <p:cNvPr id="243716" name="Picture 3" descr="360px-Fcc_brillouin"/>
          <p:cNvPicPr>
            <a:picLocks noChangeAspect="1" noChangeArrowheads="1"/>
          </p:cNvPicPr>
          <p:nvPr/>
        </p:nvPicPr>
        <p:blipFill>
          <a:blip r:embed="rId3" cstate="print"/>
          <a:srcRect/>
          <a:stretch>
            <a:fillRect/>
          </a:stretch>
        </p:blipFill>
        <p:spPr bwMode="auto">
          <a:xfrm>
            <a:off x="4295775" y="1773238"/>
            <a:ext cx="4114800" cy="4114800"/>
          </a:xfrm>
          <a:prstGeom prst="rect">
            <a:avLst/>
          </a:prstGeom>
          <a:noFill/>
          <a:ln w="9525">
            <a:noFill/>
            <a:miter lim="800000"/>
            <a:headEnd/>
            <a:tailEnd/>
          </a:ln>
        </p:spPr>
      </p:pic>
      <p:sp>
        <p:nvSpPr>
          <p:cNvPr id="243717" name="Rectangle 4"/>
          <p:cNvSpPr>
            <a:spLocks noChangeArrowheads="1"/>
          </p:cNvSpPr>
          <p:nvPr/>
        </p:nvSpPr>
        <p:spPr bwMode="auto">
          <a:xfrm>
            <a:off x="1703388" y="6092826"/>
            <a:ext cx="4641850" cy="366713"/>
          </a:xfrm>
          <a:prstGeom prst="rect">
            <a:avLst/>
          </a:prstGeom>
          <a:noFill/>
          <a:ln w="9525">
            <a:noFill/>
            <a:miter lim="800000"/>
            <a:headEnd/>
            <a:tailEnd/>
          </a:ln>
        </p:spPr>
        <p:txBody>
          <a:bodyPr wrap="none">
            <a:spAutoFit/>
          </a:bodyPr>
          <a:lstStyle/>
          <a:p>
            <a:r>
              <a:rPr lang="fr-FR" dirty="0"/>
              <a:t>http://fr.wikipedia.org/wiki/Zone_de_Brillouin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3" name="Rectangle 3"/>
          <p:cNvSpPr>
            <a:spLocks noGrp="1" noChangeArrowheads="1"/>
          </p:cNvSpPr>
          <p:nvPr>
            <p:ph type="title"/>
          </p:nvPr>
        </p:nvSpPr>
        <p:spPr/>
        <p:txBody>
          <a:bodyPr/>
          <a:lstStyle/>
          <a:p>
            <a:pPr eaLnBrk="1" hangingPunct="1"/>
            <a:r>
              <a:rPr lang="fr-FR"/>
              <a:t>Loi de Bragg: conditions de Laue</a:t>
            </a:r>
          </a:p>
        </p:txBody>
      </p:sp>
      <p:sp>
        <p:nvSpPr>
          <p:cNvPr id="244742" name="Rectangle 2"/>
          <p:cNvSpPr>
            <a:spLocks noGrp="1" noChangeArrowheads="1"/>
          </p:cNvSpPr>
          <p:nvPr>
            <p:ph idx="1"/>
          </p:nvPr>
        </p:nvSpPr>
        <p:spPr/>
        <p:txBody>
          <a:bodyPr/>
          <a:lstStyle/>
          <a:p>
            <a:pPr eaLnBrk="1" hangingPunct="1"/>
            <a:r>
              <a:rPr lang="fr-FR" u="sng" dirty="0"/>
              <a:t>Méthode directe</a:t>
            </a:r>
            <a:r>
              <a:rPr lang="fr-FR" dirty="0"/>
              <a:t>: utilisation de la théorie de diffusion des ondes optiques</a:t>
            </a:r>
          </a:p>
          <a:p>
            <a:pPr eaLnBrk="1" hangingPunct="1"/>
            <a:endParaRPr lang="fr-FR" dirty="0"/>
          </a:p>
          <a:p>
            <a:pPr eaLnBrk="1" hangingPunct="1"/>
            <a:endParaRPr lang="fr-FR" dirty="0"/>
          </a:p>
          <a:p>
            <a:pPr eaLnBrk="1" hangingPunct="1"/>
            <a:endParaRPr lang="fr-FR" dirty="0"/>
          </a:p>
        </p:txBody>
      </p:sp>
      <p:sp>
        <p:nvSpPr>
          <p:cNvPr id="244738" name="Espace réservé du numéro de diapositive 5"/>
          <p:cNvSpPr>
            <a:spLocks noGrp="1"/>
          </p:cNvSpPr>
          <p:nvPr>
            <p:ph type="sldNum" sz="quarter" idx="12"/>
          </p:nvPr>
        </p:nvSpPr>
        <p:spPr>
          <a:noFill/>
        </p:spPr>
        <p:txBody>
          <a:bodyPr/>
          <a:lstStyle/>
          <a:p>
            <a:fld id="{79DD4424-57CC-4EDF-AA4B-DADE207C5C66}" type="slidenum">
              <a:rPr lang="fr-FR" altLang="en-US"/>
              <a:pPr/>
              <a:t>58</a:t>
            </a:fld>
            <a:endParaRPr lang="fr-FR" altLang="en-US"/>
          </a:p>
        </p:txBody>
      </p:sp>
      <p:sp>
        <p:nvSpPr>
          <p:cNvPr id="244739" name="Line 97"/>
          <p:cNvSpPr>
            <a:spLocks noChangeShapeType="1"/>
          </p:cNvSpPr>
          <p:nvPr/>
        </p:nvSpPr>
        <p:spPr bwMode="auto">
          <a:xfrm flipV="1">
            <a:off x="6527800" y="3500439"/>
            <a:ext cx="3600450" cy="2160587"/>
          </a:xfrm>
          <a:prstGeom prst="line">
            <a:avLst/>
          </a:prstGeom>
          <a:noFill/>
          <a:ln w="19050">
            <a:solidFill>
              <a:schemeClr val="tx1"/>
            </a:solidFill>
            <a:round/>
            <a:headEnd/>
            <a:tailEnd/>
          </a:ln>
        </p:spPr>
        <p:txBody>
          <a:bodyPr/>
          <a:lstStyle/>
          <a:p>
            <a:endParaRPr lang="fr-FR"/>
          </a:p>
        </p:txBody>
      </p:sp>
      <p:sp>
        <p:nvSpPr>
          <p:cNvPr id="244740" name="Line 96"/>
          <p:cNvSpPr>
            <a:spLocks noChangeShapeType="1"/>
          </p:cNvSpPr>
          <p:nvPr/>
        </p:nvSpPr>
        <p:spPr bwMode="auto">
          <a:xfrm flipV="1">
            <a:off x="7535864" y="3486150"/>
            <a:ext cx="2592387" cy="1295400"/>
          </a:xfrm>
          <a:prstGeom prst="line">
            <a:avLst/>
          </a:prstGeom>
          <a:noFill/>
          <a:ln w="19050">
            <a:solidFill>
              <a:schemeClr val="tx1"/>
            </a:solidFill>
            <a:round/>
            <a:headEnd/>
            <a:tailEnd/>
          </a:ln>
        </p:spPr>
        <p:txBody>
          <a:bodyPr/>
          <a:lstStyle/>
          <a:p>
            <a:endParaRPr lang="fr-FR"/>
          </a:p>
        </p:txBody>
      </p:sp>
      <p:sp>
        <p:nvSpPr>
          <p:cNvPr id="244741" name="Line 95"/>
          <p:cNvSpPr>
            <a:spLocks noChangeShapeType="1"/>
          </p:cNvSpPr>
          <p:nvPr/>
        </p:nvSpPr>
        <p:spPr bwMode="auto">
          <a:xfrm flipV="1">
            <a:off x="6527800" y="4724401"/>
            <a:ext cx="1081088" cy="936625"/>
          </a:xfrm>
          <a:prstGeom prst="line">
            <a:avLst/>
          </a:prstGeom>
          <a:noFill/>
          <a:ln w="19050">
            <a:solidFill>
              <a:schemeClr val="tx1"/>
            </a:solidFill>
            <a:round/>
            <a:headEnd/>
            <a:tailEnd/>
          </a:ln>
        </p:spPr>
        <p:txBody>
          <a:bodyPr/>
          <a:lstStyle/>
          <a:p>
            <a:endParaRPr lang="fr-FR"/>
          </a:p>
        </p:txBody>
      </p:sp>
      <p:grpSp>
        <p:nvGrpSpPr>
          <p:cNvPr id="244744" name="Group 94"/>
          <p:cNvGrpSpPr>
            <a:grpSpLocks/>
          </p:cNvGrpSpPr>
          <p:nvPr/>
        </p:nvGrpSpPr>
        <p:grpSpPr bwMode="auto">
          <a:xfrm>
            <a:off x="7032626" y="3644900"/>
            <a:ext cx="1522413" cy="1690688"/>
            <a:chOff x="3470" y="2296"/>
            <a:chExt cx="959" cy="1065"/>
          </a:xfrm>
        </p:grpSpPr>
        <p:grpSp>
          <p:nvGrpSpPr>
            <p:cNvPr id="244768" name="Group 57"/>
            <p:cNvGrpSpPr>
              <a:grpSpLocks noChangeAspect="1"/>
            </p:cNvGrpSpPr>
            <p:nvPr/>
          </p:nvGrpSpPr>
          <p:grpSpPr bwMode="auto">
            <a:xfrm>
              <a:off x="3470" y="2296"/>
              <a:ext cx="391" cy="426"/>
              <a:chOff x="3379" y="2478"/>
              <a:chExt cx="499" cy="544"/>
            </a:xfrm>
          </p:grpSpPr>
          <p:sp>
            <p:nvSpPr>
              <p:cNvPr id="244798" name="Oval 53"/>
              <p:cNvSpPr>
                <a:spLocks noChangeAspect="1" noChangeArrowheads="1"/>
              </p:cNvSpPr>
              <p:nvPr/>
            </p:nvSpPr>
            <p:spPr bwMode="auto">
              <a:xfrm>
                <a:off x="3379"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9" name="Oval 54"/>
              <p:cNvSpPr>
                <a:spLocks noChangeAspect="1" noChangeArrowheads="1"/>
              </p:cNvSpPr>
              <p:nvPr/>
            </p:nvSpPr>
            <p:spPr bwMode="auto">
              <a:xfrm>
                <a:off x="3742"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800" name="Oval 55"/>
              <p:cNvSpPr>
                <a:spLocks noChangeAspect="1" noChangeArrowheads="1"/>
              </p:cNvSpPr>
              <p:nvPr/>
            </p:nvSpPr>
            <p:spPr bwMode="auto">
              <a:xfrm>
                <a:off x="3379"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801" name="Oval 56"/>
              <p:cNvSpPr>
                <a:spLocks noChangeAspect="1" noChangeArrowheads="1"/>
              </p:cNvSpPr>
              <p:nvPr/>
            </p:nvSpPr>
            <p:spPr bwMode="auto">
              <a:xfrm>
                <a:off x="3742"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grpSp>
        <p:grpSp>
          <p:nvGrpSpPr>
            <p:cNvPr id="244769" name="Group 58"/>
            <p:cNvGrpSpPr>
              <a:grpSpLocks noChangeAspect="1"/>
            </p:cNvGrpSpPr>
            <p:nvPr/>
          </p:nvGrpSpPr>
          <p:grpSpPr bwMode="auto">
            <a:xfrm>
              <a:off x="3470" y="2616"/>
              <a:ext cx="391" cy="426"/>
              <a:chOff x="3379" y="2478"/>
              <a:chExt cx="499" cy="544"/>
            </a:xfrm>
          </p:grpSpPr>
          <p:sp>
            <p:nvSpPr>
              <p:cNvPr id="244794" name="Oval 59"/>
              <p:cNvSpPr>
                <a:spLocks noChangeAspect="1" noChangeArrowheads="1"/>
              </p:cNvSpPr>
              <p:nvPr/>
            </p:nvSpPr>
            <p:spPr bwMode="auto">
              <a:xfrm>
                <a:off x="3379"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5" name="Oval 60"/>
              <p:cNvSpPr>
                <a:spLocks noChangeAspect="1" noChangeArrowheads="1"/>
              </p:cNvSpPr>
              <p:nvPr/>
            </p:nvSpPr>
            <p:spPr bwMode="auto">
              <a:xfrm>
                <a:off x="3742"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6" name="Oval 61"/>
              <p:cNvSpPr>
                <a:spLocks noChangeAspect="1" noChangeArrowheads="1"/>
              </p:cNvSpPr>
              <p:nvPr/>
            </p:nvSpPr>
            <p:spPr bwMode="auto">
              <a:xfrm>
                <a:off x="3379"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7" name="Oval 62"/>
              <p:cNvSpPr>
                <a:spLocks noChangeAspect="1" noChangeArrowheads="1"/>
              </p:cNvSpPr>
              <p:nvPr/>
            </p:nvSpPr>
            <p:spPr bwMode="auto">
              <a:xfrm>
                <a:off x="3742"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grpSp>
        <p:grpSp>
          <p:nvGrpSpPr>
            <p:cNvPr id="244770" name="Group 63"/>
            <p:cNvGrpSpPr>
              <a:grpSpLocks noChangeAspect="1"/>
            </p:cNvGrpSpPr>
            <p:nvPr/>
          </p:nvGrpSpPr>
          <p:grpSpPr bwMode="auto">
            <a:xfrm>
              <a:off x="3754" y="2296"/>
              <a:ext cx="391" cy="426"/>
              <a:chOff x="3379" y="2478"/>
              <a:chExt cx="499" cy="544"/>
            </a:xfrm>
          </p:grpSpPr>
          <p:sp>
            <p:nvSpPr>
              <p:cNvPr id="244790" name="Oval 64"/>
              <p:cNvSpPr>
                <a:spLocks noChangeAspect="1" noChangeArrowheads="1"/>
              </p:cNvSpPr>
              <p:nvPr/>
            </p:nvSpPr>
            <p:spPr bwMode="auto">
              <a:xfrm>
                <a:off x="3379"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1" name="Oval 65"/>
              <p:cNvSpPr>
                <a:spLocks noChangeAspect="1" noChangeArrowheads="1"/>
              </p:cNvSpPr>
              <p:nvPr/>
            </p:nvSpPr>
            <p:spPr bwMode="auto">
              <a:xfrm>
                <a:off x="3742"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2" name="Oval 66"/>
              <p:cNvSpPr>
                <a:spLocks noChangeAspect="1" noChangeArrowheads="1"/>
              </p:cNvSpPr>
              <p:nvPr/>
            </p:nvSpPr>
            <p:spPr bwMode="auto">
              <a:xfrm>
                <a:off x="3379"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93" name="Oval 67"/>
              <p:cNvSpPr>
                <a:spLocks noChangeAspect="1" noChangeArrowheads="1"/>
              </p:cNvSpPr>
              <p:nvPr/>
            </p:nvSpPr>
            <p:spPr bwMode="auto">
              <a:xfrm>
                <a:off x="3742"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grpSp>
        <p:grpSp>
          <p:nvGrpSpPr>
            <p:cNvPr id="244771" name="Group 68"/>
            <p:cNvGrpSpPr>
              <a:grpSpLocks noChangeAspect="1"/>
            </p:cNvGrpSpPr>
            <p:nvPr/>
          </p:nvGrpSpPr>
          <p:grpSpPr bwMode="auto">
            <a:xfrm>
              <a:off x="3754" y="2616"/>
              <a:ext cx="391" cy="426"/>
              <a:chOff x="3379" y="2478"/>
              <a:chExt cx="499" cy="544"/>
            </a:xfrm>
          </p:grpSpPr>
          <p:sp>
            <p:nvSpPr>
              <p:cNvPr id="244786" name="Oval 69"/>
              <p:cNvSpPr>
                <a:spLocks noChangeAspect="1" noChangeArrowheads="1"/>
              </p:cNvSpPr>
              <p:nvPr/>
            </p:nvSpPr>
            <p:spPr bwMode="auto">
              <a:xfrm>
                <a:off x="3379"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7" name="Oval 70"/>
              <p:cNvSpPr>
                <a:spLocks noChangeAspect="1" noChangeArrowheads="1"/>
              </p:cNvSpPr>
              <p:nvPr/>
            </p:nvSpPr>
            <p:spPr bwMode="auto">
              <a:xfrm>
                <a:off x="3742"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8" name="Oval 71"/>
              <p:cNvSpPr>
                <a:spLocks noChangeAspect="1" noChangeArrowheads="1"/>
              </p:cNvSpPr>
              <p:nvPr/>
            </p:nvSpPr>
            <p:spPr bwMode="auto">
              <a:xfrm>
                <a:off x="3379"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9" name="Oval 72"/>
              <p:cNvSpPr>
                <a:spLocks noChangeAspect="1" noChangeArrowheads="1"/>
              </p:cNvSpPr>
              <p:nvPr/>
            </p:nvSpPr>
            <p:spPr bwMode="auto">
              <a:xfrm>
                <a:off x="3742"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grpSp>
        <p:grpSp>
          <p:nvGrpSpPr>
            <p:cNvPr id="244772" name="Group 73"/>
            <p:cNvGrpSpPr>
              <a:grpSpLocks noChangeAspect="1"/>
            </p:cNvGrpSpPr>
            <p:nvPr/>
          </p:nvGrpSpPr>
          <p:grpSpPr bwMode="auto">
            <a:xfrm>
              <a:off x="4038" y="2296"/>
              <a:ext cx="391" cy="426"/>
              <a:chOff x="3379" y="2478"/>
              <a:chExt cx="499" cy="544"/>
            </a:xfrm>
          </p:grpSpPr>
          <p:sp>
            <p:nvSpPr>
              <p:cNvPr id="244782" name="Oval 74"/>
              <p:cNvSpPr>
                <a:spLocks noChangeAspect="1" noChangeArrowheads="1"/>
              </p:cNvSpPr>
              <p:nvPr/>
            </p:nvSpPr>
            <p:spPr bwMode="auto">
              <a:xfrm>
                <a:off x="3379"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3" name="Oval 75"/>
              <p:cNvSpPr>
                <a:spLocks noChangeAspect="1" noChangeArrowheads="1"/>
              </p:cNvSpPr>
              <p:nvPr/>
            </p:nvSpPr>
            <p:spPr bwMode="auto">
              <a:xfrm>
                <a:off x="3742"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4" name="Oval 76"/>
              <p:cNvSpPr>
                <a:spLocks noChangeAspect="1" noChangeArrowheads="1"/>
              </p:cNvSpPr>
              <p:nvPr/>
            </p:nvSpPr>
            <p:spPr bwMode="auto">
              <a:xfrm>
                <a:off x="3379"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5" name="Oval 77"/>
              <p:cNvSpPr>
                <a:spLocks noChangeAspect="1" noChangeArrowheads="1"/>
              </p:cNvSpPr>
              <p:nvPr/>
            </p:nvSpPr>
            <p:spPr bwMode="auto">
              <a:xfrm>
                <a:off x="3742"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grpSp>
        <p:grpSp>
          <p:nvGrpSpPr>
            <p:cNvPr id="244773" name="Group 78"/>
            <p:cNvGrpSpPr>
              <a:grpSpLocks noChangeAspect="1"/>
            </p:cNvGrpSpPr>
            <p:nvPr/>
          </p:nvGrpSpPr>
          <p:grpSpPr bwMode="auto">
            <a:xfrm>
              <a:off x="4038" y="2935"/>
              <a:ext cx="391" cy="426"/>
              <a:chOff x="3379" y="2478"/>
              <a:chExt cx="499" cy="544"/>
            </a:xfrm>
          </p:grpSpPr>
          <p:sp>
            <p:nvSpPr>
              <p:cNvPr id="244778" name="Oval 79"/>
              <p:cNvSpPr>
                <a:spLocks noChangeAspect="1" noChangeArrowheads="1"/>
              </p:cNvSpPr>
              <p:nvPr/>
            </p:nvSpPr>
            <p:spPr bwMode="auto">
              <a:xfrm>
                <a:off x="3379"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79" name="Oval 80"/>
              <p:cNvSpPr>
                <a:spLocks noChangeAspect="1" noChangeArrowheads="1"/>
              </p:cNvSpPr>
              <p:nvPr/>
            </p:nvSpPr>
            <p:spPr bwMode="auto">
              <a:xfrm>
                <a:off x="3742" y="2478"/>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0" name="Oval 81"/>
              <p:cNvSpPr>
                <a:spLocks noChangeAspect="1" noChangeArrowheads="1"/>
              </p:cNvSpPr>
              <p:nvPr/>
            </p:nvSpPr>
            <p:spPr bwMode="auto">
              <a:xfrm>
                <a:off x="3379"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81" name="Oval 82"/>
              <p:cNvSpPr>
                <a:spLocks noChangeAspect="1" noChangeArrowheads="1"/>
              </p:cNvSpPr>
              <p:nvPr/>
            </p:nvSpPr>
            <p:spPr bwMode="auto">
              <a:xfrm>
                <a:off x="3742" y="2886"/>
                <a:ext cx="136" cy="136"/>
              </a:xfrm>
              <a:prstGeom prst="ellipse">
                <a:avLst/>
              </a:prstGeom>
              <a:solidFill>
                <a:schemeClr val="folHlink"/>
              </a:solidFill>
              <a:ln w="9525">
                <a:solidFill>
                  <a:schemeClr val="tx1"/>
                </a:solidFill>
                <a:round/>
                <a:headEnd/>
                <a:tailEnd/>
              </a:ln>
            </p:spPr>
            <p:txBody>
              <a:bodyPr wrap="none" anchor="ctr"/>
              <a:lstStyle/>
              <a:p>
                <a:endParaRPr lang="fr-FR"/>
              </a:p>
            </p:txBody>
          </p:sp>
        </p:grpSp>
        <p:sp>
          <p:nvSpPr>
            <p:cNvPr id="244774" name="Oval 84"/>
            <p:cNvSpPr>
              <a:spLocks noChangeAspect="1" noChangeArrowheads="1"/>
            </p:cNvSpPr>
            <p:nvPr/>
          </p:nvSpPr>
          <p:spPr bwMode="auto">
            <a:xfrm>
              <a:off x="3470" y="2935"/>
              <a:ext cx="107" cy="107"/>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75" name="Oval 85"/>
            <p:cNvSpPr>
              <a:spLocks noChangeAspect="1" noChangeArrowheads="1"/>
            </p:cNvSpPr>
            <p:nvPr/>
          </p:nvSpPr>
          <p:spPr bwMode="auto">
            <a:xfrm>
              <a:off x="3754" y="2935"/>
              <a:ext cx="107" cy="107"/>
            </a:xfrm>
            <a:prstGeom prst="ellipse">
              <a:avLst/>
            </a:prstGeom>
            <a:solidFill>
              <a:srgbClr val="FF0000"/>
            </a:solidFill>
            <a:ln w="9525">
              <a:solidFill>
                <a:schemeClr val="tx1"/>
              </a:solidFill>
              <a:round/>
              <a:headEnd/>
              <a:tailEnd/>
            </a:ln>
          </p:spPr>
          <p:txBody>
            <a:bodyPr wrap="none" anchor="ctr"/>
            <a:lstStyle/>
            <a:p>
              <a:endParaRPr lang="fr-FR"/>
            </a:p>
          </p:txBody>
        </p:sp>
        <p:sp>
          <p:nvSpPr>
            <p:cNvPr id="244776" name="Oval 86"/>
            <p:cNvSpPr>
              <a:spLocks noChangeAspect="1" noChangeArrowheads="1"/>
            </p:cNvSpPr>
            <p:nvPr/>
          </p:nvSpPr>
          <p:spPr bwMode="auto">
            <a:xfrm>
              <a:off x="3470" y="3255"/>
              <a:ext cx="107" cy="106"/>
            </a:xfrm>
            <a:prstGeom prst="ellipse">
              <a:avLst/>
            </a:prstGeom>
            <a:solidFill>
              <a:schemeClr val="folHlink"/>
            </a:solidFill>
            <a:ln w="9525">
              <a:solidFill>
                <a:schemeClr val="tx1"/>
              </a:solidFill>
              <a:round/>
              <a:headEnd/>
              <a:tailEnd/>
            </a:ln>
          </p:spPr>
          <p:txBody>
            <a:bodyPr wrap="none" anchor="ctr"/>
            <a:lstStyle/>
            <a:p>
              <a:endParaRPr lang="fr-FR"/>
            </a:p>
          </p:txBody>
        </p:sp>
        <p:sp>
          <p:nvSpPr>
            <p:cNvPr id="244777" name="Oval 87"/>
            <p:cNvSpPr>
              <a:spLocks noChangeAspect="1" noChangeArrowheads="1"/>
            </p:cNvSpPr>
            <p:nvPr/>
          </p:nvSpPr>
          <p:spPr bwMode="auto">
            <a:xfrm>
              <a:off x="3754" y="3255"/>
              <a:ext cx="107" cy="106"/>
            </a:xfrm>
            <a:prstGeom prst="ellipse">
              <a:avLst/>
            </a:prstGeom>
            <a:solidFill>
              <a:schemeClr val="folHlink"/>
            </a:solidFill>
            <a:ln w="9525">
              <a:solidFill>
                <a:schemeClr val="tx1"/>
              </a:solidFill>
              <a:round/>
              <a:headEnd/>
              <a:tailEnd/>
            </a:ln>
          </p:spPr>
          <p:txBody>
            <a:bodyPr wrap="none" anchor="ctr"/>
            <a:lstStyle/>
            <a:p>
              <a:endParaRPr lang="fr-FR"/>
            </a:p>
          </p:txBody>
        </p:sp>
      </p:grpSp>
      <p:grpSp>
        <p:nvGrpSpPr>
          <p:cNvPr id="244745" name="Group 93"/>
          <p:cNvGrpSpPr>
            <a:grpSpLocks/>
          </p:cNvGrpSpPr>
          <p:nvPr/>
        </p:nvGrpSpPr>
        <p:grpSpPr bwMode="auto">
          <a:xfrm>
            <a:off x="5232400" y="3932239"/>
            <a:ext cx="3168650" cy="2376487"/>
            <a:chOff x="2336" y="2387"/>
            <a:chExt cx="1996" cy="1497"/>
          </a:xfrm>
        </p:grpSpPr>
        <p:sp>
          <p:nvSpPr>
            <p:cNvPr id="244765" name="Line 90"/>
            <p:cNvSpPr>
              <a:spLocks noChangeShapeType="1"/>
            </p:cNvSpPr>
            <p:nvPr/>
          </p:nvSpPr>
          <p:spPr bwMode="auto">
            <a:xfrm flipV="1">
              <a:off x="3152" y="2387"/>
              <a:ext cx="0" cy="1088"/>
            </a:xfrm>
            <a:prstGeom prst="line">
              <a:avLst/>
            </a:prstGeom>
            <a:noFill/>
            <a:ln w="9525">
              <a:solidFill>
                <a:schemeClr val="tx1"/>
              </a:solidFill>
              <a:round/>
              <a:headEnd/>
              <a:tailEnd type="triangle" w="med" len="med"/>
            </a:ln>
          </p:spPr>
          <p:txBody>
            <a:bodyPr/>
            <a:lstStyle/>
            <a:p>
              <a:endParaRPr lang="fr-FR"/>
            </a:p>
          </p:txBody>
        </p:sp>
        <p:sp>
          <p:nvSpPr>
            <p:cNvPr id="244766" name="Line 91"/>
            <p:cNvSpPr>
              <a:spLocks noChangeShapeType="1"/>
            </p:cNvSpPr>
            <p:nvPr/>
          </p:nvSpPr>
          <p:spPr bwMode="auto">
            <a:xfrm flipH="1">
              <a:off x="2336" y="3475"/>
              <a:ext cx="816" cy="409"/>
            </a:xfrm>
            <a:prstGeom prst="line">
              <a:avLst/>
            </a:prstGeom>
            <a:noFill/>
            <a:ln w="9525">
              <a:solidFill>
                <a:schemeClr val="tx1"/>
              </a:solidFill>
              <a:round/>
              <a:headEnd/>
              <a:tailEnd type="triangle" w="med" len="med"/>
            </a:ln>
          </p:spPr>
          <p:txBody>
            <a:bodyPr/>
            <a:lstStyle/>
            <a:p>
              <a:endParaRPr lang="fr-FR"/>
            </a:p>
          </p:txBody>
        </p:sp>
        <p:sp>
          <p:nvSpPr>
            <p:cNvPr id="244767" name="Line 92"/>
            <p:cNvSpPr>
              <a:spLocks noChangeShapeType="1"/>
            </p:cNvSpPr>
            <p:nvPr/>
          </p:nvSpPr>
          <p:spPr bwMode="auto">
            <a:xfrm>
              <a:off x="3152" y="3475"/>
              <a:ext cx="1180" cy="0"/>
            </a:xfrm>
            <a:prstGeom prst="line">
              <a:avLst/>
            </a:prstGeom>
            <a:noFill/>
            <a:ln w="9525">
              <a:solidFill>
                <a:schemeClr val="tx1"/>
              </a:solidFill>
              <a:round/>
              <a:headEnd/>
              <a:tailEnd type="triangle" w="med" len="med"/>
            </a:ln>
          </p:spPr>
          <p:txBody>
            <a:bodyPr/>
            <a:lstStyle/>
            <a:p>
              <a:endParaRPr lang="fr-FR"/>
            </a:p>
          </p:txBody>
        </p:sp>
      </p:grpSp>
      <p:sp>
        <p:nvSpPr>
          <p:cNvPr id="244746" name="Rectangle 98"/>
          <p:cNvSpPr>
            <a:spLocks noChangeArrowheads="1"/>
          </p:cNvSpPr>
          <p:nvPr/>
        </p:nvSpPr>
        <p:spPr bwMode="auto">
          <a:xfrm>
            <a:off x="10128251" y="3284538"/>
            <a:ext cx="360363" cy="360362"/>
          </a:xfrm>
          <a:prstGeom prst="rect">
            <a:avLst/>
          </a:prstGeom>
          <a:solidFill>
            <a:schemeClr val="accent1"/>
          </a:solidFill>
          <a:ln w="9525">
            <a:solidFill>
              <a:schemeClr val="tx1"/>
            </a:solidFill>
            <a:miter lim="800000"/>
            <a:headEnd/>
            <a:tailEnd/>
          </a:ln>
        </p:spPr>
        <p:txBody>
          <a:bodyPr wrap="none" anchor="ctr"/>
          <a:lstStyle/>
          <a:p>
            <a:pPr algn="ctr"/>
            <a:r>
              <a:rPr lang="fr-FR"/>
              <a:t>D</a:t>
            </a:r>
          </a:p>
        </p:txBody>
      </p:sp>
      <p:grpSp>
        <p:nvGrpSpPr>
          <p:cNvPr id="244747" name="Group 105"/>
          <p:cNvGrpSpPr>
            <a:grpSpLocks/>
          </p:cNvGrpSpPr>
          <p:nvPr/>
        </p:nvGrpSpPr>
        <p:grpSpPr bwMode="auto">
          <a:xfrm>
            <a:off x="6311900" y="2838450"/>
            <a:ext cx="692150" cy="661988"/>
            <a:chOff x="3016" y="1788"/>
            <a:chExt cx="436" cy="417"/>
          </a:xfrm>
        </p:grpSpPr>
        <p:sp>
          <p:nvSpPr>
            <p:cNvPr id="244762" name="Line 100"/>
            <p:cNvSpPr>
              <a:spLocks noChangeShapeType="1"/>
            </p:cNvSpPr>
            <p:nvPr/>
          </p:nvSpPr>
          <p:spPr bwMode="auto">
            <a:xfrm>
              <a:off x="3016" y="1933"/>
              <a:ext cx="272" cy="272"/>
            </a:xfrm>
            <a:prstGeom prst="line">
              <a:avLst/>
            </a:prstGeom>
            <a:noFill/>
            <a:ln w="9525">
              <a:solidFill>
                <a:srgbClr val="FF0000"/>
              </a:solidFill>
              <a:round/>
              <a:headEnd/>
              <a:tailEnd type="triangle" w="med" len="med"/>
            </a:ln>
          </p:spPr>
          <p:txBody>
            <a:bodyPr/>
            <a:lstStyle/>
            <a:p>
              <a:endParaRPr lang="fr-FR"/>
            </a:p>
          </p:txBody>
        </p:sp>
        <p:sp>
          <p:nvSpPr>
            <p:cNvPr id="244763" name="Line 102"/>
            <p:cNvSpPr>
              <a:spLocks noChangeShapeType="1"/>
            </p:cNvSpPr>
            <p:nvPr/>
          </p:nvSpPr>
          <p:spPr bwMode="auto">
            <a:xfrm>
              <a:off x="3089" y="1869"/>
              <a:ext cx="272" cy="272"/>
            </a:xfrm>
            <a:prstGeom prst="line">
              <a:avLst/>
            </a:prstGeom>
            <a:noFill/>
            <a:ln w="9525">
              <a:solidFill>
                <a:srgbClr val="FF0000"/>
              </a:solidFill>
              <a:round/>
              <a:headEnd/>
              <a:tailEnd type="triangle" w="med" len="med"/>
            </a:ln>
          </p:spPr>
          <p:txBody>
            <a:bodyPr/>
            <a:lstStyle/>
            <a:p>
              <a:endParaRPr lang="fr-FR"/>
            </a:p>
          </p:txBody>
        </p:sp>
        <p:sp>
          <p:nvSpPr>
            <p:cNvPr id="244764" name="Line 103"/>
            <p:cNvSpPr>
              <a:spLocks noChangeShapeType="1"/>
            </p:cNvSpPr>
            <p:nvPr/>
          </p:nvSpPr>
          <p:spPr bwMode="auto">
            <a:xfrm>
              <a:off x="3180" y="1788"/>
              <a:ext cx="272" cy="272"/>
            </a:xfrm>
            <a:prstGeom prst="line">
              <a:avLst/>
            </a:prstGeom>
            <a:noFill/>
            <a:ln w="9525">
              <a:solidFill>
                <a:srgbClr val="FF0000"/>
              </a:solidFill>
              <a:round/>
              <a:headEnd/>
              <a:tailEnd type="triangle" w="med" len="med"/>
            </a:ln>
          </p:spPr>
          <p:txBody>
            <a:bodyPr/>
            <a:lstStyle/>
            <a:p>
              <a:endParaRPr lang="fr-FR"/>
            </a:p>
          </p:txBody>
        </p:sp>
      </p:grpSp>
      <p:sp>
        <p:nvSpPr>
          <p:cNvPr id="244748" name="Text Box 106"/>
          <p:cNvSpPr txBox="1">
            <a:spLocks noChangeArrowheads="1"/>
          </p:cNvSpPr>
          <p:nvPr/>
        </p:nvSpPr>
        <p:spPr bwMode="auto">
          <a:xfrm>
            <a:off x="6940550" y="2800351"/>
            <a:ext cx="311150" cy="366713"/>
          </a:xfrm>
          <a:prstGeom prst="rect">
            <a:avLst/>
          </a:prstGeom>
          <a:noFill/>
          <a:ln w="9525">
            <a:noFill/>
            <a:miter lim="800000"/>
            <a:headEnd/>
            <a:tailEnd/>
          </a:ln>
        </p:spPr>
        <p:txBody>
          <a:bodyPr wrap="none">
            <a:spAutoFit/>
          </a:bodyPr>
          <a:lstStyle/>
          <a:p>
            <a:r>
              <a:rPr lang="fr-FR" b="1" i="1" dirty="0"/>
              <a:t>k</a:t>
            </a:r>
          </a:p>
        </p:txBody>
      </p:sp>
      <p:sp>
        <p:nvSpPr>
          <p:cNvPr id="244749" name="Text Box 107"/>
          <p:cNvSpPr txBox="1">
            <a:spLocks noChangeArrowheads="1"/>
          </p:cNvSpPr>
          <p:nvPr/>
        </p:nvSpPr>
        <p:spPr bwMode="auto">
          <a:xfrm>
            <a:off x="6816726" y="4813301"/>
            <a:ext cx="309563" cy="366713"/>
          </a:xfrm>
          <a:prstGeom prst="rect">
            <a:avLst/>
          </a:prstGeom>
          <a:noFill/>
          <a:ln w="9525">
            <a:noFill/>
            <a:miter lim="800000"/>
            <a:headEnd/>
            <a:tailEnd/>
          </a:ln>
        </p:spPr>
        <p:txBody>
          <a:bodyPr wrap="none">
            <a:spAutoFit/>
          </a:bodyPr>
          <a:lstStyle/>
          <a:p>
            <a:r>
              <a:rPr lang="fr-FR" b="1" i="1">
                <a:latin typeface="Symbol" pitchFamily="18" charset="2"/>
              </a:rPr>
              <a:t>r</a:t>
            </a:r>
          </a:p>
        </p:txBody>
      </p:sp>
      <p:sp>
        <p:nvSpPr>
          <p:cNvPr id="244750" name="Text Box 108"/>
          <p:cNvSpPr txBox="1">
            <a:spLocks noChangeArrowheads="1"/>
          </p:cNvSpPr>
          <p:nvPr/>
        </p:nvSpPr>
        <p:spPr bwMode="auto">
          <a:xfrm>
            <a:off x="8812213" y="3665538"/>
            <a:ext cx="273050" cy="366712"/>
          </a:xfrm>
          <a:prstGeom prst="rect">
            <a:avLst/>
          </a:prstGeom>
          <a:noFill/>
          <a:ln w="9525">
            <a:noFill/>
            <a:miter lim="800000"/>
            <a:headEnd/>
            <a:tailEnd/>
          </a:ln>
        </p:spPr>
        <p:txBody>
          <a:bodyPr wrap="none">
            <a:spAutoFit/>
          </a:bodyPr>
          <a:lstStyle/>
          <a:p>
            <a:r>
              <a:rPr lang="fr-FR" b="1"/>
              <a:t>r</a:t>
            </a:r>
          </a:p>
        </p:txBody>
      </p:sp>
      <p:sp>
        <p:nvSpPr>
          <p:cNvPr id="244751" name="Text Box 109"/>
          <p:cNvSpPr txBox="1">
            <a:spLocks noChangeArrowheads="1"/>
          </p:cNvSpPr>
          <p:nvPr/>
        </p:nvSpPr>
        <p:spPr bwMode="auto">
          <a:xfrm>
            <a:off x="8883650" y="4240213"/>
            <a:ext cx="666750" cy="366712"/>
          </a:xfrm>
          <a:prstGeom prst="rect">
            <a:avLst/>
          </a:prstGeom>
          <a:noFill/>
          <a:ln w="9525">
            <a:noFill/>
            <a:miter lim="800000"/>
            <a:headEnd/>
            <a:tailEnd/>
          </a:ln>
        </p:spPr>
        <p:txBody>
          <a:bodyPr wrap="none">
            <a:spAutoFit/>
          </a:bodyPr>
          <a:lstStyle/>
          <a:p>
            <a:r>
              <a:rPr lang="fr-FR" b="1"/>
              <a:t>R, </a:t>
            </a:r>
            <a:r>
              <a:rPr lang="fr-FR" b="1" i="1"/>
              <a:t>k’</a:t>
            </a:r>
          </a:p>
        </p:txBody>
      </p:sp>
      <p:sp>
        <p:nvSpPr>
          <p:cNvPr id="244752" name="Text Box 110"/>
          <p:cNvSpPr txBox="1">
            <a:spLocks noChangeArrowheads="1"/>
          </p:cNvSpPr>
          <p:nvPr/>
        </p:nvSpPr>
        <p:spPr bwMode="auto">
          <a:xfrm>
            <a:off x="6435725" y="5681663"/>
            <a:ext cx="311150" cy="366712"/>
          </a:xfrm>
          <a:prstGeom prst="rect">
            <a:avLst/>
          </a:prstGeom>
          <a:noFill/>
          <a:ln w="9525">
            <a:noFill/>
            <a:miter lim="800000"/>
            <a:headEnd/>
            <a:tailEnd/>
          </a:ln>
        </p:spPr>
        <p:txBody>
          <a:bodyPr wrap="none">
            <a:spAutoFit/>
          </a:bodyPr>
          <a:lstStyle/>
          <a:p>
            <a:r>
              <a:rPr lang="fr-FR" b="1"/>
              <a:t>0</a:t>
            </a:r>
          </a:p>
        </p:txBody>
      </p:sp>
      <p:sp>
        <p:nvSpPr>
          <p:cNvPr id="244753" name="Text Box 111"/>
          <p:cNvSpPr txBox="1">
            <a:spLocks noChangeArrowheads="1"/>
          </p:cNvSpPr>
          <p:nvPr/>
        </p:nvSpPr>
        <p:spPr bwMode="auto">
          <a:xfrm>
            <a:off x="1703389" y="5478464"/>
            <a:ext cx="4289425" cy="1190625"/>
          </a:xfrm>
          <a:prstGeom prst="rect">
            <a:avLst/>
          </a:prstGeom>
          <a:noFill/>
          <a:ln w="9525">
            <a:noFill/>
            <a:miter lim="800000"/>
            <a:headEnd/>
            <a:tailEnd/>
          </a:ln>
        </p:spPr>
        <p:txBody>
          <a:bodyPr wrap="none">
            <a:spAutoFit/>
          </a:bodyPr>
          <a:lstStyle/>
          <a:p>
            <a:pPr>
              <a:buFontTx/>
              <a:buChar char="•"/>
            </a:pPr>
            <a:r>
              <a:rPr lang="fr-FR"/>
              <a:t> </a:t>
            </a:r>
            <a:r>
              <a:rPr lang="fr-FR" b="1" i="1"/>
              <a:t>k, k’</a:t>
            </a:r>
            <a:r>
              <a:rPr lang="fr-FR"/>
              <a:t> : vecteur d’onde incident/diffusé</a:t>
            </a:r>
          </a:p>
          <a:p>
            <a:pPr>
              <a:buFontTx/>
              <a:buChar char="•"/>
            </a:pPr>
            <a:r>
              <a:rPr lang="fr-FR"/>
              <a:t> </a:t>
            </a:r>
            <a:r>
              <a:rPr lang="fr-FR" b="1" i="1">
                <a:latin typeface="Symbol" pitchFamily="18" charset="2"/>
              </a:rPr>
              <a:t>r</a:t>
            </a:r>
            <a:r>
              <a:rPr lang="fr-FR"/>
              <a:t>: position de l’atome diffusant</a:t>
            </a:r>
          </a:p>
          <a:p>
            <a:pPr>
              <a:buFontTx/>
              <a:buChar char="•"/>
            </a:pPr>
            <a:r>
              <a:rPr lang="fr-FR"/>
              <a:t> </a:t>
            </a:r>
            <a:r>
              <a:rPr lang="fr-FR" b="1"/>
              <a:t>r </a:t>
            </a:r>
            <a:r>
              <a:rPr lang="fr-FR"/>
              <a:t>: distance atome /détecteur</a:t>
            </a:r>
          </a:p>
          <a:p>
            <a:pPr>
              <a:buFontTx/>
              <a:buChar char="•"/>
            </a:pPr>
            <a:r>
              <a:rPr lang="fr-FR"/>
              <a:t> </a:t>
            </a:r>
            <a:r>
              <a:rPr lang="fr-FR" b="1"/>
              <a:t>R</a:t>
            </a:r>
            <a:r>
              <a:rPr lang="fr-FR"/>
              <a:t>: position du détecteur (loin du cristal)</a:t>
            </a:r>
          </a:p>
        </p:txBody>
      </p:sp>
      <p:grpSp>
        <p:nvGrpSpPr>
          <p:cNvPr id="244754" name="Group 117"/>
          <p:cNvGrpSpPr>
            <a:grpSpLocks/>
          </p:cNvGrpSpPr>
          <p:nvPr/>
        </p:nvGrpSpPr>
        <p:grpSpPr bwMode="auto">
          <a:xfrm>
            <a:off x="1703388" y="2846388"/>
            <a:ext cx="3835400" cy="2068512"/>
            <a:chOff x="113" y="1793"/>
            <a:chExt cx="2416" cy="1303"/>
          </a:xfrm>
        </p:grpSpPr>
        <p:grpSp>
          <p:nvGrpSpPr>
            <p:cNvPr id="244755" name="Group 89"/>
            <p:cNvGrpSpPr>
              <a:grpSpLocks/>
            </p:cNvGrpSpPr>
            <p:nvPr/>
          </p:nvGrpSpPr>
          <p:grpSpPr bwMode="auto">
            <a:xfrm>
              <a:off x="113" y="1842"/>
              <a:ext cx="2416" cy="1254"/>
              <a:chOff x="113" y="2036"/>
              <a:chExt cx="2416" cy="1254"/>
            </a:xfrm>
          </p:grpSpPr>
          <p:pic>
            <p:nvPicPr>
              <p:cNvPr id="244758" name="Picture 49" descr="400px-Diffusion_rayleigh_et_diffraction"/>
              <p:cNvPicPr>
                <a:picLocks noChangeAspect="1" noChangeArrowheads="1"/>
              </p:cNvPicPr>
              <p:nvPr/>
            </p:nvPicPr>
            <p:blipFill>
              <a:blip r:embed="rId3" cstate="print"/>
              <a:srcRect r="74196"/>
              <a:stretch>
                <a:fillRect/>
              </a:stretch>
            </p:blipFill>
            <p:spPr bwMode="auto">
              <a:xfrm>
                <a:off x="202" y="2036"/>
                <a:ext cx="816" cy="940"/>
              </a:xfrm>
              <a:prstGeom prst="rect">
                <a:avLst/>
              </a:prstGeom>
              <a:noFill/>
              <a:ln w="9525">
                <a:noFill/>
                <a:miter lim="800000"/>
                <a:headEnd/>
                <a:tailEnd/>
              </a:ln>
            </p:spPr>
          </p:pic>
          <p:pic>
            <p:nvPicPr>
              <p:cNvPr id="244759" name="Picture 50" descr="400px-Diffusion_rayleigh_et_diffraction"/>
              <p:cNvPicPr>
                <a:picLocks noChangeAspect="1" noChangeArrowheads="1"/>
              </p:cNvPicPr>
              <p:nvPr/>
            </p:nvPicPr>
            <p:blipFill>
              <a:blip r:embed="rId3" cstate="print"/>
              <a:srcRect l="71729"/>
              <a:stretch>
                <a:fillRect/>
              </a:stretch>
            </p:blipFill>
            <p:spPr bwMode="auto">
              <a:xfrm>
                <a:off x="1791" y="2069"/>
                <a:ext cx="738" cy="776"/>
              </a:xfrm>
              <a:prstGeom prst="rect">
                <a:avLst/>
              </a:prstGeom>
              <a:noFill/>
              <a:ln w="9525">
                <a:noFill/>
                <a:miter lim="800000"/>
                <a:headEnd/>
                <a:tailEnd/>
              </a:ln>
            </p:spPr>
          </p:pic>
          <p:sp>
            <p:nvSpPr>
              <p:cNvPr id="244760" name="AutoShape 51"/>
              <p:cNvSpPr>
                <a:spLocks noChangeArrowheads="1"/>
              </p:cNvSpPr>
              <p:nvPr/>
            </p:nvSpPr>
            <p:spPr bwMode="auto">
              <a:xfrm>
                <a:off x="1156" y="2387"/>
                <a:ext cx="492" cy="238"/>
              </a:xfrm>
              <a:prstGeom prst="rightArrow">
                <a:avLst>
                  <a:gd name="adj1" fmla="val 50000"/>
                  <a:gd name="adj2" fmla="val 51681"/>
                </a:avLst>
              </a:prstGeom>
              <a:solidFill>
                <a:schemeClr val="accent1"/>
              </a:solidFill>
              <a:ln w="9525">
                <a:solidFill>
                  <a:schemeClr val="tx1"/>
                </a:solidFill>
                <a:miter lim="800000"/>
                <a:headEnd/>
                <a:tailEnd/>
              </a:ln>
            </p:spPr>
            <p:txBody>
              <a:bodyPr wrap="none" anchor="ctr"/>
              <a:lstStyle/>
              <a:p>
                <a:endParaRPr lang="fr-FR"/>
              </a:p>
            </p:txBody>
          </p:sp>
          <p:sp>
            <p:nvSpPr>
              <p:cNvPr id="244761" name="Text Box 52"/>
              <p:cNvSpPr txBox="1">
                <a:spLocks noChangeArrowheads="1"/>
              </p:cNvSpPr>
              <p:nvPr/>
            </p:nvSpPr>
            <p:spPr bwMode="auto">
              <a:xfrm>
                <a:off x="113" y="2886"/>
                <a:ext cx="1740" cy="404"/>
              </a:xfrm>
              <a:prstGeom prst="rect">
                <a:avLst/>
              </a:prstGeom>
              <a:noFill/>
              <a:ln w="9525">
                <a:noFill/>
                <a:miter lim="800000"/>
                <a:headEnd/>
                <a:tailEnd/>
              </a:ln>
            </p:spPr>
            <p:txBody>
              <a:bodyPr wrap="none">
                <a:spAutoFit/>
              </a:bodyPr>
              <a:lstStyle/>
              <a:p>
                <a:pPr algn="ctr"/>
                <a:r>
                  <a:rPr lang="fr-FR"/>
                  <a:t>Diffusion : création d’une </a:t>
                </a:r>
              </a:p>
              <a:p>
                <a:pPr algn="ctr"/>
                <a:r>
                  <a:rPr lang="fr-FR"/>
                  <a:t>onde sphérique</a:t>
                </a:r>
              </a:p>
            </p:txBody>
          </p:sp>
        </p:grpSp>
        <p:sp>
          <p:nvSpPr>
            <p:cNvPr id="244756" name="Line 113"/>
            <p:cNvSpPr>
              <a:spLocks noChangeShapeType="1"/>
            </p:cNvSpPr>
            <p:nvPr/>
          </p:nvSpPr>
          <p:spPr bwMode="auto">
            <a:xfrm>
              <a:off x="610" y="1875"/>
              <a:ext cx="272" cy="272"/>
            </a:xfrm>
            <a:prstGeom prst="line">
              <a:avLst/>
            </a:prstGeom>
            <a:noFill/>
            <a:ln w="9525">
              <a:solidFill>
                <a:srgbClr val="FF0000"/>
              </a:solidFill>
              <a:round/>
              <a:headEnd/>
              <a:tailEnd type="triangle" w="med" len="med"/>
            </a:ln>
          </p:spPr>
          <p:txBody>
            <a:bodyPr/>
            <a:lstStyle/>
            <a:p>
              <a:endParaRPr lang="fr-FR"/>
            </a:p>
          </p:txBody>
        </p:sp>
        <p:sp>
          <p:nvSpPr>
            <p:cNvPr id="244757" name="Text Box 116"/>
            <p:cNvSpPr txBox="1">
              <a:spLocks noChangeArrowheads="1"/>
            </p:cNvSpPr>
            <p:nvPr/>
          </p:nvSpPr>
          <p:spPr bwMode="auto">
            <a:xfrm>
              <a:off x="748" y="1793"/>
              <a:ext cx="196" cy="231"/>
            </a:xfrm>
            <a:prstGeom prst="rect">
              <a:avLst/>
            </a:prstGeom>
            <a:noFill/>
            <a:ln w="9525">
              <a:noFill/>
              <a:miter lim="800000"/>
              <a:headEnd/>
              <a:tailEnd/>
            </a:ln>
          </p:spPr>
          <p:txBody>
            <a:bodyPr wrap="none">
              <a:spAutoFit/>
            </a:bodyPr>
            <a:lstStyle/>
            <a:p>
              <a:r>
                <a:rPr lang="fr-FR" b="1" i="1"/>
                <a:t>k</a:t>
              </a:r>
            </a:p>
          </p:txBody>
        </p:sp>
      </p:grpSp>
      <p:grpSp>
        <p:nvGrpSpPr>
          <p:cNvPr id="66" name="Group 105"/>
          <p:cNvGrpSpPr>
            <a:grpSpLocks/>
          </p:cNvGrpSpPr>
          <p:nvPr/>
        </p:nvGrpSpPr>
        <p:grpSpPr bwMode="auto">
          <a:xfrm rot="16876524">
            <a:off x="8832056" y="3068638"/>
            <a:ext cx="692150" cy="661988"/>
            <a:chOff x="3016" y="1788"/>
            <a:chExt cx="436" cy="417"/>
          </a:xfrm>
        </p:grpSpPr>
        <p:sp>
          <p:nvSpPr>
            <p:cNvPr id="67" name="Line 100"/>
            <p:cNvSpPr>
              <a:spLocks noChangeShapeType="1"/>
            </p:cNvSpPr>
            <p:nvPr/>
          </p:nvSpPr>
          <p:spPr bwMode="auto">
            <a:xfrm>
              <a:off x="3016" y="1933"/>
              <a:ext cx="272" cy="272"/>
            </a:xfrm>
            <a:prstGeom prst="line">
              <a:avLst/>
            </a:prstGeom>
            <a:noFill/>
            <a:ln w="9525">
              <a:solidFill>
                <a:srgbClr val="FF0000"/>
              </a:solidFill>
              <a:round/>
              <a:headEnd/>
              <a:tailEnd type="triangle" w="med" len="med"/>
            </a:ln>
          </p:spPr>
          <p:txBody>
            <a:bodyPr/>
            <a:lstStyle/>
            <a:p>
              <a:endParaRPr lang="fr-FR"/>
            </a:p>
          </p:txBody>
        </p:sp>
        <p:sp>
          <p:nvSpPr>
            <p:cNvPr id="68" name="Line 102"/>
            <p:cNvSpPr>
              <a:spLocks noChangeShapeType="1"/>
            </p:cNvSpPr>
            <p:nvPr/>
          </p:nvSpPr>
          <p:spPr bwMode="auto">
            <a:xfrm>
              <a:off x="3089" y="1869"/>
              <a:ext cx="272" cy="272"/>
            </a:xfrm>
            <a:prstGeom prst="line">
              <a:avLst/>
            </a:prstGeom>
            <a:noFill/>
            <a:ln w="9525">
              <a:solidFill>
                <a:srgbClr val="FF0000"/>
              </a:solidFill>
              <a:round/>
              <a:headEnd/>
              <a:tailEnd type="triangle" w="med" len="med"/>
            </a:ln>
          </p:spPr>
          <p:txBody>
            <a:bodyPr/>
            <a:lstStyle/>
            <a:p>
              <a:endParaRPr lang="fr-FR"/>
            </a:p>
          </p:txBody>
        </p:sp>
        <p:sp>
          <p:nvSpPr>
            <p:cNvPr id="69" name="Line 103"/>
            <p:cNvSpPr>
              <a:spLocks noChangeShapeType="1"/>
            </p:cNvSpPr>
            <p:nvPr/>
          </p:nvSpPr>
          <p:spPr bwMode="auto">
            <a:xfrm>
              <a:off x="3180" y="1788"/>
              <a:ext cx="272" cy="272"/>
            </a:xfrm>
            <a:prstGeom prst="line">
              <a:avLst/>
            </a:prstGeom>
            <a:noFill/>
            <a:ln w="9525">
              <a:solidFill>
                <a:srgbClr val="FF0000"/>
              </a:solidFill>
              <a:round/>
              <a:headEnd/>
              <a:tailEnd type="triangle" w="med" len="med"/>
            </a:ln>
          </p:spPr>
          <p:txBody>
            <a:bodyPr/>
            <a:lstStyle/>
            <a:p>
              <a:endParaRPr lang="fr-FR"/>
            </a:p>
          </p:txBody>
        </p:sp>
      </p:grpSp>
      <p:sp>
        <p:nvSpPr>
          <p:cNvPr id="70" name="Text Box 106"/>
          <p:cNvSpPr txBox="1">
            <a:spLocks noChangeArrowheads="1"/>
          </p:cNvSpPr>
          <p:nvPr/>
        </p:nvSpPr>
        <p:spPr bwMode="auto">
          <a:xfrm>
            <a:off x="8774113" y="2870993"/>
            <a:ext cx="377026" cy="369332"/>
          </a:xfrm>
          <a:prstGeom prst="rect">
            <a:avLst/>
          </a:prstGeom>
          <a:noFill/>
          <a:ln w="9525">
            <a:noFill/>
            <a:miter lim="800000"/>
            <a:headEnd/>
            <a:tailEnd/>
          </a:ln>
        </p:spPr>
        <p:txBody>
          <a:bodyPr wrap="none">
            <a:spAutoFit/>
          </a:bodyPr>
          <a:lstStyle/>
          <a:p>
            <a:r>
              <a:rPr lang="fr-FR" b="1" i="1" dirty="0"/>
              <a:t>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2"/>
          <p:cNvSpPr>
            <a:spLocks noGrp="1" noChangeArrowheads="1"/>
          </p:cNvSpPr>
          <p:nvPr>
            <p:ph type="title"/>
          </p:nvPr>
        </p:nvSpPr>
        <p:spPr/>
        <p:txBody>
          <a:bodyPr/>
          <a:lstStyle/>
          <a:p>
            <a:pPr eaLnBrk="1" hangingPunct="1"/>
            <a:r>
              <a:rPr lang="fr-FR"/>
              <a:t>Loi de Bragg: conditions de Laue</a:t>
            </a:r>
          </a:p>
        </p:txBody>
      </p:sp>
      <p:sp>
        <p:nvSpPr>
          <p:cNvPr id="29704" name="Rectangle 3"/>
          <p:cNvSpPr>
            <a:spLocks noGrp="1" noChangeArrowheads="1"/>
          </p:cNvSpPr>
          <p:nvPr>
            <p:ph idx="1"/>
          </p:nvPr>
        </p:nvSpPr>
        <p:spPr/>
        <p:txBody>
          <a:bodyPr/>
          <a:lstStyle/>
          <a:p>
            <a:pPr eaLnBrk="1" hangingPunct="1"/>
            <a:r>
              <a:rPr lang="fr-FR" sz="2600" dirty="0"/>
              <a:t>On suppose une onde plane dans l’espace libre, au point     :</a:t>
            </a:r>
          </a:p>
          <a:p>
            <a:pPr eaLnBrk="1" hangingPunct="1"/>
            <a:endParaRPr lang="fr-FR" sz="2600" dirty="0"/>
          </a:p>
          <a:p>
            <a:pPr eaLnBrk="1" hangingPunct="1"/>
            <a:endParaRPr lang="fr-FR" sz="2600" dirty="0"/>
          </a:p>
          <a:p>
            <a:pPr eaLnBrk="1" hangingPunct="1"/>
            <a:r>
              <a:rPr lang="fr-FR" sz="2600" dirty="0"/>
              <a:t>Onde de vecteur d’onde    , de fréquence angulaire </a:t>
            </a:r>
            <a:r>
              <a:rPr lang="el-GR" sz="2600" dirty="0">
                <a:cs typeface="Arial" charset="0"/>
              </a:rPr>
              <a:t>ω</a:t>
            </a:r>
            <a:r>
              <a:rPr lang="fr-FR" sz="2600" dirty="0">
                <a:cs typeface="Arial" charset="0"/>
              </a:rPr>
              <a:t> et de longueur d’onde </a:t>
            </a:r>
          </a:p>
          <a:p>
            <a:pPr eaLnBrk="1" hangingPunct="1"/>
            <a:r>
              <a:rPr lang="fr-FR" sz="2600" dirty="0">
                <a:cs typeface="Arial" charset="0"/>
              </a:rPr>
              <a:t>On place maintenant le cristal dans le faisceau. L’origine O est choisie arbitrairement.</a:t>
            </a:r>
          </a:p>
          <a:p>
            <a:pPr eaLnBrk="1" hangingPunct="1"/>
            <a:r>
              <a:rPr lang="fr-FR" sz="2600" dirty="0">
                <a:cs typeface="Arial" charset="0"/>
              </a:rPr>
              <a:t>Hypothèses</a:t>
            </a:r>
          </a:p>
          <a:p>
            <a:pPr lvl="1" eaLnBrk="1" hangingPunct="1">
              <a:buFont typeface="Wingdings" pitchFamily="2" charset="2"/>
              <a:buChar char="Ø"/>
            </a:pPr>
            <a:r>
              <a:rPr lang="fr-FR" sz="2200" dirty="0">
                <a:cs typeface="Arial" charset="0"/>
              </a:rPr>
              <a:t>Le faisceau incident n’est pas perturbé par le cristal</a:t>
            </a:r>
          </a:p>
          <a:p>
            <a:pPr lvl="1" eaLnBrk="1" hangingPunct="1">
              <a:buFont typeface="Wingdings" pitchFamily="2" charset="2"/>
              <a:buChar char="Ø"/>
            </a:pPr>
            <a:r>
              <a:rPr lang="fr-FR" sz="2200" dirty="0">
                <a:cs typeface="Arial" charset="0"/>
              </a:rPr>
              <a:t>Pas de perte d’énergie (|k|=|k’|)</a:t>
            </a:r>
            <a:endParaRPr lang="el-GR" sz="2200" dirty="0">
              <a:cs typeface="Arial" charset="0"/>
            </a:endParaRPr>
          </a:p>
        </p:txBody>
      </p:sp>
      <p:sp>
        <p:nvSpPr>
          <p:cNvPr id="29702" name="Espace réservé du numéro de diapositive 5"/>
          <p:cNvSpPr>
            <a:spLocks noGrp="1"/>
          </p:cNvSpPr>
          <p:nvPr>
            <p:ph type="sldNum" sz="quarter" idx="12"/>
          </p:nvPr>
        </p:nvSpPr>
        <p:spPr>
          <a:noFill/>
        </p:spPr>
        <p:txBody>
          <a:bodyPr/>
          <a:lstStyle/>
          <a:p>
            <a:fld id="{FC1C2385-1ACE-4A75-8BBC-94F507A9F809}" type="slidenum">
              <a:rPr lang="fr-FR" altLang="en-US"/>
              <a:pPr/>
              <a:t>59</a:t>
            </a:fld>
            <a:endParaRPr lang="fr-FR" altLang="en-US"/>
          </a:p>
        </p:txBody>
      </p:sp>
      <p:graphicFrame>
        <p:nvGraphicFramePr>
          <p:cNvPr id="29698" name="Object 4"/>
          <p:cNvGraphicFramePr>
            <a:graphicFrameLocks noChangeAspect="1"/>
          </p:cNvGraphicFramePr>
          <p:nvPr>
            <p:extLst>
              <p:ext uri="{D42A27DB-BD31-4B8C-83A1-F6EECF244321}">
                <p14:modId xmlns:p14="http://schemas.microsoft.com/office/powerpoint/2010/main" val="2933972366"/>
              </p:ext>
            </p:extLst>
          </p:nvPr>
        </p:nvGraphicFramePr>
        <p:xfrm>
          <a:off x="3863752" y="2276872"/>
          <a:ext cx="3463925" cy="581025"/>
        </p:xfrm>
        <a:graphic>
          <a:graphicData uri="http://schemas.openxmlformats.org/presentationml/2006/ole">
            <mc:AlternateContent xmlns:mc="http://schemas.openxmlformats.org/markup-compatibility/2006">
              <mc:Choice xmlns:v="urn:schemas-microsoft-com:vml" Requires="v">
                <p:oleObj name="Équation" r:id="rId3" imgW="1587240" imgH="266400" progId="Equation.3">
                  <p:embed/>
                </p:oleObj>
              </mc:Choice>
              <mc:Fallback>
                <p:oleObj name="Équation" r:id="rId3" imgW="1587240" imgH="266400" progId="Equation.3">
                  <p:embed/>
                  <p:pic>
                    <p:nvPicPr>
                      <p:cNvPr id="2969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2276872"/>
                        <a:ext cx="3463925" cy="581025"/>
                      </a:xfrm>
                      <a:prstGeom prst="rect">
                        <a:avLst/>
                      </a:prstGeom>
                      <a:noFill/>
                      <a:ln w="9525">
                        <a:solidFill>
                          <a:srgbClr val="FF0000"/>
                        </a:solidFill>
                        <a:miter lim="800000"/>
                        <a:headEnd/>
                        <a:tailEnd/>
                      </a:ln>
                    </p:spPr>
                  </p:pic>
                </p:oleObj>
              </mc:Fallback>
            </mc:AlternateContent>
          </a:graphicData>
        </a:graphic>
      </p:graphicFrame>
      <p:graphicFrame>
        <p:nvGraphicFramePr>
          <p:cNvPr id="29699" name="Object 5"/>
          <p:cNvGraphicFramePr>
            <a:graphicFrameLocks noChangeAspect="1"/>
          </p:cNvGraphicFramePr>
          <p:nvPr>
            <p:extLst>
              <p:ext uri="{D42A27DB-BD31-4B8C-83A1-F6EECF244321}">
                <p14:modId xmlns:p14="http://schemas.microsoft.com/office/powerpoint/2010/main" val="3649978323"/>
              </p:ext>
            </p:extLst>
          </p:nvPr>
        </p:nvGraphicFramePr>
        <p:xfrm>
          <a:off x="9315400" y="1484784"/>
          <a:ext cx="381000" cy="635000"/>
        </p:xfrm>
        <a:graphic>
          <a:graphicData uri="http://schemas.openxmlformats.org/presentationml/2006/ole">
            <mc:AlternateContent xmlns:mc="http://schemas.openxmlformats.org/markup-compatibility/2006">
              <mc:Choice xmlns:v="urn:schemas-microsoft-com:vml" Requires="v">
                <p:oleObj name="Équation" r:id="rId5" imgW="152280" imgH="253800" progId="Equation.3">
                  <p:embed/>
                </p:oleObj>
              </mc:Choice>
              <mc:Fallback>
                <p:oleObj name="Équation" r:id="rId5" imgW="152280" imgH="253800" progId="Equation.3">
                  <p:embed/>
                  <p:pic>
                    <p:nvPicPr>
                      <p:cNvPr id="2969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5400" y="1484784"/>
                        <a:ext cx="381000"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0" name="Object 6"/>
          <p:cNvGraphicFramePr>
            <a:graphicFrameLocks noChangeAspect="1"/>
          </p:cNvGraphicFramePr>
          <p:nvPr>
            <p:extLst>
              <p:ext uri="{D42A27DB-BD31-4B8C-83A1-F6EECF244321}">
                <p14:modId xmlns:p14="http://schemas.microsoft.com/office/powerpoint/2010/main" val="2556917988"/>
              </p:ext>
            </p:extLst>
          </p:nvPr>
        </p:nvGraphicFramePr>
        <p:xfrm>
          <a:off x="4511824" y="2934097"/>
          <a:ext cx="355600" cy="549275"/>
        </p:xfrm>
        <a:graphic>
          <a:graphicData uri="http://schemas.openxmlformats.org/presentationml/2006/ole">
            <mc:AlternateContent xmlns:mc="http://schemas.openxmlformats.org/markup-compatibility/2006">
              <mc:Choice xmlns:v="urn:schemas-microsoft-com:vml" Requires="v">
                <p:oleObj name="Equation" r:id="rId7" imgW="139680" imgH="215640" progId="Equation.3">
                  <p:embed/>
                </p:oleObj>
              </mc:Choice>
              <mc:Fallback>
                <p:oleObj name="Equation" r:id="rId7" imgW="139680" imgH="215640" progId="Equation.3">
                  <p:embed/>
                  <p:pic>
                    <p:nvPicPr>
                      <p:cNvPr id="2970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1824" y="2934097"/>
                        <a:ext cx="35560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1" name="Object 7"/>
          <p:cNvGraphicFramePr>
            <a:graphicFrameLocks noChangeAspect="1"/>
          </p:cNvGraphicFramePr>
          <p:nvPr>
            <p:extLst>
              <p:ext uri="{D42A27DB-BD31-4B8C-83A1-F6EECF244321}">
                <p14:modId xmlns:p14="http://schemas.microsoft.com/office/powerpoint/2010/main" val="4083592166"/>
              </p:ext>
            </p:extLst>
          </p:nvPr>
        </p:nvGraphicFramePr>
        <p:xfrm>
          <a:off x="1991544" y="3330575"/>
          <a:ext cx="862013" cy="708025"/>
        </p:xfrm>
        <a:graphic>
          <a:graphicData uri="http://schemas.openxmlformats.org/presentationml/2006/ole">
            <mc:AlternateContent xmlns:mc="http://schemas.openxmlformats.org/markup-compatibility/2006">
              <mc:Choice xmlns:v="urn:schemas-microsoft-com:vml" Requires="v">
                <p:oleObj name="Equation" r:id="rId9" imgW="495000" imgH="406080" progId="Equation.3">
                  <p:embed/>
                </p:oleObj>
              </mc:Choice>
              <mc:Fallback>
                <p:oleObj name="Equation" r:id="rId9" imgW="495000" imgH="406080" progId="Equation.3">
                  <p:embed/>
                  <p:pic>
                    <p:nvPicPr>
                      <p:cNvPr id="2970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1544" y="3330575"/>
                        <a:ext cx="862013"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ChangeArrowheads="1"/>
          </p:cNvSpPr>
          <p:nvPr>
            <p:ph type="title"/>
          </p:nvPr>
        </p:nvSpPr>
        <p:spPr/>
        <p:txBody>
          <a:bodyPr/>
          <a:lstStyle/>
          <a:p>
            <a:pPr eaLnBrk="1" hangingPunct="1"/>
            <a:r>
              <a:rPr lang="fr-FR" sz="3800" dirty="0"/>
              <a:t>Structure cristalline et cristallographie</a:t>
            </a:r>
          </a:p>
        </p:txBody>
      </p:sp>
      <p:sp>
        <p:nvSpPr>
          <p:cNvPr id="208900" name="Rectangle 3"/>
          <p:cNvSpPr>
            <a:spLocks noGrp="1" noChangeArrowheads="1"/>
          </p:cNvSpPr>
          <p:nvPr>
            <p:ph idx="1"/>
          </p:nvPr>
        </p:nvSpPr>
        <p:spPr>
          <a:xfrm>
            <a:off x="1981200" y="1916114"/>
            <a:ext cx="8229600" cy="4321175"/>
          </a:xfrm>
        </p:spPr>
        <p:txBody>
          <a:bodyPr/>
          <a:lstStyle/>
          <a:p>
            <a:pPr eaLnBrk="1" hangingPunct="1"/>
            <a:r>
              <a:rPr lang="fr-FR" sz="2600" dirty="0"/>
              <a:t>États cristallins et amorphe</a:t>
            </a:r>
          </a:p>
          <a:p>
            <a:pPr eaLnBrk="1" hangingPunct="1"/>
            <a:endParaRPr lang="fr-FR" sz="2600" dirty="0"/>
          </a:p>
          <a:p>
            <a:pPr eaLnBrk="1" hangingPunct="1"/>
            <a:r>
              <a:rPr lang="fr-FR" sz="2600" dirty="0"/>
              <a:t>Liaisons cristallines</a:t>
            </a:r>
          </a:p>
          <a:p>
            <a:pPr eaLnBrk="1" hangingPunct="1"/>
            <a:endParaRPr lang="fr-FR" sz="2600" dirty="0"/>
          </a:p>
          <a:p>
            <a:pPr eaLnBrk="1" hangingPunct="1"/>
            <a:r>
              <a:rPr lang="fr-FR" sz="2600" dirty="0"/>
              <a:t>Géométrie des cristaux</a:t>
            </a:r>
          </a:p>
          <a:p>
            <a:pPr eaLnBrk="1" hangingPunct="1"/>
            <a:endParaRPr lang="fr-FR" sz="2600" dirty="0"/>
          </a:p>
          <a:p>
            <a:pPr eaLnBrk="1" hangingPunct="1"/>
            <a:r>
              <a:rPr lang="fr-FR" sz="2600" dirty="0"/>
              <a:t>Diffraction  cristalline – Loi de Bragg</a:t>
            </a:r>
          </a:p>
        </p:txBody>
      </p:sp>
      <p:sp>
        <p:nvSpPr>
          <p:cNvPr id="208898" name="Espace réservé du numéro de diapositive 5"/>
          <p:cNvSpPr>
            <a:spLocks noGrp="1"/>
          </p:cNvSpPr>
          <p:nvPr>
            <p:ph type="sldNum" sz="quarter" idx="12"/>
          </p:nvPr>
        </p:nvSpPr>
        <p:spPr>
          <a:noFill/>
        </p:spPr>
        <p:txBody>
          <a:bodyPr/>
          <a:lstStyle/>
          <a:p>
            <a:fld id="{9517ED15-3023-40FB-8BBC-43A28074ABD5}" type="slidenum">
              <a:rPr lang="fr-FR" altLang="en-US"/>
              <a:pPr/>
              <a:t>6</a:t>
            </a:fld>
            <a:endParaRPr lang="fr-FR"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fr-FR"/>
              <a:t>Loi de Bragg: conditions de Laue</a:t>
            </a:r>
          </a:p>
        </p:txBody>
      </p:sp>
      <p:sp>
        <p:nvSpPr>
          <p:cNvPr id="30729" name="Rectangle 3"/>
          <p:cNvSpPr>
            <a:spLocks noGrp="1" noChangeArrowheads="1"/>
          </p:cNvSpPr>
          <p:nvPr>
            <p:ph idx="1"/>
          </p:nvPr>
        </p:nvSpPr>
        <p:spPr/>
        <p:txBody>
          <a:bodyPr/>
          <a:lstStyle/>
          <a:p>
            <a:pPr eaLnBrk="1" hangingPunct="1">
              <a:lnSpc>
                <a:spcPct val="90000"/>
              </a:lnSpc>
            </a:pPr>
            <a:r>
              <a:rPr lang="fr-FR" sz="2100" dirty="0"/>
              <a:t>l’amplitude du faisceau incident en  </a:t>
            </a:r>
            <a:r>
              <a:rPr lang="fr-FR" sz="2100" i="1" dirty="0">
                <a:latin typeface="Symbol" pitchFamily="18" charset="2"/>
              </a:rPr>
              <a:t>r</a:t>
            </a:r>
            <a:r>
              <a:rPr lang="fr-FR" sz="2100" dirty="0">
                <a:latin typeface="Symbol" pitchFamily="18" charset="2"/>
              </a:rPr>
              <a:t> </a:t>
            </a:r>
            <a:r>
              <a:rPr lang="fr-FR" sz="2100" dirty="0"/>
              <a:t>est donnée par :</a:t>
            </a:r>
          </a:p>
          <a:p>
            <a:pPr eaLnBrk="1" hangingPunct="1">
              <a:lnSpc>
                <a:spcPct val="90000"/>
              </a:lnSpc>
            </a:pPr>
            <a:endParaRPr lang="fr-FR" sz="2100" dirty="0"/>
          </a:p>
          <a:p>
            <a:pPr eaLnBrk="1" hangingPunct="1">
              <a:lnSpc>
                <a:spcPct val="90000"/>
              </a:lnSpc>
            </a:pPr>
            <a:endParaRPr lang="fr-FR" sz="2100" dirty="0"/>
          </a:p>
          <a:p>
            <a:pPr eaLnBrk="1" hangingPunct="1">
              <a:lnSpc>
                <a:spcPct val="90000"/>
              </a:lnSpc>
            </a:pPr>
            <a:r>
              <a:rPr lang="fr-FR" sz="2100" dirty="0"/>
              <a:t>Au point     , l’atome va diffuser : onde sphérique. L’intensité diffusée par le  point    va avoir une amplitude en     donnée par :</a:t>
            </a:r>
          </a:p>
          <a:p>
            <a:pPr eaLnBrk="1" hangingPunct="1">
              <a:lnSpc>
                <a:spcPct val="90000"/>
              </a:lnSpc>
            </a:pPr>
            <a:endParaRPr lang="fr-FR" sz="2100" dirty="0"/>
          </a:p>
          <a:p>
            <a:pPr eaLnBrk="1" hangingPunct="1">
              <a:lnSpc>
                <a:spcPct val="90000"/>
              </a:lnSpc>
            </a:pPr>
            <a:endParaRPr lang="fr-FR" sz="2100" dirty="0"/>
          </a:p>
          <a:p>
            <a:pPr eaLnBrk="1" hangingPunct="1">
              <a:lnSpc>
                <a:spcPct val="90000"/>
              </a:lnSpc>
            </a:pPr>
            <a:endParaRPr lang="fr-FR" sz="2100" dirty="0"/>
          </a:p>
          <a:p>
            <a:pPr eaLnBrk="1" hangingPunct="1">
              <a:lnSpc>
                <a:spcPct val="90000"/>
              </a:lnSpc>
            </a:pPr>
            <a:endParaRPr lang="fr-FR" sz="2100" dirty="0"/>
          </a:p>
          <a:p>
            <a:pPr eaLnBrk="1" hangingPunct="1">
              <a:lnSpc>
                <a:spcPct val="90000"/>
              </a:lnSpc>
            </a:pPr>
            <a:endParaRPr lang="fr-FR" sz="2100" dirty="0"/>
          </a:p>
          <a:p>
            <a:pPr eaLnBrk="1" hangingPunct="1">
              <a:lnSpc>
                <a:spcPct val="90000"/>
              </a:lnSpc>
            </a:pPr>
            <a:endParaRPr lang="fr-FR" sz="2100" dirty="0"/>
          </a:p>
          <a:p>
            <a:pPr eaLnBrk="1" hangingPunct="1">
              <a:lnSpc>
                <a:spcPct val="90000"/>
              </a:lnSpc>
            </a:pPr>
            <a:r>
              <a:rPr lang="fr-FR" sz="2100" dirty="0"/>
              <a:t>On va négliger par la suite la différence entre 1/r et 1/R</a:t>
            </a:r>
          </a:p>
        </p:txBody>
      </p:sp>
      <p:sp>
        <p:nvSpPr>
          <p:cNvPr id="30727" name="Espace réservé du numéro de diapositive 5"/>
          <p:cNvSpPr>
            <a:spLocks noGrp="1"/>
          </p:cNvSpPr>
          <p:nvPr>
            <p:ph type="sldNum" sz="quarter" idx="12"/>
          </p:nvPr>
        </p:nvSpPr>
        <p:spPr>
          <a:noFill/>
        </p:spPr>
        <p:txBody>
          <a:bodyPr/>
          <a:lstStyle/>
          <a:p>
            <a:fld id="{CC57293E-B8BA-4BBC-AE05-0490ECFF16C5}" type="slidenum">
              <a:rPr lang="fr-FR" altLang="en-US"/>
              <a:pPr/>
              <a:t>60</a:t>
            </a:fld>
            <a:endParaRPr lang="fr-FR" altLang="en-US"/>
          </a:p>
        </p:txBody>
      </p:sp>
      <p:graphicFrame>
        <p:nvGraphicFramePr>
          <p:cNvPr id="30722" name="Object 4"/>
          <p:cNvGraphicFramePr>
            <a:graphicFrameLocks noChangeAspect="1"/>
          </p:cNvGraphicFramePr>
          <p:nvPr>
            <p:extLst>
              <p:ext uri="{D42A27DB-BD31-4B8C-83A1-F6EECF244321}">
                <p14:modId xmlns:p14="http://schemas.microsoft.com/office/powerpoint/2010/main" val="2799835876"/>
              </p:ext>
            </p:extLst>
          </p:nvPr>
        </p:nvGraphicFramePr>
        <p:xfrm>
          <a:off x="4341758" y="2037906"/>
          <a:ext cx="2563813" cy="601662"/>
        </p:xfrm>
        <a:graphic>
          <a:graphicData uri="http://schemas.openxmlformats.org/presentationml/2006/ole">
            <mc:AlternateContent xmlns:mc="http://schemas.openxmlformats.org/markup-compatibility/2006">
              <mc:Choice xmlns:v="urn:schemas-microsoft-com:vml" Requires="v">
                <p:oleObj name="Équation" r:id="rId3" imgW="1143000" imgH="266400" progId="Equation.3">
                  <p:embed/>
                </p:oleObj>
              </mc:Choice>
              <mc:Fallback>
                <p:oleObj name="Équation" r:id="rId3" imgW="1143000" imgH="266400" progId="Equation.3">
                  <p:embed/>
                  <p:pic>
                    <p:nvPicPr>
                      <p:cNvPr id="3072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758" y="2037906"/>
                        <a:ext cx="2563813" cy="601662"/>
                      </a:xfrm>
                      <a:prstGeom prst="rect">
                        <a:avLst/>
                      </a:prstGeom>
                      <a:noFill/>
                      <a:ln w="9525">
                        <a:solidFill>
                          <a:srgbClr val="FF0000"/>
                        </a:solidFill>
                        <a:miter lim="800000"/>
                        <a:headEnd/>
                        <a:tailEnd/>
                      </a:ln>
                    </p:spPr>
                  </p:pic>
                </p:oleObj>
              </mc:Fallback>
            </mc:AlternateContent>
          </a:graphicData>
        </a:graphic>
      </p:graphicFrame>
      <p:graphicFrame>
        <p:nvGraphicFramePr>
          <p:cNvPr id="30723" name="Object 5"/>
          <p:cNvGraphicFramePr>
            <a:graphicFrameLocks noChangeAspect="1"/>
          </p:cNvGraphicFramePr>
          <p:nvPr>
            <p:extLst>
              <p:ext uri="{D42A27DB-BD31-4B8C-83A1-F6EECF244321}">
                <p14:modId xmlns:p14="http://schemas.microsoft.com/office/powerpoint/2010/main" val="3853280446"/>
              </p:ext>
            </p:extLst>
          </p:nvPr>
        </p:nvGraphicFramePr>
        <p:xfrm>
          <a:off x="3224214" y="6021389"/>
          <a:ext cx="4592637" cy="498475"/>
        </p:xfrm>
        <a:graphic>
          <a:graphicData uri="http://schemas.openxmlformats.org/presentationml/2006/ole">
            <mc:AlternateContent xmlns:mc="http://schemas.openxmlformats.org/markup-compatibility/2006">
              <mc:Choice xmlns:v="urn:schemas-microsoft-com:vml" Requires="v">
                <p:oleObj name="Équation" r:id="rId5" imgW="1879560" imgH="203040" progId="Equation.3">
                  <p:embed/>
                </p:oleObj>
              </mc:Choice>
              <mc:Fallback>
                <p:oleObj name="Équation" r:id="rId5" imgW="1879560" imgH="203040" progId="Equation.3">
                  <p:embed/>
                  <p:pic>
                    <p:nvPicPr>
                      <p:cNvPr id="30723" name="Object 5"/>
                      <p:cNvPicPr>
                        <a:picLocks noChangeAspect="1" noChangeArrowheads="1"/>
                      </p:cNvPicPr>
                      <p:nvPr/>
                    </p:nvPicPr>
                    <p:blipFill>
                      <a:blip r:embed="rId6"/>
                      <a:srcRect/>
                      <a:stretch>
                        <a:fillRect/>
                      </a:stretch>
                    </p:blipFill>
                    <p:spPr bwMode="auto">
                      <a:xfrm>
                        <a:off x="3224214" y="6021389"/>
                        <a:ext cx="4592637" cy="498475"/>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30724" name="Object 6"/>
          <p:cNvGraphicFramePr>
            <a:graphicFrameLocks noChangeAspect="1"/>
          </p:cNvGraphicFramePr>
          <p:nvPr>
            <p:extLst>
              <p:ext uri="{D42A27DB-BD31-4B8C-83A1-F6EECF244321}">
                <p14:modId xmlns:p14="http://schemas.microsoft.com/office/powerpoint/2010/main" val="933370639"/>
              </p:ext>
            </p:extLst>
          </p:nvPr>
        </p:nvGraphicFramePr>
        <p:xfrm>
          <a:off x="1919536" y="2597664"/>
          <a:ext cx="342900" cy="457200"/>
        </p:xfrm>
        <a:graphic>
          <a:graphicData uri="http://schemas.openxmlformats.org/presentationml/2006/ole">
            <mc:AlternateContent xmlns:mc="http://schemas.openxmlformats.org/markup-compatibility/2006">
              <mc:Choice xmlns:v="urn:schemas-microsoft-com:vml" Requires="v">
                <p:oleObj name="Equation" r:id="rId7" imgW="152280" imgH="203040" progId="Equation.3">
                  <p:embed/>
                </p:oleObj>
              </mc:Choice>
              <mc:Fallback>
                <p:oleObj name="Equation" r:id="rId7" imgW="152280" imgH="203040" progId="Equation.3">
                  <p:embed/>
                  <p:pic>
                    <p:nvPicPr>
                      <p:cNvPr id="3072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536" y="2597664"/>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5" name="Object 7"/>
          <p:cNvGraphicFramePr>
            <a:graphicFrameLocks noChangeAspect="1"/>
          </p:cNvGraphicFramePr>
          <p:nvPr>
            <p:extLst>
              <p:ext uri="{D42A27DB-BD31-4B8C-83A1-F6EECF244321}">
                <p14:modId xmlns:p14="http://schemas.microsoft.com/office/powerpoint/2010/main" val="469341232"/>
              </p:ext>
            </p:extLst>
          </p:nvPr>
        </p:nvGraphicFramePr>
        <p:xfrm>
          <a:off x="2693988" y="3716338"/>
          <a:ext cx="4981575" cy="974725"/>
        </p:xfrm>
        <a:graphic>
          <a:graphicData uri="http://schemas.openxmlformats.org/presentationml/2006/ole">
            <mc:AlternateContent xmlns:mc="http://schemas.openxmlformats.org/markup-compatibility/2006">
              <mc:Choice xmlns:v="urn:schemas-microsoft-com:vml" Requires="v">
                <p:oleObj name="Equation" r:id="rId9" imgW="2222280" imgH="431640" progId="Equation.DSMT4">
                  <p:embed/>
                </p:oleObj>
              </mc:Choice>
              <mc:Fallback>
                <p:oleObj name="Equation" r:id="rId9" imgW="2222280" imgH="431640" progId="Equation.DSMT4">
                  <p:embed/>
                  <p:pic>
                    <p:nvPicPr>
                      <p:cNvPr id="30725" name="Object 7"/>
                      <p:cNvPicPr>
                        <a:picLocks noChangeAspect="1" noChangeArrowheads="1"/>
                      </p:cNvPicPr>
                      <p:nvPr/>
                    </p:nvPicPr>
                    <p:blipFill>
                      <a:blip r:embed="rId10"/>
                      <a:srcRect/>
                      <a:stretch>
                        <a:fillRect/>
                      </a:stretch>
                    </p:blipFill>
                    <p:spPr bwMode="auto">
                      <a:xfrm>
                        <a:off x="2693988" y="3716338"/>
                        <a:ext cx="4981575" cy="974725"/>
                      </a:xfrm>
                      <a:prstGeom prst="rect">
                        <a:avLst/>
                      </a:prstGeom>
                      <a:noFill/>
                      <a:ln w="9525">
                        <a:solidFill>
                          <a:srgbClr val="FF0000"/>
                        </a:solidFill>
                        <a:miter lim="800000"/>
                        <a:headEnd/>
                        <a:tailEnd/>
                      </a:ln>
                    </p:spPr>
                  </p:pic>
                </p:oleObj>
              </mc:Fallback>
            </mc:AlternateContent>
          </a:graphicData>
        </a:graphic>
      </p:graphicFrame>
      <p:graphicFrame>
        <p:nvGraphicFramePr>
          <p:cNvPr id="30726" name="Object 8"/>
          <p:cNvGraphicFramePr>
            <a:graphicFrameLocks noChangeAspect="1"/>
          </p:cNvGraphicFramePr>
          <p:nvPr>
            <p:extLst>
              <p:ext uri="{D42A27DB-BD31-4B8C-83A1-F6EECF244321}">
                <p14:modId xmlns:p14="http://schemas.microsoft.com/office/powerpoint/2010/main" val="3267265120"/>
              </p:ext>
            </p:extLst>
          </p:nvPr>
        </p:nvGraphicFramePr>
        <p:xfrm>
          <a:off x="3683465" y="2862602"/>
          <a:ext cx="317500" cy="412750"/>
        </p:xfrm>
        <a:graphic>
          <a:graphicData uri="http://schemas.openxmlformats.org/presentationml/2006/ole">
            <mc:AlternateContent xmlns:mc="http://schemas.openxmlformats.org/markup-compatibility/2006">
              <mc:Choice xmlns:v="urn:schemas-microsoft-com:vml" Requires="v">
                <p:oleObj name="Equation" r:id="rId11" imgW="126720" imgH="164880" progId="Equation.3">
                  <p:embed/>
                </p:oleObj>
              </mc:Choice>
              <mc:Fallback>
                <p:oleObj name="Equation" r:id="rId11" imgW="126720" imgH="164880" progId="Equation.3">
                  <p:embed/>
                  <p:pic>
                    <p:nvPicPr>
                      <p:cNvPr id="30726"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3465" y="2862602"/>
                        <a:ext cx="317500"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0" name="Text Box 16"/>
          <p:cNvSpPr txBox="1">
            <a:spLocks noChangeArrowheads="1"/>
          </p:cNvSpPr>
          <p:nvPr/>
        </p:nvSpPr>
        <p:spPr bwMode="auto">
          <a:xfrm>
            <a:off x="7156450" y="2224088"/>
            <a:ext cx="628650" cy="366712"/>
          </a:xfrm>
          <a:prstGeom prst="rect">
            <a:avLst/>
          </a:prstGeom>
          <a:noFill/>
          <a:ln w="9525">
            <a:noFill/>
            <a:miter lim="800000"/>
            <a:headEnd/>
            <a:tailEnd/>
          </a:ln>
        </p:spPr>
        <p:txBody>
          <a:bodyPr wrap="none">
            <a:spAutoFit/>
          </a:bodyPr>
          <a:lstStyle/>
          <a:p>
            <a:r>
              <a:rPr lang="fr-FR"/>
              <a:t>(3D)</a:t>
            </a:r>
          </a:p>
        </p:txBody>
      </p:sp>
      <p:grpSp>
        <p:nvGrpSpPr>
          <p:cNvPr id="30731" name="Group 17"/>
          <p:cNvGrpSpPr>
            <a:grpSpLocks/>
          </p:cNvGrpSpPr>
          <p:nvPr/>
        </p:nvGrpSpPr>
        <p:grpSpPr bwMode="auto">
          <a:xfrm>
            <a:off x="7345430" y="3789363"/>
            <a:ext cx="3119370" cy="1514535"/>
            <a:chOff x="-321" y="1793"/>
            <a:chExt cx="2850" cy="1570"/>
          </a:xfrm>
        </p:grpSpPr>
        <p:grpSp>
          <p:nvGrpSpPr>
            <p:cNvPr id="30734" name="Group 18"/>
            <p:cNvGrpSpPr>
              <a:grpSpLocks/>
            </p:cNvGrpSpPr>
            <p:nvPr/>
          </p:nvGrpSpPr>
          <p:grpSpPr bwMode="auto">
            <a:xfrm>
              <a:off x="-321" y="1842"/>
              <a:ext cx="2850" cy="1521"/>
              <a:chOff x="-321" y="2036"/>
              <a:chExt cx="2850" cy="1521"/>
            </a:xfrm>
          </p:grpSpPr>
          <p:pic>
            <p:nvPicPr>
              <p:cNvPr id="30737" name="Picture 19" descr="400px-Diffusion_rayleigh_et_diffraction"/>
              <p:cNvPicPr>
                <a:picLocks noChangeAspect="1" noChangeArrowheads="1"/>
              </p:cNvPicPr>
              <p:nvPr/>
            </p:nvPicPr>
            <p:blipFill>
              <a:blip r:embed="rId13" cstate="print"/>
              <a:srcRect r="74196"/>
              <a:stretch>
                <a:fillRect/>
              </a:stretch>
            </p:blipFill>
            <p:spPr bwMode="auto">
              <a:xfrm>
                <a:off x="202" y="2036"/>
                <a:ext cx="816" cy="940"/>
              </a:xfrm>
              <a:prstGeom prst="rect">
                <a:avLst/>
              </a:prstGeom>
              <a:noFill/>
              <a:ln w="9525">
                <a:noFill/>
                <a:miter lim="800000"/>
                <a:headEnd/>
                <a:tailEnd/>
              </a:ln>
            </p:spPr>
          </p:pic>
          <p:pic>
            <p:nvPicPr>
              <p:cNvPr id="30738" name="Picture 20" descr="400px-Diffusion_rayleigh_et_diffraction"/>
              <p:cNvPicPr>
                <a:picLocks noChangeAspect="1" noChangeArrowheads="1"/>
              </p:cNvPicPr>
              <p:nvPr/>
            </p:nvPicPr>
            <p:blipFill>
              <a:blip r:embed="rId13" cstate="print"/>
              <a:srcRect l="71729"/>
              <a:stretch>
                <a:fillRect/>
              </a:stretch>
            </p:blipFill>
            <p:spPr bwMode="auto">
              <a:xfrm>
                <a:off x="1791" y="2069"/>
                <a:ext cx="738" cy="776"/>
              </a:xfrm>
              <a:prstGeom prst="rect">
                <a:avLst/>
              </a:prstGeom>
              <a:noFill/>
              <a:ln w="9525">
                <a:noFill/>
                <a:miter lim="800000"/>
                <a:headEnd/>
                <a:tailEnd/>
              </a:ln>
            </p:spPr>
          </p:pic>
          <p:sp>
            <p:nvSpPr>
              <p:cNvPr id="30739" name="AutoShape 21"/>
              <p:cNvSpPr>
                <a:spLocks noChangeArrowheads="1"/>
              </p:cNvSpPr>
              <p:nvPr/>
            </p:nvSpPr>
            <p:spPr bwMode="auto">
              <a:xfrm>
                <a:off x="1156" y="2387"/>
                <a:ext cx="492" cy="238"/>
              </a:xfrm>
              <a:prstGeom prst="rightArrow">
                <a:avLst>
                  <a:gd name="adj1" fmla="val 50000"/>
                  <a:gd name="adj2" fmla="val 51681"/>
                </a:avLst>
              </a:prstGeom>
              <a:solidFill>
                <a:schemeClr val="accent1"/>
              </a:solidFill>
              <a:ln w="9525">
                <a:solidFill>
                  <a:schemeClr val="tx1"/>
                </a:solidFill>
                <a:miter lim="800000"/>
                <a:headEnd/>
                <a:tailEnd/>
              </a:ln>
            </p:spPr>
            <p:txBody>
              <a:bodyPr wrap="none" anchor="ctr"/>
              <a:lstStyle/>
              <a:p>
                <a:endParaRPr lang="fr-FR"/>
              </a:p>
            </p:txBody>
          </p:sp>
          <p:sp>
            <p:nvSpPr>
              <p:cNvPr id="30740" name="Text Box 22"/>
              <p:cNvSpPr txBox="1">
                <a:spLocks noChangeArrowheads="1"/>
              </p:cNvSpPr>
              <p:nvPr/>
            </p:nvSpPr>
            <p:spPr bwMode="auto">
              <a:xfrm>
                <a:off x="-321" y="2887"/>
                <a:ext cx="2608" cy="670"/>
              </a:xfrm>
              <a:prstGeom prst="rect">
                <a:avLst/>
              </a:prstGeom>
              <a:noFill/>
              <a:ln w="9525">
                <a:noFill/>
                <a:miter lim="800000"/>
                <a:headEnd/>
                <a:tailEnd/>
              </a:ln>
            </p:spPr>
            <p:txBody>
              <a:bodyPr wrap="none">
                <a:spAutoFit/>
              </a:bodyPr>
              <a:lstStyle/>
              <a:p>
                <a:pPr algn="ctr"/>
                <a:r>
                  <a:rPr lang="fr-FR" dirty="0">
                    <a:solidFill>
                      <a:srgbClr val="FF0000"/>
                    </a:solidFill>
                  </a:rPr>
                  <a:t>Diffusion = création d’une </a:t>
                </a:r>
              </a:p>
              <a:p>
                <a:pPr algn="ctr"/>
                <a:r>
                  <a:rPr lang="fr-FR" dirty="0">
                    <a:solidFill>
                      <a:srgbClr val="FF0000"/>
                    </a:solidFill>
                  </a:rPr>
                  <a:t>onde sphérique</a:t>
                </a:r>
              </a:p>
            </p:txBody>
          </p:sp>
        </p:grpSp>
        <p:sp>
          <p:nvSpPr>
            <p:cNvPr id="30735" name="Line 23"/>
            <p:cNvSpPr>
              <a:spLocks noChangeShapeType="1"/>
            </p:cNvSpPr>
            <p:nvPr/>
          </p:nvSpPr>
          <p:spPr bwMode="auto">
            <a:xfrm>
              <a:off x="610" y="1875"/>
              <a:ext cx="272" cy="272"/>
            </a:xfrm>
            <a:prstGeom prst="line">
              <a:avLst/>
            </a:prstGeom>
            <a:noFill/>
            <a:ln w="9525">
              <a:solidFill>
                <a:srgbClr val="FF0000"/>
              </a:solidFill>
              <a:round/>
              <a:headEnd/>
              <a:tailEnd type="triangle" w="med" len="med"/>
            </a:ln>
          </p:spPr>
          <p:txBody>
            <a:bodyPr/>
            <a:lstStyle/>
            <a:p>
              <a:endParaRPr lang="fr-FR"/>
            </a:p>
          </p:txBody>
        </p:sp>
        <p:sp>
          <p:nvSpPr>
            <p:cNvPr id="30736" name="Text Box 24"/>
            <p:cNvSpPr txBox="1">
              <a:spLocks noChangeArrowheads="1"/>
            </p:cNvSpPr>
            <p:nvPr/>
          </p:nvSpPr>
          <p:spPr bwMode="auto">
            <a:xfrm>
              <a:off x="748" y="1793"/>
              <a:ext cx="284" cy="380"/>
            </a:xfrm>
            <a:prstGeom prst="rect">
              <a:avLst/>
            </a:prstGeom>
            <a:noFill/>
            <a:ln w="9525">
              <a:noFill/>
              <a:miter lim="800000"/>
              <a:headEnd/>
              <a:tailEnd/>
            </a:ln>
          </p:spPr>
          <p:txBody>
            <a:bodyPr wrap="none">
              <a:spAutoFit/>
            </a:bodyPr>
            <a:lstStyle/>
            <a:p>
              <a:r>
                <a:rPr lang="fr-FR" b="1" i="1"/>
                <a:t>k</a:t>
              </a:r>
            </a:p>
          </p:txBody>
        </p:sp>
      </p:grpSp>
      <p:sp>
        <p:nvSpPr>
          <p:cNvPr id="30732" name="Line 25"/>
          <p:cNvSpPr>
            <a:spLocks noChangeShapeType="1"/>
          </p:cNvSpPr>
          <p:nvPr/>
        </p:nvSpPr>
        <p:spPr bwMode="auto">
          <a:xfrm>
            <a:off x="2639616" y="3573016"/>
            <a:ext cx="1152128" cy="557841"/>
          </a:xfrm>
          <a:prstGeom prst="line">
            <a:avLst/>
          </a:prstGeom>
          <a:noFill/>
          <a:ln w="9525">
            <a:solidFill>
              <a:srgbClr val="FF0000"/>
            </a:solidFill>
            <a:round/>
            <a:headEnd/>
            <a:tailEnd type="triangle" w="med" len="med"/>
          </a:ln>
        </p:spPr>
        <p:txBody>
          <a:bodyPr/>
          <a:lstStyle/>
          <a:p>
            <a:endParaRPr lang="fr-FR"/>
          </a:p>
        </p:txBody>
      </p:sp>
      <p:sp>
        <p:nvSpPr>
          <p:cNvPr id="30733" name="Text Box 26"/>
          <p:cNvSpPr txBox="1">
            <a:spLocks noChangeArrowheads="1"/>
          </p:cNvSpPr>
          <p:nvPr/>
        </p:nvSpPr>
        <p:spPr bwMode="auto">
          <a:xfrm>
            <a:off x="1602269" y="3212976"/>
            <a:ext cx="1088760" cy="523220"/>
          </a:xfrm>
          <a:prstGeom prst="rect">
            <a:avLst/>
          </a:prstGeom>
          <a:noFill/>
          <a:ln w="9525">
            <a:noFill/>
            <a:miter lim="800000"/>
            <a:headEnd/>
            <a:tailEnd/>
          </a:ln>
        </p:spPr>
        <p:txBody>
          <a:bodyPr wrap="none">
            <a:spAutoFit/>
          </a:bodyPr>
          <a:lstStyle/>
          <a:p>
            <a:pPr algn="ctr"/>
            <a:r>
              <a:rPr lang="fr-FR" sz="1400" b="1" i="1" dirty="0">
                <a:solidFill>
                  <a:srgbClr val="FF0000"/>
                </a:solidFill>
              </a:rPr>
              <a:t>Facteur de</a:t>
            </a:r>
          </a:p>
          <a:p>
            <a:pPr algn="ctr"/>
            <a:r>
              <a:rPr lang="fr-FR" sz="1400" b="1" i="1" dirty="0">
                <a:solidFill>
                  <a:srgbClr val="FF0000"/>
                </a:solidFill>
              </a:rPr>
              <a:t>diffusion</a:t>
            </a:r>
          </a:p>
        </p:txBody>
      </p:sp>
      <p:graphicFrame>
        <p:nvGraphicFramePr>
          <p:cNvPr id="2" name="Objet 1"/>
          <p:cNvGraphicFramePr>
            <a:graphicFrameLocks noChangeAspect="1"/>
          </p:cNvGraphicFramePr>
          <p:nvPr>
            <p:extLst>
              <p:ext uri="{D42A27DB-BD31-4B8C-83A1-F6EECF244321}">
                <p14:modId xmlns:p14="http://schemas.microsoft.com/office/powerpoint/2010/main" val="1894001177"/>
              </p:ext>
            </p:extLst>
          </p:nvPr>
        </p:nvGraphicFramePr>
        <p:xfrm>
          <a:off x="10430981" y="2725116"/>
          <a:ext cx="244078" cy="264418"/>
        </p:xfrm>
        <a:graphic>
          <a:graphicData uri="http://schemas.openxmlformats.org/presentationml/2006/ole">
            <mc:AlternateContent xmlns:mc="http://schemas.openxmlformats.org/markup-compatibility/2006">
              <mc:Choice xmlns:v="urn:schemas-microsoft-com:vml" Requires="v">
                <p:oleObj name="Équation" r:id="rId14" imgW="152280" imgH="164880" progId="Equation.3">
                  <p:embed/>
                </p:oleObj>
              </mc:Choice>
              <mc:Fallback>
                <p:oleObj name="Équation" r:id="rId14" imgW="152280" imgH="164880" progId="Equation.3">
                  <p:embed/>
                  <p:pic>
                    <p:nvPicPr>
                      <p:cNvPr id="2" name="Objet 1"/>
                      <p:cNvPicPr>
                        <a:picLocks noChangeAspect="1" noChangeArrowheads="1"/>
                      </p:cNvPicPr>
                      <p:nvPr/>
                    </p:nvPicPr>
                    <p:blipFill>
                      <a:blip r:embed="rId15"/>
                      <a:srcRect/>
                      <a:stretch>
                        <a:fillRect/>
                      </a:stretch>
                    </p:blipFill>
                    <p:spPr bwMode="auto">
                      <a:xfrm>
                        <a:off x="10430981" y="2725116"/>
                        <a:ext cx="244078" cy="264418"/>
                      </a:xfrm>
                      <a:prstGeom prst="rect">
                        <a:avLst/>
                      </a:prstGeom>
                      <a:noFill/>
                      <a:ln>
                        <a:noFill/>
                      </a:ln>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2"/>
          <p:cNvSpPr>
            <a:spLocks noGrp="1" noChangeArrowheads="1"/>
          </p:cNvSpPr>
          <p:nvPr>
            <p:ph type="title"/>
          </p:nvPr>
        </p:nvSpPr>
        <p:spPr/>
        <p:txBody>
          <a:bodyPr/>
          <a:lstStyle/>
          <a:p>
            <a:pPr eaLnBrk="1" hangingPunct="1"/>
            <a:r>
              <a:rPr lang="fr-FR"/>
              <a:t>Loi de Bragg: conditions de Laue</a:t>
            </a:r>
          </a:p>
        </p:txBody>
      </p:sp>
      <p:sp>
        <p:nvSpPr>
          <p:cNvPr id="31750" name="Rectangle 3"/>
          <p:cNvSpPr>
            <a:spLocks noGrp="1" noChangeArrowheads="1"/>
          </p:cNvSpPr>
          <p:nvPr>
            <p:ph idx="1"/>
          </p:nvPr>
        </p:nvSpPr>
        <p:spPr/>
        <p:txBody>
          <a:bodyPr/>
          <a:lstStyle/>
          <a:p>
            <a:pPr eaLnBrk="1" hangingPunct="1">
              <a:lnSpc>
                <a:spcPct val="80000"/>
              </a:lnSpc>
            </a:pPr>
            <a:r>
              <a:rPr lang="fr-FR" sz="2100" dirty="0"/>
              <a:t>Donc l’onde diffusée s’écrit : </a:t>
            </a:r>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p:txBody>
      </p:sp>
      <p:sp>
        <p:nvSpPr>
          <p:cNvPr id="31748" name="Espace réservé du numéro de diapositive 5"/>
          <p:cNvSpPr>
            <a:spLocks noGrp="1"/>
          </p:cNvSpPr>
          <p:nvPr>
            <p:ph type="sldNum" sz="quarter" idx="12"/>
          </p:nvPr>
        </p:nvSpPr>
        <p:spPr>
          <a:noFill/>
        </p:spPr>
        <p:txBody>
          <a:bodyPr/>
          <a:lstStyle/>
          <a:p>
            <a:fld id="{82099F32-E107-4D82-AC8D-34D092CC00C7}" type="slidenum">
              <a:rPr lang="fr-FR" altLang="en-US"/>
              <a:pPr/>
              <a:t>61</a:t>
            </a:fld>
            <a:endParaRPr lang="fr-FR" altLang="en-US"/>
          </a:p>
        </p:txBody>
      </p:sp>
      <p:graphicFrame>
        <p:nvGraphicFramePr>
          <p:cNvPr id="31746" name="Object 4"/>
          <p:cNvGraphicFramePr>
            <a:graphicFrameLocks noChangeAspect="1"/>
          </p:cNvGraphicFramePr>
          <p:nvPr>
            <p:extLst>
              <p:ext uri="{D42A27DB-BD31-4B8C-83A1-F6EECF244321}">
                <p14:modId xmlns:p14="http://schemas.microsoft.com/office/powerpoint/2010/main" val="666754428"/>
              </p:ext>
            </p:extLst>
          </p:nvPr>
        </p:nvGraphicFramePr>
        <p:xfrm>
          <a:off x="2466975" y="4365625"/>
          <a:ext cx="7702550" cy="1295400"/>
        </p:xfrm>
        <a:graphic>
          <a:graphicData uri="http://schemas.openxmlformats.org/presentationml/2006/ole">
            <mc:AlternateContent xmlns:mc="http://schemas.openxmlformats.org/markup-compatibility/2006">
              <mc:Choice xmlns:v="urn:schemas-microsoft-com:vml" Requires="v">
                <p:oleObj name="Equation" r:id="rId3" imgW="2577960" imgH="431640" progId="Equation.DSMT4">
                  <p:embed/>
                </p:oleObj>
              </mc:Choice>
              <mc:Fallback>
                <p:oleObj name="Equation" r:id="rId3" imgW="2577960" imgH="431640" progId="Equation.DSMT4">
                  <p:embed/>
                  <p:pic>
                    <p:nvPicPr>
                      <p:cNvPr id="31746" name="Object 4"/>
                      <p:cNvPicPr>
                        <a:picLocks noChangeAspect="1" noChangeArrowheads="1"/>
                      </p:cNvPicPr>
                      <p:nvPr/>
                    </p:nvPicPr>
                    <p:blipFill>
                      <a:blip r:embed="rId4"/>
                      <a:srcRect/>
                      <a:stretch>
                        <a:fillRect/>
                      </a:stretch>
                    </p:blipFill>
                    <p:spPr bwMode="auto">
                      <a:xfrm>
                        <a:off x="2466975" y="4365625"/>
                        <a:ext cx="7702550" cy="1295400"/>
                      </a:xfrm>
                      <a:prstGeom prst="rect">
                        <a:avLst/>
                      </a:prstGeom>
                      <a:noFill/>
                      <a:ln w="9525">
                        <a:solidFill>
                          <a:srgbClr val="FF0000"/>
                        </a:solidFill>
                        <a:miter lim="800000"/>
                        <a:headEnd/>
                        <a:tailEnd/>
                      </a:ln>
                    </p:spPr>
                  </p:pic>
                </p:oleObj>
              </mc:Fallback>
            </mc:AlternateContent>
          </a:graphicData>
        </a:graphic>
      </p:graphicFrame>
      <p:graphicFrame>
        <p:nvGraphicFramePr>
          <p:cNvPr id="31747" name="Object 7"/>
          <p:cNvGraphicFramePr>
            <a:graphicFrameLocks noChangeAspect="1"/>
          </p:cNvGraphicFramePr>
          <p:nvPr>
            <p:extLst>
              <p:ext uri="{D42A27DB-BD31-4B8C-83A1-F6EECF244321}">
                <p14:modId xmlns:p14="http://schemas.microsoft.com/office/powerpoint/2010/main" val="92145628"/>
              </p:ext>
            </p:extLst>
          </p:nvPr>
        </p:nvGraphicFramePr>
        <p:xfrm>
          <a:off x="1612900" y="2420938"/>
          <a:ext cx="4110038" cy="1223962"/>
        </p:xfrm>
        <a:graphic>
          <a:graphicData uri="http://schemas.openxmlformats.org/presentationml/2006/ole">
            <mc:AlternateContent xmlns:mc="http://schemas.openxmlformats.org/markup-compatibility/2006">
              <mc:Choice xmlns:v="urn:schemas-microsoft-com:vml" Requires="v">
                <p:oleObj name="Equation" r:id="rId5" imgW="1460160" imgH="431640" progId="Equation.DSMT4">
                  <p:embed/>
                </p:oleObj>
              </mc:Choice>
              <mc:Fallback>
                <p:oleObj name="Equation" r:id="rId5" imgW="1460160" imgH="431640" progId="Equation.DSMT4">
                  <p:embed/>
                  <p:pic>
                    <p:nvPicPr>
                      <p:cNvPr id="31747" name="Object 7"/>
                      <p:cNvPicPr>
                        <a:picLocks noChangeAspect="1" noChangeArrowheads="1"/>
                      </p:cNvPicPr>
                      <p:nvPr/>
                    </p:nvPicPr>
                    <p:blipFill>
                      <a:blip r:embed="rId6"/>
                      <a:srcRect/>
                      <a:stretch>
                        <a:fillRect/>
                      </a:stretch>
                    </p:blipFill>
                    <p:spPr bwMode="auto">
                      <a:xfrm>
                        <a:off x="1612900" y="2420938"/>
                        <a:ext cx="4110038" cy="1223962"/>
                      </a:xfrm>
                      <a:prstGeom prst="rect">
                        <a:avLst/>
                      </a:prstGeom>
                      <a:noFill/>
                      <a:ln w="9525">
                        <a:solidFill>
                          <a:srgbClr val="FF0000"/>
                        </a:solidFill>
                        <a:miter lim="800000"/>
                        <a:headEnd/>
                        <a:tailEnd/>
                      </a:ln>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4199946329"/>
              </p:ext>
            </p:extLst>
          </p:nvPr>
        </p:nvGraphicFramePr>
        <p:xfrm>
          <a:off x="6554789" y="2636839"/>
          <a:ext cx="3540125" cy="498475"/>
        </p:xfrm>
        <a:graphic>
          <a:graphicData uri="http://schemas.openxmlformats.org/presentationml/2006/ole">
            <mc:AlternateContent xmlns:mc="http://schemas.openxmlformats.org/markup-compatibility/2006">
              <mc:Choice xmlns:v="urn:schemas-microsoft-com:vml" Requires="v">
                <p:oleObj name="Équation" r:id="rId7" imgW="1447560" imgH="203040" progId="Equation.3">
                  <p:embed/>
                </p:oleObj>
              </mc:Choice>
              <mc:Fallback>
                <p:oleObj name="Équation" r:id="rId7" imgW="1447560" imgH="203040" progId="Equation.3">
                  <p:embed/>
                  <p:pic>
                    <p:nvPicPr>
                      <p:cNvPr id="2" name="Objet 1"/>
                      <p:cNvPicPr>
                        <a:picLocks noChangeAspect="1" noChangeArrowheads="1"/>
                      </p:cNvPicPr>
                      <p:nvPr/>
                    </p:nvPicPr>
                    <p:blipFill>
                      <a:blip r:embed="rId8"/>
                      <a:srcRect/>
                      <a:stretch>
                        <a:fillRect/>
                      </a:stretch>
                    </p:blipFill>
                    <p:spPr bwMode="auto">
                      <a:xfrm>
                        <a:off x="6554789" y="2636839"/>
                        <a:ext cx="3540125" cy="498475"/>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7" name="Rectangle 2"/>
          <p:cNvSpPr>
            <a:spLocks noGrp="1" noChangeArrowheads="1"/>
          </p:cNvSpPr>
          <p:nvPr>
            <p:ph type="title"/>
          </p:nvPr>
        </p:nvSpPr>
        <p:spPr/>
        <p:txBody>
          <a:bodyPr/>
          <a:lstStyle/>
          <a:p>
            <a:pPr eaLnBrk="1" hangingPunct="1"/>
            <a:r>
              <a:rPr lang="fr-FR" dirty="0"/>
              <a:t>Loi de Bragg: conditions de Laue</a:t>
            </a:r>
          </a:p>
        </p:txBody>
      </p:sp>
      <p:sp>
        <p:nvSpPr>
          <p:cNvPr id="32778" name="Rectangle 3"/>
          <p:cNvSpPr>
            <a:spLocks noGrp="1" noChangeArrowheads="1"/>
          </p:cNvSpPr>
          <p:nvPr>
            <p:ph idx="1"/>
          </p:nvPr>
        </p:nvSpPr>
        <p:spPr/>
        <p:txBody>
          <a:bodyPr>
            <a:normAutofit fontScale="92500" lnSpcReduction="20000"/>
          </a:bodyPr>
          <a:lstStyle/>
          <a:p>
            <a:pPr eaLnBrk="1" hangingPunct="1">
              <a:lnSpc>
                <a:spcPct val="80000"/>
              </a:lnSpc>
            </a:pPr>
            <a:r>
              <a:rPr lang="fr-FR" sz="2100" dirty="0"/>
              <a:t>On va écrire                               différemment :  </a:t>
            </a:r>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r>
              <a:rPr lang="fr-FR" sz="2100" dirty="0"/>
              <a:t>   est un vecteur colinéaire à     de même norme que</a:t>
            </a:r>
          </a:p>
          <a:p>
            <a:pPr eaLnBrk="1" hangingPunct="1">
              <a:lnSpc>
                <a:spcPct val="80000"/>
              </a:lnSpc>
              <a:buFont typeface="Wingdings" pitchFamily="2" charset="2"/>
              <a:buNone/>
            </a:pPr>
            <a:r>
              <a:rPr lang="fr-FR" sz="2100" dirty="0"/>
              <a:t>(diffusion élastique)</a:t>
            </a:r>
          </a:p>
          <a:p>
            <a:pPr eaLnBrk="1" hangingPunct="1">
              <a:lnSpc>
                <a:spcPct val="80000"/>
              </a:lnSpc>
              <a:buFont typeface="Wingdings" pitchFamily="2" charset="2"/>
              <a:buNone/>
            </a:pPr>
            <a:endParaRPr lang="fr-FR" sz="2100" dirty="0"/>
          </a:p>
          <a:p>
            <a:pPr eaLnBrk="1" hangingPunct="1">
              <a:lnSpc>
                <a:spcPct val="80000"/>
              </a:lnSpc>
            </a:pPr>
            <a:r>
              <a:rPr lang="fr-FR" sz="2100" dirty="0"/>
              <a:t>L’équation de diffusion devient : </a:t>
            </a:r>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r>
              <a:rPr lang="fr-FR" sz="2100" dirty="0"/>
              <a:t>Si on somme le signal sur l’ensemble des N sites atomiques (des nœuds représentatifs du réseau):</a:t>
            </a:r>
          </a:p>
          <a:p>
            <a:pPr eaLnBrk="1" hangingPunct="1">
              <a:lnSpc>
                <a:spcPct val="80000"/>
              </a:lnSpc>
            </a:pPr>
            <a:endParaRPr lang="el-GR" sz="2100" dirty="0">
              <a:cs typeface="Arial" charset="0"/>
            </a:endParaRPr>
          </a:p>
          <a:p>
            <a:pPr eaLnBrk="1" hangingPunct="1">
              <a:lnSpc>
                <a:spcPct val="80000"/>
              </a:lnSpc>
            </a:pPr>
            <a:endParaRPr lang="fr-FR" sz="2100" dirty="0"/>
          </a:p>
          <a:p>
            <a:pPr eaLnBrk="1" hangingPunct="1">
              <a:lnSpc>
                <a:spcPct val="80000"/>
              </a:lnSpc>
            </a:pPr>
            <a:endParaRPr lang="fr-FR" sz="2100" dirty="0"/>
          </a:p>
          <a:p>
            <a:pPr eaLnBrk="1" hangingPunct="1">
              <a:lnSpc>
                <a:spcPct val="80000"/>
              </a:lnSpc>
            </a:pPr>
            <a:endParaRPr lang="fr-FR" sz="2100" dirty="0"/>
          </a:p>
          <a:p>
            <a:pPr eaLnBrk="1" hangingPunct="1">
              <a:lnSpc>
                <a:spcPct val="80000"/>
              </a:lnSpc>
              <a:buFont typeface="Wingdings" pitchFamily="2" charset="2"/>
              <a:buNone/>
            </a:pPr>
            <a:r>
              <a:rPr lang="fr-FR" sz="2100" dirty="0"/>
              <a:t> </a:t>
            </a:r>
          </a:p>
          <a:p>
            <a:pPr eaLnBrk="1" hangingPunct="1">
              <a:lnSpc>
                <a:spcPct val="80000"/>
              </a:lnSpc>
              <a:buFont typeface="Wingdings" pitchFamily="2" charset="2"/>
              <a:buNone/>
            </a:pPr>
            <a:r>
              <a:rPr lang="fr-FR" sz="2100" i="1" dirty="0"/>
              <a:t> </a:t>
            </a:r>
            <a:r>
              <a:rPr lang="fr-FR" sz="2100" dirty="0"/>
              <a:t>  </a:t>
            </a:r>
          </a:p>
        </p:txBody>
      </p:sp>
      <p:sp>
        <p:nvSpPr>
          <p:cNvPr id="32776" name="Espace réservé du numéro de diapositive 5"/>
          <p:cNvSpPr>
            <a:spLocks noGrp="1"/>
          </p:cNvSpPr>
          <p:nvPr>
            <p:ph type="sldNum" sz="quarter" idx="12"/>
          </p:nvPr>
        </p:nvSpPr>
        <p:spPr>
          <a:noFill/>
        </p:spPr>
        <p:txBody>
          <a:bodyPr/>
          <a:lstStyle/>
          <a:p>
            <a:fld id="{D453D2EF-0FE1-41C3-98D4-7C29D08E854F}" type="slidenum">
              <a:rPr lang="fr-FR" altLang="en-US"/>
              <a:pPr/>
              <a:t>62</a:t>
            </a:fld>
            <a:endParaRPr lang="fr-FR" altLang="en-US" dirty="0"/>
          </a:p>
        </p:txBody>
      </p:sp>
      <p:graphicFrame>
        <p:nvGraphicFramePr>
          <p:cNvPr id="32770" name="Object 4"/>
          <p:cNvGraphicFramePr>
            <a:graphicFrameLocks noChangeAspect="1"/>
          </p:cNvGraphicFramePr>
          <p:nvPr>
            <p:extLst>
              <p:ext uri="{D42A27DB-BD31-4B8C-83A1-F6EECF244321}">
                <p14:modId xmlns:p14="http://schemas.microsoft.com/office/powerpoint/2010/main" val="4107807582"/>
              </p:ext>
            </p:extLst>
          </p:nvPr>
        </p:nvGraphicFramePr>
        <p:xfrm>
          <a:off x="2855640" y="1916833"/>
          <a:ext cx="6172200" cy="454025"/>
        </p:xfrm>
        <a:graphic>
          <a:graphicData uri="http://schemas.openxmlformats.org/presentationml/2006/ole">
            <mc:AlternateContent xmlns:mc="http://schemas.openxmlformats.org/markup-compatibility/2006">
              <mc:Choice xmlns:v="urn:schemas-microsoft-com:vml" Requires="v">
                <p:oleObj name="Équation" r:id="rId3" imgW="3276360" imgH="241200" progId="Equation.3">
                  <p:embed/>
                </p:oleObj>
              </mc:Choice>
              <mc:Fallback>
                <p:oleObj name="Équation" r:id="rId3" imgW="3276360" imgH="241200" progId="Equation.3">
                  <p:embed/>
                  <p:pic>
                    <p:nvPicPr>
                      <p:cNvPr id="3277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40" y="1916833"/>
                        <a:ext cx="6172200" cy="454025"/>
                      </a:xfrm>
                      <a:prstGeom prst="rect">
                        <a:avLst/>
                      </a:prstGeom>
                      <a:noFill/>
                      <a:ln w="9525">
                        <a:solidFill>
                          <a:srgbClr val="FF0000"/>
                        </a:solidFill>
                        <a:miter lim="800000"/>
                        <a:headEnd/>
                        <a:tailEnd/>
                      </a:ln>
                    </p:spPr>
                  </p:pic>
                </p:oleObj>
              </mc:Fallback>
            </mc:AlternateContent>
          </a:graphicData>
        </a:graphic>
      </p:graphicFrame>
      <p:graphicFrame>
        <p:nvGraphicFramePr>
          <p:cNvPr id="32772" name="Object 6"/>
          <p:cNvGraphicFramePr>
            <a:graphicFrameLocks noChangeAspect="1"/>
          </p:cNvGraphicFramePr>
          <p:nvPr>
            <p:extLst>
              <p:ext uri="{D42A27DB-BD31-4B8C-83A1-F6EECF244321}">
                <p14:modId xmlns:p14="http://schemas.microsoft.com/office/powerpoint/2010/main" val="2237949661"/>
              </p:ext>
            </p:extLst>
          </p:nvPr>
        </p:nvGraphicFramePr>
        <p:xfrm>
          <a:off x="2495600" y="1484784"/>
          <a:ext cx="1463378" cy="444136"/>
        </p:xfrm>
        <a:graphic>
          <a:graphicData uri="http://schemas.openxmlformats.org/presentationml/2006/ole">
            <mc:AlternateContent xmlns:mc="http://schemas.openxmlformats.org/markup-compatibility/2006">
              <mc:Choice xmlns:v="urn:schemas-microsoft-com:vml" Requires="v">
                <p:oleObj name="Équation" r:id="rId5" imgW="545760" imgH="164880" progId="Equation.3">
                  <p:embed/>
                </p:oleObj>
              </mc:Choice>
              <mc:Fallback>
                <p:oleObj name="Équation" r:id="rId5" imgW="545760" imgH="164880" progId="Equation.3">
                  <p:embed/>
                  <p:pic>
                    <p:nvPicPr>
                      <p:cNvPr id="32772" name="Object 6"/>
                      <p:cNvPicPr>
                        <a:picLocks noChangeAspect="1" noChangeArrowheads="1"/>
                      </p:cNvPicPr>
                      <p:nvPr/>
                    </p:nvPicPr>
                    <p:blipFill>
                      <a:blip r:embed="rId6"/>
                      <a:srcRect/>
                      <a:stretch>
                        <a:fillRect/>
                      </a:stretch>
                    </p:blipFill>
                    <p:spPr bwMode="auto">
                      <a:xfrm>
                        <a:off x="2495600" y="1484784"/>
                        <a:ext cx="1463378" cy="444136"/>
                      </a:xfrm>
                      <a:prstGeom prst="rect">
                        <a:avLst/>
                      </a:prstGeom>
                      <a:noFill/>
                      <a:ln>
                        <a:noFill/>
                      </a:ln>
                    </p:spPr>
                  </p:pic>
                </p:oleObj>
              </mc:Fallback>
            </mc:AlternateContent>
          </a:graphicData>
        </a:graphic>
      </p:graphicFrame>
      <p:graphicFrame>
        <p:nvGraphicFramePr>
          <p:cNvPr id="32773" name="Object 7"/>
          <p:cNvGraphicFramePr>
            <a:graphicFrameLocks noChangeAspect="1"/>
          </p:cNvGraphicFramePr>
          <p:nvPr>
            <p:extLst>
              <p:ext uri="{D42A27DB-BD31-4B8C-83A1-F6EECF244321}">
                <p14:modId xmlns:p14="http://schemas.microsoft.com/office/powerpoint/2010/main" val="2138788819"/>
              </p:ext>
            </p:extLst>
          </p:nvPr>
        </p:nvGraphicFramePr>
        <p:xfrm>
          <a:off x="839416" y="2420888"/>
          <a:ext cx="267642" cy="324928"/>
        </p:xfrm>
        <a:graphic>
          <a:graphicData uri="http://schemas.openxmlformats.org/presentationml/2006/ole">
            <mc:AlternateContent xmlns:mc="http://schemas.openxmlformats.org/markup-compatibility/2006">
              <mc:Choice xmlns:v="urn:schemas-microsoft-com:vml" Requires="v">
                <p:oleObj name="Equation" r:id="rId7" imgW="177480" imgH="215640" progId="Equation.3">
                  <p:embed/>
                </p:oleObj>
              </mc:Choice>
              <mc:Fallback>
                <p:oleObj name="Equation" r:id="rId7" imgW="177480" imgH="215640" progId="Equation.3">
                  <p:embed/>
                  <p:pic>
                    <p:nvPicPr>
                      <p:cNvPr id="3277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416" y="2420888"/>
                        <a:ext cx="267642" cy="324928"/>
                      </a:xfrm>
                      <a:prstGeom prst="rect">
                        <a:avLst/>
                      </a:prstGeom>
                      <a:noFill/>
                    </p:spPr>
                  </p:pic>
                </p:oleObj>
              </mc:Fallback>
            </mc:AlternateContent>
          </a:graphicData>
        </a:graphic>
      </p:graphicFrame>
      <p:graphicFrame>
        <p:nvGraphicFramePr>
          <p:cNvPr id="32774" name="Object 8"/>
          <p:cNvGraphicFramePr>
            <a:graphicFrameLocks noChangeAspect="1"/>
          </p:cNvGraphicFramePr>
          <p:nvPr>
            <p:extLst>
              <p:ext uri="{D42A27DB-BD31-4B8C-83A1-F6EECF244321}">
                <p14:modId xmlns:p14="http://schemas.microsoft.com/office/powerpoint/2010/main" val="2571678193"/>
              </p:ext>
            </p:extLst>
          </p:nvPr>
        </p:nvGraphicFramePr>
        <p:xfrm>
          <a:off x="3990751" y="2436229"/>
          <a:ext cx="218052" cy="291456"/>
        </p:xfrm>
        <a:graphic>
          <a:graphicData uri="http://schemas.openxmlformats.org/presentationml/2006/ole">
            <mc:AlternateContent xmlns:mc="http://schemas.openxmlformats.org/markup-compatibility/2006">
              <mc:Choice xmlns:v="urn:schemas-microsoft-com:vml" Requires="v">
                <p:oleObj name="Equation" r:id="rId9" imgW="152280" imgH="203040" progId="Equation.3">
                  <p:embed/>
                </p:oleObj>
              </mc:Choice>
              <mc:Fallback>
                <p:oleObj name="Equation" r:id="rId9" imgW="152280" imgH="203040" progId="Equation.3">
                  <p:embed/>
                  <p:pic>
                    <p:nvPicPr>
                      <p:cNvPr id="32774"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0751" y="2436229"/>
                        <a:ext cx="218052" cy="291456"/>
                      </a:xfrm>
                      <a:prstGeom prst="rect">
                        <a:avLst/>
                      </a:prstGeom>
                      <a:noFill/>
                    </p:spPr>
                  </p:pic>
                </p:oleObj>
              </mc:Fallback>
            </mc:AlternateContent>
          </a:graphicData>
        </a:graphic>
      </p:graphicFrame>
      <p:graphicFrame>
        <p:nvGraphicFramePr>
          <p:cNvPr id="32775" name="Object 9"/>
          <p:cNvGraphicFramePr>
            <a:graphicFrameLocks noChangeAspect="1"/>
          </p:cNvGraphicFramePr>
          <p:nvPr>
            <p:extLst>
              <p:ext uri="{D42A27DB-BD31-4B8C-83A1-F6EECF244321}">
                <p14:modId xmlns:p14="http://schemas.microsoft.com/office/powerpoint/2010/main" val="230673825"/>
              </p:ext>
            </p:extLst>
          </p:nvPr>
        </p:nvGraphicFramePr>
        <p:xfrm>
          <a:off x="6672064" y="2447058"/>
          <a:ext cx="220464" cy="340538"/>
        </p:xfrm>
        <a:graphic>
          <a:graphicData uri="http://schemas.openxmlformats.org/presentationml/2006/ole">
            <mc:AlternateContent xmlns:mc="http://schemas.openxmlformats.org/markup-compatibility/2006">
              <mc:Choice xmlns:v="urn:schemas-microsoft-com:vml" Requires="v">
                <p:oleObj name="Equation" r:id="rId11" imgW="139680" imgH="215640" progId="Equation.3">
                  <p:embed/>
                </p:oleObj>
              </mc:Choice>
              <mc:Fallback>
                <p:oleObj name="Equation" r:id="rId11" imgW="139680" imgH="215640" progId="Equation.3">
                  <p:embed/>
                  <p:pic>
                    <p:nvPicPr>
                      <p:cNvPr id="32775"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2064" y="2447058"/>
                        <a:ext cx="220464" cy="340538"/>
                      </a:xfrm>
                      <a:prstGeom prst="rect">
                        <a:avLst/>
                      </a:prstGeom>
                      <a:noFill/>
                    </p:spPr>
                  </p:pic>
                </p:oleObj>
              </mc:Fallback>
            </mc:AlternateContent>
          </a:graphicData>
        </a:graphic>
      </p:graphicFrame>
      <p:graphicFrame>
        <p:nvGraphicFramePr>
          <p:cNvPr id="2" name="Object 5"/>
          <p:cNvGraphicFramePr>
            <a:graphicFrameLocks noChangeAspect="1"/>
          </p:cNvGraphicFramePr>
          <p:nvPr>
            <p:extLst>
              <p:ext uri="{D42A27DB-BD31-4B8C-83A1-F6EECF244321}">
                <p14:modId xmlns:p14="http://schemas.microsoft.com/office/powerpoint/2010/main" val="1618694016"/>
              </p:ext>
            </p:extLst>
          </p:nvPr>
        </p:nvGraphicFramePr>
        <p:xfrm>
          <a:off x="4181475" y="5003800"/>
          <a:ext cx="4403725" cy="1801813"/>
        </p:xfrm>
        <a:graphic>
          <a:graphicData uri="http://schemas.openxmlformats.org/presentationml/2006/ole">
            <mc:AlternateContent xmlns:mc="http://schemas.openxmlformats.org/markup-compatibility/2006">
              <mc:Choice xmlns:v="urn:schemas-microsoft-com:vml" Requires="v">
                <p:oleObj name="Equation" r:id="rId13" imgW="1904760" imgH="965160" progId="Equation.DSMT4">
                  <p:embed/>
                </p:oleObj>
              </mc:Choice>
              <mc:Fallback>
                <p:oleObj name="Equation" r:id="rId13" imgW="1904760" imgH="965160" progId="Equation.DSMT4">
                  <p:embed/>
                  <p:pic>
                    <p:nvPicPr>
                      <p:cNvPr id="2" name="Object 5"/>
                      <p:cNvPicPr>
                        <a:picLocks noChangeAspect="1" noChangeArrowheads="1"/>
                      </p:cNvPicPr>
                      <p:nvPr/>
                    </p:nvPicPr>
                    <p:blipFill>
                      <a:blip r:embed="rId14"/>
                      <a:srcRect/>
                      <a:stretch>
                        <a:fillRect/>
                      </a:stretch>
                    </p:blipFill>
                    <p:spPr bwMode="auto">
                      <a:xfrm>
                        <a:off x="4181475" y="5003800"/>
                        <a:ext cx="4403725" cy="1801813"/>
                      </a:xfrm>
                      <a:prstGeom prst="rect">
                        <a:avLst/>
                      </a:prstGeom>
                      <a:noFill/>
                      <a:ln w="9525">
                        <a:solidFill>
                          <a:srgbClr val="FF0000"/>
                        </a:solidFill>
                        <a:miter lim="800000"/>
                        <a:headEnd/>
                        <a:tailEnd/>
                      </a:ln>
                    </p:spPr>
                  </p:pic>
                </p:oleObj>
              </mc:Fallback>
            </mc:AlternateContent>
          </a:graphicData>
        </a:graphic>
      </p:graphicFrame>
      <p:graphicFrame>
        <p:nvGraphicFramePr>
          <p:cNvPr id="3" name="Object 4"/>
          <p:cNvGraphicFramePr>
            <a:graphicFrameLocks noChangeAspect="1"/>
          </p:cNvGraphicFramePr>
          <p:nvPr>
            <p:extLst>
              <p:ext uri="{D42A27DB-BD31-4B8C-83A1-F6EECF244321}">
                <p14:modId xmlns:p14="http://schemas.microsoft.com/office/powerpoint/2010/main" val="3504096945"/>
              </p:ext>
            </p:extLst>
          </p:nvPr>
        </p:nvGraphicFramePr>
        <p:xfrm>
          <a:off x="616237" y="3501008"/>
          <a:ext cx="9452319" cy="936104"/>
        </p:xfrm>
        <a:graphic>
          <a:graphicData uri="http://schemas.openxmlformats.org/presentationml/2006/ole">
            <mc:AlternateContent xmlns:mc="http://schemas.openxmlformats.org/markup-compatibility/2006">
              <mc:Choice xmlns:v="urn:schemas-microsoft-com:vml" Requires="v">
                <p:oleObj name="Équation" r:id="rId15" imgW="4470120" imgH="457200" progId="Equation.3">
                  <p:embed/>
                </p:oleObj>
              </mc:Choice>
              <mc:Fallback>
                <p:oleObj name="Équation" r:id="rId15" imgW="4470120" imgH="457200" progId="Equation.3">
                  <p:embed/>
                  <p:pic>
                    <p:nvPicPr>
                      <p:cNvPr id="3" name="Object 4"/>
                      <p:cNvPicPr>
                        <a:picLocks noChangeAspect="1" noChangeArrowheads="1"/>
                      </p:cNvPicPr>
                      <p:nvPr/>
                    </p:nvPicPr>
                    <p:blipFill>
                      <a:blip r:embed="rId16"/>
                      <a:srcRect/>
                      <a:stretch>
                        <a:fillRect/>
                      </a:stretch>
                    </p:blipFill>
                    <p:spPr bwMode="auto">
                      <a:xfrm>
                        <a:off x="616237" y="3501008"/>
                        <a:ext cx="9452319" cy="936104"/>
                      </a:xfrm>
                      <a:prstGeom prst="rect">
                        <a:avLst/>
                      </a:prstGeom>
                      <a:noFill/>
                      <a:ln w="9525">
                        <a:solidFill>
                          <a:srgbClr val="FF0000"/>
                        </a:solidFill>
                        <a:miter lim="800000"/>
                        <a:headEnd/>
                        <a:tailEnd/>
                      </a:ln>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836499874"/>
              </p:ext>
            </p:extLst>
          </p:nvPr>
        </p:nvGraphicFramePr>
        <p:xfrm>
          <a:off x="10338871" y="3753036"/>
          <a:ext cx="1236892" cy="432048"/>
        </p:xfrm>
        <a:graphic>
          <a:graphicData uri="http://schemas.openxmlformats.org/presentationml/2006/ole">
            <mc:AlternateContent xmlns:mc="http://schemas.openxmlformats.org/markup-compatibility/2006">
              <mc:Choice xmlns:v="urn:schemas-microsoft-com:vml" Requires="v">
                <p:oleObj name="Équation" r:id="rId17" imgW="660240" imgH="228600" progId="Equation.3">
                  <p:embed/>
                </p:oleObj>
              </mc:Choice>
              <mc:Fallback>
                <p:oleObj name="Équation" r:id="rId17" imgW="660240" imgH="228600" progId="Equation.3">
                  <p:embed/>
                  <p:pic>
                    <p:nvPicPr>
                      <p:cNvPr id="4" name="Object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38871" y="3753036"/>
                        <a:ext cx="1236892" cy="432048"/>
                      </a:xfrm>
                      <a:prstGeom prst="rect">
                        <a:avLst/>
                      </a:prstGeom>
                      <a:noFill/>
                      <a:ln w="9525">
                        <a:solidFill>
                          <a:srgbClr val="FF0000"/>
                        </a:solidFill>
                        <a:miter lim="800000"/>
                        <a:headEnd/>
                        <a:tailEnd/>
                      </a:ln>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1600200"/>
            <a:ext cx="8229600" cy="4997152"/>
          </a:xfrm>
        </p:spPr>
        <p:txBody>
          <a:bodyPr>
            <a:normAutofit/>
          </a:bodyPr>
          <a:lstStyle/>
          <a:p>
            <a:pPr marL="0" indent="0">
              <a:buNone/>
            </a:pPr>
            <a:endParaRPr lang="fr-FR" dirty="0"/>
          </a:p>
          <a:p>
            <a:r>
              <a:rPr lang="fr-FR" dirty="0"/>
              <a:t>Simplification : 1D, chaine de N atomes identiques (</a:t>
            </a:r>
            <a:r>
              <a:rPr lang="fr-FR" b="1" i="1" dirty="0" err="1"/>
              <a:t>f</a:t>
            </a:r>
            <a:r>
              <a:rPr lang="fr-FR" i="1" baseline="-25000" dirty="0" err="1"/>
              <a:t>p</a:t>
            </a:r>
            <a:r>
              <a:rPr lang="fr-FR" i="1" dirty="0"/>
              <a:t>=</a:t>
            </a:r>
            <a:r>
              <a:rPr lang="fr-FR" b="1" i="1" dirty="0"/>
              <a:t>f</a:t>
            </a:r>
            <a:r>
              <a:rPr lang="fr-FR" dirty="0"/>
              <a:t>) séparés par une distance </a:t>
            </a:r>
            <a:r>
              <a:rPr lang="fr-FR" b="1" i="1" dirty="0"/>
              <a:t>a </a:t>
            </a:r>
            <a:r>
              <a:rPr lang="fr-FR" i="1" dirty="0"/>
              <a:t>(paramètre de réseau)</a:t>
            </a:r>
            <a:endParaRPr lang="fr-FR" b="1" i="1" dirty="0"/>
          </a:p>
          <a:p>
            <a:endParaRPr lang="fr-FR" dirty="0"/>
          </a:p>
          <a:p>
            <a:endParaRPr lang="fr-FR"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63</a:t>
            </a:fld>
            <a:endParaRPr lang="fr-FR" altLang="en-US"/>
          </a:p>
        </p:txBody>
      </p:sp>
      <p:sp>
        <p:nvSpPr>
          <p:cNvPr id="5" name="Rectangle 2"/>
          <p:cNvSpPr txBox="1">
            <a:spLocks noChangeArrowheads="1"/>
          </p:cNvSpPr>
          <p:nvPr/>
        </p:nvSpPr>
        <p:spPr bwMode="auto">
          <a:xfrm>
            <a:off x="2133600" y="188640"/>
            <a:ext cx="8210872" cy="87734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defRPr/>
            </a:pPr>
            <a:r>
              <a:rPr lang="fr-FR" sz="3900" b="1" kern="0" dirty="0">
                <a:solidFill>
                  <a:schemeClr val="tx2"/>
                </a:solidFill>
                <a:latin typeface="+mj-lt"/>
                <a:ea typeface="+mj-ea"/>
                <a:cs typeface="+mj-cs"/>
              </a:rPr>
              <a:t>Loi de Bragg: conditions de Laue</a:t>
            </a:r>
          </a:p>
        </p:txBody>
      </p:sp>
      <p:graphicFrame>
        <p:nvGraphicFramePr>
          <p:cNvPr id="717826" name="Object 5"/>
          <p:cNvGraphicFramePr>
            <a:graphicFrameLocks noChangeAspect="1"/>
          </p:cNvGraphicFramePr>
          <p:nvPr>
            <p:extLst>
              <p:ext uri="{D42A27DB-BD31-4B8C-83A1-F6EECF244321}">
                <p14:modId xmlns:p14="http://schemas.microsoft.com/office/powerpoint/2010/main" val="4100456104"/>
              </p:ext>
            </p:extLst>
          </p:nvPr>
        </p:nvGraphicFramePr>
        <p:xfrm>
          <a:off x="1870075" y="1052513"/>
          <a:ext cx="8072438" cy="1008062"/>
        </p:xfrm>
        <a:graphic>
          <a:graphicData uri="http://schemas.openxmlformats.org/presentationml/2006/ole">
            <mc:AlternateContent xmlns:mc="http://schemas.openxmlformats.org/markup-compatibility/2006">
              <mc:Choice xmlns:v="urn:schemas-microsoft-com:vml" Requires="v">
                <p:oleObj name="Equation" r:id="rId2" imgW="3797280" imgH="469800" progId="Equation.DSMT4">
                  <p:embed/>
                </p:oleObj>
              </mc:Choice>
              <mc:Fallback>
                <p:oleObj name="Equation" r:id="rId2" imgW="3797280" imgH="469800" progId="Equation.DSMT4">
                  <p:embed/>
                  <p:pic>
                    <p:nvPicPr>
                      <p:cNvPr id="717826" name="Object 5"/>
                      <p:cNvPicPr>
                        <a:picLocks noChangeAspect="1" noChangeArrowheads="1"/>
                      </p:cNvPicPr>
                      <p:nvPr/>
                    </p:nvPicPr>
                    <p:blipFill>
                      <a:blip r:embed="rId3"/>
                      <a:srcRect/>
                      <a:stretch>
                        <a:fillRect/>
                      </a:stretch>
                    </p:blipFill>
                    <p:spPr bwMode="auto">
                      <a:xfrm>
                        <a:off x="1870075" y="1052513"/>
                        <a:ext cx="8072438" cy="1008062"/>
                      </a:xfrm>
                      <a:prstGeom prst="rect">
                        <a:avLst/>
                      </a:prstGeom>
                      <a:noFill/>
                      <a:ln w="9525">
                        <a:solidFill>
                          <a:srgbClr val="FF0000"/>
                        </a:solidFill>
                        <a:miter lim="800000"/>
                        <a:headEnd/>
                        <a:tailEnd/>
                      </a:ln>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2443022704"/>
              </p:ext>
            </p:extLst>
          </p:nvPr>
        </p:nvGraphicFramePr>
        <p:xfrm>
          <a:off x="1905000" y="2868614"/>
          <a:ext cx="8667750" cy="3729037"/>
        </p:xfrm>
        <a:graphic>
          <a:graphicData uri="http://schemas.openxmlformats.org/presentationml/2006/ole">
            <mc:AlternateContent xmlns:mc="http://schemas.openxmlformats.org/markup-compatibility/2006">
              <mc:Choice xmlns:v="urn:schemas-microsoft-com:vml" Requires="v">
                <p:oleObj name="Equation" r:id="rId4" imgW="4736880" imgH="2019240" progId="Equation.DSMT4">
                  <p:embed/>
                </p:oleObj>
              </mc:Choice>
              <mc:Fallback>
                <p:oleObj name="Equation" r:id="rId4" imgW="4736880" imgH="2019240" progId="Equation.DSMT4">
                  <p:embed/>
                  <p:pic>
                    <p:nvPicPr>
                      <p:cNvPr id="2" name="Objet 1"/>
                      <p:cNvPicPr>
                        <a:picLocks noChangeAspect="1" noChangeArrowheads="1"/>
                      </p:cNvPicPr>
                      <p:nvPr/>
                    </p:nvPicPr>
                    <p:blipFill>
                      <a:blip r:embed="rId5"/>
                      <a:srcRect/>
                      <a:stretch>
                        <a:fillRect/>
                      </a:stretch>
                    </p:blipFill>
                    <p:spPr bwMode="auto">
                      <a:xfrm>
                        <a:off x="1905000" y="2868614"/>
                        <a:ext cx="8667750" cy="3729037"/>
                      </a:xfrm>
                      <a:prstGeom prst="rect">
                        <a:avLst/>
                      </a:prstGeom>
                      <a:noFill/>
                      <a:ln w="9525">
                        <a:solidFill>
                          <a:srgbClr val="FF0000"/>
                        </a:solidFill>
                        <a:miter lim="800000"/>
                        <a:headEnd/>
                        <a:tailEnd/>
                      </a:ln>
                    </p:spPr>
                  </p:pic>
                </p:oleObj>
              </mc:Fallback>
            </mc:AlternateContent>
          </a:graphicData>
        </a:graphic>
      </p:graphicFrame>
      <p:sp>
        <p:nvSpPr>
          <p:cNvPr id="8" name="ZoneTexte 7"/>
          <p:cNvSpPr txBox="1"/>
          <p:nvPr/>
        </p:nvSpPr>
        <p:spPr>
          <a:xfrm>
            <a:off x="2133600" y="6254874"/>
            <a:ext cx="1377300" cy="369332"/>
          </a:xfrm>
          <a:prstGeom prst="rect">
            <a:avLst/>
          </a:prstGeom>
          <a:noFill/>
        </p:spPr>
        <p:txBody>
          <a:bodyPr wrap="none" rtlCol="0">
            <a:spAutoFit/>
          </a:bodyPr>
          <a:lstStyle/>
          <a:p>
            <a:r>
              <a:rPr lang="en-US" dirty="0"/>
              <a:t>(Singh p71)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87488" y="1600200"/>
            <a:ext cx="8229600" cy="4997152"/>
          </a:xfrm>
        </p:spPr>
        <p:txBody>
          <a:bodyPr>
            <a:normAutofit/>
          </a:bodyPr>
          <a:lstStyle/>
          <a:p>
            <a:pPr marL="0" indent="0">
              <a:buNone/>
            </a:pPr>
            <a:endParaRPr lang="fr-FR" dirty="0"/>
          </a:p>
          <a:p>
            <a:pPr marL="0" indent="0">
              <a:buNone/>
            </a:pPr>
            <a:endParaRPr lang="fr-FR" dirty="0"/>
          </a:p>
          <a:p>
            <a:pPr marL="0" indent="0">
              <a:buNone/>
            </a:pPr>
            <a:r>
              <a:rPr lang="fr-FR" dirty="0"/>
              <a:t>            L’intensité (</a:t>
            </a:r>
            <a:r>
              <a:rPr lang="fr-FR" i="1" dirty="0"/>
              <a:t>I</a:t>
            </a:r>
            <a:r>
              <a:rPr lang="fr-FR" dirty="0"/>
              <a:t>) diffusée</a:t>
            </a:r>
          </a:p>
          <a:p>
            <a:pPr marL="0" indent="0">
              <a:buNone/>
            </a:pPr>
            <a:r>
              <a:rPr lang="fr-FR" dirty="0"/>
              <a:t>            est proportionnelle à: </a:t>
            </a:r>
            <a:endParaRPr lang="fr-FR" i="1" dirty="0"/>
          </a:p>
          <a:p>
            <a:endParaRPr lang="fr-FR" dirty="0"/>
          </a:p>
          <a:p>
            <a:endParaRPr lang="fr-FR"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64</a:t>
            </a:fld>
            <a:endParaRPr lang="fr-FR" altLang="en-US"/>
          </a:p>
        </p:txBody>
      </p:sp>
      <p:sp>
        <p:nvSpPr>
          <p:cNvPr id="5" name="Rectangle 2"/>
          <p:cNvSpPr txBox="1">
            <a:spLocks noChangeArrowheads="1"/>
          </p:cNvSpPr>
          <p:nvPr/>
        </p:nvSpPr>
        <p:spPr bwMode="auto">
          <a:xfrm>
            <a:off x="2133600" y="188640"/>
            <a:ext cx="8210872" cy="87734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defRPr/>
            </a:pPr>
            <a:r>
              <a:rPr lang="fr-FR" sz="3900" b="1" kern="0" dirty="0">
                <a:solidFill>
                  <a:schemeClr val="tx2"/>
                </a:solidFill>
                <a:latin typeface="+mj-lt"/>
                <a:ea typeface="+mj-ea"/>
                <a:cs typeface="+mj-cs"/>
              </a:rPr>
              <a:t>Loi de Bragg: conditions de Laue</a:t>
            </a:r>
          </a:p>
        </p:txBody>
      </p:sp>
      <p:graphicFrame>
        <p:nvGraphicFramePr>
          <p:cNvPr id="6" name="Objet 5"/>
          <p:cNvGraphicFramePr>
            <a:graphicFrameLocks noChangeAspect="1"/>
          </p:cNvGraphicFramePr>
          <p:nvPr>
            <p:extLst>
              <p:ext uri="{D42A27DB-BD31-4B8C-83A1-F6EECF244321}">
                <p14:modId xmlns:p14="http://schemas.microsoft.com/office/powerpoint/2010/main" val="2858388273"/>
              </p:ext>
            </p:extLst>
          </p:nvPr>
        </p:nvGraphicFramePr>
        <p:xfrm>
          <a:off x="1905000" y="887413"/>
          <a:ext cx="7621588" cy="1339850"/>
        </p:xfrm>
        <a:graphic>
          <a:graphicData uri="http://schemas.openxmlformats.org/presentationml/2006/ole">
            <mc:AlternateContent xmlns:mc="http://schemas.openxmlformats.org/markup-compatibility/2006">
              <mc:Choice xmlns:v="urn:schemas-microsoft-com:vml" Requires="v">
                <p:oleObj name="Equation" r:id="rId2" imgW="4330440" imgH="761760" progId="Equation.DSMT4">
                  <p:embed/>
                </p:oleObj>
              </mc:Choice>
              <mc:Fallback>
                <p:oleObj name="Equation" r:id="rId2" imgW="4330440" imgH="761760" progId="Equation.DSMT4">
                  <p:embed/>
                  <p:pic>
                    <p:nvPicPr>
                      <p:cNvPr id="6" name="Objet 5"/>
                      <p:cNvPicPr/>
                      <p:nvPr/>
                    </p:nvPicPr>
                    <p:blipFill>
                      <a:blip r:embed="rId3"/>
                      <a:stretch>
                        <a:fillRect/>
                      </a:stretch>
                    </p:blipFill>
                    <p:spPr>
                      <a:xfrm>
                        <a:off x="1905000" y="887413"/>
                        <a:ext cx="7621588" cy="1339850"/>
                      </a:xfrm>
                      <a:prstGeom prst="rect">
                        <a:avLst/>
                      </a:prstGeom>
                    </p:spPr>
                  </p:pic>
                </p:oleObj>
              </mc:Fallback>
            </mc:AlternateContent>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1010231213"/>
              </p:ext>
            </p:extLst>
          </p:nvPr>
        </p:nvGraphicFramePr>
        <p:xfrm>
          <a:off x="5407025" y="2349500"/>
          <a:ext cx="3605213" cy="1616075"/>
        </p:xfrm>
        <a:graphic>
          <a:graphicData uri="http://schemas.openxmlformats.org/presentationml/2006/ole">
            <mc:AlternateContent xmlns:mc="http://schemas.openxmlformats.org/markup-compatibility/2006">
              <mc:Choice xmlns:v="urn:schemas-microsoft-com:vml" Requires="v">
                <p:oleObj name="Equation" r:id="rId4" imgW="1866600" imgH="838080" progId="Equation.DSMT4">
                  <p:embed/>
                </p:oleObj>
              </mc:Choice>
              <mc:Fallback>
                <p:oleObj name="Equation" r:id="rId4" imgW="1866600" imgH="838080" progId="Equation.DSMT4">
                  <p:embed/>
                  <p:pic>
                    <p:nvPicPr>
                      <p:cNvPr id="7" name="Objet 6"/>
                      <p:cNvPicPr>
                        <a:picLocks noChangeAspect="1" noChangeArrowheads="1"/>
                      </p:cNvPicPr>
                      <p:nvPr/>
                    </p:nvPicPr>
                    <p:blipFill>
                      <a:blip r:embed="rId5"/>
                      <a:srcRect/>
                      <a:stretch>
                        <a:fillRect/>
                      </a:stretch>
                    </p:blipFill>
                    <p:spPr bwMode="auto">
                      <a:xfrm>
                        <a:off x="5407025" y="2349500"/>
                        <a:ext cx="3605213" cy="1616075"/>
                      </a:xfrm>
                      <a:prstGeom prst="rect">
                        <a:avLst/>
                      </a:prstGeom>
                      <a:noFill/>
                      <a:ln>
                        <a:noFill/>
                      </a:ln>
                    </p:spPr>
                  </p:pic>
                </p:oleObj>
              </mc:Fallback>
            </mc:AlternateContent>
          </a:graphicData>
        </a:graphic>
      </p:graphicFrame>
      <p:pic>
        <p:nvPicPr>
          <p:cNvPr id="76493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6745"/>
          <a:stretch/>
        </p:blipFill>
        <p:spPr bwMode="auto">
          <a:xfrm>
            <a:off x="1638301" y="3645024"/>
            <a:ext cx="5071939"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Objet 9"/>
          <p:cNvGraphicFramePr>
            <a:graphicFrameLocks noChangeAspect="1"/>
          </p:cNvGraphicFramePr>
          <p:nvPr>
            <p:extLst>
              <p:ext uri="{D42A27DB-BD31-4B8C-83A1-F6EECF244321}">
                <p14:modId xmlns:p14="http://schemas.microsoft.com/office/powerpoint/2010/main" val="3885787170"/>
              </p:ext>
            </p:extLst>
          </p:nvPr>
        </p:nvGraphicFramePr>
        <p:xfrm>
          <a:off x="7034213" y="4079937"/>
          <a:ext cx="4984750" cy="2060575"/>
        </p:xfrm>
        <a:graphic>
          <a:graphicData uri="http://schemas.openxmlformats.org/presentationml/2006/ole">
            <mc:AlternateContent xmlns:mc="http://schemas.openxmlformats.org/markup-compatibility/2006">
              <mc:Choice xmlns:v="urn:schemas-microsoft-com:vml" Requires="v">
                <p:oleObj name="Equation" r:id="rId7" imgW="2489040" imgH="1028520" progId="Equation.DSMT4">
                  <p:embed/>
                </p:oleObj>
              </mc:Choice>
              <mc:Fallback>
                <p:oleObj name="Equation" r:id="rId7" imgW="2489040" imgH="1028520" progId="Equation.DSMT4">
                  <p:embed/>
                  <p:pic>
                    <p:nvPicPr>
                      <p:cNvPr id="10" name="Objet 9"/>
                      <p:cNvPicPr/>
                      <p:nvPr/>
                    </p:nvPicPr>
                    <p:blipFill>
                      <a:blip r:embed="rId8"/>
                      <a:stretch>
                        <a:fillRect/>
                      </a:stretch>
                    </p:blipFill>
                    <p:spPr>
                      <a:xfrm>
                        <a:off x="7034213" y="4079937"/>
                        <a:ext cx="4984750" cy="2060575"/>
                      </a:xfrm>
                      <a:prstGeom prst="rect">
                        <a:avLst/>
                      </a:prstGeom>
                      <a:ln>
                        <a:solidFill>
                          <a:schemeClr val="tx2"/>
                        </a:solidFill>
                      </a:ln>
                    </p:spPr>
                  </p:pic>
                </p:oleObj>
              </mc:Fallback>
            </mc:AlternateContent>
          </a:graphicData>
        </a:graphic>
      </p:graphicFrame>
      <p:sp>
        <p:nvSpPr>
          <p:cNvPr id="11" name="ZoneTexte 10"/>
          <p:cNvSpPr txBox="1"/>
          <p:nvPr/>
        </p:nvSpPr>
        <p:spPr>
          <a:xfrm>
            <a:off x="2133600" y="6254874"/>
            <a:ext cx="1377300" cy="369332"/>
          </a:xfrm>
          <a:prstGeom prst="rect">
            <a:avLst/>
          </a:prstGeom>
          <a:noFill/>
        </p:spPr>
        <p:txBody>
          <a:bodyPr wrap="none" rtlCol="0">
            <a:spAutoFit/>
          </a:bodyPr>
          <a:lstStyle/>
          <a:p>
            <a:r>
              <a:rPr lang="en-US" dirty="0"/>
              <a:t>(Singh p71)</a:t>
            </a:r>
          </a:p>
        </p:txBody>
      </p:sp>
    </p:spTree>
    <p:extLst>
      <p:ext uri="{BB962C8B-B14F-4D97-AF65-F5344CB8AC3E}">
        <p14:creationId xmlns:p14="http://schemas.microsoft.com/office/powerpoint/2010/main" val="453342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1600200"/>
            <a:ext cx="8229600" cy="4997152"/>
          </a:xfrm>
        </p:spPr>
        <p:txBody>
          <a:bodyPr>
            <a:normAutofit/>
          </a:bodyPr>
          <a:lstStyle/>
          <a:p>
            <a:r>
              <a:rPr lang="fr-FR" dirty="0"/>
              <a:t>Donc l’amplitude :</a:t>
            </a:r>
          </a:p>
          <a:p>
            <a:endParaRPr lang="fr-FR" dirty="0"/>
          </a:p>
          <a:p>
            <a:endParaRPr lang="fr-FR" dirty="0"/>
          </a:p>
          <a:p>
            <a:endParaRPr lang="fr-FR" dirty="0"/>
          </a:p>
          <a:p>
            <a:pPr marL="0" indent="0">
              <a:buNone/>
            </a:pPr>
            <a:r>
              <a:rPr lang="fr-FR" dirty="0"/>
              <a:t>n’est sensiblement différente de  0 que si:</a:t>
            </a:r>
          </a:p>
          <a:p>
            <a:endParaRPr lang="fr-FR" dirty="0"/>
          </a:p>
          <a:p>
            <a:endParaRPr lang="fr-FR" dirty="0"/>
          </a:p>
          <a:p>
            <a:r>
              <a:rPr lang="fr-FR" dirty="0"/>
              <a:t>C’est aussi la définition d’un vecteur du réseau réciproque. Donc </a:t>
            </a:r>
            <a:r>
              <a:rPr lang="fr-FR" dirty="0" err="1">
                <a:latin typeface="Symbol" pitchFamily="18" charset="2"/>
              </a:rPr>
              <a:t>D</a:t>
            </a:r>
            <a:r>
              <a:rPr lang="fr-FR" b="1" dirty="0" err="1">
                <a:latin typeface="+mj-lt"/>
              </a:rPr>
              <a:t>k</a:t>
            </a:r>
            <a:r>
              <a:rPr lang="fr-FR" dirty="0">
                <a:latin typeface="+mj-lt"/>
              </a:rPr>
              <a:t> ( ou vecteur de diffusion) doit être un vecteur du réseau réciproque </a:t>
            </a:r>
            <a:r>
              <a:rPr lang="fr-FR" b="1" dirty="0">
                <a:latin typeface="+mj-lt"/>
              </a:rPr>
              <a:t>G</a:t>
            </a:r>
            <a:r>
              <a:rPr lang="fr-FR" dirty="0">
                <a:latin typeface="+mj-lt"/>
              </a:rPr>
              <a:t>, pour que l’intensité diffusée soit non nulle.</a:t>
            </a:r>
            <a:endParaRPr lang="fr-FR"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65</a:t>
            </a:fld>
            <a:endParaRPr lang="fr-FR" altLang="en-US"/>
          </a:p>
        </p:txBody>
      </p:sp>
      <p:graphicFrame>
        <p:nvGraphicFramePr>
          <p:cNvPr id="717826" name="Object 5"/>
          <p:cNvGraphicFramePr>
            <a:graphicFrameLocks noChangeAspect="1"/>
          </p:cNvGraphicFramePr>
          <p:nvPr>
            <p:extLst>
              <p:ext uri="{D42A27DB-BD31-4B8C-83A1-F6EECF244321}">
                <p14:modId xmlns:p14="http://schemas.microsoft.com/office/powerpoint/2010/main" val="2111855834"/>
              </p:ext>
            </p:extLst>
          </p:nvPr>
        </p:nvGraphicFramePr>
        <p:xfrm>
          <a:off x="4192589" y="2263775"/>
          <a:ext cx="4238625" cy="1035050"/>
        </p:xfrm>
        <a:graphic>
          <a:graphicData uri="http://schemas.openxmlformats.org/presentationml/2006/ole">
            <mc:AlternateContent xmlns:mc="http://schemas.openxmlformats.org/markup-compatibility/2006">
              <mc:Choice xmlns:v="urn:schemas-microsoft-com:vml" Requires="v">
                <p:oleObj name="Équation" r:id="rId2" imgW="1993680" imgH="482400" progId="Equation.3">
                  <p:embed/>
                </p:oleObj>
              </mc:Choice>
              <mc:Fallback>
                <p:oleObj name="Équation" r:id="rId2" imgW="1993680" imgH="482400" progId="Equation.3">
                  <p:embed/>
                  <p:pic>
                    <p:nvPicPr>
                      <p:cNvPr id="717826" name="Object 5"/>
                      <p:cNvPicPr>
                        <a:picLocks noChangeAspect="1" noChangeArrowheads="1"/>
                      </p:cNvPicPr>
                      <p:nvPr/>
                    </p:nvPicPr>
                    <p:blipFill>
                      <a:blip r:embed="rId3"/>
                      <a:srcRect/>
                      <a:stretch>
                        <a:fillRect/>
                      </a:stretch>
                    </p:blipFill>
                    <p:spPr bwMode="auto">
                      <a:xfrm>
                        <a:off x="4192589" y="2263775"/>
                        <a:ext cx="4238625" cy="1035050"/>
                      </a:xfrm>
                      <a:prstGeom prst="rect">
                        <a:avLst/>
                      </a:prstGeom>
                      <a:noFill/>
                      <a:ln w="9525">
                        <a:solidFill>
                          <a:srgbClr val="FF0000"/>
                        </a:solidFill>
                        <a:miter lim="800000"/>
                        <a:headEnd/>
                        <a:tailEnd/>
                      </a:ln>
                    </p:spPr>
                  </p:pic>
                </p:oleObj>
              </mc:Fallback>
            </mc:AlternateContent>
          </a:graphicData>
        </a:graphic>
      </p:graphicFrame>
      <p:graphicFrame>
        <p:nvGraphicFramePr>
          <p:cNvPr id="717827" name="Object 5"/>
          <p:cNvGraphicFramePr>
            <a:graphicFrameLocks noChangeAspect="1"/>
          </p:cNvGraphicFramePr>
          <p:nvPr>
            <p:extLst>
              <p:ext uri="{D42A27DB-BD31-4B8C-83A1-F6EECF244321}">
                <p14:modId xmlns:p14="http://schemas.microsoft.com/office/powerpoint/2010/main" val="878586844"/>
              </p:ext>
            </p:extLst>
          </p:nvPr>
        </p:nvGraphicFramePr>
        <p:xfrm>
          <a:off x="5054600" y="3933056"/>
          <a:ext cx="1701800" cy="598488"/>
        </p:xfrm>
        <a:graphic>
          <a:graphicData uri="http://schemas.openxmlformats.org/presentationml/2006/ole">
            <mc:AlternateContent xmlns:mc="http://schemas.openxmlformats.org/markup-compatibility/2006">
              <mc:Choice xmlns:v="urn:schemas-microsoft-com:vml" Requires="v">
                <p:oleObj name="Équation" r:id="rId4" imgW="799920" imgH="279360" progId="Equation.3">
                  <p:embed/>
                </p:oleObj>
              </mc:Choice>
              <mc:Fallback>
                <p:oleObj name="Équation" r:id="rId4" imgW="799920" imgH="279360" progId="Equation.3">
                  <p:embed/>
                  <p:pic>
                    <p:nvPicPr>
                      <p:cNvPr id="717827" name="Object 5"/>
                      <p:cNvPicPr>
                        <a:picLocks noChangeAspect="1" noChangeArrowheads="1"/>
                      </p:cNvPicPr>
                      <p:nvPr/>
                    </p:nvPicPr>
                    <p:blipFill>
                      <a:blip r:embed="rId5"/>
                      <a:srcRect/>
                      <a:stretch>
                        <a:fillRect/>
                      </a:stretch>
                    </p:blipFill>
                    <p:spPr bwMode="auto">
                      <a:xfrm>
                        <a:off x="5054600" y="3933056"/>
                        <a:ext cx="1701800" cy="598488"/>
                      </a:xfrm>
                      <a:prstGeom prst="rect">
                        <a:avLst/>
                      </a:prstGeom>
                      <a:noFill/>
                      <a:ln w="9525">
                        <a:solidFill>
                          <a:srgbClr val="FF0000"/>
                        </a:solidFill>
                        <a:miter lim="800000"/>
                        <a:headEnd/>
                        <a:tailEnd/>
                      </a:ln>
                    </p:spPr>
                  </p:pic>
                </p:oleObj>
              </mc:Fallback>
            </mc:AlternateContent>
          </a:graphicData>
        </a:graphic>
      </p:graphicFrame>
      <p:sp>
        <p:nvSpPr>
          <p:cNvPr id="7" name="Rectangle 2"/>
          <p:cNvSpPr txBox="1">
            <a:spLocks noChangeArrowheads="1"/>
          </p:cNvSpPr>
          <p:nvPr/>
        </p:nvSpPr>
        <p:spPr bwMode="auto">
          <a:xfrm>
            <a:off x="2133600" y="188640"/>
            <a:ext cx="8210872" cy="87734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defRPr/>
            </a:pPr>
            <a:r>
              <a:rPr lang="fr-FR" sz="3900" b="1" kern="0" dirty="0">
                <a:solidFill>
                  <a:schemeClr val="tx2"/>
                </a:solidFill>
                <a:latin typeface="+mj-lt"/>
                <a:ea typeface="+mj-ea"/>
                <a:cs typeface="+mj-cs"/>
              </a:rPr>
              <a:t>Loi de Bragg: conditions de Laue</a:t>
            </a:r>
          </a:p>
        </p:txBody>
      </p:sp>
      <p:graphicFrame>
        <p:nvGraphicFramePr>
          <p:cNvPr id="2" name="Objet 1">
            <a:extLst>
              <a:ext uri="{FF2B5EF4-FFF2-40B4-BE49-F238E27FC236}">
                <a16:creationId xmlns:a16="http://schemas.microsoft.com/office/drawing/2014/main" id="{ADB4D970-F45E-EF2C-2F06-D94CBE1CFDE4}"/>
              </a:ext>
            </a:extLst>
          </p:cNvPr>
          <p:cNvGraphicFramePr>
            <a:graphicFrameLocks noChangeAspect="1"/>
          </p:cNvGraphicFramePr>
          <p:nvPr>
            <p:extLst>
              <p:ext uri="{D42A27DB-BD31-4B8C-83A1-F6EECF244321}">
                <p14:modId xmlns:p14="http://schemas.microsoft.com/office/powerpoint/2010/main" val="1247376133"/>
              </p:ext>
            </p:extLst>
          </p:nvPr>
        </p:nvGraphicFramePr>
        <p:xfrm>
          <a:off x="8731250" y="3773488"/>
          <a:ext cx="2368550" cy="917575"/>
        </p:xfrm>
        <a:graphic>
          <a:graphicData uri="http://schemas.openxmlformats.org/presentationml/2006/ole">
            <mc:AlternateContent xmlns:mc="http://schemas.openxmlformats.org/markup-compatibility/2006">
              <mc:Choice xmlns:v="urn:schemas-microsoft-com:vml" Requires="v">
                <p:oleObj name="Equation" r:id="rId6" imgW="1574640" imgH="609480" progId="Equation.DSMT4">
                  <p:embed/>
                </p:oleObj>
              </mc:Choice>
              <mc:Fallback>
                <p:oleObj name="Equation" r:id="rId6" imgW="1574640" imgH="609480" progId="Equation.DSMT4">
                  <p:embed/>
                  <p:pic>
                    <p:nvPicPr>
                      <p:cNvPr id="2" name="Objet 1">
                        <a:extLst>
                          <a:ext uri="{FF2B5EF4-FFF2-40B4-BE49-F238E27FC236}">
                            <a16:creationId xmlns:a16="http://schemas.microsoft.com/office/drawing/2014/main" id="{ADB4D970-F45E-EF2C-2F06-D94CBE1CFDE4}"/>
                          </a:ext>
                        </a:extLst>
                      </p:cNvPr>
                      <p:cNvPicPr/>
                      <p:nvPr/>
                    </p:nvPicPr>
                    <p:blipFill>
                      <a:blip r:embed="rId7"/>
                      <a:stretch>
                        <a:fillRect/>
                      </a:stretch>
                    </p:blipFill>
                    <p:spPr>
                      <a:xfrm>
                        <a:off x="8731250" y="3773488"/>
                        <a:ext cx="2368550" cy="917575"/>
                      </a:xfrm>
                      <a:prstGeom prst="rect">
                        <a:avLst/>
                      </a:prstGeom>
                    </p:spPr>
                  </p:pic>
                </p:oleObj>
              </mc:Fallback>
            </mc:AlternateContent>
          </a:graphicData>
        </a:graphic>
      </p:graphicFrame>
    </p:spTree>
    <p:extLst>
      <p:ext uri="{BB962C8B-B14F-4D97-AF65-F5344CB8AC3E}">
        <p14:creationId xmlns:p14="http://schemas.microsoft.com/office/powerpoint/2010/main" val="2798252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p:nvPr>
        </p:nvSpPr>
        <p:spPr bwMode="auto">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fontAlgn="base">
              <a:spcAft>
                <a:spcPct val="0"/>
              </a:spcAft>
              <a:defRPr/>
            </a:pPr>
            <a:r>
              <a:rPr lang="fr-FR" sz="3900" b="1" kern="0" spc="0" dirty="0"/>
              <a:t>Loi de Bragg: conditions de Laue</a:t>
            </a:r>
          </a:p>
        </p:txBody>
      </p:sp>
      <p:sp>
        <p:nvSpPr>
          <p:cNvPr id="3" name="Espace réservé du contenu 2"/>
          <p:cNvSpPr>
            <a:spLocks noGrp="1"/>
          </p:cNvSpPr>
          <p:nvPr>
            <p:ph idx="1"/>
          </p:nvPr>
        </p:nvSpPr>
        <p:spPr>
          <a:xfrm>
            <a:off x="1991544" y="2852937"/>
            <a:ext cx="8229600" cy="2861865"/>
          </a:xfrm>
        </p:spPr>
        <p:txBody>
          <a:bodyPr/>
          <a:lstStyle/>
          <a:p>
            <a:r>
              <a:rPr lang="fr-FR" dirty="0"/>
              <a:t>Conclusion: </a:t>
            </a:r>
            <a:r>
              <a:rPr lang="fr-FR" i="1" dirty="0">
                <a:solidFill>
                  <a:srgbClr val="FF0000"/>
                </a:solidFill>
              </a:rPr>
              <a:t>la condition d’une forte intensité de diffraction/diffusion est satisfaite uniquement lorsque le vecteur d’onde est diffusé par un vecteur du réseau réciproque</a:t>
            </a:r>
          </a:p>
          <a:p>
            <a:r>
              <a:rPr lang="fr-FR" i="1" dirty="0">
                <a:solidFill>
                  <a:srgbClr val="FF0000"/>
                </a:solidFill>
              </a:rPr>
              <a:t>Diffusion </a:t>
            </a:r>
            <a:r>
              <a:rPr lang="fr-FR" i="1" dirty="0">
                <a:solidFill>
                  <a:srgbClr val="FF0000"/>
                </a:solidFill>
                <a:sym typeface="Wingdings" panose="05000000000000000000" pitchFamily="2" charset="2"/>
              </a:rPr>
              <a:t> l’onde ne peut se propager et est donc réfléchie, diffusée </a:t>
            </a:r>
            <a:endParaRPr lang="fr-FR" i="1" dirty="0">
              <a:solidFill>
                <a:srgbClr val="FF0000"/>
              </a:solidFill>
            </a:endParaRP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66</a:t>
            </a:fld>
            <a:endParaRPr lang="fr-FR"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Rectangle 5"/>
          <p:cNvSpPr>
            <a:spLocks noGrp="1" noChangeArrowheads="1"/>
          </p:cNvSpPr>
          <p:nvPr>
            <p:ph type="title"/>
          </p:nvPr>
        </p:nvSpPr>
        <p:spPr>
          <a:noFill/>
        </p:spPr>
        <p:txBody>
          <a:bodyPr>
            <a:normAutofit fontScale="90000"/>
          </a:bodyPr>
          <a:lstStyle/>
          <a:p>
            <a:pPr eaLnBrk="1" hangingPunct="1"/>
            <a:r>
              <a:rPr lang="fr-FR"/>
              <a:t>Condition de diffraction de Laue (construction d’Ewald)</a:t>
            </a:r>
          </a:p>
        </p:txBody>
      </p:sp>
      <p:sp>
        <p:nvSpPr>
          <p:cNvPr id="37895" name="Rectangle 3"/>
          <p:cNvSpPr>
            <a:spLocks noGrp="1" noChangeArrowheads="1"/>
          </p:cNvSpPr>
          <p:nvPr>
            <p:ph idx="1"/>
          </p:nvPr>
        </p:nvSpPr>
        <p:spPr/>
        <p:txBody>
          <a:bodyPr/>
          <a:lstStyle/>
          <a:p>
            <a:pPr eaLnBrk="1" hangingPunct="1"/>
            <a:r>
              <a:rPr lang="fr-FR"/>
              <a:t>Diffusion élastique des photons (énergie conservée) </a:t>
            </a:r>
            <a:r>
              <a:rPr lang="fr-FR">
                <a:sym typeface="Wingdings" pitchFamily="2" charset="2"/>
              </a:rPr>
              <a:t>|</a:t>
            </a:r>
            <a:r>
              <a:rPr lang="fr-FR" b="1" i="1">
                <a:sym typeface="Wingdings" pitchFamily="2" charset="2"/>
              </a:rPr>
              <a:t>k</a:t>
            </a:r>
            <a:r>
              <a:rPr lang="fr-FR">
                <a:sym typeface="Wingdings" pitchFamily="2" charset="2"/>
              </a:rPr>
              <a:t>| =|</a:t>
            </a:r>
            <a:r>
              <a:rPr lang="fr-FR" b="1" i="1">
                <a:sym typeface="Wingdings" pitchFamily="2" charset="2"/>
              </a:rPr>
              <a:t>k</a:t>
            </a:r>
            <a:r>
              <a:rPr lang="fr-FR" b="1">
                <a:sym typeface="Wingdings" pitchFamily="2" charset="2"/>
              </a:rPr>
              <a:t>’</a:t>
            </a:r>
            <a:r>
              <a:rPr lang="fr-FR">
                <a:sym typeface="Wingdings" pitchFamily="2" charset="2"/>
              </a:rPr>
              <a:t>| .</a:t>
            </a:r>
          </a:p>
          <a:p>
            <a:pPr eaLnBrk="1" hangingPunct="1"/>
            <a:endParaRPr lang="fr-FR"/>
          </a:p>
        </p:txBody>
      </p:sp>
      <p:sp>
        <p:nvSpPr>
          <p:cNvPr id="37891" name="Espace réservé du numéro de diapositive 5"/>
          <p:cNvSpPr>
            <a:spLocks noGrp="1"/>
          </p:cNvSpPr>
          <p:nvPr>
            <p:ph type="sldNum" sz="quarter" idx="12"/>
          </p:nvPr>
        </p:nvSpPr>
        <p:spPr>
          <a:noFill/>
        </p:spPr>
        <p:txBody>
          <a:bodyPr/>
          <a:lstStyle/>
          <a:p>
            <a:fld id="{730EB6E8-D7D4-4A70-AF6E-84E819F2874C}" type="slidenum">
              <a:rPr lang="fr-FR" altLang="en-US"/>
              <a:pPr/>
              <a:t>67</a:t>
            </a:fld>
            <a:endParaRPr lang="fr-FR" altLang="en-US"/>
          </a:p>
        </p:txBody>
      </p:sp>
      <p:sp>
        <p:nvSpPr>
          <p:cNvPr id="37892" name="AutoShape 151"/>
          <p:cNvSpPr>
            <a:spLocks/>
          </p:cNvSpPr>
          <p:nvPr/>
        </p:nvSpPr>
        <p:spPr bwMode="auto">
          <a:xfrm rot="15011916">
            <a:off x="6996907" y="3680619"/>
            <a:ext cx="215900" cy="3744913"/>
          </a:xfrm>
          <a:prstGeom prst="leftBrace">
            <a:avLst>
              <a:gd name="adj1" fmla="val 144547"/>
              <a:gd name="adj2" fmla="val 50000"/>
            </a:avLst>
          </a:prstGeom>
          <a:noFill/>
          <a:ln w="28575">
            <a:solidFill>
              <a:schemeClr val="hlink"/>
            </a:solidFill>
            <a:round/>
            <a:headEnd/>
            <a:tailEnd/>
          </a:ln>
        </p:spPr>
        <p:txBody>
          <a:bodyPr wrap="none" anchor="ctr"/>
          <a:lstStyle/>
          <a:p>
            <a:endParaRPr lang="fr-FR"/>
          </a:p>
        </p:txBody>
      </p:sp>
      <p:sp>
        <p:nvSpPr>
          <p:cNvPr id="37893" name="Line 159"/>
          <p:cNvSpPr>
            <a:spLocks noChangeShapeType="1"/>
          </p:cNvSpPr>
          <p:nvPr/>
        </p:nvSpPr>
        <p:spPr bwMode="auto">
          <a:xfrm flipV="1">
            <a:off x="2524126" y="3789363"/>
            <a:ext cx="3529013" cy="1079500"/>
          </a:xfrm>
          <a:prstGeom prst="line">
            <a:avLst/>
          </a:prstGeom>
          <a:noFill/>
          <a:ln w="28575">
            <a:solidFill>
              <a:schemeClr val="tx1"/>
            </a:solidFill>
            <a:round/>
            <a:headEnd/>
            <a:tailEnd/>
          </a:ln>
        </p:spPr>
        <p:txBody>
          <a:bodyPr/>
          <a:lstStyle/>
          <a:p>
            <a:endParaRPr lang="fr-FR"/>
          </a:p>
        </p:txBody>
      </p:sp>
      <p:sp>
        <p:nvSpPr>
          <p:cNvPr id="37894" name="Oval 153"/>
          <p:cNvSpPr>
            <a:spLocks noChangeArrowheads="1"/>
          </p:cNvSpPr>
          <p:nvPr/>
        </p:nvSpPr>
        <p:spPr bwMode="auto">
          <a:xfrm>
            <a:off x="2538413" y="2911476"/>
            <a:ext cx="3816350" cy="3814763"/>
          </a:xfrm>
          <a:prstGeom prst="ellipse">
            <a:avLst/>
          </a:prstGeom>
          <a:noFill/>
          <a:ln w="28575">
            <a:solidFill>
              <a:schemeClr val="tx1"/>
            </a:solidFill>
            <a:round/>
            <a:headEnd/>
            <a:tailEnd/>
          </a:ln>
        </p:spPr>
        <p:txBody>
          <a:bodyPr wrap="none" anchor="ctr"/>
          <a:lstStyle/>
          <a:p>
            <a:endParaRPr lang="fr-FR"/>
          </a:p>
        </p:txBody>
      </p:sp>
      <p:grpSp>
        <p:nvGrpSpPr>
          <p:cNvPr id="37897" name="Group 135"/>
          <p:cNvGrpSpPr>
            <a:grpSpLocks/>
          </p:cNvGrpSpPr>
          <p:nvPr/>
        </p:nvGrpSpPr>
        <p:grpSpPr bwMode="auto">
          <a:xfrm rot="20510700">
            <a:off x="4943476" y="2924175"/>
            <a:ext cx="3565525" cy="2463800"/>
            <a:chOff x="1677" y="2024"/>
            <a:chExt cx="2246" cy="1552"/>
          </a:xfrm>
        </p:grpSpPr>
        <p:grpSp>
          <p:nvGrpSpPr>
            <p:cNvPr id="37913" name="Group 71"/>
            <p:cNvGrpSpPr>
              <a:grpSpLocks/>
            </p:cNvGrpSpPr>
            <p:nvPr/>
          </p:nvGrpSpPr>
          <p:grpSpPr bwMode="auto">
            <a:xfrm>
              <a:off x="1694" y="2024"/>
              <a:ext cx="2229" cy="826"/>
              <a:chOff x="1330" y="2523"/>
              <a:chExt cx="2229" cy="826"/>
            </a:xfrm>
          </p:grpSpPr>
          <p:grpSp>
            <p:nvGrpSpPr>
              <p:cNvPr id="37977" name="Group 39"/>
              <p:cNvGrpSpPr>
                <a:grpSpLocks/>
              </p:cNvGrpSpPr>
              <p:nvPr/>
            </p:nvGrpSpPr>
            <p:grpSpPr bwMode="auto">
              <a:xfrm>
                <a:off x="1330" y="2523"/>
                <a:ext cx="1169" cy="826"/>
                <a:chOff x="1330" y="2523"/>
                <a:chExt cx="1169" cy="826"/>
              </a:xfrm>
            </p:grpSpPr>
            <p:grpSp>
              <p:nvGrpSpPr>
                <p:cNvPr id="38009" name="Group 13"/>
                <p:cNvGrpSpPr>
                  <a:grpSpLocks/>
                </p:cNvGrpSpPr>
                <p:nvPr/>
              </p:nvGrpSpPr>
              <p:grpSpPr bwMode="auto">
                <a:xfrm>
                  <a:off x="1338" y="2523"/>
                  <a:ext cx="453" cy="463"/>
                  <a:chOff x="1918" y="3203"/>
                  <a:chExt cx="453" cy="463"/>
                </a:xfrm>
              </p:grpSpPr>
              <p:sp>
                <p:nvSpPr>
                  <p:cNvPr id="38035" name="Oval 7"/>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6" name="Oval 8"/>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7" name="Oval 11"/>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8" name="Oval 12"/>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8010" name="Group 14"/>
                <p:cNvGrpSpPr>
                  <a:grpSpLocks/>
                </p:cNvGrpSpPr>
                <p:nvPr/>
              </p:nvGrpSpPr>
              <p:grpSpPr bwMode="auto">
                <a:xfrm>
                  <a:off x="1692" y="2523"/>
                  <a:ext cx="453" cy="463"/>
                  <a:chOff x="1918" y="3203"/>
                  <a:chExt cx="453" cy="463"/>
                </a:xfrm>
              </p:grpSpPr>
              <p:sp>
                <p:nvSpPr>
                  <p:cNvPr id="38031" name="Oval 15"/>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2" name="Oval 16"/>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3" name="Oval 17"/>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4" name="Oval 18"/>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8011" name="Group 19"/>
                <p:cNvGrpSpPr>
                  <a:grpSpLocks/>
                </p:cNvGrpSpPr>
                <p:nvPr/>
              </p:nvGrpSpPr>
              <p:grpSpPr bwMode="auto">
                <a:xfrm>
                  <a:off x="2046" y="2523"/>
                  <a:ext cx="453" cy="463"/>
                  <a:chOff x="1918" y="3203"/>
                  <a:chExt cx="453" cy="463"/>
                </a:xfrm>
              </p:grpSpPr>
              <p:sp>
                <p:nvSpPr>
                  <p:cNvPr id="38027" name="Oval 20"/>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8" name="Oval 21"/>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9" name="Oval 22"/>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30" name="Oval 23"/>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8012" name="Group 24"/>
                <p:cNvGrpSpPr>
                  <a:grpSpLocks/>
                </p:cNvGrpSpPr>
                <p:nvPr/>
              </p:nvGrpSpPr>
              <p:grpSpPr bwMode="auto">
                <a:xfrm>
                  <a:off x="1330" y="2886"/>
                  <a:ext cx="453" cy="463"/>
                  <a:chOff x="1918" y="3203"/>
                  <a:chExt cx="453" cy="463"/>
                </a:xfrm>
              </p:grpSpPr>
              <p:sp>
                <p:nvSpPr>
                  <p:cNvPr id="38023" name="Oval 25"/>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4" name="Oval 26"/>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5" name="Oval 27"/>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6" name="Oval 28"/>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8013" name="Group 29"/>
                <p:cNvGrpSpPr>
                  <a:grpSpLocks/>
                </p:cNvGrpSpPr>
                <p:nvPr/>
              </p:nvGrpSpPr>
              <p:grpSpPr bwMode="auto">
                <a:xfrm>
                  <a:off x="1684" y="2886"/>
                  <a:ext cx="453" cy="463"/>
                  <a:chOff x="1918" y="3203"/>
                  <a:chExt cx="453" cy="463"/>
                </a:xfrm>
              </p:grpSpPr>
              <p:sp>
                <p:nvSpPr>
                  <p:cNvPr id="38019" name="Oval 30"/>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0" name="Oval 31"/>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1" name="Oval 32"/>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22" name="Oval 33"/>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8014" name="Group 34"/>
                <p:cNvGrpSpPr>
                  <a:grpSpLocks/>
                </p:cNvGrpSpPr>
                <p:nvPr/>
              </p:nvGrpSpPr>
              <p:grpSpPr bwMode="auto">
                <a:xfrm>
                  <a:off x="2038" y="2886"/>
                  <a:ext cx="453" cy="463"/>
                  <a:chOff x="1918" y="3203"/>
                  <a:chExt cx="453" cy="463"/>
                </a:xfrm>
              </p:grpSpPr>
              <p:sp>
                <p:nvSpPr>
                  <p:cNvPr id="38015" name="Oval 35"/>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16" name="Oval 36"/>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17" name="Oval 37"/>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18" name="Oval 38"/>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grpSp>
            <p:nvGrpSpPr>
              <p:cNvPr id="37978" name="Group 40"/>
              <p:cNvGrpSpPr>
                <a:grpSpLocks/>
              </p:cNvGrpSpPr>
              <p:nvPr/>
            </p:nvGrpSpPr>
            <p:grpSpPr bwMode="auto">
              <a:xfrm>
                <a:off x="2390" y="2523"/>
                <a:ext cx="1169" cy="826"/>
                <a:chOff x="1330" y="2523"/>
                <a:chExt cx="1169" cy="826"/>
              </a:xfrm>
            </p:grpSpPr>
            <p:grpSp>
              <p:nvGrpSpPr>
                <p:cNvPr id="37979" name="Group 41"/>
                <p:cNvGrpSpPr>
                  <a:grpSpLocks/>
                </p:cNvGrpSpPr>
                <p:nvPr/>
              </p:nvGrpSpPr>
              <p:grpSpPr bwMode="auto">
                <a:xfrm>
                  <a:off x="1338" y="2523"/>
                  <a:ext cx="453" cy="463"/>
                  <a:chOff x="1918" y="3203"/>
                  <a:chExt cx="453" cy="463"/>
                </a:xfrm>
              </p:grpSpPr>
              <p:sp>
                <p:nvSpPr>
                  <p:cNvPr id="38005" name="Oval 42"/>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6" name="Oval 43"/>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7" name="Oval 44"/>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8" name="Oval 45"/>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80" name="Group 46"/>
                <p:cNvGrpSpPr>
                  <a:grpSpLocks/>
                </p:cNvGrpSpPr>
                <p:nvPr/>
              </p:nvGrpSpPr>
              <p:grpSpPr bwMode="auto">
                <a:xfrm>
                  <a:off x="1692" y="2523"/>
                  <a:ext cx="453" cy="463"/>
                  <a:chOff x="1918" y="3203"/>
                  <a:chExt cx="453" cy="463"/>
                </a:xfrm>
              </p:grpSpPr>
              <p:sp>
                <p:nvSpPr>
                  <p:cNvPr id="38001" name="Oval 47"/>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2" name="Oval 48"/>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3" name="Oval 49"/>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4" name="Oval 50"/>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81" name="Group 51"/>
                <p:cNvGrpSpPr>
                  <a:grpSpLocks/>
                </p:cNvGrpSpPr>
                <p:nvPr/>
              </p:nvGrpSpPr>
              <p:grpSpPr bwMode="auto">
                <a:xfrm>
                  <a:off x="2046" y="2523"/>
                  <a:ext cx="453" cy="463"/>
                  <a:chOff x="1918" y="3203"/>
                  <a:chExt cx="453" cy="463"/>
                </a:xfrm>
              </p:grpSpPr>
              <p:sp>
                <p:nvSpPr>
                  <p:cNvPr id="37997" name="Oval 52"/>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8" name="Oval 53"/>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9" name="Oval 54"/>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8000" name="Oval 55"/>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82" name="Group 56"/>
                <p:cNvGrpSpPr>
                  <a:grpSpLocks/>
                </p:cNvGrpSpPr>
                <p:nvPr/>
              </p:nvGrpSpPr>
              <p:grpSpPr bwMode="auto">
                <a:xfrm>
                  <a:off x="1330" y="2886"/>
                  <a:ext cx="453" cy="463"/>
                  <a:chOff x="1918" y="3203"/>
                  <a:chExt cx="453" cy="463"/>
                </a:xfrm>
              </p:grpSpPr>
              <p:sp>
                <p:nvSpPr>
                  <p:cNvPr id="37993" name="Oval 57"/>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4" name="Oval 58"/>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5" name="Oval 59"/>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6" name="Oval 60"/>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83" name="Group 61"/>
                <p:cNvGrpSpPr>
                  <a:grpSpLocks/>
                </p:cNvGrpSpPr>
                <p:nvPr/>
              </p:nvGrpSpPr>
              <p:grpSpPr bwMode="auto">
                <a:xfrm>
                  <a:off x="1684" y="2886"/>
                  <a:ext cx="453" cy="463"/>
                  <a:chOff x="1918" y="3203"/>
                  <a:chExt cx="453" cy="463"/>
                </a:xfrm>
              </p:grpSpPr>
              <p:sp>
                <p:nvSpPr>
                  <p:cNvPr id="37989" name="Oval 62"/>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0" name="Oval 63"/>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1" name="Oval 64"/>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92" name="Oval 65"/>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84" name="Group 66"/>
                <p:cNvGrpSpPr>
                  <a:grpSpLocks/>
                </p:cNvGrpSpPr>
                <p:nvPr/>
              </p:nvGrpSpPr>
              <p:grpSpPr bwMode="auto">
                <a:xfrm>
                  <a:off x="2038" y="2886"/>
                  <a:ext cx="453" cy="463"/>
                  <a:chOff x="1918" y="3203"/>
                  <a:chExt cx="453" cy="463"/>
                </a:xfrm>
              </p:grpSpPr>
              <p:sp>
                <p:nvSpPr>
                  <p:cNvPr id="37985" name="Oval 67"/>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86" name="Oval 68"/>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87" name="Oval 69"/>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88" name="Oval 70"/>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grpSp>
        <p:grpSp>
          <p:nvGrpSpPr>
            <p:cNvPr id="37914" name="Group 72"/>
            <p:cNvGrpSpPr>
              <a:grpSpLocks/>
            </p:cNvGrpSpPr>
            <p:nvPr/>
          </p:nvGrpSpPr>
          <p:grpSpPr bwMode="auto">
            <a:xfrm>
              <a:off x="1677" y="2750"/>
              <a:ext cx="2229" cy="826"/>
              <a:chOff x="1330" y="2523"/>
              <a:chExt cx="2229" cy="826"/>
            </a:xfrm>
          </p:grpSpPr>
          <p:grpSp>
            <p:nvGrpSpPr>
              <p:cNvPr id="37915" name="Group 73"/>
              <p:cNvGrpSpPr>
                <a:grpSpLocks/>
              </p:cNvGrpSpPr>
              <p:nvPr/>
            </p:nvGrpSpPr>
            <p:grpSpPr bwMode="auto">
              <a:xfrm>
                <a:off x="1330" y="2523"/>
                <a:ext cx="1169" cy="826"/>
                <a:chOff x="1330" y="2523"/>
                <a:chExt cx="1169" cy="826"/>
              </a:xfrm>
            </p:grpSpPr>
            <p:grpSp>
              <p:nvGrpSpPr>
                <p:cNvPr id="37947" name="Group 74"/>
                <p:cNvGrpSpPr>
                  <a:grpSpLocks/>
                </p:cNvGrpSpPr>
                <p:nvPr/>
              </p:nvGrpSpPr>
              <p:grpSpPr bwMode="auto">
                <a:xfrm>
                  <a:off x="1338" y="2523"/>
                  <a:ext cx="453" cy="463"/>
                  <a:chOff x="1918" y="3203"/>
                  <a:chExt cx="453" cy="463"/>
                </a:xfrm>
              </p:grpSpPr>
              <p:sp>
                <p:nvSpPr>
                  <p:cNvPr id="37973" name="Oval 75"/>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74" name="Oval 76"/>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75" name="Oval 77"/>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76" name="Oval 78"/>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48" name="Group 79"/>
                <p:cNvGrpSpPr>
                  <a:grpSpLocks/>
                </p:cNvGrpSpPr>
                <p:nvPr/>
              </p:nvGrpSpPr>
              <p:grpSpPr bwMode="auto">
                <a:xfrm>
                  <a:off x="1692" y="2523"/>
                  <a:ext cx="453" cy="463"/>
                  <a:chOff x="1918" y="3203"/>
                  <a:chExt cx="453" cy="463"/>
                </a:xfrm>
              </p:grpSpPr>
              <p:sp>
                <p:nvSpPr>
                  <p:cNvPr id="37969" name="Oval 80"/>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70" name="Oval 81"/>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71" name="Oval 82"/>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72" name="Oval 83"/>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49" name="Group 84"/>
                <p:cNvGrpSpPr>
                  <a:grpSpLocks/>
                </p:cNvGrpSpPr>
                <p:nvPr/>
              </p:nvGrpSpPr>
              <p:grpSpPr bwMode="auto">
                <a:xfrm>
                  <a:off x="2046" y="2523"/>
                  <a:ext cx="453" cy="463"/>
                  <a:chOff x="1918" y="3203"/>
                  <a:chExt cx="453" cy="463"/>
                </a:xfrm>
              </p:grpSpPr>
              <p:sp>
                <p:nvSpPr>
                  <p:cNvPr id="37965" name="Oval 85"/>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6" name="Oval 86"/>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7" name="Oval 87"/>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8" name="Oval 88"/>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50" name="Group 89"/>
                <p:cNvGrpSpPr>
                  <a:grpSpLocks/>
                </p:cNvGrpSpPr>
                <p:nvPr/>
              </p:nvGrpSpPr>
              <p:grpSpPr bwMode="auto">
                <a:xfrm>
                  <a:off x="1330" y="2886"/>
                  <a:ext cx="453" cy="463"/>
                  <a:chOff x="1918" y="3203"/>
                  <a:chExt cx="453" cy="463"/>
                </a:xfrm>
              </p:grpSpPr>
              <p:sp>
                <p:nvSpPr>
                  <p:cNvPr id="37961" name="Oval 90"/>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2" name="Oval 91"/>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3" name="Oval 92"/>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4" name="Oval 93"/>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51" name="Group 94"/>
                <p:cNvGrpSpPr>
                  <a:grpSpLocks/>
                </p:cNvGrpSpPr>
                <p:nvPr/>
              </p:nvGrpSpPr>
              <p:grpSpPr bwMode="auto">
                <a:xfrm>
                  <a:off x="1684" y="2886"/>
                  <a:ext cx="453" cy="463"/>
                  <a:chOff x="1918" y="3203"/>
                  <a:chExt cx="453" cy="463"/>
                </a:xfrm>
              </p:grpSpPr>
              <p:sp>
                <p:nvSpPr>
                  <p:cNvPr id="37957" name="Oval 95"/>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58" name="Oval 96"/>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59" name="Oval 97"/>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60" name="Oval 98"/>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52" name="Group 99"/>
                <p:cNvGrpSpPr>
                  <a:grpSpLocks/>
                </p:cNvGrpSpPr>
                <p:nvPr/>
              </p:nvGrpSpPr>
              <p:grpSpPr bwMode="auto">
                <a:xfrm>
                  <a:off x="2038" y="2886"/>
                  <a:ext cx="453" cy="463"/>
                  <a:chOff x="1918" y="3203"/>
                  <a:chExt cx="453" cy="463"/>
                </a:xfrm>
              </p:grpSpPr>
              <p:sp>
                <p:nvSpPr>
                  <p:cNvPr id="37953" name="Oval 100"/>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54" name="Oval 101"/>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55" name="Oval 102"/>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56" name="Oval 103"/>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grpSp>
            <p:nvGrpSpPr>
              <p:cNvPr id="37916" name="Group 104"/>
              <p:cNvGrpSpPr>
                <a:grpSpLocks/>
              </p:cNvGrpSpPr>
              <p:nvPr/>
            </p:nvGrpSpPr>
            <p:grpSpPr bwMode="auto">
              <a:xfrm>
                <a:off x="2390" y="2523"/>
                <a:ext cx="1169" cy="826"/>
                <a:chOff x="1330" y="2523"/>
                <a:chExt cx="1169" cy="826"/>
              </a:xfrm>
            </p:grpSpPr>
            <p:grpSp>
              <p:nvGrpSpPr>
                <p:cNvPr id="37917" name="Group 105"/>
                <p:cNvGrpSpPr>
                  <a:grpSpLocks/>
                </p:cNvGrpSpPr>
                <p:nvPr/>
              </p:nvGrpSpPr>
              <p:grpSpPr bwMode="auto">
                <a:xfrm>
                  <a:off x="1338" y="2523"/>
                  <a:ext cx="453" cy="463"/>
                  <a:chOff x="1918" y="3203"/>
                  <a:chExt cx="453" cy="463"/>
                </a:xfrm>
              </p:grpSpPr>
              <p:sp>
                <p:nvSpPr>
                  <p:cNvPr id="37943" name="Oval 106"/>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44" name="Oval 107"/>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45" name="Oval 108"/>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46" name="Oval 109"/>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18" name="Group 110"/>
                <p:cNvGrpSpPr>
                  <a:grpSpLocks/>
                </p:cNvGrpSpPr>
                <p:nvPr/>
              </p:nvGrpSpPr>
              <p:grpSpPr bwMode="auto">
                <a:xfrm>
                  <a:off x="1692" y="2523"/>
                  <a:ext cx="453" cy="463"/>
                  <a:chOff x="1918" y="3203"/>
                  <a:chExt cx="453" cy="463"/>
                </a:xfrm>
              </p:grpSpPr>
              <p:sp>
                <p:nvSpPr>
                  <p:cNvPr id="37939" name="Oval 111"/>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40" name="Oval 112"/>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41" name="Oval 113"/>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42" name="Oval 114"/>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19" name="Group 115"/>
                <p:cNvGrpSpPr>
                  <a:grpSpLocks/>
                </p:cNvGrpSpPr>
                <p:nvPr/>
              </p:nvGrpSpPr>
              <p:grpSpPr bwMode="auto">
                <a:xfrm>
                  <a:off x="2046" y="2523"/>
                  <a:ext cx="453" cy="463"/>
                  <a:chOff x="1918" y="3203"/>
                  <a:chExt cx="453" cy="463"/>
                </a:xfrm>
              </p:grpSpPr>
              <p:sp>
                <p:nvSpPr>
                  <p:cNvPr id="37935" name="Oval 116"/>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6" name="Oval 117"/>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7" name="Oval 118"/>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8" name="Oval 119"/>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20" name="Group 120"/>
                <p:cNvGrpSpPr>
                  <a:grpSpLocks/>
                </p:cNvGrpSpPr>
                <p:nvPr/>
              </p:nvGrpSpPr>
              <p:grpSpPr bwMode="auto">
                <a:xfrm>
                  <a:off x="1330" y="2886"/>
                  <a:ext cx="453" cy="463"/>
                  <a:chOff x="1918" y="3203"/>
                  <a:chExt cx="453" cy="463"/>
                </a:xfrm>
              </p:grpSpPr>
              <p:sp>
                <p:nvSpPr>
                  <p:cNvPr id="37931" name="Oval 121"/>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2" name="Oval 122"/>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3" name="Oval 123"/>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4" name="Oval 124"/>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21" name="Group 125"/>
                <p:cNvGrpSpPr>
                  <a:grpSpLocks/>
                </p:cNvGrpSpPr>
                <p:nvPr/>
              </p:nvGrpSpPr>
              <p:grpSpPr bwMode="auto">
                <a:xfrm>
                  <a:off x="1684" y="2886"/>
                  <a:ext cx="453" cy="463"/>
                  <a:chOff x="1918" y="3203"/>
                  <a:chExt cx="453" cy="463"/>
                </a:xfrm>
              </p:grpSpPr>
              <p:sp>
                <p:nvSpPr>
                  <p:cNvPr id="37927" name="Oval 126"/>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28" name="Oval 127"/>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29" name="Oval 128"/>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30" name="Oval 129"/>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nvGrpSpPr>
                <p:cNvPr id="37922" name="Group 130"/>
                <p:cNvGrpSpPr>
                  <a:grpSpLocks/>
                </p:cNvGrpSpPr>
                <p:nvPr/>
              </p:nvGrpSpPr>
              <p:grpSpPr bwMode="auto">
                <a:xfrm>
                  <a:off x="2038" y="2886"/>
                  <a:ext cx="453" cy="463"/>
                  <a:chOff x="1918" y="3203"/>
                  <a:chExt cx="453" cy="463"/>
                </a:xfrm>
              </p:grpSpPr>
              <p:sp>
                <p:nvSpPr>
                  <p:cNvPr id="37923" name="Oval 131"/>
                  <p:cNvSpPr>
                    <a:spLocks noChangeArrowheads="1"/>
                  </p:cNvSpPr>
                  <p:nvPr/>
                </p:nvSpPr>
                <p:spPr bwMode="auto">
                  <a:xfrm>
                    <a:off x="1926"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24" name="Oval 132"/>
                  <p:cNvSpPr>
                    <a:spLocks noChangeArrowheads="1"/>
                  </p:cNvSpPr>
                  <p:nvPr/>
                </p:nvSpPr>
                <p:spPr bwMode="auto">
                  <a:xfrm>
                    <a:off x="2281" y="3203"/>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25" name="Oval 133"/>
                  <p:cNvSpPr>
                    <a:spLocks noChangeArrowheads="1"/>
                  </p:cNvSpPr>
                  <p:nvPr/>
                </p:nvSpPr>
                <p:spPr bwMode="auto">
                  <a:xfrm>
                    <a:off x="1918" y="3566"/>
                    <a:ext cx="90" cy="9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37926" name="Oval 134"/>
                  <p:cNvSpPr>
                    <a:spLocks noChangeArrowheads="1"/>
                  </p:cNvSpPr>
                  <p:nvPr/>
                </p:nvSpPr>
                <p:spPr bwMode="auto">
                  <a:xfrm>
                    <a:off x="2269" y="3575"/>
                    <a:ext cx="90" cy="91"/>
                  </a:xfrm>
                  <a:prstGeom prst="ellipse">
                    <a:avLst/>
                  </a:prstGeom>
                  <a:solidFill>
                    <a:schemeClr val="accent1"/>
                  </a:solidFill>
                  <a:ln w="9525">
                    <a:solidFill>
                      <a:schemeClr val="tx1"/>
                    </a:solidFill>
                    <a:round/>
                    <a:headEnd/>
                    <a:tailEnd/>
                  </a:ln>
                </p:spPr>
                <p:txBody>
                  <a:bodyPr wrap="none" anchor="ctr"/>
                  <a:lstStyle/>
                  <a:p>
                    <a:endParaRPr lang="fr-FR"/>
                  </a:p>
                </p:txBody>
              </p:sp>
            </p:grpSp>
          </p:grpSp>
        </p:grpSp>
      </p:grpSp>
      <p:sp>
        <p:nvSpPr>
          <p:cNvPr id="37898" name="Text Box 148"/>
          <p:cNvSpPr txBox="1">
            <a:spLocks noChangeArrowheads="1"/>
          </p:cNvSpPr>
          <p:nvPr/>
        </p:nvSpPr>
        <p:spPr bwMode="auto">
          <a:xfrm>
            <a:off x="5424488" y="4933951"/>
            <a:ext cx="311150" cy="366713"/>
          </a:xfrm>
          <a:prstGeom prst="rect">
            <a:avLst/>
          </a:prstGeom>
          <a:noFill/>
          <a:ln w="9525">
            <a:noFill/>
            <a:miter lim="800000"/>
            <a:headEnd/>
            <a:tailEnd/>
          </a:ln>
        </p:spPr>
        <p:txBody>
          <a:bodyPr wrap="none">
            <a:spAutoFit/>
          </a:bodyPr>
          <a:lstStyle/>
          <a:p>
            <a:r>
              <a:rPr lang="fr-FR" b="1" i="1">
                <a:solidFill>
                  <a:srgbClr val="000099"/>
                </a:solidFill>
              </a:rPr>
              <a:t>k</a:t>
            </a:r>
          </a:p>
        </p:txBody>
      </p:sp>
      <p:sp>
        <p:nvSpPr>
          <p:cNvPr id="37899" name="Text Box 149"/>
          <p:cNvSpPr txBox="1">
            <a:spLocks noChangeArrowheads="1"/>
          </p:cNvSpPr>
          <p:nvPr/>
        </p:nvSpPr>
        <p:spPr bwMode="auto">
          <a:xfrm>
            <a:off x="4727575" y="4143376"/>
            <a:ext cx="374650" cy="366713"/>
          </a:xfrm>
          <a:prstGeom prst="rect">
            <a:avLst/>
          </a:prstGeom>
          <a:noFill/>
          <a:ln w="9525">
            <a:noFill/>
            <a:miter lim="800000"/>
            <a:headEnd/>
            <a:tailEnd/>
          </a:ln>
        </p:spPr>
        <p:txBody>
          <a:bodyPr wrap="none">
            <a:spAutoFit/>
          </a:bodyPr>
          <a:lstStyle/>
          <a:p>
            <a:r>
              <a:rPr lang="fr-FR" b="1" i="1">
                <a:solidFill>
                  <a:srgbClr val="CC3300"/>
                </a:solidFill>
              </a:rPr>
              <a:t>k’</a:t>
            </a:r>
          </a:p>
        </p:txBody>
      </p:sp>
      <p:sp>
        <p:nvSpPr>
          <p:cNvPr id="37900" name="Text Box 150"/>
          <p:cNvSpPr txBox="1">
            <a:spLocks noChangeArrowheads="1"/>
          </p:cNvSpPr>
          <p:nvPr/>
        </p:nvSpPr>
        <p:spPr bwMode="auto">
          <a:xfrm>
            <a:off x="5778500" y="4105276"/>
            <a:ext cx="361950" cy="366713"/>
          </a:xfrm>
          <a:prstGeom prst="rect">
            <a:avLst/>
          </a:prstGeom>
          <a:noFill/>
          <a:ln w="9525">
            <a:noFill/>
            <a:miter lim="800000"/>
            <a:headEnd/>
            <a:tailEnd/>
          </a:ln>
        </p:spPr>
        <p:txBody>
          <a:bodyPr wrap="none">
            <a:spAutoFit/>
          </a:bodyPr>
          <a:lstStyle/>
          <a:p>
            <a:r>
              <a:rPr lang="fr-FR" b="1" i="1">
                <a:solidFill>
                  <a:srgbClr val="33CC33"/>
                </a:solidFill>
              </a:rPr>
              <a:t>G</a:t>
            </a:r>
          </a:p>
        </p:txBody>
      </p:sp>
      <p:sp>
        <p:nvSpPr>
          <p:cNvPr id="137368" name="Text Box 152"/>
          <p:cNvSpPr txBox="1">
            <a:spLocks noChangeArrowheads="1"/>
          </p:cNvSpPr>
          <p:nvPr/>
        </p:nvSpPr>
        <p:spPr bwMode="auto">
          <a:xfrm>
            <a:off x="7083425" y="5824538"/>
            <a:ext cx="514350" cy="366712"/>
          </a:xfrm>
          <a:prstGeom prst="rect">
            <a:avLst/>
          </a:prstGeom>
          <a:noFill/>
          <a:ln w="9525">
            <a:noFill/>
            <a:miter lim="800000"/>
            <a:headEnd/>
            <a:tailEnd/>
          </a:ln>
          <a:effectLst/>
        </p:spPr>
        <p:txBody>
          <a:bodyPr wrap="none">
            <a:spAutoFit/>
          </a:bodyPr>
          <a:lstStyle/>
          <a:p>
            <a:pPr>
              <a:defRPr/>
            </a:pPr>
            <a:r>
              <a:rPr lang="fr-FR" b="1" i="1">
                <a:effectLst>
                  <a:outerShdw blurRad="38100" dist="38100" dir="2700000" algn="tl">
                    <a:srgbClr val="C0C0C0"/>
                  </a:outerShdw>
                </a:effectLst>
              </a:rPr>
              <a:t>RR</a:t>
            </a:r>
          </a:p>
        </p:txBody>
      </p:sp>
      <p:sp>
        <p:nvSpPr>
          <p:cNvPr id="37902" name="Line 154"/>
          <p:cNvSpPr>
            <a:spLocks noChangeShapeType="1"/>
          </p:cNvSpPr>
          <p:nvPr/>
        </p:nvSpPr>
        <p:spPr bwMode="auto">
          <a:xfrm>
            <a:off x="2566988" y="4868863"/>
            <a:ext cx="3744912" cy="0"/>
          </a:xfrm>
          <a:prstGeom prst="line">
            <a:avLst/>
          </a:prstGeom>
          <a:noFill/>
          <a:ln w="28575">
            <a:solidFill>
              <a:schemeClr val="tx1"/>
            </a:solidFill>
            <a:round/>
            <a:headEnd/>
            <a:tailEnd/>
          </a:ln>
        </p:spPr>
        <p:txBody>
          <a:bodyPr/>
          <a:lstStyle/>
          <a:p>
            <a:endParaRPr lang="fr-FR"/>
          </a:p>
        </p:txBody>
      </p:sp>
      <p:sp>
        <p:nvSpPr>
          <p:cNvPr id="37903" name="Line 156"/>
          <p:cNvSpPr>
            <a:spLocks noChangeShapeType="1"/>
          </p:cNvSpPr>
          <p:nvPr/>
        </p:nvSpPr>
        <p:spPr bwMode="auto">
          <a:xfrm>
            <a:off x="4440238" y="4868863"/>
            <a:ext cx="1871662" cy="0"/>
          </a:xfrm>
          <a:prstGeom prst="line">
            <a:avLst/>
          </a:prstGeom>
          <a:noFill/>
          <a:ln w="38100">
            <a:solidFill>
              <a:srgbClr val="000099"/>
            </a:solidFill>
            <a:round/>
            <a:headEnd/>
            <a:tailEnd type="triangle" w="med" len="med"/>
          </a:ln>
        </p:spPr>
        <p:txBody>
          <a:bodyPr/>
          <a:lstStyle/>
          <a:p>
            <a:endParaRPr lang="fr-FR"/>
          </a:p>
        </p:txBody>
      </p:sp>
      <p:sp>
        <p:nvSpPr>
          <p:cNvPr id="37904" name="Line 157"/>
          <p:cNvSpPr>
            <a:spLocks noChangeShapeType="1"/>
          </p:cNvSpPr>
          <p:nvPr/>
        </p:nvSpPr>
        <p:spPr bwMode="auto">
          <a:xfrm flipV="1">
            <a:off x="4440239" y="3789363"/>
            <a:ext cx="1584325" cy="1079500"/>
          </a:xfrm>
          <a:prstGeom prst="line">
            <a:avLst/>
          </a:prstGeom>
          <a:noFill/>
          <a:ln w="38100">
            <a:solidFill>
              <a:srgbClr val="CC3300"/>
            </a:solidFill>
            <a:round/>
            <a:headEnd/>
            <a:tailEnd type="triangle" w="med" len="med"/>
          </a:ln>
        </p:spPr>
        <p:txBody>
          <a:bodyPr/>
          <a:lstStyle/>
          <a:p>
            <a:endParaRPr lang="fr-FR"/>
          </a:p>
        </p:txBody>
      </p:sp>
      <p:sp>
        <p:nvSpPr>
          <p:cNvPr id="37905" name="Line 158"/>
          <p:cNvSpPr>
            <a:spLocks noChangeShapeType="1"/>
          </p:cNvSpPr>
          <p:nvPr/>
        </p:nvSpPr>
        <p:spPr bwMode="auto">
          <a:xfrm flipH="1" flipV="1">
            <a:off x="6024564" y="3860801"/>
            <a:ext cx="287337" cy="1008063"/>
          </a:xfrm>
          <a:prstGeom prst="line">
            <a:avLst/>
          </a:prstGeom>
          <a:noFill/>
          <a:ln w="38100">
            <a:solidFill>
              <a:srgbClr val="33CC33"/>
            </a:solidFill>
            <a:round/>
            <a:headEnd/>
            <a:tailEnd type="triangle" w="med" len="med"/>
          </a:ln>
        </p:spPr>
        <p:txBody>
          <a:bodyPr/>
          <a:lstStyle/>
          <a:p>
            <a:endParaRPr lang="fr-FR"/>
          </a:p>
        </p:txBody>
      </p:sp>
      <p:sp>
        <p:nvSpPr>
          <p:cNvPr id="37906" name="Text Box 160"/>
          <p:cNvSpPr txBox="1">
            <a:spLocks noChangeArrowheads="1"/>
          </p:cNvSpPr>
          <p:nvPr/>
        </p:nvSpPr>
        <p:spPr bwMode="auto">
          <a:xfrm>
            <a:off x="3286126" y="4522788"/>
            <a:ext cx="303213" cy="366712"/>
          </a:xfrm>
          <a:prstGeom prst="rect">
            <a:avLst/>
          </a:prstGeom>
          <a:noFill/>
          <a:ln w="9525">
            <a:noFill/>
            <a:miter lim="800000"/>
            <a:headEnd/>
            <a:tailEnd/>
          </a:ln>
        </p:spPr>
        <p:txBody>
          <a:bodyPr wrap="none">
            <a:spAutoFit/>
          </a:bodyPr>
          <a:lstStyle/>
          <a:p>
            <a:r>
              <a:rPr lang="fr-FR" b="1" i="1">
                <a:latin typeface="Symbol" pitchFamily="18" charset="2"/>
              </a:rPr>
              <a:t>q</a:t>
            </a:r>
          </a:p>
        </p:txBody>
      </p:sp>
      <p:sp>
        <p:nvSpPr>
          <p:cNvPr id="37907" name="Text Box 162"/>
          <p:cNvSpPr txBox="1">
            <a:spLocks noChangeArrowheads="1"/>
          </p:cNvSpPr>
          <p:nvPr/>
        </p:nvSpPr>
        <p:spPr bwMode="auto">
          <a:xfrm>
            <a:off x="4583113" y="4862513"/>
            <a:ext cx="417512" cy="366712"/>
          </a:xfrm>
          <a:prstGeom prst="rect">
            <a:avLst/>
          </a:prstGeom>
          <a:noFill/>
          <a:ln w="9525">
            <a:noFill/>
            <a:miter lim="800000"/>
            <a:headEnd/>
            <a:tailEnd/>
          </a:ln>
        </p:spPr>
        <p:txBody>
          <a:bodyPr wrap="none">
            <a:spAutoFit/>
          </a:bodyPr>
          <a:lstStyle/>
          <a:p>
            <a:r>
              <a:rPr lang="fr-FR" b="1" i="1">
                <a:latin typeface="Symbol" pitchFamily="18" charset="2"/>
              </a:rPr>
              <a:t>2q</a:t>
            </a:r>
          </a:p>
        </p:txBody>
      </p:sp>
      <p:sp>
        <p:nvSpPr>
          <p:cNvPr id="37908" name="Line 163"/>
          <p:cNvSpPr>
            <a:spLocks noChangeShapeType="1"/>
          </p:cNvSpPr>
          <p:nvPr/>
        </p:nvSpPr>
        <p:spPr bwMode="auto">
          <a:xfrm flipV="1">
            <a:off x="4656138" y="4754563"/>
            <a:ext cx="0" cy="215900"/>
          </a:xfrm>
          <a:prstGeom prst="line">
            <a:avLst/>
          </a:prstGeom>
          <a:noFill/>
          <a:ln w="9525">
            <a:solidFill>
              <a:schemeClr val="tx1"/>
            </a:solidFill>
            <a:round/>
            <a:headEnd/>
            <a:tailEnd type="triangle" w="med" len="med"/>
          </a:ln>
        </p:spPr>
        <p:txBody>
          <a:bodyPr/>
          <a:lstStyle/>
          <a:p>
            <a:endParaRPr lang="fr-FR"/>
          </a:p>
        </p:txBody>
      </p:sp>
      <p:sp>
        <p:nvSpPr>
          <p:cNvPr id="37909" name="Line 167"/>
          <p:cNvSpPr>
            <a:spLocks noChangeShapeType="1"/>
          </p:cNvSpPr>
          <p:nvPr/>
        </p:nvSpPr>
        <p:spPr bwMode="auto">
          <a:xfrm>
            <a:off x="3071813" y="4724401"/>
            <a:ext cx="0" cy="144463"/>
          </a:xfrm>
          <a:prstGeom prst="line">
            <a:avLst/>
          </a:prstGeom>
          <a:noFill/>
          <a:ln w="9525">
            <a:solidFill>
              <a:schemeClr val="tx1"/>
            </a:solidFill>
            <a:round/>
            <a:headEnd/>
            <a:tailEnd/>
          </a:ln>
        </p:spPr>
        <p:txBody>
          <a:bodyPr/>
          <a:lstStyle/>
          <a:p>
            <a:endParaRPr lang="fr-FR"/>
          </a:p>
        </p:txBody>
      </p:sp>
      <p:sp>
        <p:nvSpPr>
          <p:cNvPr id="37910" name="Line 168"/>
          <p:cNvSpPr>
            <a:spLocks noChangeShapeType="1"/>
          </p:cNvSpPr>
          <p:nvPr/>
        </p:nvSpPr>
        <p:spPr bwMode="auto">
          <a:xfrm>
            <a:off x="4800600" y="4652963"/>
            <a:ext cx="0" cy="215900"/>
          </a:xfrm>
          <a:prstGeom prst="line">
            <a:avLst/>
          </a:prstGeom>
          <a:noFill/>
          <a:ln w="9525">
            <a:solidFill>
              <a:schemeClr val="tx1"/>
            </a:solidFill>
            <a:round/>
            <a:headEnd/>
            <a:tailEnd/>
          </a:ln>
        </p:spPr>
        <p:txBody>
          <a:bodyPr/>
          <a:lstStyle/>
          <a:p>
            <a:endParaRPr lang="fr-FR"/>
          </a:p>
        </p:txBody>
      </p:sp>
      <p:sp>
        <p:nvSpPr>
          <p:cNvPr id="137385" name="Text Box 169"/>
          <p:cNvSpPr txBox="1">
            <a:spLocks noChangeArrowheads="1"/>
          </p:cNvSpPr>
          <p:nvPr/>
        </p:nvSpPr>
        <p:spPr bwMode="auto">
          <a:xfrm>
            <a:off x="1631951" y="3219450"/>
            <a:ext cx="2987675" cy="641350"/>
          </a:xfrm>
          <a:prstGeom prst="rect">
            <a:avLst/>
          </a:prstGeom>
          <a:solidFill>
            <a:schemeClr val="bg1"/>
          </a:solidFill>
          <a:ln w="9525">
            <a:noFill/>
            <a:miter lim="800000"/>
            <a:headEnd/>
            <a:tailEnd/>
          </a:ln>
          <a:effectLst/>
        </p:spPr>
        <p:txBody>
          <a:bodyPr>
            <a:spAutoFit/>
          </a:bodyPr>
          <a:lstStyle/>
          <a:p>
            <a:pPr>
              <a:defRPr/>
            </a:pPr>
            <a:r>
              <a:rPr lang="fr-FR" b="1" i="1">
                <a:effectLst>
                  <a:outerShdw blurRad="38100" dist="38100" dir="2700000" algn="tl">
                    <a:srgbClr val="C0C0C0"/>
                  </a:outerShdw>
                </a:effectLst>
              </a:rPr>
              <a:t>k: // au faisceau incident</a:t>
            </a:r>
          </a:p>
          <a:p>
            <a:pPr>
              <a:defRPr/>
            </a:pPr>
            <a:r>
              <a:rPr lang="fr-FR" b="1" i="1">
                <a:effectLst>
                  <a:outerShdw blurRad="38100" dist="38100" dir="2700000" algn="tl">
                    <a:srgbClr val="C0C0C0"/>
                  </a:outerShdw>
                </a:effectLst>
              </a:rPr>
              <a:t>k’: // au faisceau diffracté</a:t>
            </a:r>
          </a:p>
        </p:txBody>
      </p:sp>
      <p:graphicFrame>
        <p:nvGraphicFramePr>
          <p:cNvPr id="37890" name="Object 170"/>
          <p:cNvGraphicFramePr>
            <a:graphicFrameLocks noChangeAspect="1"/>
          </p:cNvGraphicFramePr>
          <p:nvPr>
            <p:extLst>
              <p:ext uri="{D42A27DB-BD31-4B8C-83A1-F6EECF244321}">
                <p14:modId xmlns:p14="http://schemas.microsoft.com/office/powerpoint/2010/main" val="3705079427"/>
              </p:ext>
            </p:extLst>
          </p:nvPr>
        </p:nvGraphicFramePr>
        <p:xfrm>
          <a:off x="9036050" y="2787650"/>
          <a:ext cx="793750" cy="666750"/>
        </p:xfrm>
        <a:graphic>
          <a:graphicData uri="http://schemas.openxmlformats.org/presentationml/2006/ole">
            <mc:AlternateContent xmlns:mc="http://schemas.openxmlformats.org/markup-compatibility/2006">
              <mc:Choice xmlns:v="urn:schemas-microsoft-com:vml" Requires="v">
                <p:oleObj name="Equation" r:id="rId3" imgW="469800" imgH="393480" progId="Equation.DSMT4">
                  <p:embed/>
                </p:oleObj>
              </mc:Choice>
              <mc:Fallback>
                <p:oleObj name="Equation" r:id="rId3" imgW="469800" imgH="393480" progId="Equation.DSMT4">
                  <p:embed/>
                  <p:pic>
                    <p:nvPicPr>
                      <p:cNvPr id="37890" name="Object 170"/>
                      <p:cNvPicPr>
                        <a:picLocks noChangeAspect="1" noChangeArrowheads="1"/>
                      </p:cNvPicPr>
                      <p:nvPr/>
                    </p:nvPicPr>
                    <p:blipFill>
                      <a:blip r:embed="rId4"/>
                      <a:srcRect/>
                      <a:stretch>
                        <a:fillRect/>
                      </a:stretch>
                    </p:blipFill>
                    <p:spPr bwMode="auto">
                      <a:xfrm>
                        <a:off x="9036050" y="2787650"/>
                        <a:ext cx="793750"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912" name="Oval 171"/>
          <p:cNvSpPr>
            <a:spLocks noChangeArrowheads="1"/>
          </p:cNvSpPr>
          <p:nvPr/>
        </p:nvSpPr>
        <p:spPr bwMode="auto">
          <a:xfrm>
            <a:off x="4405313" y="4822825"/>
            <a:ext cx="95250" cy="95250"/>
          </a:xfrm>
          <a:prstGeom prst="ellipse">
            <a:avLst/>
          </a:prstGeom>
          <a:solidFill>
            <a:srgbClr val="9900CC"/>
          </a:solidFill>
          <a:ln w="9525">
            <a:solidFill>
              <a:schemeClr val="tx1"/>
            </a:solidFill>
            <a:round/>
            <a:headEnd/>
            <a:tailEnd/>
          </a:ln>
        </p:spPr>
        <p:txBody>
          <a:bodyPr wrap="none" anchor="ctr"/>
          <a:lstStyle/>
          <a:p>
            <a:endParaRPr lang="fr-FR"/>
          </a:p>
        </p:txBody>
      </p:sp>
      <p:sp>
        <p:nvSpPr>
          <p:cNvPr id="151" name="Line 157"/>
          <p:cNvSpPr>
            <a:spLocks noChangeShapeType="1"/>
          </p:cNvSpPr>
          <p:nvPr/>
        </p:nvSpPr>
        <p:spPr bwMode="auto">
          <a:xfrm flipV="1">
            <a:off x="6344521" y="3789040"/>
            <a:ext cx="1459916" cy="1125382"/>
          </a:xfrm>
          <a:prstGeom prst="line">
            <a:avLst/>
          </a:prstGeom>
          <a:noFill/>
          <a:ln w="38100">
            <a:solidFill>
              <a:srgbClr val="CC3300"/>
            </a:solidFill>
            <a:round/>
            <a:headEnd/>
            <a:tailEnd type="triangle" w="med" len="med"/>
          </a:ln>
        </p:spPr>
        <p:txBody>
          <a:bodyPr/>
          <a:lstStyle/>
          <a:p>
            <a:endParaRPr lang="fr-F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03512" y="457498"/>
            <a:ext cx="7812868" cy="4411662"/>
          </a:xfrm>
        </p:spPr>
        <p:txBody>
          <a:bodyPr/>
          <a:lstStyle/>
          <a:p>
            <a:r>
              <a:rPr lang="fr-FR" dirty="0"/>
              <a:t>Nous avons supposé jusqu’ici que le facteur </a:t>
            </a:r>
            <a:r>
              <a:rPr lang="fr-FR" i="1" dirty="0" err="1"/>
              <a:t>f</a:t>
            </a:r>
            <a:r>
              <a:rPr lang="fr-FR" i="1" spc="600" baseline="-25000" dirty="0" err="1"/>
              <a:t>p</a:t>
            </a:r>
            <a:r>
              <a:rPr lang="fr-FR" dirty="0"/>
              <a:t> était le même pour tous les sites et qu’il y avait un seul atome par base. Ce qui est loin d’être toujours le cas ! Il faut donc généraliser la relation:</a:t>
            </a:r>
          </a:p>
          <a:p>
            <a:pPr lvl="1"/>
            <a:r>
              <a:rPr lang="fr-FR" sz="1800" dirty="0"/>
              <a:t>n atomes dans la base</a:t>
            </a:r>
          </a:p>
          <a:p>
            <a:pPr lvl="1"/>
            <a:r>
              <a:rPr lang="fr-FR" sz="1800" i="1" dirty="0" err="1">
                <a:latin typeface="Symbol" pitchFamily="18" charset="2"/>
              </a:rPr>
              <a:t>r</a:t>
            </a:r>
            <a:r>
              <a:rPr lang="fr-FR" sz="1800" baseline="-25000" dirty="0" err="1"/>
              <a:t>p</a:t>
            </a:r>
            <a:r>
              <a:rPr lang="fr-FR" sz="1800" dirty="0"/>
              <a:t> est la position de la cellule unité</a:t>
            </a:r>
          </a:p>
          <a:p>
            <a:pPr lvl="1"/>
            <a:r>
              <a:rPr lang="fr-FR" sz="1800" i="1" dirty="0" err="1">
                <a:latin typeface="Symbol" pitchFamily="18" charset="2"/>
              </a:rPr>
              <a:t>r</a:t>
            </a:r>
            <a:r>
              <a:rPr lang="fr-FR" sz="1800" baseline="-25000" dirty="0" err="1"/>
              <a:t>j</a:t>
            </a:r>
            <a:r>
              <a:rPr lang="fr-FR" sz="1800" dirty="0"/>
              <a:t> est la position de l’atome j dans la cellule unité</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68</a:t>
            </a:fld>
            <a:endParaRPr lang="fr-FR" altLang="en-US"/>
          </a:p>
        </p:txBody>
      </p:sp>
      <p:grpSp>
        <p:nvGrpSpPr>
          <p:cNvPr id="7" name="Groupe 6"/>
          <p:cNvGrpSpPr/>
          <p:nvPr/>
        </p:nvGrpSpPr>
        <p:grpSpPr>
          <a:xfrm>
            <a:off x="6672064" y="4149080"/>
            <a:ext cx="504056" cy="648072"/>
            <a:chOff x="1547664" y="5301208"/>
            <a:chExt cx="504056" cy="648072"/>
          </a:xfrm>
        </p:grpSpPr>
        <p:sp>
          <p:nvSpPr>
            <p:cNvPr id="5" name="Ellipse 4"/>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 name="Groupe 7"/>
          <p:cNvGrpSpPr/>
          <p:nvPr/>
        </p:nvGrpSpPr>
        <p:grpSpPr>
          <a:xfrm>
            <a:off x="7608168" y="4149080"/>
            <a:ext cx="504056" cy="648072"/>
            <a:chOff x="1547664" y="5301208"/>
            <a:chExt cx="504056" cy="648072"/>
          </a:xfrm>
        </p:grpSpPr>
        <p:sp>
          <p:nvSpPr>
            <p:cNvPr id="9" name="Ellipse 8"/>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p:cNvGrpSpPr/>
          <p:nvPr/>
        </p:nvGrpSpPr>
        <p:grpSpPr>
          <a:xfrm>
            <a:off x="8544272" y="4149080"/>
            <a:ext cx="504056" cy="648072"/>
            <a:chOff x="1547664" y="5301208"/>
            <a:chExt cx="504056" cy="648072"/>
          </a:xfrm>
        </p:grpSpPr>
        <p:sp>
          <p:nvSpPr>
            <p:cNvPr id="12" name="Ellipse 11"/>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e 13"/>
          <p:cNvGrpSpPr/>
          <p:nvPr/>
        </p:nvGrpSpPr>
        <p:grpSpPr>
          <a:xfrm>
            <a:off x="9408368" y="4149080"/>
            <a:ext cx="504056" cy="648072"/>
            <a:chOff x="1547664" y="5301208"/>
            <a:chExt cx="504056" cy="648072"/>
          </a:xfrm>
        </p:grpSpPr>
        <p:sp>
          <p:nvSpPr>
            <p:cNvPr id="15" name="Ellipse 14"/>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p:cNvGrpSpPr/>
          <p:nvPr/>
        </p:nvGrpSpPr>
        <p:grpSpPr>
          <a:xfrm>
            <a:off x="6816080" y="3140968"/>
            <a:ext cx="504056" cy="648072"/>
            <a:chOff x="1547664" y="5301208"/>
            <a:chExt cx="504056" cy="648072"/>
          </a:xfrm>
        </p:grpSpPr>
        <p:sp>
          <p:nvSpPr>
            <p:cNvPr id="18" name="Ellipse 17"/>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p:cNvGrpSpPr/>
          <p:nvPr/>
        </p:nvGrpSpPr>
        <p:grpSpPr>
          <a:xfrm>
            <a:off x="7752184" y="3140968"/>
            <a:ext cx="504056" cy="648072"/>
            <a:chOff x="1547664" y="5301208"/>
            <a:chExt cx="504056" cy="648072"/>
          </a:xfrm>
        </p:grpSpPr>
        <p:sp>
          <p:nvSpPr>
            <p:cNvPr id="21" name="Ellipse 20"/>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p:cNvGrpSpPr/>
          <p:nvPr/>
        </p:nvGrpSpPr>
        <p:grpSpPr>
          <a:xfrm>
            <a:off x="8688288" y="3140968"/>
            <a:ext cx="504056" cy="648072"/>
            <a:chOff x="1547664" y="5301208"/>
            <a:chExt cx="504056" cy="648072"/>
          </a:xfrm>
        </p:grpSpPr>
        <p:sp>
          <p:nvSpPr>
            <p:cNvPr id="24" name="Ellipse 23"/>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p:cNvGrpSpPr/>
          <p:nvPr/>
        </p:nvGrpSpPr>
        <p:grpSpPr>
          <a:xfrm>
            <a:off x="9552384" y="3140968"/>
            <a:ext cx="504056" cy="648072"/>
            <a:chOff x="1547664" y="5301208"/>
            <a:chExt cx="504056" cy="648072"/>
          </a:xfrm>
        </p:grpSpPr>
        <p:sp>
          <p:nvSpPr>
            <p:cNvPr id="27" name="Ellipse 26"/>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p:cNvGrpSpPr/>
          <p:nvPr/>
        </p:nvGrpSpPr>
        <p:grpSpPr>
          <a:xfrm>
            <a:off x="6672064" y="4985792"/>
            <a:ext cx="504056" cy="648072"/>
            <a:chOff x="1547664" y="5301208"/>
            <a:chExt cx="504056" cy="648072"/>
          </a:xfrm>
        </p:grpSpPr>
        <p:sp>
          <p:nvSpPr>
            <p:cNvPr id="30" name="Ellipse 29"/>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p:cNvGrpSpPr/>
          <p:nvPr/>
        </p:nvGrpSpPr>
        <p:grpSpPr>
          <a:xfrm>
            <a:off x="7608168" y="4985792"/>
            <a:ext cx="504056" cy="648072"/>
            <a:chOff x="1547664" y="5301208"/>
            <a:chExt cx="504056" cy="648072"/>
          </a:xfrm>
        </p:grpSpPr>
        <p:sp>
          <p:nvSpPr>
            <p:cNvPr id="33" name="Ellipse 32"/>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e 34"/>
          <p:cNvGrpSpPr/>
          <p:nvPr/>
        </p:nvGrpSpPr>
        <p:grpSpPr>
          <a:xfrm>
            <a:off x="8544272" y="4985792"/>
            <a:ext cx="504056" cy="648072"/>
            <a:chOff x="1547664" y="5301208"/>
            <a:chExt cx="504056" cy="648072"/>
          </a:xfrm>
        </p:grpSpPr>
        <p:sp>
          <p:nvSpPr>
            <p:cNvPr id="36" name="Ellipse 35"/>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 name="Groupe 37"/>
          <p:cNvGrpSpPr/>
          <p:nvPr/>
        </p:nvGrpSpPr>
        <p:grpSpPr>
          <a:xfrm>
            <a:off x="9408368" y="4985792"/>
            <a:ext cx="504056" cy="648072"/>
            <a:chOff x="1547664" y="5301208"/>
            <a:chExt cx="504056" cy="648072"/>
          </a:xfrm>
        </p:grpSpPr>
        <p:sp>
          <p:nvSpPr>
            <p:cNvPr id="39" name="Ellipse 38"/>
            <p:cNvSpPr/>
            <p:nvPr/>
          </p:nvSpPr>
          <p:spPr>
            <a:xfrm>
              <a:off x="1547664" y="57332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763688" y="5301208"/>
              <a:ext cx="288032" cy="28803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2" name="Connecteur droit avec flèche 41"/>
          <p:cNvCxnSpPr/>
          <p:nvPr/>
        </p:nvCxnSpPr>
        <p:spPr>
          <a:xfrm>
            <a:off x="4223792" y="6021288"/>
            <a:ext cx="13681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rot="10800000" flipV="1">
            <a:off x="3719736" y="6021288"/>
            <a:ext cx="512440" cy="495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rot="16200000" flipV="1">
            <a:off x="3575720" y="5373216"/>
            <a:ext cx="1312912" cy="16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a:endCxn id="5" idx="2"/>
          </p:cNvCxnSpPr>
          <p:nvPr/>
        </p:nvCxnSpPr>
        <p:spPr>
          <a:xfrm flipV="1">
            <a:off x="4223792" y="4689140"/>
            <a:ext cx="2448272" cy="133214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a:endCxn id="6" idx="3"/>
          </p:cNvCxnSpPr>
          <p:nvPr/>
        </p:nvCxnSpPr>
        <p:spPr>
          <a:xfrm rot="5400000" flipH="1" flipV="1">
            <a:off x="6703877" y="4435129"/>
            <a:ext cx="266589" cy="1861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4799856" y="4869160"/>
            <a:ext cx="396262" cy="369332"/>
          </a:xfrm>
          <a:prstGeom prst="rect">
            <a:avLst/>
          </a:prstGeom>
        </p:spPr>
        <p:txBody>
          <a:bodyPr wrap="none">
            <a:spAutoFit/>
          </a:bodyPr>
          <a:lstStyle/>
          <a:p>
            <a:r>
              <a:rPr lang="fr-FR" i="1" dirty="0" err="1">
                <a:latin typeface="Symbol" pitchFamily="18" charset="2"/>
              </a:rPr>
              <a:t>r</a:t>
            </a:r>
            <a:r>
              <a:rPr lang="fr-FR" baseline="-25000" dirty="0" err="1"/>
              <a:t>p</a:t>
            </a:r>
            <a:endParaRPr lang="fr-FR" dirty="0"/>
          </a:p>
        </p:txBody>
      </p:sp>
      <p:sp>
        <p:nvSpPr>
          <p:cNvPr id="53" name="Rectangle 52"/>
          <p:cNvSpPr/>
          <p:nvPr/>
        </p:nvSpPr>
        <p:spPr>
          <a:xfrm>
            <a:off x="6384032" y="4221088"/>
            <a:ext cx="344966" cy="369332"/>
          </a:xfrm>
          <a:prstGeom prst="rect">
            <a:avLst/>
          </a:prstGeom>
        </p:spPr>
        <p:txBody>
          <a:bodyPr wrap="none">
            <a:spAutoFit/>
          </a:bodyPr>
          <a:lstStyle/>
          <a:p>
            <a:r>
              <a:rPr lang="fr-FR" i="1" dirty="0" err="1">
                <a:latin typeface="Symbol" pitchFamily="18" charset="2"/>
              </a:rPr>
              <a:t>r</a:t>
            </a:r>
            <a:r>
              <a:rPr lang="fr-FR" baseline="-25000" dirty="0" err="1"/>
              <a:t>j</a:t>
            </a:r>
            <a:endParaRPr lang="fr-F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Grp="1" noChangeArrowheads="1"/>
          </p:cNvSpPr>
          <p:nvPr>
            <p:ph type="title"/>
          </p:nvPr>
        </p:nvSpPr>
        <p:spPr bwMode="auto">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fontAlgn="base">
              <a:spcAft>
                <a:spcPct val="0"/>
              </a:spcAft>
              <a:defRPr/>
            </a:pPr>
            <a:r>
              <a:rPr lang="fr-FR" sz="3900" b="1" kern="0" spc="0" dirty="0"/>
              <a:t>Loi de Bragg: conditions de Laue</a:t>
            </a:r>
          </a:p>
        </p:txBody>
      </p:sp>
      <p:sp>
        <p:nvSpPr>
          <p:cNvPr id="3" name="Espace réservé du contenu 2"/>
          <p:cNvSpPr>
            <a:spLocks noGrp="1"/>
          </p:cNvSpPr>
          <p:nvPr>
            <p:ph idx="1"/>
          </p:nvPr>
        </p:nvSpPr>
        <p:spPr>
          <a:xfrm>
            <a:off x="1981200" y="1600200"/>
            <a:ext cx="8363272" cy="4876800"/>
          </a:xfrm>
        </p:spPr>
        <p:txBody>
          <a:bodyPr/>
          <a:lstStyle/>
          <a:p>
            <a:r>
              <a:rPr lang="fr-FR" dirty="0"/>
              <a:t>Facteur de diffusion</a:t>
            </a:r>
          </a:p>
          <a:p>
            <a:endParaRPr lang="fr-FR" dirty="0"/>
          </a:p>
          <a:p>
            <a:pPr>
              <a:buNone/>
            </a:pPr>
            <a:endParaRPr lang="fr-FR" dirty="0"/>
          </a:p>
          <a:p>
            <a:pPr lvl="1"/>
            <a:endParaRPr lang="fr-FR" sz="1800" dirty="0"/>
          </a:p>
          <a:p>
            <a:pPr lvl="1"/>
            <a:r>
              <a:rPr lang="fr-FR" sz="1800" dirty="0"/>
              <a:t>On décrit la diffusion de chaque atome j de la base par </a:t>
            </a:r>
            <a:r>
              <a:rPr lang="fr-FR" sz="1800" i="1" dirty="0" err="1"/>
              <a:t>f</a:t>
            </a:r>
            <a:r>
              <a:rPr lang="fr-FR" sz="1800" i="1" baseline="-25000" dirty="0" err="1"/>
              <a:t>j</a:t>
            </a:r>
            <a:r>
              <a:rPr lang="fr-FR" sz="1800" i="1" dirty="0"/>
              <a:t> </a:t>
            </a:r>
            <a:r>
              <a:rPr lang="fr-FR" sz="1800" dirty="0"/>
              <a:t>(fonction du type d’atome)</a:t>
            </a:r>
          </a:p>
          <a:p>
            <a:pPr lvl="1"/>
            <a:r>
              <a:rPr lang="fr-FR" sz="1800" dirty="0"/>
              <a:t>La sommation est donc faite séparément – une sur les sites du réseau (4 dans un </a:t>
            </a:r>
            <a:r>
              <a:rPr lang="fr-FR" sz="1800" dirty="0" err="1"/>
              <a:t>cfc</a:t>
            </a:r>
            <a:r>
              <a:rPr lang="fr-FR" sz="1800" dirty="0"/>
              <a:t> !) et une sur les atomes de la base (2 dans le cas du diamant !)</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69</a:t>
            </a:fld>
            <a:endParaRPr lang="fr-FR" altLang="en-US"/>
          </a:p>
        </p:txBody>
      </p:sp>
      <p:graphicFrame>
        <p:nvGraphicFramePr>
          <p:cNvPr id="718850" name="Object 5"/>
          <p:cNvGraphicFramePr>
            <a:graphicFrameLocks noChangeAspect="1"/>
          </p:cNvGraphicFramePr>
          <p:nvPr>
            <p:extLst>
              <p:ext uri="{D42A27DB-BD31-4B8C-83A1-F6EECF244321}">
                <p14:modId xmlns:p14="http://schemas.microsoft.com/office/powerpoint/2010/main" val="3440076744"/>
              </p:ext>
            </p:extLst>
          </p:nvPr>
        </p:nvGraphicFramePr>
        <p:xfrm>
          <a:off x="5745104" y="2132336"/>
          <a:ext cx="4845050" cy="936625"/>
        </p:xfrm>
        <a:graphic>
          <a:graphicData uri="http://schemas.openxmlformats.org/presentationml/2006/ole">
            <mc:AlternateContent xmlns:mc="http://schemas.openxmlformats.org/markup-compatibility/2006">
              <mc:Choice xmlns:v="urn:schemas-microsoft-com:vml" Requires="v">
                <p:oleObj name="Équation" r:id="rId2" imgW="2514600" imgH="482400" progId="Equation.3">
                  <p:embed/>
                </p:oleObj>
              </mc:Choice>
              <mc:Fallback>
                <p:oleObj name="Équation" r:id="rId2" imgW="2514600" imgH="482400" progId="Equation.3">
                  <p:embed/>
                  <p:pic>
                    <p:nvPicPr>
                      <p:cNvPr id="718850" name="Object 5"/>
                      <p:cNvPicPr>
                        <a:picLocks noChangeAspect="1" noChangeArrowheads="1"/>
                      </p:cNvPicPr>
                      <p:nvPr/>
                    </p:nvPicPr>
                    <p:blipFill>
                      <a:blip r:embed="rId3"/>
                      <a:srcRect/>
                      <a:stretch>
                        <a:fillRect/>
                      </a:stretch>
                    </p:blipFill>
                    <p:spPr bwMode="auto">
                      <a:xfrm>
                        <a:off x="5745104" y="2132336"/>
                        <a:ext cx="4845050" cy="936625"/>
                      </a:xfrm>
                      <a:prstGeom prst="rect">
                        <a:avLst/>
                      </a:prstGeom>
                      <a:solidFill>
                        <a:schemeClr val="bg1"/>
                      </a:solidFill>
                      <a:ln w="9525">
                        <a:solidFill>
                          <a:srgbClr val="FF0000"/>
                        </a:solidFill>
                        <a:miter lim="800000"/>
                        <a:headEnd/>
                        <a:tailEnd/>
                      </a:ln>
                    </p:spPr>
                  </p:pic>
                </p:oleObj>
              </mc:Fallback>
            </mc:AlternateContent>
          </a:graphicData>
        </a:graphic>
      </p:graphicFrame>
      <p:graphicFrame>
        <p:nvGraphicFramePr>
          <p:cNvPr id="718851" name="Object 5"/>
          <p:cNvGraphicFramePr>
            <a:graphicFrameLocks noChangeAspect="1"/>
          </p:cNvGraphicFramePr>
          <p:nvPr>
            <p:extLst>
              <p:ext uri="{D42A27DB-BD31-4B8C-83A1-F6EECF244321}">
                <p14:modId xmlns:p14="http://schemas.microsoft.com/office/powerpoint/2010/main" val="4046697037"/>
              </p:ext>
            </p:extLst>
          </p:nvPr>
        </p:nvGraphicFramePr>
        <p:xfrm>
          <a:off x="2403475" y="4941888"/>
          <a:ext cx="7023100" cy="1008062"/>
        </p:xfrm>
        <a:graphic>
          <a:graphicData uri="http://schemas.openxmlformats.org/presentationml/2006/ole">
            <mc:AlternateContent xmlns:mc="http://schemas.openxmlformats.org/markup-compatibility/2006">
              <mc:Choice xmlns:v="urn:schemas-microsoft-com:vml" Requires="v">
                <p:oleObj name="Équation" r:id="rId4" imgW="3301920" imgH="469800" progId="Equation.3">
                  <p:embed/>
                </p:oleObj>
              </mc:Choice>
              <mc:Fallback>
                <p:oleObj name="Équation" r:id="rId4" imgW="3301920" imgH="469800" progId="Equation.3">
                  <p:embed/>
                  <p:pic>
                    <p:nvPicPr>
                      <p:cNvPr id="71885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475" y="4941888"/>
                        <a:ext cx="7023100" cy="1008062"/>
                      </a:xfrm>
                      <a:prstGeom prst="rect">
                        <a:avLst/>
                      </a:prstGeom>
                      <a:solidFill>
                        <a:schemeClr val="bg1"/>
                      </a:solidFill>
                      <a:ln w="9525">
                        <a:solidFill>
                          <a:srgbClr val="FF0000"/>
                        </a:solidFill>
                        <a:miter lim="800000"/>
                        <a:headEnd/>
                        <a:tailEnd/>
                      </a:ln>
                    </p:spPr>
                  </p:pic>
                </p:oleObj>
              </mc:Fallback>
            </mc:AlternateContent>
          </a:graphicData>
        </a:graphic>
      </p:graphicFrame>
      <p:cxnSp>
        <p:nvCxnSpPr>
          <p:cNvPr id="9" name="Connecteur droit avec flèche 8"/>
          <p:cNvCxnSpPr/>
          <p:nvPr/>
        </p:nvCxnSpPr>
        <p:spPr>
          <a:xfrm rot="5400000" flipH="1" flipV="1">
            <a:off x="8509062" y="5984490"/>
            <a:ext cx="50405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rot="5400000" flipH="1" flipV="1">
            <a:off x="6204806" y="5984490"/>
            <a:ext cx="50405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375921" y="6309320"/>
            <a:ext cx="1992853" cy="369332"/>
          </a:xfrm>
          <a:prstGeom prst="rect">
            <a:avLst/>
          </a:prstGeom>
          <a:noFill/>
        </p:spPr>
        <p:txBody>
          <a:bodyPr wrap="none" rtlCol="0">
            <a:spAutoFit/>
          </a:bodyPr>
          <a:lstStyle/>
          <a:p>
            <a:r>
              <a:rPr lang="fr-FR" dirty="0"/>
              <a:t>décrit la structure</a:t>
            </a:r>
          </a:p>
        </p:txBody>
      </p:sp>
      <p:sp>
        <p:nvSpPr>
          <p:cNvPr id="13" name="ZoneTexte 12"/>
          <p:cNvSpPr txBox="1"/>
          <p:nvPr/>
        </p:nvSpPr>
        <p:spPr>
          <a:xfrm>
            <a:off x="7752184" y="6334034"/>
            <a:ext cx="1556836" cy="369332"/>
          </a:xfrm>
          <a:prstGeom prst="rect">
            <a:avLst/>
          </a:prstGeom>
          <a:noFill/>
        </p:spPr>
        <p:txBody>
          <a:bodyPr wrap="none" rtlCol="0">
            <a:spAutoFit/>
          </a:bodyPr>
          <a:lstStyle/>
          <a:p>
            <a:r>
              <a:rPr lang="fr-FR" dirty="0"/>
              <a:t>décrit la base</a:t>
            </a:r>
          </a:p>
        </p:txBody>
      </p:sp>
      <p:graphicFrame>
        <p:nvGraphicFramePr>
          <p:cNvPr id="2" name="Objet 1"/>
          <p:cNvGraphicFramePr>
            <a:graphicFrameLocks noChangeAspect="1"/>
          </p:cNvGraphicFramePr>
          <p:nvPr>
            <p:extLst>
              <p:ext uri="{D42A27DB-BD31-4B8C-83A1-F6EECF244321}">
                <p14:modId xmlns:p14="http://schemas.microsoft.com/office/powerpoint/2010/main" val="3836112775"/>
              </p:ext>
            </p:extLst>
          </p:nvPr>
        </p:nvGraphicFramePr>
        <p:xfrm>
          <a:off x="1550264" y="2154011"/>
          <a:ext cx="3744664" cy="914428"/>
        </p:xfrm>
        <a:graphic>
          <a:graphicData uri="http://schemas.openxmlformats.org/presentationml/2006/ole">
            <mc:AlternateContent xmlns:mc="http://schemas.openxmlformats.org/markup-compatibility/2006">
              <mc:Choice xmlns:v="urn:schemas-microsoft-com:vml" Requires="v">
                <p:oleObj name="Équation" r:id="rId6" imgW="1993680" imgH="482400" progId="Equation.3">
                  <p:embed/>
                </p:oleObj>
              </mc:Choice>
              <mc:Fallback>
                <p:oleObj name="Équation" r:id="rId6" imgW="1993680" imgH="482400" progId="Equation.3">
                  <p:embed/>
                  <p:pic>
                    <p:nvPicPr>
                      <p:cNvPr id="2" name="Objet 1"/>
                      <p:cNvPicPr>
                        <a:picLocks noChangeAspect="1" noChangeArrowheads="1"/>
                      </p:cNvPicPr>
                      <p:nvPr/>
                    </p:nvPicPr>
                    <p:blipFill>
                      <a:blip r:embed="rId7"/>
                      <a:srcRect/>
                      <a:stretch>
                        <a:fillRect/>
                      </a:stretch>
                    </p:blipFill>
                    <p:spPr bwMode="auto">
                      <a:xfrm>
                        <a:off x="1550264" y="2154011"/>
                        <a:ext cx="3744664" cy="914428"/>
                      </a:xfrm>
                      <a:prstGeom prst="rect">
                        <a:avLst/>
                      </a:prstGeom>
                      <a:noFill/>
                      <a:ln w="9525">
                        <a:solidFill>
                          <a:srgbClr val="FF0000"/>
                        </a:solidFill>
                        <a:miter lim="800000"/>
                        <a:headEnd/>
                        <a:tailEnd/>
                      </a:ln>
                    </p:spPr>
                  </p:pic>
                </p:oleObj>
              </mc:Fallback>
            </mc:AlternateContent>
          </a:graphicData>
        </a:graphic>
      </p:graphicFrame>
      <p:sp>
        <p:nvSpPr>
          <p:cNvPr id="5" name="Flèche droite 4"/>
          <p:cNvSpPr/>
          <p:nvPr/>
        </p:nvSpPr>
        <p:spPr>
          <a:xfrm>
            <a:off x="5375920" y="2427235"/>
            <a:ext cx="317736" cy="379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ChangeArrowheads="1"/>
          </p:cNvSpPr>
          <p:nvPr>
            <p:ph type="title"/>
          </p:nvPr>
        </p:nvSpPr>
        <p:spPr/>
        <p:txBody>
          <a:bodyPr/>
          <a:lstStyle/>
          <a:p>
            <a:pPr eaLnBrk="1" hangingPunct="1"/>
            <a:r>
              <a:rPr lang="fr-FR" dirty="0"/>
              <a:t>États cristallin et amorphe</a:t>
            </a:r>
          </a:p>
        </p:txBody>
      </p:sp>
      <p:sp>
        <p:nvSpPr>
          <p:cNvPr id="54275" name="Rectangle 3"/>
          <p:cNvSpPr>
            <a:spLocks noGrp="1" noChangeArrowheads="1"/>
          </p:cNvSpPr>
          <p:nvPr>
            <p:ph idx="1"/>
          </p:nvPr>
        </p:nvSpPr>
        <p:spPr>
          <a:xfrm>
            <a:off x="1774826" y="1700213"/>
            <a:ext cx="8353425" cy="4411662"/>
          </a:xfrm>
        </p:spPr>
        <p:txBody>
          <a:bodyPr>
            <a:normAutofit/>
          </a:bodyPr>
          <a:lstStyle/>
          <a:p>
            <a:pPr lvl="1" eaLnBrk="1" hangingPunct="1">
              <a:defRPr/>
            </a:pPr>
            <a:r>
              <a:rPr lang="fr-FR" sz="2200" dirty="0">
                <a:sym typeface="Wingdings" pitchFamily="2" charset="2"/>
              </a:rPr>
              <a:t>amorphe  verre</a:t>
            </a:r>
          </a:p>
          <a:p>
            <a:pPr lvl="1" eaLnBrk="1" hangingPunct="1">
              <a:defRPr/>
            </a:pPr>
            <a:r>
              <a:rPr lang="fr-FR" sz="2200" dirty="0">
                <a:sym typeface="Wingdings" pitchFamily="2" charset="2"/>
              </a:rPr>
              <a:t>cristallin  quartz, SiO</a:t>
            </a:r>
            <a:r>
              <a:rPr lang="fr-FR" sz="2200" baseline="-25000" dirty="0">
                <a:sym typeface="Wingdings" pitchFamily="2" charset="2"/>
              </a:rPr>
              <a:t>2</a:t>
            </a:r>
            <a:r>
              <a:rPr lang="fr-FR" sz="2200" dirty="0">
                <a:sym typeface="Wingdings" pitchFamily="2" charset="2"/>
              </a:rPr>
              <a:t> </a:t>
            </a:r>
          </a:p>
          <a:p>
            <a:pPr lvl="1" eaLnBrk="1" hangingPunct="1">
              <a:defRPr/>
            </a:pPr>
            <a:endParaRPr lang="fr-FR" sz="2200" dirty="0">
              <a:sym typeface="Wingdings" pitchFamily="2" charset="2"/>
            </a:endParaRPr>
          </a:p>
          <a:p>
            <a:pPr lvl="1" eaLnBrk="1" hangingPunct="1">
              <a:defRPr/>
            </a:pPr>
            <a:r>
              <a:rPr lang="fr-FR" sz="2200" u="sng" dirty="0">
                <a:solidFill>
                  <a:srgbClr val="000099"/>
                </a:solidFill>
                <a:effectLst>
                  <a:outerShdw blurRad="38100" dist="38100" dir="2700000" algn="tl">
                    <a:srgbClr val="C0C0C0"/>
                  </a:outerShdw>
                </a:effectLst>
                <a:sym typeface="Wingdings" pitchFamily="2" charset="2"/>
              </a:rPr>
              <a:t>Distinction:</a:t>
            </a:r>
          </a:p>
          <a:p>
            <a:pPr lvl="2" eaLnBrk="1" hangingPunct="1">
              <a:defRPr/>
            </a:pPr>
            <a:r>
              <a:rPr lang="fr-FR" sz="2100" u="sng" dirty="0">
                <a:sym typeface="Wingdings" pitchFamily="2" charset="2"/>
              </a:rPr>
              <a:t>Au niveau macroscopique</a:t>
            </a:r>
            <a:r>
              <a:rPr lang="fr-FR" sz="2100" dirty="0">
                <a:sym typeface="Wingdings" pitchFamily="2" charset="2"/>
              </a:rPr>
              <a:t>: </a:t>
            </a:r>
          </a:p>
          <a:p>
            <a:pPr lvl="3" eaLnBrk="1" hangingPunct="1">
              <a:defRPr/>
            </a:pPr>
            <a:r>
              <a:rPr lang="fr-FR" sz="1800" dirty="0">
                <a:sym typeface="Wingdings" pitchFamily="2" charset="2"/>
              </a:rPr>
              <a:t>Si on élève la température du verre, on observe un passage progressif de l'état solide à l'état de liquide sans palier.</a:t>
            </a:r>
          </a:p>
          <a:p>
            <a:pPr lvl="3" eaLnBrk="1" hangingPunct="1">
              <a:defRPr/>
            </a:pPr>
            <a:r>
              <a:rPr lang="fr-FR" sz="1800" dirty="0">
                <a:sym typeface="Wingdings" pitchFamily="2" charset="2"/>
              </a:rPr>
              <a:t>Pour un cristal, on observe un palier de température dû à une coexistence (changement) de phase.</a:t>
            </a:r>
          </a:p>
          <a:p>
            <a:pPr lvl="2" eaLnBrk="1" hangingPunct="1">
              <a:defRPr/>
            </a:pPr>
            <a:r>
              <a:rPr lang="fr-FR" sz="2100" u="sng" dirty="0">
                <a:sym typeface="Wingdings" pitchFamily="2" charset="2"/>
              </a:rPr>
              <a:t>Au niveau microscopique</a:t>
            </a:r>
            <a:r>
              <a:rPr lang="fr-FR" sz="2100" dirty="0">
                <a:sym typeface="Wingdings" pitchFamily="2" charset="2"/>
              </a:rPr>
              <a:t>:</a:t>
            </a:r>
          </a:p>
          <a:p>
            <a:pPr lvl="3" eaLnBrk="1" hangingPunct="1">
              <a:defRPr/>
            </a:pPr>
            <a:r>
              <a:rPr lang="fr-FR" sz="1800" dirty="0">
                <a:sym typeface="Wingdings" pitchFamily="2" charset="2"/>
              </a:rPr>
              <a:t>Amorphe	: répartition aléatoire des atomes</a:t>
            </a:r>
          </a:p>
          <a:p>
            <a:pPr lvl="3" eaLnBrk="1" hangingPunct="1">
              <a:defRPr/>
            </a:pPr>
            <a:r>
              <a:rPr lang="fr-FR" sz="1800" dirty="0" err="1">
                <a:sym typeface="Wingdings" pitchFamily="2" charset="2"/>
              </a:rPr>
              <a:t>Cristalin</a:t>
            </a:r>
            <a:r>
              <a:rPr lang="fr-FR" sz="1800" dirty="0">
                <a:sym typeface="Wingdings" pitchFamily="2" charset="2"/>
              </a:rPr>
              <a:t>	: répartition périodique dans l'espace des atomes.</a:t>
            </a:r>
          </a:p>
          <a:p>
            <a:pPr lvl="2" eaLnBrk="1" hangingPunct="1">
              <a:buFont typeface="Wingdings" pitchFamily="2" charset="2"/>
              <a:buNone/>
              <a:defRPr/>
            </a:pPr>
            <a:endParaRPr lang="fr-FR" sz="2100" dirty="0">
              <a:sym typeface="Wingdings" pitchFamily="2" charset="2"/>
            </a:endParaRPr>
          </a:p>
          <a:p>
            <a:pPr lvl="1" eaLnBrk="1" hangingPunct="1">
              <a:defRPr/>
            </a:pPr>
            <a:endParaRPr lang="fr-FR" sz="2200" dirty="0"/>
          </a:p>
        </p:txBody>
      </p:sp>
      <p:sp>
        <p:nvSpPr>
          <p:cNvPr id="209922" name="Espace réservé du numéro de diapositive 5"/>
          <p:cNvSpPr>
            <a:spLocks noGrp="1"/>
          </p:cNvSpPr>
          <p:nvPr>
            <p:ph type="sldNum" sz="quarter" idx="12"/>
          </p:nvPr>
        </p:nvSpPr>
        <p:spPr>
          <a:noFill/>
        </p:spPr>
        <p:txBody>
          <a:bodyPr/>
          <a:lstStyle/>
          <a:p>
            <a:fld id="{F4207652-BEB2-416A-AFE7-B9018C74FDD6}" type="slidenum">
              <a:rPr lang="fr-FR" altLang="en-US"/>
              <a:pPr/>
              <a:t>7</a:t>
            </a:fld>
            <a:endParaRPr lang="fr-FR"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70</a:t>
            </a:fld>
            <a:endParaRPr lang="fr-FR" altLang="en-US"/>
          </a:p>
        </p:txBody>
      </p:sp>
      <p:graphicFrame>
        <p:nvGraphicFramePr>
          <p:cNvPr id="6" name="Object 5"/>
          <p:cNvGraphicFramePr>
            <a:graphicFrameLocks noChangeAspect="1"/>
          </p:cNvGraphicFramePr>
          <p:nvPr>
            <p:extLst>
              <p:ext uri="{D42A27DB-BD31-4B8C-83A1-F6EECF244321}">
                <p14:modId xmlns:p14="http://schemas.microsoft.com/office/powerpoint/2010/main" val="574517112"/>
              </p:ext>
            </p:extLst>
          </p:nvPr>
        </p:nvGraphicFramePr>
        <p:xfrm>
          <a:off x="2365375" y="692150"/>
          <a:ext cx="6913563" cy="1008063"/>
        </p:xfrm>
        <a:graphic>
          <a:graphicData uri="http://schemas.openxmlformats.org/presentationml/2006/ole">
            <mc:AlternateContent xmlns:mc="http://schemas.openxmlformats.org/markup-compatibility/2006">
              <mc:Choice xmlns:v="urn:schemas-microsoft-com:vml" Requires="v">
                <p:oleObj name="Equation" r:id="rId2" imgW="3251160" imgH="469800" progId="Equation.DSMT4">
                  <p:embed/>
                </p:oleObj>
              </mc:Choice>
              <mc:Fallback>
                <p:oleObj name="Equation" r:id="rId2" imgW="3251160" imgH="469800" progId="Equation.DSMT4">
                  <p:embed/>
                  <p:pic>
                    <p:nvPicPr>
                      <p:cNvPr id="6" name="Object 5"/>
                      <p:cNvPicPr>
                        <a:picLocks noChangeAspect="1" noChangeArrowheads="1"/>
                      </p:cNvPicPr>
                      <p:nvPr/>
                    </p:nvPicPr>
                    <p:blipFill>
                      <a:blip r:embed="rId3"/>
                      <a:srcRect/>
                      <a:stretch>
                        <a:fillRect/>
                      </a:stretch>
                    </p:blipFill>
                    <p:spPr bwMode="auto">
                      <a:xfrm>
                        <a:off x="2365375" y="692150"/>
                        <a:ext cx="6913563" cy="1008063"/>
                      </a:xfrm>
                      <a:prstGeom prst="rect">
                        <a:avLst/>
                      </a:prstGeom>
                      <a:solidFill>
                        <a:schemeClr val="bg1"/>
                      </a:solidFill>
                      <a:ln w="9525">
                        <a:solidFill>
                          <a:srgbClr val="FF0000"/>
                        </a:solidFill>
                        <a:miter lim="800000"/>
                        <a:headEnd/>
                        <a:tailEnd/>
                      </a:ln>
                    </p:spPr>
                  </p:pic>
                </p:oleObj>
              </mc:Fallback>
            </mc:AlternateContent>
          </a:graphicData>
        </a:graphic>
      </p:graphicFrame>
      <p:cxnSp>
        <p:nvCxnSpPr>
          <p:cNvPr id="7" name="Connecteur droit avec flèche 6"/>
          <p:cNvCxnSpPr/>
          <p:nvPr/>
        </p:nvCxnSpPr>
        <p:spPr>
          <a:xfrm rot="5400000" flipH="1" flipV="1">
            <a:off x="8415772" y="1735298"/>
            <a:ext cx="50405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rot="5400000" flipH="1" flipV="1">
            <a:off x="6111516" y="1735298"/>
            <a:ext cx="50405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282631" y="2060128"/>
            <a:ext cx="1992853" cy="369332"/>
          </a:xfrm>
          <a:prstGeom prst="rect">
            <a:avLst/>
          </a:prstGeom>
          <a:noFill/>
        </p:spPr>
        <p:txBody>
          <a:bodyPr wrap="none" rtlCol="0">
            <a:spAutoFit/>
          </a:bodyPr>
          <a:lstStyle/>
          <a:p>
            <a:r>
              <a:rPr lang="fr-FR" dirty="0"/>
              <a:t>décrit la structure</a:t>
            </a:r>
          </a:p>
        </p:txBody>
      </p:sp>
      <p:sp>
        <p:nvSpPr>
          <p:cNvPr id="10" name="ZoneTexte 9"/>
          <p:cNvSpPr txBox="1"/>
          <p:nvPr/>
        </p:nvSpPr>
        <p:spPr>
          <a:xfrm>
            <a:off x="7658894" y="2084842"/>
            <a:ext cx="1556836" cy="369332"/>
          </a:xfrm>
          <a:prstGeom prst="rect">
            <a:avLst/>
          </a:prstGeom>
          <a:noFill/>
        </p:spPr>
        <p:txBody>
          <a:bodyPr wrap="none" rtlCol="0">
            <a:spAutoFit/>
          </a:bodyPr>
          <a:lstStyle/>
          <a:p>
            <a:r>
              <a:rPr lang="fr-FR" dirty="0"/>
              <a:t>décrit la base</a:t>
            </a:r>
          </a:p>
        </p:txBody>
      </p:sp>
      <p:graphicFrame>
        <p:nvGraphicFramePr>
          <p:cNvPr id="719875" name="Object 5"/>
          <p:cNvGraphicFramePr>
            <a:graphicFrameLocks noChangeAspect="1"/>
          </p:cNvGraphicFramePr>
          <p:nvPr>
            <p:extLst>
              <p:ext uri="{D42A27DB-BD31-4B8C-83A1-F6EECF244321}">
                <p14:modId xmlns:p14="http://schemas.microsoft.com/office/powerpoint/2010/main" val="2862870023"/>
              </p:ext>
            </p:extLst>
          </p:nvPr>
        </p:nvGraphicFramePr>
        <p:xfrm>
          <a:off x="2135560" y="2903747"/>
          <a:ext cx="5969000" cy="3049588"/>
        </p:xfrm>
        <a:graphic>
          <a:graphicData uri="http://schemas.openxmlformats.org/presentationml/2006/ole">
            <mc:AlternateContent xmlns:mc="http://schemas.openxmlformats.org/markup-compatibility/2006">
              <mc:Choice xmlns:v="urn:schemas-microsoft-com:vml" Requires="v">
                <p:oleObj name="Équation" r:id="rId4" imgW="2806560" imgH="1422360" progId="Equation.3">
                  <p:embed/>
                </p:oleObj>
              </mc:Choice>
              <mc:Fallback>
                <p:oleObj name="Équation" r:id="rId4" imgW="2806560" imgH="1422360" progId="Equation.3">
                  <p:embed/>
                  <p:pic>
                    <p:nvPicPr>
                      <p:cNvPr id="71987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0" y="2903747"/>
                        <a:ext cx="5969000" cy="3049588"/>
                      </a:xfrm>
                      <a:prstGeom prst="rect">
                        <a:avLst/>
                      </a:prstGeom>
                      <a:solidFill>
                        <a:schemeClr val="bg1"/>
                      </a:solidFill>
                      <a:ln w="9525">
                        <a:solidFill>
                          <a:srgbClr val="FF0000"/>
                        </a:solidFill>
                        <a:miter lim="800000"/>
                        <a:headEnd/>
                        <a:tailEnd/>
                      </a:ln>
                    </p:spPr>
                  </p:pic>
                </p:oleObj>
              </mc:Fallback>
            </mc:AlternateContent>
          </a:graphicData>
        </a:graphic>
      </p:graphicFrame>
      <p:graphicFrame>
        <p:nvGraphicFramePr>
          <p:cNvPr id="2" name="Objet 1">
            <a:extLst>
              <a:ext uri="{FF2B5EF4-FFF2-40B4-BE49-F238E27FC236}">
                <a16:creationId xmlns:a16="http://schemas.microsoft.com/office/drawing/2014/main" id="{BCC30EB8-D2E5-4067-AC0E-57DDDE747D08}"/>
              </a:ext>
            </a:extLst>
          </p:cNvPr>
          <p:cNvGraphicFramePr>
            <a:graphicFrameLocks noChangeAspect="1"/>
          </p:cNvGraphicFramePr>
          <p:nvPr>
            <p:extLst>
              <p:ext uri="{D42A27DB-BD31-4B8C-83A1-F6EECF244321}">
                <p14:modId xmlns:p14="http://schemas.microsoft.com/office/powerpoint/2010/main" val="2654637204"/>
              </p:ext>
            </p:extLst>
          </p:nvPr>
        </p:nvGraphicFramePr>
        <p:xfrm>
          <a:off x="9552384" y="4005064"/>
          <a:ext cx="2313582" cy="676278"/>
        </p:xfrm>
        <a:graphic>
          <a:graphicData uri="http://schemas.openxmlformats.org/presentationml/2006/ole">
            <mc:AlternateContent xmlns:mc="http://schemas.openxmlformats.org/markup-compatibility/2006">
              <mc:Choice xmlns:v="urn:schemas-microsoft-com:vml" Requires="v">
                <p:oleObj name="Equation" r:id="rId6" imgW="825480" imgH="241200" progId="Equation.DSMT4">
                  <p:embed/>
                </p:oleObj>
              </mc:Choice>
              <mc:Fallback>
                <p:oleObj name="Equation" r:id="rId6" imgW="825480" imgH="241200" progId="Equation.DSMT4">
                  <p:embed/>
                  <p:pic>
                    <p:nvPicPr>
                      <p:cNvPr id="2" name="Objet 1">
                        <a:extLst>
                          <a:ext uri="{FF2B5EF4-FFF2-40B4-BE49-F238E27FC236}">
                            <a16:creationId xmlns:a16="http://schemas.microsoft.com/office/drawing/2014/main" id="{BCC30EB8-D2E5-4067-AC0E-57DDDE747D08}"/>
                          </a:ext>
                        </a:extLst>
                      </p:cNvPr>
                      <p:cNvPicPr/>
                      <p:nvPr/>
                    </p:nvPicPr>
                    <p:blipFill>
                      <a:blip r:embed="rId7"/>
                      <a:stretch>
                        <a:fillRect/>
                      </a:stretch>
                    </p:blipFill>
                    <p:spPr>
                      <a:xfrm>
                        <a:off x="9552384" y="4005064"/>
                        <a:ext cx="2313582" cy="676278"/>
                      </a:xfrm>
                      <a:prstGeom prst="rect">
                        <a:avLst/>
                      </a:prstGeom>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normAutofit/>
          </a:bodyPr>
          <a:lstStyle/>
          <a:p>
            <a:pPr eaLnBrk="1" hangingPunct="1"/>
            <a:r>
              <a:rPr lang="fr-FR"/>
              <a:t>Facteur de structure et facteur de forme atomique</a:t>
            </a:r>
          </a:p>
        </p:txBody>
      </p:sp>
      <p:sp>
        <p:nvSpPr>
          <p:cNvPr id="40965" name="Rectangle 3"/>
          <p:cNvSpPr>
            <a:spLocks noGrp="1" noChangeArrowheads="1"/>
          </p:cNvSpPr>
          <p:nvPr>
            <p:ph idx="1"/>
          </p:nvPr>
        </p:nvSpPr>
        <p:spPr>
          <a:xfrm>
            <a:off x="1774825" y="1719263"/>
            <a:ext cx="8713788" cy="4411662"/>
          </a:xfrm>
        </p:spPr>
        <p:txBody>
          <a:bodyPr/>
          <a:lstStyle/>
          <a:p>
            <a:pPr eaLnBrk="1" hangingPunct="1"/>
            <a:r>
              <a:rPr lang="fr-FR" u="sng" dirty="0"/>
              <a:t>Facteur de forme atomique: </a:t>
            </a:r>
            <a:r>
              <a:rPr lang="fr-FR" dirty="0"/>
              <a:t> représente la façon dont les atomes diffusent les RX. Dépend essentiellement du nuage électronique donc de la nature de l’atome.</a:t>
            </a:r>
            <a:endParaRPr lang="fr-FR" u="sng" dirty="0"/>
          </a:p>
        </p:txBody>
      </p:sp>
      <p:sp>
        <p:nvSpPr>
          <p:cNvPr id="40963" name="Espace réservé du numéro de diapositive 5"/>
          <p:cNvSpPr>
            <a:spLocks noGrp="1"/>
          </p:cNvSpPr>
          <p:nvPr>
            <p:ph type="sldNum" sz="quarter" idx="12"/>
          </p:nvPr>
        </p:nvSpPr>
        <p:spPr>
          <a:noFill/>
        </p:spPr>
        <p:txBody>
          <a:bodyPr/>
          <a:lstStyle/>
          <a:p>
            <a:fld id="{B6721B84-DDFF-4243-B003-07F8387F3CB1}" type="slidenum">
              <a:rPr lang="fr-FR" altLang="en-US"/>
              <a:pPr/>
              <a:t>71</a:t>
            </a:fld>
            <a:endParaRPr lang="fr-FR" altLang="en-US"/>
          </a:p>
        </p:txBody>
      </p:sp>
      <p:grpSp>
        <p:nvGrpSpPr>
          <p:cNvPr id="40966" name="Group 362"/>
          <p:cNvGrpSpPr>
            <a:grpSpLocks noChangeAspect="1"/>
          </p:cNvGrpSpPr>
          <p:nvPr/>
        </p:nvGrpSpPr>
        <p:grpSpPr bwMode="auto">
          <a:xfrm>
            <a:off x="1609726" y="4438030"/>
            <a:ext cx="2519363" cy="2519363"/>
            <a:chOff x="3334" y="2795"/>
            <a:chExt cx="1360" cy="1360"/>
          </a:xfrm>
        </p:grpSpPr>
        <p:pic>
          <p:nvPicPr>
            <p:cNvPr id="40971" name="Picture 337" descr="Cubic_crystal_shape"/>
            <p:cNvPicPr>
              <a:picLocks noChangeAspect="1" noChangeArrowheads="1"/>
            </p:cNvPicPr>
            <p:nvPr/>
          </p:nvPicPr>
          <p:blipFill>
            <a:blip r:embed="rId3" cstate="print"/>
            <a:srcRect/>
            <a:stretch>
              <a:fillRect/>
            </a:stretch>
          </p:blipFill>
          <p:spPr bwMode="auto">
            <a:xfrm>
              <a:off x="3334" y="2795"/>
              <a:ext cx="1360" cy="1360"/>
            </a:xfrm>
            <a:prstGeom prst="rect">
              <a:avLst/>
            </a:prstGeom>
            <a:noFill/>
            <a:ln w="9525">
              <a:noFill/>
              <a:miter lim="800000"/>
              <a:headEnd/>
              <a:tailEnd/>
            </a:ln>
          </p:spPr>
        </p:pic>
        <p:grpSp>
          <p:nvGrpSpPr>
            <p:cNvPr id="40972" name="Group 340"/>
            <p:cNvGrpSpPr>
              <a:grpSpLocks noChangeAspect="1"/>
            </p:cNvGrpSpPr>
            <p:nvPr/>
          </p:nvGrpSpPr>
          <p:grpSpPr bwMode="auto">
            <a:xfrm>
              <a:off x="3379" y="3657"/>
              <a:ext cx="226" cy="186"/>
              <a:chOff x="3288" y="2504"/>
              <a:chExt cx="226" cy="186"/>
            </a:xfrm>
          </p:grpSpPr>
          <p:sp>
            <p:nvSpPr>
              <p:cNvPr id="40994" name="Oval 338"/>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95" name="Oval 339"/>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3" name="Group 341"/>
            <p:cNvGrpSpPr>
              <a:grpSpLocks noChangeAspect="1"/>
            </p:cNvGrpSpPr>
            <p:nvPr/>
          </p:nvGrpSpPr>
          <p:grpSpPr bwMode="auto">
            <a:xfrm>
              <a:off x="3400" y="2852"/>
              <a:ext cx="226" cy="186"/>
              <a:chOff x="3288" y="2504"/>
              <a:chExt cx="226" cy="186"/>
            </a:xfrm>
          </p:grpSpPr>
          <p:sp>
            <p:nvSpPr>
              <p:cNvPr id="40992" name="Oval 342"/>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93" name="Oval 343"/>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4" name="Group 344"/>
            <p:cNvGrpSpPr>
              <a:grpSpLocks noChangeAspect="1"/>
            </p:cNvGrpSpPr>
            <p:nvPr/>
          </p:nvGrpSpPr>
          <p:grpSpPr bwMode="auto">
            <a:xfrm>
              <a:off x="3607" y="2972"/>
              <a:ext cx="226" cy="186"/>
              <a:chOff x="3288" y="2504"/>
              <a:chExt cx="226" cy="186"/>
            </a:xfrm>
          </p:grpSpPr>
          <p:sp>
            <p:nvSpPr>
              <p:cNvPr id="40990" name="Oval 345"/>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91" name="Oval 346"/>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5" name="Group 347"/>
            <p:cNvGrpSpPr>
              <a:grpSpLocks noChangeAspect="1"/>
            </p:cNvGrpSpPr>
            <p:nvPr/>
          </p:nvGrpSpPr>
          <p:grpSpPr bwMode="auto">
            <a:xfrm>
              <a:off x="4179" y="2862"/>
              <a:ext cx="226" cy="186"/>
              <a:chOff x="3288" y="2504"/>
              <a:chExt cx="226" cy="186"/>
            </a:xfrm>
          </p:grpSpPr>
          <p:sp>
            <p:nvSpPr>
              <p:cNvPr id="40988" name="Oval 348"/>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89" name="Oval 349"/>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6" name="Group 350"/>
            <p:cNvGrpSpPr>
              <a:grpSpLocks noChangeAspect="1"/>
            </p:cNvGrpSpPr>
            <p:nvPr/>
          </p:nvGrpSpPr>
          <p:grpSpPr bwMode="auto">
            <a:xfrm>
              <a:off x="4406" y="2998"/>
              <a:ext cx="226" cy="186"/>
              <a:chOff x="3288" y="2504"/>
              <a:chExt cx="226" cy="186"/>
            </a:xfrm>
          </p:grpSpPr>
          <p:sp>
            <p:nvSpPr>
              <p:cNvPr id="40986" name="Oval 351"/>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87" name="Oval 352"/>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7" name="Group 353"/>
            <p:cNvGrpSpPr>
              <a:grpSpLocks noChangeAspect="1"/>
            </p:cNvGrpSpPr>
            <p:nvPr/>
          </p:nvGrpSpPr>
          <p:grpSpPr bwMode="auto">
            <a:xfrm>
              <a:off x="4195" y="3657"/>
              <a:ext cx="226" cy="186"/>
              <a:chOff x="3288" y="2504"/>
              <a:chExt cx="226" cy="186"/>
            </a:xfrm>
          </p:grpSpPr>
          <p:sp>
            <p:nvSpPr>
              <p:cNvPr id="40984" name="Oval 354"/>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85" name="Oval 355"/>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8" name="Group 356"/>
            <p:cNvGrpSpPr>
              <a:grpSpLocks noChangeAspect="1"/>
            </p:cNvGrpSpPr>
            <p:nvPr/>
          </p:nvGrpSpPr>
          <p:grpSpPr bwMode="auto">
            <a:xfrm>
              <a:off x="3606" y="3793"/>
              <a:ext cx="226" cy="186"/>
              <a:chOff x="3288" y="2504"/>
              <a:chExt cx="226" cy="186"/>
            </a:xfrm>
          </p:grpSpPr>
          <p:sp>
            <p:nvSpPr>
              <p:cNvPr id="40982" name="Oval 357"/>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83" name="Oval 358"/>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nvGrpSpPr>
            <p:cNvPr id="40979" name="Group 359"/>
            <p:cNvGrpSpPr>
              <a:grpSpLocks noChangeAspect="1"/>
            </p:cNvGrpSpPr>
            <p:nvPr/>
          </p:nvGrpSpPr>
          <p:grpSpPr bwMode="auto">
            <a:xfrm>
              <a:off x="4414" y="3785"/>
              <a:ext cx="226" cy="186"/>
              <a:chOff x="3288" y="2504"/>
              <a:chExt cx="226" cy="186"/>
            </a:xfrm>
          </p:grpSpPr>
          <p:sp>
            <p:nvSpPr>
              <p:cNvPr id="40980" name="Oval 360"/>
              <p:cNvSpPr>
                <a:spLocks noChangeAspect="1" noChangeArrowheads="1"/>
              </p:cNvSpPr>
              <p:nvPr/>
            </p:nvSpPr>
            <p:spPr bwMode="auto">
              <a:xfrm rot="-8530164">
                <a:off x="3288" y="2568"/>
                <a:ext cx="123" cy="122"/>
              </a:xfrm>
              <a:prstGeom prst="ellipse">
                <a:avLst/>
              </a:prstGeom>
              <a:solidFill>
                <a:srgbClr val="33CC33"/>
              </a:solidFill>
              <a:ln w="9525">
                <a:solidFill>
                  <a:schemeClr val="tx1"/>
                </a:solidFill>
                <a:round/>
                <a:headEnd/>
                <a:tailEnd/>
              </a:ln>
            </p:spPr>
            <p:txBody>
              <a:bodyPr wrap="none" anchor="ctr"/>
              <a:lstStyle/>
              <a:p>
                <a:endParaRPr lang="fr-FR"/>
              </a:p>
            </p:txBody>
          </p:sp>
          <p:sp>
            <p:nvSpPr>
              <p:cNvPr id="40981" name="Oval 361"/>
              <p:cNvSpPr>
                <a:spLocks noChangeAspect="1" noChangeArrowheads="1"/>
              </p:cNvSpPr>
              <p:nvPr/>
            </p:nvSpPr>
            <p:spPr bwMode="auto">
              <a:xfrm rot="-8530164">
                <a:off x="3391" y="2504"/>
                <a:ext cx="123" cy="45"/>
              </a:xfrm>
              <a:prstGeom prst="ellipse">
                <a:avLst/>
              </a:prstGeom>
              <a:solidFill>
                <a:srgbClr val="FF0000"/>
              </a:solidFill>
              <a:ln w="9525">
                <a:solidFill>
                  <a:schemeClr val="tx1"/>
                </a:solidFill>
                <a:round/>
                <a:headEnd/>
                <a:tailEnd/>
              </a:ln>
            </p:spPr>
            <p:txBody>
              <a:bodyPr wrap="none" anchor="ctr"/>
              <a:lstStyle/>
              <a:p>
                <a:endParaRPr lang="fr-FR"/>
              </a:p>
            </p:txBody>
          </p:sp>
        </p:grpSp>
      </p:grpSp>
      <p:sp>
        <p:nvSpPr>
          <p:cNvPr id="139628" name="Text Box 364"/>
          <p:cNvSpPr txBox="1">
            <a:spLocks noChangeArrowheads="1"/>
          </p:cNvSpPr>
          <p:nvPr/>
        </p:nvSpPr>
        <p:spPr bwMode="auto">
          <a:xfrm>
            <a:off x="5067301" y="4172297"/>
            <a:ext cx="5349875" cy="641350"/>
          </a:xfrm>
          <a:prstGeom prst="rect">
            <a:avLst/>
          </a:prstGeom>
          <a:noFill/>
          <a:ln w="9525">
            <a:noFill/>
            <a:miter lim="800000"/>
            <a:headEnd/>
            <a:tailEnd/>
          </a:ln>
          <a:effectLst/>
        </p:spPr>
        <p:txBody>
          <a:bodyPr>
            <a:spAutoFit/>
          </a:bodyPr>
          <a:lstStyle/>
          <a:p>
            <a:pPr>
              <a:defRPr/>
            </a:pPr>
            <a:r>
              <a:rPr lang="fr-FR" i="1">
                <a:solidFill>
                  <a:srgbClr val="FF0000"/>
                </a:solidFill>
                <a:effectLst>
                  <a:outerShdw blurRad="38100" dist="38100" dir="2700000" algn="tl">
                    <a:srgbClr val="C0C0C0"/>
                  </a:outerShdw>
                </a:effectLst>
              </a:rPr>
              <a:t>Chaque nœud du réseau comporte 2 atomes différents </a:t>
            </a:r>
            <a:r>
              <a:rPr lang="fr-FR" i="1">
                <a:solidFill>
                  <a:srgbClr val="FF0000"/>
                </a:solidFill>
                <a:effectLst>
                  <a:outerShdw blurRad="38100" dist="38100" dir="2700000" algn="tl">
                    <a:srgbClr val="C0C0C0"/>
                  </a:outerShdw>
                </a:effectLst>
                <a:sym typeface="Wingdings" pitchFamily="2" charset="2"/>
              </a:rPr>
              <a:t> on doit modifier l’écriture</a:t>
            </a:r>
            <a:endParaRPr lang="fr-FR" i="1">
              <a:solidFill>
                <a:srgbClr val="FF0000"/>
              </a:solidFill>
              <a:effectLst>
                <a:outerShdw blurRad="38100" dist="38100" dir="2700000" algn="tl">
                  <a:srgbClr val="C0C0C0"/>
                </a:outerShdw>
              </a:effectLst>
            </a:endParaRPr>
          </a:p>
        </p:txBody>
      </p:sp>
      <p:sp>
        <p:nvSpPr>
          <p:cNvPr id="40968" name="Text Box 365"/>
          <p:cNvSpPr txBox="1">
            <a:spLocks noChangeArrowheads="1"/>
          </p:cNvSpPr>
          <p:nvPr/>
        </p:nvSpPr>
        <p:spPr bwMode="auto">
          <a:xfrm>
            <a:off x="4440239" y="4961286"/>
            <a:ext cx="6048375" cy="915987"/>
          </a:xfrm>
          <a:prstGeom prst="rect">
            <a:avLst/>
          </a:prstGeom>
          <a:noFill/>
          <a:ln w="9525">
            <a:noFill/>
            <a:miter lim="800000"/>
            <a:headEnd/>
            <a:tailEnd/>
          </a:ln>
        </p:spPr>
        <p:txBody>
          <a:bodyPr>
            <a:spAutoFit/>
          </a:bodyPr>
          <a:lstStyle/>
          <a:p>
            <a:r>
              <a:rPr lang="fr-FR" b="1" i="1">
                <a:latin typeface="Symbol" pitchFamily="18" charset="2"/>
              </a:rPr>
              <a:t>r</a:t>
            </a:r>
            <a:r>
              <a:rPr lang="fr-FR" baseline="-25000"/>
              <a:t>p</a:t>
            </a:r>
            <a:r>
              <a:rPr lang="fr-FR"/>
              <a:t> 	: coordonnées du p</a:t>
            </a:r>
            <a:r>
              <a:rPr lang="fr-FR" b="1" baseline="30000"/>
              <a:t>ième</a:t>
            </a:r>
            <a:r>
              <a:rPr lang="fr-FR"/>
              <a:t> nœud dans la maille</a:t>
            </a:r>
          </a:p>
          <a:p>
            <a:r>
              <a:rPr lang="fr-FR" b="1" i="1"/>
              <a:t> </a:t>
            </a:r>
            <a:r>
              <a:rPr lang="fr-FR" b="1" i="1">
                <a:latin typeface="Symbol" pitchFamily="18" charset="2"/>
              </a:rPr>
              <a:t>r</a:t>
            </a:r>
            <a:r>
              <a:rPr lang="fr-FR" baseline="-25000"/>
              <a:t>j</a:t>
            </a:r>
            <a:r>
              <a:rPr lang="fr-FR"/>
              <a:t> 	: coordonnées de l’atome j dans le motif 	  	  constituée ici de 2 atomes.</a:t>
            </a:r>
            <a:endParaRPr lang="fr-FR" baseline="-25000"/>
          </a:p>
        </p:txBody>
      </p:sp>
      <p:graphicFrame>
        <p:nvGraphicFramePr>
          <p:cNvPr id="40962" name="Object 366"/>
          <p:cNvGraphicFramePr>
            <a:graphicFrameLocks noChangeAspect="1"/>
          </p:cNvGraphicFramePr>
          <p:nvPr>
            <p:extLst>
              <p:ext uri="{D42A27DB-BD31-4B8C-83A1-F6EECF244321}">
                <p14:modId xmlns:p14="http://schemas.microsoft.com/office/powerpoint/2010/main" val="3351118215"/>
              </p:ext>
            </p:extLst>
          </p:nvPr>
        </p:nvGraphicFramePr>
        <p:xfrm>
          <a:off x="1609725" y="2924944"/>
          <a:ext cx="8869628" cy="738416"/>
        </p:xfrm>
        <a:graphic>
          <a:graphicData uri="http://schemas.openxmlformats.org/presentationml/2006/ole">
            <mc:AlternateContent xmlns:mc="http://schemas.openxmlformats.org/markup-compatibility/2006">
              <mc:Choice xmlns:v="urn:schemas-microsoft-com:vml" Requires="v">
                <p:oleObj name="Equation" r:id="rId4" imgW="4267080" imgH="355320" progId="Equation.3">
                  <p:embed/>
                </p:oleObj>
              </mc:Choice>
              <mc:Fallback>
                <p:oleObj name="Equation" r:id="rId4" imgW="4267080" imgH="355320" progId="Equation.3">
                  <p:embed/>
                  <p:pic>
                    <p:nvPicPr>
                      <p:cNvPr id="40962" name="Object 3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9725" y="2924944"/>
                        <a:ext cx="8869628" cy="738416"/>
                      </a:xfrm>
                      <a:prstGeom prst="rect">
                        <a:avLst/>
                      </a:prstGeom>
                      <a:solidFill>
                        <a:schemeClr val="bg1"/>
                      </a:solidFill>
                      <a:ln w="9525">
                        <a:solidFill>
                          <a:srgbClr val="FF0000"/>
                        </a:solidFill>
                        <a:miter lim="800000"/>
                        <a:headEnd/>
                        <a:tailEnd/>
                      </a:ln>
                    </p:spPr>
                  </p:pic>
                </p:oleObj>
              </mc:Fallback>
            </mc:AlternateContent>
          </a:graphicData>
        </a:graphic>
      </p:graphicFrame>
      <p:sp>
        <p:nvSpPr>
          <p:cNvPr id="40969" name="Text Box 262"/>
          <p:cNvSpPr txBox="1">
            <a:spLocks noChangeArrowheads="1"/>
          </p:cNvSpPr>
          <p:nvPr/>
        </p:nvSpPr>
        <p:spPr bwMode="auto">
          <a:xfrm>
            <a:off x="1631950" y="3795762"/>
            <a:ext cx="2266950" cy="641350"/>
          </a:xfrm>
          <a:prstGeom prst="rect">
            <a:avLst/>
          </a:prstGeom>
          <a:noFill/>
          <a:ln w="9525">
            <a:noFill/>
            <a:miter lim="800000"/>
            <a:headEnd/>
            <a:tailEnd/>
          </a:ln>
        </p:spPr>
        <p:txBody>
          <a:bodyPr>
            <a:spAutoFit/>
          </a:bodyPr>
          <a:lstStyle/>
          <a:p>
            <a:pPr algn="ctr"/>
            <a:r>
              <a:rPr lang="fr-FR" dirty="0">
                <a:solidFill>
                  <a:srgbClr val="000099"/>
                </a:solidFill>
              </a:rPr>
              <a:t>2 atomes différents dans le motif</a:t>
            </a:r>
          </a:p>
        </p:txBody>
      </p:sp>
      <p:sp>
        <p:nvSpPr>
          <p:cNvPr id="139631" name="Text Box 367"/>
          <p:cNvSpPr txBox="1">
            <a:spLocks noChangeArrowheads="1"/>
          </p:cNvSpPr>
          <p:nvPr/>
        </p:nvSpPr>
        <p:spPr bwMode="auto">
          <a:xfrm>
            <a:off x="4511675" y="6093297"/>
            <a:ext cx="5264150" cy="366713"/>
          </a:xfrm>
          <a:prstGeom prst="rect">
            <a:avLst/>
          </a:prstGeom>
          <a:noFill/>
          <a:ln w="9525">
            <a:noFill/>
            <a:miter lim="800000"/>
            <a:headEnd/>
            <a:tailEnd/>
          </a:ln>
          <a:effectLst/>
        </p:spPr>
        <p:txBody>
          <a:bodyPr wrap="none">
            <a:spAutoFit/>
          </a:bodyPr>
          <a:lstStyle/>
          <a:p>
            <a:pPr>
              <a:defRPr/>
            </a:pPr>
            <a:r>
              <a:rPr lang="fr-FR" i="1" dirty="0">
                <a:solidFill>
                  <a:srgbClr val="FF0000"/>
                </a:solidFill>
                <a:effectLst>
                  <a:outerShdw blurRad="38100" dist="38100" dir="2700000" algn="tl">
                    <a:srgbClr val="C0C0C0"/>
                  </a:outerShdw>
                </a:effectLst>
              </a:rPr>
              <a:t>On tient compte ici de la dégénérescence du motif</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normAutofit/>
          </a:bodyPr>
          <a:lstStyle/>
          <a:p>
            <a:pPr eaLnBrk="1" hangingPunct="1"/>
            <a:r>
              <a:rPr lang="fr-FR"/>
              <a:t>Facteur de structure et facteur de forme atomique</a:t>
            </a:r>
          </a:p>
        </p:txBody>
      </p:sp>
      <p:sp>
        <p:nvSpPr>
          <p:cNvPr id="41987" name="Espace réservé du numéro de diapositive 5"/>
          <p:cNvSpPr>
            <a:spLocks noGrp="1"/>
          </p:cNvSpPr>
          <p:nvPr>
            <p:ph type="sldNum" sz="quarter" idx="12"/>
          </p:nvPr>
        </p:nvSpPr>
        <p:spPr>
          <a:noFill/>
        </p:spPr>
        <p:txBody>
          <a:bodyPr/>
          <a:lstStyle/>
          <a:p>
            <a:fld id="{EB5597C1-9FD8-49B2-A8B0-CFF711696FC4}" type="slidenum">
              <a:rPr lang="fr-FR" altLang="en-US"/>
              <a:pPr/>
              <a:t>72</a:t>
            </a:fld>
            <a:endParaRPr lang="fr-FR" altLang="en-US"/>
          </a:p>
        </p:txBody>
      </p:sp>
      <p:graphicFrame>
        <p:nvGraphicFramePr>
          <p:cNvPr id="41986" name="Object 32"/>
          <p:cNvGraphicFramePr>
            <a:graphicFrameLocks noChangeAspect="1"/>
          </p:cNvGraphicFramePr>
          <p:nvPr>
            <p:extLst>
              <p:ext uri="{D42A27DB-BD31-4B8C-83A1-F6EECF244321}">
                <p14:modId xmlns:p14="http://schemas.microsoft.com/office/powerpoint/2010/main" val="3478159135"/>
              </p:ext>
            </p:extLst>
          </p:nvPr>
        </p:nvGraphicFramePr>
        <p:xfrm>
          <a:off x="1991545" y="1585617"/>
          <a:ext cx="8169275" cy="679450"/>
        </p:xfrm>
        <a:graphic>
          <a:graphicData uri="http://schemas.openxmlformats.org/presentationml/2006/ole">
            <mc:AlternateContent xmlns:mc="http://schemas.openxmlformats.org/markup-compatibility/2006">
              <mc:Choice xmlns:v="urn:schemas-microsoft-com:vml" Requires="v">
                <p:oleObj name="Equation" r:id="rId3" imgW="4267080" imgH="355320" progId="Equation.DSMT4">
                  <p:embed/>
                </p:oleObj>
              </mc:Choice>
              <mc:Fallback>
                <p:oleObj name="Equation" r:id="rId3" imgW="4267080" imgH="355320" progId="Equation.DSMT4">
                  <p:embed/>
                  <p:pic>
                    <p:nvPicPr>
                      <p:cNvPr id="41986"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5" y="1585617"/>
                        <a:ext cx="8169275" cy="679450"/>
                      </a:xfrm>
                      <a:prstGeom prst="rect">
                        <a:avLst/>
                      </a:prstGeom>
                      <a:solidFill>
                        <a:schemeClr val="bg1"/>
                      </a:solidFill>
                      <a:ln w="9525">
                        <a:solidFill>
                          <a:srgbClr val="FF0000"/>
                        </a:solidFill>
                        <a:miter lim="800000"/>
                        <a:headEnd/>
                        <a:tailEnd/>
                      </a:ln>
                    </p:spPr>
                  </p:pic>
                </p:oleObj>
              </mc:Fallback>
            </mc:AlternateContent>
          </a:graphicData>
        </a:graphic>
      </p:graphicFrame>
      <p:sp>
        <p:nvSpPr>
          <p:cNvPr id="148517" name="Text Box 37"/>
          <p:cNvSpPr txBox="1">
            <a:spLocks noChangeArrowheads="1"/>
          </p:cNvSpPr>
          <p:nvPr/>
        </p:nvSpPr>
        <p:spPr bwMode="auto">
          <a:xfrm>
            <a:off x="1845519" y="3086102"/>
            <a:ext cx="3529013" cy="2225675"/>
          </a:xfrm>
          <a:prstGeom prst="rect">
            <a:avLst/>
          </a:prstGeom>
          <a:noFill/>
          <a:ln w="9525">
            <a:noFill/>
            <a:miter lim="800000"/>
            <a:headEnd/>
            <a:tailEnd/>
          </a:ln>
          <a:effectLst/>
        </p:spPr>
        <p:txBody>
          <a:bodyPr>
            <a:spAutoFit/>
          </a:bodyPr>
          <a:lstStyle/>
          <a:p>
            <a:pPr>
              <a:defRPr/>
            </a:pPr>
            <a:r>
              <a:rPr lang="fr-FR" sz="2000" i="1" dirty="0">
                <a:effectLst>
                  <a:outerShdw blurRad="38100" dist="38100" dir="2700000" algn="tl">
                    <a:srgbClr val="C0C0C0"/>
                  </a:outerShdw>
                </a:effectLst>
              </a:rPr>
              <a:t>Même si la condition de Bragg (Laue) est vérifiée, la périodicité du cristal induit des extinctions (</a:t>
            </a:r>
            <a:r>
              <a:rPr lang="fr-FR" sz="2000" i="1" dirty="0" err="1">
                <a:effectLst>
                  <a:outerShdw blurRad="38100" dist="38100" dir="2700000" algn="tl">
                    <a:srgbClr val="C0C0C0"/>
                  </a:outerShdw>
                </a:effectLst>
              </a:rPr>
              <a:t>S</a:t>
            </a:r>
            <a:r>
              <a:rPr lang="fr-FR" sz="2000" i="1" baseline="-25000" dirty="0" err="1">
                <a:effectLst>
                  <a:outerShdw blurRad="38100" dist="38100" dir="2700000" algn="tl">
                    <a:srgbClr val="C0C0C0"/>
                  </a:outerShdw>
                </a:effectLst>
              </a:rPr>
              <a:t>hkl</a:t>
            </a:r>
            <a:r>
              <a:rPr lang="fr-FR" sz="2000" i="1" dirty="0">
                <a:effectLst>
                  <a:outerShdw blurRad="38100" dist="38100" dir="2700000" algn="tl">
                    <a:srgbClr val="C0C0C0"/>
                  </a:outerShdw>
                </a:effectLst>
              </a:rPr>
              <a:t> = 0) supplémentaires, plus ou moins fréquentes, en fonction de la structure cristalline.</a:t>
            </a:r>
          </a:p>
        </p:txBody>
      </p:sp>
      <p:grpSp>
        <p:nvGrpSpPr>
          <p:cNvPr id="3" name="Groupe 2"/>
          <p:cNvGrpSpPr/>
          <p:nvPr/>
        </p:nvGrpSpPr>
        <p:grpSpPr>
          <a:xfrm>
            <a:off x="5376366" y="2276475"/>
            <a:ext cx="4464050" cy="4406900"/>
            <a:chOff x="3852366" y="2276475"/>
            <a:chExt cx="4464050" cy="4406900"/>
          </a:xfrm>
        </p:grpSpPr>
        <p:pic>
          <p:nvPicPr>
            <p:cNvPr id="41989" name="Picture 36"/>
            <p:cNvPicPr>
              <a:picLocks noChangeAspect="1" noChangeArrowheads="1"/>
            </p:cNvPicPr>
            <p:nvPr/>
          </p:nvPicPr>
          <p:blipFill>
            <a:blip r:embed="rId5" cstate="print"/>
            <a:srcRect/>
            <a:stretch>
              <a:fillRect/>
            </a:stretch>
          </p:blipFill>
          <p:spPr bwMode="auto">
            <a:xfrm>
              <a:off x="3852366" y="2276475"/>
              <a:ext cx="4464050" cy="4406900"/>
            </a:xfrm>
            <a:prstGeom prst="rect">
              <a:avLst/>
            </a:prstGeom>
            <a:solidFill>
              <a:schemeClr val="folHlink"/>
            </a:solidFill>
            <a:ln w="9525">
              <a:noFill/>
              <a:miter lim="800000"/>
              <a:headEnd/>
              <a:tailEnd/>
            </a:ln>
          </p:spPr>
        </p:pic>
        <p:sp>
          <p:nvSpPr>
            <p:cNvPr id="2" name="ZoneTexte 1"/>
            <p:cNvSpPr txBox="1"/>
            <p:nvPr/>
          </p:nvSpPr>
          <p:spPr>
            <a:xfrm>
              <a:off x="6794723" y="5844371"/>
              <a:ext cx="300082" cy="215444"/>
            </a:xfrm>
            <a:prstGeom prst="rect">
              <a:avLst/>
            </a:prstGeom>
            <a:noFill/>
          </p:spPr>
          <p:txBody>
            <a:bodyPr wrap="none" rtlCol="0">
              <a:spAutoFit/>
            </a:bodyPr>
            <a:lstStyle/>
            <a:p>
              <a:r>
                <a:rPr lang="en-US" sz="800" dirty="0"/>
                <a:t>20</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2"/>
          <p:cNvSpPr>
            <a:spLocks noGrp="1" noChangeArrowheads="1"/>
          </p:cNvSpPr>
          <p:nvPr>
            <p:ph type="title"/>
          </p:nvPr>
        </p:nvSpPr>
        <p:spPr/>
        <p:txBody>
          <a:bodyPr>
            <a:normAutofit/>
          </a:bodyPr>
          <a:lstStyle/>
          <a:p>
            <a:pPr eaLnBrk="1" hangingPunct="1"/>
            <a:r>
              <a:rPr lang="fr-FR"/>
              <a:t>Les rayons X et les méthodes de diffraction.</a:t>
            </a:r>
          </a:p>
        </p:txBody>
      </p:sp>
      <p:sp>
        <p:nvSpPr>
          <p:cNvPr id="245764" name="Rectangle 3"/>
          <p:cNvSpPr>
            <a:spLocks noGrp="1" noChangeArrowheads="1"/>
          </p:cNvSpPr>
          <p:nvPr>
            <p:ph idx="1"/>
          </p:nvPr>
        </p:nvSpPr>
        <p:spPr>
          <a:xfrm>
            <a:off x="1631951" y="1719263"/>
            <a:ext cx="4968875" cy="4411662"/>
          </a:xfrm>
        </p:spPr>
        <p:txBody>
          <a:bodyPr/>
          <a:lstStyle/>
          <a:p>
            <a:pPr eaLnBrk="1" hangingPunct="1"/>
            <a:r>
              <a:rPr lang="fr-FR" sz="2600" u="sng"/>
              <a:t>Rayons X:</a:t>
            </a:r>
            <a:r>
              <a:rPr lang="fr-FR" sz="2600"/>
              <a:t> </a:t>
            </a:r>
          </a:p>
          <a:p>
            <a:pPr lvl="1" eaLnBrk="1" hangingPunct="1"/>
            <a:r>
              <a:rPr lang="fr-FR" sz="2200"/>
              <a:t>Accélération des électrons</a:t>
            </a:r>
          </a:p>
          <a:p>
            <a:pPr lvl="1" eaLnBrk="1" hangingPunct="1"/>
            <a:r>
              <a:rPr lang="fr-FR" sz="2200"/>
              <a:t>Bombardement d’une cible (Cu, Mo, Al, …)</a:t>
            </a:r>
          </a:p>
          <a:p>
            <a:pPr lvl="1" eaLnBrk="1" hangingPunct="1"/>
            <a:r>
              <a:rPr lang="fr-FR" sz="2200"/>
              <a:t>2 effets:</a:t>
            </a:r>
          </a:p>
          <a:p>
            <a:pPr lvl="2" eaLnBrk="1" hangingPunct="1"/>
            <a:r>
              <a:rPr lang="fr-FR" sz="2100"/>
              <a:t>Ralentissement </a:t>
            </a:r>
            <a:r>
              <a:rPr lang="fr-FR" sz="2100">
                <a:sym typeface="Wingdings" pitchFamily="2" charset="2"/>
              </a:rPr>
              <a:t> spectre de freinage continu.</a:t>
            </a:r>
          </a:p>
          <a:p>
            <a:pPr lvl="2" eaLnBrk="1" hangingPunct="1"/>
            <a:r>
              <a:rPr lang="fr-FR" sz="2100">
                <a:sym typeface="Wingdings" pitchFamily="2" charset="2"/>
              </a:rPr>
              <a:t>Recyclage des photons de freinage  excitation des électrons de cœur  thermalisation des électrons des couches supérieures.</a:t>
            </a:r>
            <a:endParaRPr lang="fr-FR" sz="2100"/>
          </a:p>
        </p:txBody>
      </p:sp>
      <p:sp>
        <p:nvSpPr>
          <p:cNvPr id="245762" name="Espace réservé du numéro de diapositive 5"/>
          <p:cNvSpPr>
            <a:spLocks noGrp="1"/>
          </p:cNvSpPr>
          <p:nvPr>
            <p:ph type="sldNum" sz="quarter" idx="12"/>
          </p:nvPr>
        </p:nvSpPr>
        <p:spPr>
          <a:noFill/>
        </p:spPr>
        <p:txBody>
          <a:bodyPr/>
          <a:lstStyle/>
          <a:p>
            <a:fld id="{90D92CEC-B1AB-45CE-A709-54B0F8DEF5A7}" type="slidenum">
              <a:rPr lang="fr-FR" altLang="en-US"/>
              <a:pPr/>
              <a:t>73</a:t>
            </a:fld>
            <a:endParaRPr lang="fr-FR" altLang="en-US"/>
          </a:p>
        </p:txBody>
      </p:sp>
      <p:pic>
        <p:nvPicPr>
          <p:cNvPr id="245765" name="Picture 4" descr="xtube"/>
          <p:cNvPicPr>
            <a:picLocks noChangeAspect="1" noChangeArrowheads="1"/>
          </p:cNvPicPr>
          <p:nvPr/>
        </p:nvPicPr>
        <p:blipFill>
          <a:blip r:embed="rId3" cstate="print"/>
          <a:srcRect/>
          <a:stretch>
            <a:fillRect/>
          </a:stretch>
        </p:blipFill>
        <p:spPr bwMode="auto">
          <a:xfrm>
            <a:off x="6527800" y="1628776"/>
            <a:ext cx="3962400" cy="2555875"/>
          </a:xfrm>
          <a:prstGeom prst="rect">
            <a:avLst/>
          </a:prstGeom>
          <a:noFill/>
          <a:ln w="9525">
            <a:noFill/>
            <a:miter lim="800000"/>
            <a:headEnd/>
            <a:tailEnd/>
          </a:ln>
        </p:spPr>
      </p:pic>
      <p:pic>
        <p:nvPicPr>
          <p:cNvPr id="245766" name="Picture 5" descr="xraych"/>
          <p:cNvPicPr>
            <a:picLocks noChangeAspect="1" noChangeArrowheads="1"/>
          </p:cNvPicPr>
          <p:nvPr/>
        </p:nvPicPr>
        <p:blipFill>
          <a:blip r:embed="rId4" cstate="print"/>
          <a:srcRect/>
          <a:stretch>
            <a:fillRect/>
          </a:stretch>
        </p:blipFill>
        <p:spPr bwMode="auto">
          <a:xfrm>
            <a:off x="6239966" y="3687763"/>
            <a:ext cx="3600450" cy="29972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ChangeArrowheads="1"/>
          </p:cNvSpPr>
          <p:nvPr>
            <p:ph type="title"/>
          </p:nvPr>
        </p:nvSpPr>
        <p:spPr/>
        <p:txBody>
          <a:bodyPr>
            <a:normAutofit/>
          </a:bodyPr>
          <a:lstStyle/>
          <a:p>
            <a:pPr eaLnBrk="1" hangingPunct="1"/>
            <a:r>
              <a:rPr lang="fr-FR"/>
              <a:t>Les rayons X et les méthodes de diffraction.</a:t>
            </a:r>
          </a:p>
        </p:txBody>
      </p:sp>
      <p:sp>
        <p:nvSpPr>
          <p:cNvPr id="246788" name="Rectangle 3"/>
          <p:cNvSpPr>
            <a:spLocks noGrp="1" noChangeArrowheads="1"/>
          </p:cNvSpPr>
          <p:nvPr>
            <p:ph idx="1"/>
          </p:nvPr>
        </p:nvSpPr>
        <p:spPr>
          <a:xfrm>
            <a:off x="1631950" y="1719263"/>
            <a:ext cx="7488238" cy="989012"/>
          </a:xfrm>
        </p:spPr>
        <p:txBody>
          <a:bodyPr/>
          <a:lstStyle/>
          <a:p>
            <a:pPr eaLnBrk="1" hangingPunct="1">
              <a:lnSpc>
                <a:spcPct val="90000"/>
              </a:lnSpc>
            </a:pPr>
            <a:r>
              <a:rPr lang="fr-FR" u="sng"/>
              <a:t>Rayons X:</a:t>
            </a:r>
          </a:p>
          <a:p>
            <a:pPr lvl="1" eaLnBrk="1" hangingPunct="1">
              <a:lnSpc>
                <a:spcPct val="90000"/>
              </a:lnSpc>
            </a:pPr>
            <a:r>
              <a:rPr lang="fr-FR"/>
              <a:t>Spectre discret: signature de la cible</a:t>
            </a:r>
          </a:p>
        </p:txBody>
      </p:sp>
      <p:sp>
        <p:nvSpPr>
          <p:cNvPr id="246786" name="Espace réservé du numéro de diapositive 5"/>
          <p:cNvSpPr>
            <a:spLocks noGrp="1"/>
          </p:cNvSpPr>
          <p:nvPr>
            <p:ph type="sldNum" sz="quarter" idx="12"/>
          </p:nvPr>
        </p:nvSpPr>
        <p:spPr>
          <a:noFill/>
        </p:spPr>
        <p:txBody>
          <a:bodyPr/>
          <a:lstStyle/>
          <a:p>
            <a:fld id="{302E6FC4-A51B-4A57-8370-1E5FB4FB6ADF}" type="slidenum">
              <a:rPr lang="fr-FR" altLang="en-US"/>
              <a:pPr/>
              <a:t>74</a:t>
            </a:fld>
            <a:endParaRPr lang="fr-FR" altLang="en-US"/>
          </a:p>
        </p:txBody>
      </p:sp>
      <p:pic>
        <p:nvPicPr>
          <p:cNvPr id="246789" name="Picture 5" descr="xraych"/>
          <p:cNvPicPr>
            <a:picLocks noChangeAspect="1" noChangeArrowheads="1"/>
          </p:cNvPicPr>
          <p:nvPr/>
        </p:nvPicPr>
        <p:blipFill>
          <a:blip r:embed="rId3" cstate="print"/>
          <a:srcRect/>
          <a:stretch>
            <a:fillRect/>
          </a:stretch>
        </p:blipFill>
        <p:spPr bwMode="auto">
          <a:xfrm>
            <a:off x="5808663" y="2781300"/>
            <a:ext cx="4464050" cy="3714750"/>
          </a:xfrm>
          <a:prstGeom prst="rect">
            <a:avLst/>
          </a:prstGeom>
          <a:noFill/>
          <a:ln w="9525">
            <a:noFill/>
            <a:miter lim="800000"/>
            <a:headEnd/>
            <a:tailEnd/>
          </a:ln>
        </p:spPr>
      </p:pic>
      <p:pic>
        <p:nvPicPr>
          <p:cNvPr id="246790" name="Picture 6" descr="xterm"/>
          <p:cNvPicPr>
            <a:picLocks noChangeAspect="1" noChangeArrowheads="1"/>
          </p:cNvPicPr>
          <p:nvPr/>
        </p:nvPicPr>
        <p:blipFill>
          <a:blip r:embed="rId4" cstate="print"/>
          <a:srcRect/>
          <a:stretch>
            <a:fillRect/>
          </a:stretch>
        </p:blipFill>
        <p:spPr bwMode="auto">
          <a:xfrm>
            <a:off x="1992313" y="2924176"/>
            <a:ext cx="3219450" cy="3228975"/>
          </a:xfrm>
          <a:prstGeom prst="rect">
            <a:avLst/>
          </a:prstGeom>
          <a:solidFill>
            <a:schemeClr val="bg1"/>
          </a:solid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1" name="Picture 4" descr="diffraction_1"/>
          <p:cNvPicPr>
            <a:picLocks noChangeAspect="1" noChangeArrowheads="1"/>
          </p:cNvPicPr>
          <p:nvPr/>
        </p:nvPicPr>
        <p:blipFill>
          <a:blip r:embed="rId3" cstate="print"/>
          <a:srcRect/>
          <a:stretch>
            <a:fillRect/>
          </a:stretch>
        </p:blipFill>
        <p:spPr bwMode="auto">
          <a:xfrm>
            <a:off x="2281239" y="2492376"/>
            <a:ext cx="5470525" cy="4105275"/>
          </a:xfrm>
          <a:prstGeom prst="rect">
            <a:avLst/>
          </a:prstGeom>
          <a:noFill/>
          <a:ln w="9525">
            <a:noFill/>
            <a:miter lim="800000"/>
            <a:headEnd/>
            <a:tailEnd/>
          </a:ln>
        </p:spPr>
      </p:pic>
      <p:sp>
        <p:nvSpPr>
          <p:cNvPr id="247812" name="Rectangle 2"/>
          <p:cNvSpPr>
            <a:spLocks noGrp="1" noChangeArrowheads="1"/>
          </p:cNvSpPr>
          <p:nvPr>
            <p:ph type="title"/>
          </p:nvPr>
        </p:nvSpPr>
        <p:spPr/>
        <p:txBody>
          <a:bodyPr>
            <a:normAutofit/>
          </a:bodyPr>
          <a:lstStyle/>
          <a:p>
            <a:pPr eaLnBrk="1" hangingPunct="1"/>
            <a:r>
              <a:rPr lang="fr-FR"/>
              <a:t>Les méthodes expérimentales de diffraction</a:t>
            </a:r>
          </a:p>
        </p:txBody>
      </p:sp>
      <p:sp>
        <p:nvSpPr>
          <p:cNvPr id="143363" name="Rectangle 3"/>
          <p:cNvSpPr>
            <a:spLocks noGrp="1" noChangeArrowheads="1"/>
          </p:cNvSpPr>
          <p:nvPr>
            <p:ph idx="1"/>
          </p:nvPr>
        </p:nvSpPr>
        <p:spPr>
          <a:xfrm>
            <a:off x="5087939" y="1628776"/>
            <a:ext cx="5195887" cy="4411663"/>
          </a:xfrm>
        </p:spPr>
        <p:txBody>
          <a:bodyPr/>
          <a:lstStyle/>
          <a:p>
            <a:pPr eaLnBrk="1" hangingPunct="1">
              <a:defRPr/>
            </a:pPr>
            <a:r>
              <a:rPr lang="fr-FR" u="sng" dirty="0"/>
              <a:t>Méthode de Laue:</a:t>
            </a:r>
            <a:r>
              <a:rPr lang="fr-FR" dirty="0"/>
              <a:t> </a:t>
            </a:r>
          </a:p>
          <a:p>
            <a:pPr lvl="1" eaLnBrk="1" hangingPunct="1">
              <a:defRPr/>
            </a:pPr>
            <a:r>
              <a:rPr lang="fr-FR" dirty="0"/>
              <a:t>Échantillon monocristallin</a:t>
            </a:r>
          </a:p>
          <a:p>
            <a:pPr lvl="1" eaLnBrk="1" hangingPunct="1">
              <a:defRPr/>
            </a:pPr>
            <a:r>
              <a:rPr lang="fr-FR" dirty="0"/>
              <a:t>Rayons X </a:t>
            </a:r>
            <a:r>
              <a:rPr lang="fr-FR" u="sng" dirty="0">
                <a:solidFill>
                  <a:srgbClr val="FF0000"/>
                </a:solidFill>
                <a:effectLst>
                  <a:outerShdw blurRad="38100" dist="38100" dir="2700000" algn="tl">
                    <a:srgbClr val="C0C0C0"/>
                  </a:outerShdw>
                </a:effectLst>
              </a:rPr>
              <a:t>polychromatique</a:t>
            </a:r>
          </a:p>
          <a:p>
            <a:pPr lvl="1" eaLnBrk="1" hangingPunct="1">
              <a:defRPr/>
            </a:pPr>
            <a:r>
              <a:rPr lang="fr-FR" dirty="0"/>
              <a:t>Cristal fixe</a:t>
            </a:r>
          </a:p>
          <a:p>
            <a:pPr lvl="1" eaLnBrk="1" hangingPunct="1">
              <a:defRPr/>
            </a:pPr>
            <a:endParaRPr lang="fr-FR" dirty="0"/>
          </a:p>
        </p:txBody>
      </p:sp>
      <p:sp>
        <p:nvSpPr>
          <p:cNvPr id="247810" name="Espace réservé du numéro de diapositive 5"/>
          <p:cNvSpPr>
            <a:spLocks noGrp="1"/>
          </p:cNvSpPr>
          <p:nvPr>
            <p:ph type="sldNum" sz="quarter" idx="12"/>
          </p:nvPr>
        </p:nvSpPr>
        <p:spPr>
          <a:noFill/>
        </p:spPr>
        <p:txBody>
          <a:bodyPr/>
          <a:lstStyle/>
          <a:p>
            <a:fld id="{138642C4-5FF6-498A-813D-AAE37CAD675E}" type="slidenum">
              <a:rPr lang="fr-FR" altLang="en-US"/>
              <a:pPr/>
              <a:t>75</a:t>
            </a:fld>
            <a:endParaRPr lang="fr-FR" altLang="en-US"/>
          </a:p>
        </p:txBody>
      </p:sp>
      <p:sp>
        <p:nvSpPr>
          <p:cNvPr id="143365" name="Text Box 5"/>
          <p:cNvSpPr txBox="1">
            <a:spLocks noChangeArrowheads="1"/>
          </p:cNvSpPr>
          <p:nvPr/>
        </p:nvSpPr>
        <p:spPr bwMode="auto">
          <a:xfrm>
            <a:off x="1703389" y="5516563"/>
            <a:ext cx="4537075" cy="825500"/>
          </a:xfrm>
          <a:prstGeom prst="rect">
            <a:avLst/>
          </a:prstGeom>
          <a:noFill/>
          <a:ln w="9525">
            <a:noFill/>
            <a:miter lim="800000"/>
            <a:headEnd/>
            <a:tailEnd/>
          </a:ln>
          <a:effectLst/>
        </p:spPr>
        <p:txBody>
          <a:bodyPr>
            <a:spAutoFit/>
          </a:bodyPr>
          <a:lstStyle/>
          <a:p>
            <a:pPr>
              <a:buFontTx/>
              <a:buChar char="•"/>
              <a:defRPr/>
            </a:pPr>
            <a:r>
              <a:rPr lang="fr-FR" sz="1600" i="1">
                <a:solidFill>
                  <a:srgbClr val="FF0000"/>
                </a:solidFill>
                <a:effectLst>
                  <a:outerShdw blurRad="38100" dist="38100" dir="2700000" algn="tl">
                    <a:srgbClr val="C0C0C0"/>
                  </a:outerShdw>
                </a:effectLst>
              </a:rPr>
              <a:t>Permet de visualiser les symétries du cristal. </a:t>
            </a:r>
          </a:p>
          <a:p>
            <a:pPr>
              <a:buFontTx/>
              <a:buChar char="•"/>
              <a:defRPr/>
            </a:pPr>
            <a:endParaRPr lang="fr-FR" sz="1600" i="1">
              <a:solidFill>
                <a:srgbClr val="FF0000"/>
              </a:solidFill>
              <a:effectLst>
                <a:outerShdw blurRad="38100" dist="38100" dir="2700000" algn="tl">
                  <a:srgbClr val="C0C0C0"/>
                </a:outerShdw>
              </a:effectLst>
            </a:endParaRPr>
          </a:p>
          <a:p>
            <a:pPr>
              <a:buFontTx/>
              <a:buChar char="•"/>
              <a:defRPr/>
            </a:pPr>
            <a:r>
              <a:rPr lang="fr-FR" sz="1600" i="1">
                <a:solidFill>
                  <a:srgbClr val="FF0000"/>
                </a:solidFill>
                <a:effectLst>
                  <a:outerShdw blurRad="38100" dist="38100" dir="2700000" algn="tl">
                    <a:srgbClr val="C0C0C0"/>
                  </a:outerShdw>
                </a:effectLst>
              </a:rPr>
              <a:t>Orientation du cristal</a:t>
            </a:r>
          </a:p>
        </p:txBody>
      </p:sp>
      <p:sp>
        <p:nvSpPr>
          <p:cNvPr id="247815" name="Rectangle 6"/>
          <p:cNvSpPr>
            <a:spLocks noChangeArrowheads="1"/>
          </p:cNvSpPr>
          <p:nvPr/>
        </p:nvSpPr>
        <p:spPr bwMode="auto">
          <a:xfrm>
            <a:off x="7751764" y="4005263"/>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2"/>
          <p:cNvSpPr>
            <a:spLocks noGrp="1" noChangeArrowheads="1"/>
          </p:cNvSpPr>
          <p:nvPr>
            <p:ph type="title"/>
          </p:nvPr>
        </p:nvSpPr>
        <p:spPr/>
        <p:txBody>
          <a:bodyPr>
            <a:normAutofit/>
          </a:bodyPr>
          <a:lstStyle/>
          <a:p>
            <a:pPr eaLnBrk="1" hangingPunct="1"/>
            <a:r>
              <a:rPr lang="fr-FR"/>
              <a:t>Les méthodes expérimentales de diffraction</a:t>
            </a:r>
          </a:p>
        </p:txBody>
      </p:sp>
      <p:sp>
        <p:nvSpPr>
          <p:cNvPr id="248837" name="Rectangle 3"/>
          <p:cNvSpPr>
            <a:spLocks noGrp="1" noChangeArrowheads="1"/>
          </p:cNvSpPr>
          <p:nvPr>
            <p:ph idx="1"/>
          </p:nvPr>
        </p:nvSpPr>
        <p:spPr/>
        <p:txBody>
          <a:bodyPr/>
          <a:lstStyle/>
          <a:p>
            <a:pPr eaLnBrk="1" hangingPunct="1"/>
            <a:r>
              <a:rPr lang="fr-FR" u="sng" dirty="0"/>
              <a:t>Méthode des poudres:</a:t>
            </a:r>
          </a:p>
          <a:p>
            <a:pPr lvl="1" eaLnBrk="1" hangingPunct="1"/>
            <a:r>
              <a:rPr lang="fr-FR"/>
              <a:t>Rayons X monochromatique</a:t>
            </a:r>
          </a:p>
        </p:txBody>
      </p:sp>
      <p:sp>
        <p:nvSpPr>
          <p:cNvPr id="248834" name="Espace réservé du numéro de diapositive 5"/>
          <p:cNvSpPr>
            <a:spLocks noGrp="1"/>
          </p:cNvSpPr>
          <p:nvPr>
            <p:ph type="sldNum" sz="quarter" idx="12"/>
          </p:nvPr>
        </p:nvSpPr>
        <p:spPr>
          <a:noFill/>
        </p:spPr>
        <p:txBody>
          <a:bodyPr/>
          <a:lstStyle/>
          <a:p>
            <a:fld id="{BC34EC2B-7EF4-4410-823F-CEC8BA8A5174}" type="slidenum">
              <a:rPr lang="fr-FR" altLang="en-US"/>
              <a:pPr/>
              <a:t>76</a:t>
            </a:fld>
            <a:endParaRPr lang="fr-FR" altLang="en-US"/>
          </a:p>
        </p:txBody>
      </p:sp>
      <p:pic>
        <p:nvPicPr>
          <p:cNvPr id="248835" name="Picture 4" descr="powder_static2"/>
          <p:cNvPicPr>
            <a:picLocks noChangeAspect="1" noChangeArrowheads="1"/>
          </p:cNvPicPr>
          <p:nvPr/>
        </p:nvPicPr>
        <p:blipFill>
          <a:blip r:embed="rId3" cstate="print"/>
          <a:srcRect/>
          <a:stretch>
            <a:fillRect/>
          </a:stretch>
        </p:blipFill>
        <p:spPr bwMode="auto">
          <a:xfrm>
            <a:off x="6600825" y="2492375"/>
            <a:ext cx="3600450" cy="2571750"/>
          </a:xfrm>
          <a:prstGeom prst="rect">
            <a:avLst/>
          </a:prstGeom>
          <a:noFill/>
          <a:ln w="9525">
            <a:noFill/>
            <a:miter lim="800000"/>
            <a:headEnd/>
            <a:tailEnd/>
          </a:ln>
        </p:spPr>
      </p:pic>
      <p:pic>
        <p:nvPicPr>
          <p:cNvPr id="248838" name="Picture 5" descr="powder_static1"/>
          <p:cNvPicPr>
            <a:picLocks noChangeAspect="1" noChangeArrowheads="1"/>
          </p:cNvPicPr>
          <p:nvPr/>
        </p:nvPicPr>
        <p:blipFill>
          <a:blip r:embed="rId4" cstate="print"/>
          <a:srcRect/>
          <a:stretch>
            <a:fillRect/>
          </a:stretch>
        </p:blipFill>
        <p:spPr bwMode="auto">
          <a:xfrm>
            <a:off x="1919289" y="3284539"/>
            <a:ext cx="3667125" cy="1800225"/>
          </a:xfrm>
          <a:prstGeom prst="rect">
            <a:avLst/>
          </a:prstGeom>
          <a:noFill/>
          <a:ln w="9525">
            <a:noFill/>
            <a:miter lim="800000"/>
            <a:headEnd/>
            <a:tailEnd/>
          </a:ln>
        </p:spPr>
      </p:pic>
      <p:sp>
        <p:nvSpPr>
          <p:cNvPr id="248839" name="Line 6"/>
          <p:cNvSpPr>
            <a:spLocks noChangeShapeType="1"/>
          </p:cNvSpPr>
          <p:nvPr/>
        </p:nvSpPr>
        <p:spPr bwMode="auto">
          <a:xfrm flipV="1">
            <a:off x="3648075" y="4581526"/>
            <a:ext cx="0" cy="576263"/>
          </a:xfrm>
          <a:prstGeom prst="line">
            <a:avLst/>
          </a:prstGeom>
          <a:noFill/>
          <a:ln w="28575">
            <a:solidFill>
              <a:schemeClr val="tx1"/>
            </a:solidFill>
            <a:round/>
            <a:headEnd/>
            <a:tailEnd type="triangle" w="med" len="med"/>
          </a:ln>
        </p:spPr>
        <p:txBody>
          <a:bodyPr/>
          <a:lstStyle/>
          <a:p>
            <a:endParaRPr lang="fr-FR"/>
          </a:p>
        </p:txBody>
      </p:sp>
      <p:sp>
        <p:nvSpPr>
          <p:cNvPr id="248840" name="Text Box 7"/>
          <p:cNvSpPr txBox="1">
            <a:spLocks noChangeArrowheads="1"/>
          </p:cNvSpPr>
          <p:nvPr/>
        </p:nvSpPr>
        <p:spPr bwMode="auto">
          <a:xfrm>
            <a:off x="1741488" y="5537200"/>
            <a:ext cx="3835400" cy="915988"/>
          </a:xfrm>
          <a:prstGeom prst="rect">
            <a:avLst/>
          </a:prstGeom>
          <a:noFill/>
          <a:ln w="9525">
            <a:noFill/>
            <a:miter lim="800000"/>
            <a:headEnd/>
            <a:tailEnd/>
          </a:ln>
        </p:spPr>
        <p:txBody>
          <a:bodyPr>
            <a:spAutoFit/>
          </a:bodyPr>
          <a:lstStyle/>
          <a:p>
            <a:r>
              <a:rPr lang="fr-FR"/>
              <a:t>1 monocristal </a:t>
            </a:r>
            <a:r>
              <a:rPr lang="fr-FR">
                <a:sym typeface="Wingdings" pitchFamily="2" charset="2"/>
              </a:rPr>
              <a:t> 1 plan (hkl) présente le « bon » angle de Bragg  1 faisceau diffracté</a:t>
            </a:r>
            <a:endParaRPr lang="fr-FR"/>
          </a:p>
        </p:txBody>
      </p:sp>
      <p:sp>
        <p:nvSpPr>
          <p:cNvPr id="248841" name="Line 8"/>
          <p:cNvSpPr>
            <a:spLocks noChangeShapeType="1"/>
          </p:cNvSpPr>
          <p:nvPr/>
        </p:nvSpPr>
        <p:spPr bwMode="auto">
          <a:xfrm flipV="1">
            <a:off x="8256588" y="4149726"/>
            <a:ext cx="0" cy="1008063"/>
          </a:xfrm>
          <a:prstGeom prst="line">
            <a:avLst/>
          </a:prstGeom>
          <a:noFill/>
          <a:ln w="28575">
            <a:solidFill>
              <a:schemeClr val="tx1"/>
            </a:solidFill>
            <a:round/>
            <a:headEnd/>
            <a:tailEnd type="triangle" w="med" len="med"/>
          </a:ln>
        </p:spPr>
        <p:txBody>
          <a:bodyPr/>
          <a:lstStyle/>
          <a:p>
            <a:endParaRPr lang="fr-FR"/>
          </a:p>
        </p:txBody>
      </p:sp>
      <p:sp>
        <p:nvSpPr>
          <p:cNvPr id="248842" name="Text Box 9"/>
          <p:cNvSpPr txBox="1">
            <a:spLocks noChangeArrowheads="1"/>
          </p:cNvSpPr>
          <p:nvPr/>
        </p:nvSpPr>
        <p:spPr bwMode="auto">
          <a:xfrm>
            <a:off x="6456363" y="5300664"/>
            <a:ext cx="3835400" cy="1190625"/>
          </a:xfrm>
          <a:prstGeom prst="rect">
            <a:avLst/>
          </a:prstGeom>
          <a:noFill/>
          <a:ln w="9525">
            <a:noFill/>
            <a:miter lim="800000"/>
            <a:headEnd/>
            <a:tailEnd/>
          </a:ln>
        </p:spPr>
        <p:txBody>
          <a:bodyPr>
            <a:spAutoFit/>
          </a:bodyPr>
          <a:lstStyle/>
          <a:p>
            <a:r>
              <a:rPr lang="fr-FR"/>
              <a:t>1 poudre </a:t>
            </a:r>
            <a:r>
              <a:rPr lang="fr-FR">
                <a:sym typeface="Wingdings" pitchFamily="2" charset="2"/>
              </a:rPr>
              <a:t> monocristaux désorientés aléatoirement  plans (hkl) présentant le bon angle de Bragg sont portés par un cône</a:t>
            </a:r>
            <a:endParaRPr lang="fr-FR"/>
          </a:p>
        </p:txBody>
      </p:sp>
      <p:sp>
        <p:nvSpPr>
          <p:cNvPr id="248843" name="Text Box 10"/>
          <p:cNvSpPr txBox="1">
            <a:spLocks noChangeArrowheads="1"/>
          </p:cNvSpPr>
          <p:nvPr/>
        </p:nvSpPr>
        <p:spPr bwMode="auto">
          <a:xfrm>
            <a:off x="8091489" y="2224088"/>
            <a:ext cx="712787" cy="366712"/>
          </a:xfrm>
          <a:prstGeom prst="rect">
            <a:avLst/>
          </a:prstGeom>
          <a:noFill/>
          <a:ln w="9525">
            <a:noFill/>
            <a:miter lim="800000"/>
            <a:headEnd/>
            <a:tailEnd/>
          </a:ln>
        </p:spPr>
        <p:txBody>
          <a:bodyPr wrap="none">
            <a:spAutoFit/>
          </a:bodyPr>
          <a:lstStyle/>
          <a:p>
            <a:r>
              <a:rPr lang="fr-FR"/>
              <a:t>(hkl)</a:t>
            </a:r>
            <a:r>
              <a:rPr lang="fr-FR" baseline="-25000"/>
              <a:t>1</a:t>
            </a:r>
            <a:endParaRPr lang="fr-FR"/>
          </a:p>
        </p:txBody>
      </p:sp>
      <p:sp>
        <p:nvSpPr>
          <p:cNvPr id="248844" name="Text Box 11"/>
          <p:cNvSpPr txBox="1">
            <a:spLocks noChangeArrowheads="1"/>
          </p:cNvSpPr>
          <p:nvPr/>
        </p:nvSpPr>
        <p:spPr bwMode="auto">
          <a:xfrm>
            <a:off x="9048750" y="1989138"/>
            <a:ext cx="712788" cy="366712"/>
          </a:xfrm>
          <a:prstGeom prst="rect">
            <a:avLst/>
          </a:prstGeom>
          <a:noFill/>
          <a:ln w="9525">
            <a:noFill/>
            <a:miter lim="800000"/>
            <a:headEnd/>
            <a:tailEnd/>
          </a:ln>
        </p:spPr>
        <p:txBody>
          <a:bodyPr wrap="none">
            <a:spAutoFit/>
          </a:bodyPr>
          <a:lstStyle/>
          <a:p>
            <a:r>
              <a:rPr lang="fr-FR"/>
              <a:t>(hkl)</a:t>
            </a:r>
            <a:r>
              <a:rPr lang="fr-FR" baseline="-25000"/>
              <a:t>2</a:t>
            </a:r>
            <a:endParaRPr lang="fr-F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title"/>
          </p:nvPr>
        </p:nvSpPr>
        <p:spPr/>
        <p:txBody>
          <a:bodyPr>
            <a:normAutofit/>
          </a:bodyPr>
          <a:lstStyle/>
          <a:p>
            <a:pPr eaLnBrk="1" hangingPunct="1"/>
            <a:r>
              <a:rPr lang="fr-FR"/>
              <a:t>Les méthodes expérimentales de diffraction</a:t>
            </a:r>
          </a:p>
        </p:txBody>
      </p:sp>
      <p:sp>
        <p:nvSpPr>
          <p:cNvPr id="43013" name="Rectangle 4"/>
          <p:cNvSpPr>
            <a:spLocks noGrp="1" noChangeArrowheads="1"/>
          </p:cNvSpPr>
          <p:nvPr>
            <p:ph idx="1"/>
          </p:nvPr>
        </p:nvSpPr>
        <p:spPr>
          <a:xfrm>
            <a:off x="1558925" y="1719263"/>
            <a:ext cx="8229600" cy="4411662"/>
          </a:xfrm>
        </p:spPr>
        <p:txBody>
          <a:bodyPr/>
          <a:lstStyle/>
          <a:p>
            <a:pPr eaLnBrk="1" hangingPunct="1"/>
            <a:r>
              <a:rPr lang="fr-FR" u="sng"/>
              <a:t>Méthode des poudres:</a:t>
            </a:r>
          </a:p>
          <a:p>
            <a:pPr lvl="2" eaLnBrk="1" hangingPunct="1"/>
            <a:r>
              <a:rPr lang="fr-FR"/>
              <a:t>R: rayon de la chambre de Debye –Scherrer</a:t>
            </a:r>
          </a:p>
          <a:p>
            <a:pPr lvl="2" eaLnBrk="1" hangingPunct="1"/>
            <a:r>
              <a:rPr lang="fr-FR"/>
              <a:t>W=</a:t>
            </a:r>
            <a:r>
              <a:rPr lang="fr-FR" sz="2800">
                <a:latin typeface="Symbol" pitchFamily="18" charset="2"/>
              </a:rPr>
              <a:t>p</a:t>
            </a:r>
            <a:r>
              <a:rPr lang="fr-FR"/>
              <a:t>R : demi périmètre de la chambre</a:t>
            </a:r>
          </a:p>
        </p:txBody>
      </p:sp>
      <p:sp>
        <p:nvSpPr>
          <p:cNvPr id="43011" name="Espace réservé du numéro de diapositive 5"/>
          <p:cNvSpPr>
            <a:spLocks noGrp="1"/>
          </p:cNvSpPr>
          <p:nvPr>
            <p:ph type="sldNum" sz="quarter" idx="12"/>
          </p:nvPr>
        </p:nvSpPr>
        <p:spPr>
          <a:noFill/>
        </p:spPr>
        <p:txBody>
          <a:bodyPr/>
          <a:lstStyle/>
          <a:p>
            <a:fld id="{233F41CE-D512-4BCD-81BA-5778F56B0B36}" type="slidenum">
              <a:rPr lang="fr-FR" altLang="en-US"/>
              <a:pPr/>
              <a:t>77</a:t>
            </a:fld>
            <a:endParaRPr lang="fr-FR" altLang="en-US"/>
          </a:p>
        </p:txBody>
      </p:sp>
      <p:pic>
        <p:nvPicPr>
          <p:cNvPr id="43014" name="Picture 13" descr="powderstatic3"/>
          <p:cNvPicPr>
            <a:picLocks noChangeAspect="1" noChangeArrowheads="1"/>
          </p:cNvPicPr>
          <p:nvPr/>
        </p:nvPicPr>
        <p:blipFill>
          <a:blip r:embed="rId3" cstate="print"/>
          <a:srcRect/>
          <a:stretch>
            <a:fillRect/>
          </a:stretch>
        </p:blipFill>
        <p:spPr bwMode="auto">
          <a:xfrm>
            <a:off x="1774826" y="3357563"/>
            <a:ext cx="3667125" cy="2457450"/>
          </a:xfrm>
          <a:prstGeom prst="rect">
            <a:avLst/>
          </a:prstGeom>
          <a:noFill/>
          <a:ln w="9525">
            <a:noFill/>
            <a:miter lim="800000"/>
            <a:headEnd/>
            <a:tailEnd/>
          </a:ln>
        </p:spPr>
      </p:pic>
      <p:sp>
        <p:nvSpPr>
          <p:cNvPr id="43015" name="Line 14"/>
          <p:cNvSpPr>
            <a:spLocks noChangeShapeType="1"/>
          </p:cNvSpPr>
          <p:nvPr/>
        </p:nvSpPr>
        <p:spPr bwMode="auto">
          <a:xfrm flipV="1">
            <a:off x="8126413" y="3846514"/>
            <a:ext cx="317500" cy="187325"/>
          </a:xfrm>
          <a:prstGeom prst="line">
            <a:avLst/>
          </a:prstGeom>
          <a:noFill/>
          <a:ln w="28575">
            <a:solidFill>
              <a:srgbClr val="FF0000"/>
            </a:solidFill>
            <a:round/>
            <a:headEnd/>
            <a:tailEnd/>
          </a:ln>
        </p:spPr>
        <p:txBody>
          <a:bodyPr/>
          <a:lstStyle/>
          <a:p>
            <a:endParaRPr lang="fr-FR"/>
          </a:p>
        </p:txBody>
      </p:sp>
      <p:graphicFrame>
        <p:nvGraphicFramePr>
          <p:cNvPr id="43010" name="Object 15"/>
          <p:cNvGraphicFramePr>
            <a:graphicFrameLocks noChangeAspect="1"/>
          </p:cNvGraphicFramePr>
          <p:nvPr/>
        </p:nvGraphicFramePr>
        <p:xfrm>
          <a:off x="7046914" y="5589589"/>
          <a:ext cx="1876425" cy="650875"/>
        </p:xfrm>
        <a:graphic>
          <a:graphicData uri="http://schemas.openxmlformats.org/presentationml/2006/ole">
            <mc:AlternateContent xmlns:mc="http://schemas.openxmlformats.org/markup-compatibility/2006">
              <mc:Choice xmlns:v="urn:schemas-microsoft-com:vml" Requires="v">
                <p:oleObj name="Equation" r:id="rId4" imgW="622080" imgH="215640" progId="Equation.3">
                  <p:embed/>
                </p:oleObj>
              </mc:Choice>
              <mc:Fallback>
                <p:oleObj name="Equation" r:id="rId4" imgW="622080" imgH="215640" progId="Equation.3">
                  <p:embed/>
                  <p:pic>
                    <p:nvPicPr>
                      <p:cNvPr id="4301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914" y="5589589"/>
                        <a:ext cx="1876425"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24" name="Text Box 16"/>
          <p:cNvSpPr txBox="1">
            <a:spLocks noChangeArrowheads="1"/>
          </p:cNvSpPr>
          <p:nvPr/>
        </p:nvSpPr>
        <p:spPr bwMode="auto">
          <a:xfrm>
            <a:off x="3124200" y="6253163"/>
            <a:ext cx="59880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La mesure de S</a:t>
            </a:r>
            <a:r>
              <a:rPr lang="fr-FR" i="1" baseline="-25000">
                <a:solidFill>
                  <a:srgbClr val="FF0000"/>
                </a:solidFill>
                <a:effectLst>
                  <a:outerShdw blurRad="38100" dist="38100" dir="2700000" algn="tl">
                    <a:srgbClr val="C0C0C0"/>
                  </a:outerShdw>
                </a:effectLst>
              </a:rPr>
              <a:t>1</a:t>
            </a:r>
            <a:r>
              <a:rPr lang="fr-FR" i="1">
                <a:solidFill>
                  <a:srgbClr val="FF0000"/>
                </a:solidFill>
                <a:effectLst>
                  <a:outerShdw blurRad="38100" dist="38100" dir="2700000" algn="tl">
                    <a:srgbClr val="C0C0C0"/>
                  </a:outerShdw>
                </a:effectLst>
              </a:rPr>
              <a:t> permet d’en déduire </a:t>
            </a:r>
            <a:r>
              <a:rPr lang="fr-FR" i="1">
                <a:solidFill>
                  <a:srgbClr val="FF0000"/>
                </a:solidFill>
                <a:effectLst>
                  <a:outerShdw blurRad="38100" dist="38100" dir="2700000" algn="tl">
                    <a:srgbClr val="C0C0C0"/>
                  </a:outerShdw>
                </a:effectLst>
                <a:latin typeface="Symbol" pitchFamily="18" charset="2"/>
              </a:rPr>
              <a:t>q, </a:t>
            </a:r>
            <a:r>
              <a:rPr lang="fr-FR" i="1">
                <a:solidFill>
                  <a:srgbClr val="FF0000"/>
                </a:solidFill>
                <a:effectLst>
                  <a:outerShdw blurRad="38100" dist="38100" dir="2700000" algn="tl">
                    <a:srgbClr val="C0C0C0"/>
                  </a:outerShdw>
                </a:effectLst>
              </a:rPr>
              <a:t>l’angle de Bragg </a:t>
            </a:r>
          </a:p>
        </p:txBody>
      </p:sp>
      <p:grpSp>
        <p:nvGrpSpPr>
          <p:cNvPr id="43017" name="Group 22"/>
          <p:cNvGrpSpPr>
            <a:grpSpLocks/>
          </p:cNvGrpSpPr>
          <p:nvPr/>
        </p:nvGrpSpPr>
        <p:grpSpPr bwMode="auto">
          <a:xfrm>
            <a:off x="6145213" y="2913063"/>
            <a:ext cx="4127500" cy="2660650"/>
            <a:chOff x="2911" y="1835"/>
            <a:chExt cx="2600" cy="1676"/>
          </a:xfrm>
        </p:grpSpPr>
        <p:pic>
          <p:nvPicPr>
            <p:cNvPr id="43018" name="Picture 12" descr="powder_index"/>
            <p:cNvPicPr>
              <a:picLocks noChangeAspect="1" noChangeArrowheads="1"/>
            </p:cNvPicPr>
            <p:nvPr/>
          </p:nvPicPr>
          <p:blipFill>
            <a:blip r:embed="rId6" cstate="print"/>
            <a:srcRect/>
            <a:stretch>
              <a:fillRect/>
            </a:stretch>
          </p:blipFill>
          <p:spPr bwMode="auto">
            <a:xfrm>
              <a:off x="2911" y="1835"/>
              <a:ext cx="2600" cy="1676"/>
            </a:xfrm>
            <a:prstGeom prst="rect">
              <a:avLst/>
            </a:prstGeom>
            <a:noFill/>
            <a:ln w="9525">
              <a:noFill/>
              <a:miter lim="800000"/>
              <a:headEnd/>
              <a:tailEnd/>
            </a:ln>
          </p:spPr>
        </p:pic>
        <p:sp>
          <p:nvSpPr>
            <p:cNvPr id="43019" name="Text Box 20"/>
            <p:cNvSpPr txBox="1">
              <a:spLocks noChangeArrowheads="1"/>
            </p:cNvSpPr>
            <p:nvPr/>
          </p:nvSpPr>
          <p:spPr bwMode="auto">
            <a:xfrm>
              <a:off x="4494" y="2342"/>
              <a:ext cx="160" cy="154"/>
            </a:xfrm>
            <a:prstGeom prst="rect">
              <a:avLst/>
            </a:prstGeom>
            <a:noFill/>
            <a:ln w="9525">
              <a:noFill/>
              <a:miter lim="800000"/>
              <a:headEnd/>
              <a:tailEnd/>
            </a:ln>
          </p:spPr>
          <p:txBody>
            <a:bodyPr wrap="none">
              <a:spAutoFit/>
            </a:bodyPr>
            <a:lstStyle/>
            <a:p>
              <a:r>
                <a:rPr lang="fr-FR" sz="1000" b="1">
                  <a:solidFill>
                    <a:schemeClr val="hlink"/>
                  </a:solidFill>
                </a:rPr>
                <a:t>1</a:t>
              </a: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ChangeArrowheads="1"/>
          </p:cNvSpPr>
          <p:nvPr>
            <p:ph type="title"/>
          </p:nvPr>
        </p:nvSpPr>
        <p:spPr/>
        <p:txBody>
          <a:bodyPr>
            <a:normAutofit/>
          </a:bodyPr>
          <a:lstStyle/>
          <a:p>
            <a:pPr eaLnBrk="1" hangingPunct="1"/>
            <a:r>
              <a:rPr lang="fr-FR"/>
              <a:t>Les méthodes expérimentales de diffraction</a:t>
            </a:r>
          </a:p>
        </p:txBody>
      </p:sp>
      <p:sp>
        <p:nvSpPr>
          <p:cNvPr id="249860" name="Rectangle 3"/>
          <p:cNvSpPr>
            <a:spLocks noGrp="1" noChangeArrowheads="1"/>
          </p:cNvSpPr>
          <p:nvPr>
            <p:ph idx="1"/>
          </p:nvPr>
        </p:nvSpPr>
        <p:spPr>
          <a:xfrm>
            <a:off x="1558925" y="1719263"/>
            <a:ext cx="8229600" cy="4411662"/>
          </a:xfrm>
        </p:spPr>
        <p:txBody>
          <a:bodyPr/>
          <a:lstStyle/>
          <a:p>
            <a:pPr eaLnBrk="1" hangingPunct="1"/>
            <a:r>
              <a:rPr lang="fr-FR" u="sng"/>
              <a:t>Méthode des poudres:</a:t>
            </a:r>
          </a:p>
        </p:txBody>
      </p:sp>
      <p:sp>
        <p:nvSpPr>
          <p:cNvPr id="249858" name="Espace réservé du numéro de diapositive 5"/>
          <p:cNvSpPr>
            <a:spLocks noGrp="1"/>
          </p:cNvSpPr>
          <p:nvPr>
            <p:ph type="sldNum" sz="quarter" idx="12"/>
          </p:nvPr>
        </p:nvSpPr>
        <p:spPr>
          <a:noFill/>
        </p:spPr>
        <p:txBody>
          <a:bodyPr/>
          <a:lstStyle/>
          <a:p>
            <a:fld id="{C42EE65A-E84E-4FA1-9280-954EFEC644A2}" type="slidenum">
              <a:rPr lang="fr-FR" altLang="en-US"/>
              <a:pPr/>
              <a:t>78</a:t>
            </a:fld>
            <a:endParaRPr lang="fr-FR" altLang="en-US"/>
          </a:p>
        </p:txBody>
      </p:sp>
      <p:grpSp>
        <p:nvGrpSpPr>
          <p:cNvPr id="249861" name="Group 64"/>
          <p:cNvGrpSpPr>
            <a:grpSpLocks/>
          </p:cNvGrpSpPr>
          <p:nvPr/>
        </p:nvGrpSpPr>
        <p:grpSpPr bwMode="auto">
          <a:xfrm>
            <a:off x="7512050" y="2944813"/>
            <a:ext cx="3048000" cy="3021012"/>
            <a:chOff x="3787" y="1855"/>
            <a:chExt cx="1920" cy="1903"/>
          </a:xfrm>
        </p:grpSpPr>
        <p:grpSp>
          <p:nvGrpSpPr>
            <p:cNvPr id="249900" name="Group 61"/>
            <p:cNvGrpSpPr>
              <a:grpSpLocks/>
            </p:cNvGrpSpPr>
            <p:nvPr/>
          </p:nvGrpSpPr>
          <p:grpSpPr bwMode="auto">
            <a:xfrm>
              <a:off x="3787" y="2296"/>
              <a:ext cx="1846" cy="1462"/>
              <a:chOff x="3787" y="2296"/>
              <a:chExt cx="1846" cy="1462"/>
            </a:xfrm>
          </p:grpSpPr>
          <p:sp>
            <p:nvSpPr>
              <p:cNvPr id="249903" name="Arc 60"/>
              <p:cNvSpPr>
                <a:spLocks/>
              </p:cNvSpPr>
              <p:nvPr/>
            </p:nvSpPr>
            <p:spPr bwMode="auto">
              <a:xfrm rot="-206017">
                <a:off x="4894" y="2296"/>
                <a:ext cx="454" cy="499"/>
              </a:xfrm>
              <a:custGeom>
                <a:avLst/>
                <a:gdLst>
                  <a:gd name="T0" fmla="*/ 0 w 21600"/>
                  <a:gd name="T1" fmla="*/ 0 h 21600"/>
                  <a:gd name="T2" fmla="*/ 454 w 21600"/>
                  <a:gd name="T3" fmla="*/ 499 h 21600"/>
                  <a:gd name="T4" fmla="*/ 0 w 21600"/>
                  <a:gd name="T5" fmla="*/ 4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type="triangle" w="med" len="med"/>
                <a:tailEnd type="triangle" w="med" len="med"/>
              </a:ln>
            </p:spPr>
            <p:txBody>
              <a:bodyPr wrap="none" anchor="ctr"/>
              <a:lstStyle/>
              <a:p>
                <a:endParaRPr lang="fr-FR"/>
              </a:p>
            </p:txBody>
          </p:sp>
          <p:pic>
            <p:nvPicPr>
              <p:cNvPr id="249904" name="Picture 55" descr="powder_index"/>
              <p:cNvPicPr>
                <a:picLocks noChangeAspect="1" noChangeArrowheads="1"/>
              </p:cNvPicPr>
              <p:nvPr/>
            </p:nvPicPr>
            <p:blipFill>
              <a:blip r:embed="rId3" cstate="print"/>
              <a:srcRect/>
              <a:stretch>
                <a:fillRect/>
              </a:stretch>
            </p:blipFill>
            <p:spPr bwMode="auto">
              <a:xfrm>
                <a:off x="3787" y="2568"/>
                <a:ext cx="1846" cy="1190"/>
              </a:xfrm>
              <a:prstGeom prst="rect">
                <a:avLst/>
              </a:prstGeom>
              <a:noFill/>
              <a:ln w="9525">
                <a:noFill/>
                <a:miter lim="800000"/>
                <a:headEnd/>
                <a:tailEnd/>
              </a:ln>
            </p:spPr>
          </p:pic>
          <p:grpSp>
            <p:nvGrpSpPr>
              <p:cNvPr id="249905" name="Group 59"/>
              <p:cNvGrpSpPr>
                <a:grpSpLocks/>
              </p:cNvGrpSpPr>
              <p:nvPr/>
            </p:nvGrpSpPr>
            <p:grpSpPr bwMode="auto">
              <a:xfrm rot="2369377">
                <a:off x="5103" y="2341"/>
                <a:ext cx="182" cy="317"/>
                <a:chOff x="4558" y="1525"/>
                <a:chExt cx="182" cy="317"/>
              </a:xfrm>
            </p:grpSpPr>
            <p:sp>
              <p:nvSpPr>
                <p:cNvPr id="249906" name="Rectangle 57"/>
                <p:cNvSpPr>
                  <a:spLocks noChangeArrowheads="1"/>
                </p:cNvSpPr>
                <p:nvPr/>
              </p:nvSpPr>
              <p:spPr bwMode="auto">
                <a:xfrm>
                  <a:off x="4558" y="1525"/>
                  <a:ext cx="182" cy="227"/>
                </a:xfrm>
                <a:prstGeom prst="rect">
                  <a:avLst/>
                </a:prstGeom>
                <a:solidFill>
                  <a:schemeClr val="folHlink"/>
                </a:solidFill>
                <a:ln w="9525">
                  <a:solidFill>
                    <a:schemeClr val="tx1"/>
                  </a:solidFill>
                  <a:miter lim="800000"/>
                  <a:headEnd/>
                  <a:tailEnd/>
                </a:ln>
              </p:spPr>
              <p:txBody>
                <a:bodyPr wrap="none" anchor="ctr"/>
                <a:lstStyle/>
                <a:p>
                  <a:endParaRPr lang="fr-FR"/>
                </a:p>
              </p:txBody>
            </p:sp>
            <p:sp>
              <p:nvSpPr>
                <p:cNvPr id="249907" name="Rectangle 58"/>
                <p:cNvSpPr>
                  <a:spLocks noChangeArrowheads="1"/>
                </p:cNvSpPr>
                <p:nvPr/>
              </p:nvSpPr>
              <p:spPr bwMode="auto">
                <a:xfrm>
                  <a:off x="4622" y="1752"/>
                  <a:ext cx="45" cy="90"/>
                </a:xfrm>
                <a:prstGeom prst="rect">
                  <a:avLst/>
                </a:prstGeom>
                <a:solidFill>
                  <a:schemeClr val="hlink"/>
                </a:solidFill>
                <a:ln w="9525">
                  <a:solidFill>
                    <a:schemeClr val="tx1"/>
                  </a:solidFill>
                  <a:miter lim="800000"/>
                  <a:headEnd/>
                  <a:tailEnd/>
                </a:ln>
              </p:spPr>
              <p:txBody>
                <a:bodyPr wrap="none" anchor="ctr"/>
                <a:lstStyle/>
                <a:p>
                  <a:endParaRPr lang="fr-FR"/>
                </a:p>
              </p:txBody>
            </p:sp>
          </p:grpSp>
        </p:grpSp>
        <p:sp>
          <p:nvSpPr>
            <p:cNvPr id="146494" name="Text Box 62"/>
            <p:cNvSpPr txBox="1">
              <a:spLocks noChangeArrowheads="1"/>
            </p:cNvSpPr>
            <p:nvPr/>
          </p:nvSpPr>
          <p:spPr bwMode="auto">
            <a:xfrm>
              <a:off x="4727" y="1855"/>
              <a:ext cx="980"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Détecteur RX</a:t>
              </a:r>
            </a:p>
          </p:txBody>
        </p:sp>
        <p:sp>
          <p:nvSpPr>
            <p:cNvPr id="249902" name="Line 63"/>
            <p:cNvSpPr>
              <a:spLocks noChangeShapeType="1"/>
            </p:cNvSpPr>
            <p:nvPr/>
          </p:nvSpPr>
          <p:spPr bwMode="auto">
            <a:xfrm>
              <a:off x="5284" y="2115"/>
              <a:ext cx="0" cy="181"/>
            </a:xfrm>
            <a:prstGeom prst="line">
              <a:avLst/>
            </a:prstGeom>
            <a:noFill/>
            <a:ln w="9525">
              <a:solidFill>
                <a:schemeClr val="tx1"/>
              </a:solidFill>
              <a:round/>
              <a:headEnd/>
              <a:tailEnd type="triangle" w="med" len="med"/>
            </a:ln>
          </p:spPr>
          <p:txBody>
            <a:bodyPr/>
            <a:lstStyle/>
            <a:p>
              <a:endParaRPr lang="fr-FR"/>
            </a:p>
          </p:txBody>
        </p:sp>
      </p:grpSp>
      <p:grpSp>
        <p:nvGrpSpPr>
          <p:cNvPr id="249862" name="Group 67"/>
          <p:cNvGrpSpPr>
            <a:grpSpLocks/>
          </p:cNvGrpSpPr>
          <p:nvPr/>
        </p:nvGrpSpPr>
        <p:grpSpPr bwMode="auto">
          <a:xfrm>
            <a:off x="1847851" y="2711450"/>
            <a:ext cx="6480175" cy="3981450"/>
            <a:chOff x="204" y="1708"/>
            <a:chExt cx="4082" cy="2508"/>
          </a:xfrm>
        </p:grpSpPr>
        <p:sp>
          <p:nvSpPr>
            <p:cNvPr id="249863" name="Rectangle 54"/>
            <p:cNvSpPr>
              <a:spLocks noChangeArrowheads="1"/>
            </p:cNvSpPr>
            <p:nvPr/>
          </p:nvSpPr>
          <p:spPr bwMode="auto">
            <a:xfrm>
              <a:off x="2853" y="3756"/>
              <a:ext cx="44" cy="173"/>
            </a:xfrm>
            <a:prstGeom prst="rect">
              <a:avLst/>
            </a:prstGeom>
            <a:solidFill>
              <a:schemeClr val="folHlink"/>
            </a:solidFill>
            <a:ln w="9525">
              <a:solidFill>
                <a:schemeClr val="tx1"/>
              </a:solidFill>
              <a:miter lim="800000"/>
              <a:headEnd/>
              <a:tailEnd/>
            </a:ln>
          </p:spPr>
          <p:txBody>
            <a:bodyPr wrap="none" anchor="ctr"/>
            <a:lstStyle/>
            <a:p>
              <a:endParaRPr lang="fr-FR"/>
            </a:p>
          </p:txBody>
        </p:sp>
        <p:grpSp>
          <p:nvGrpSpPr>
            <p:cNvPr id="249864" name="Group 66"/>
            <p:cNvGrpSpPr>
              <a:grpSpLocks/>
            </p:cNvGrpSpPr>
            <p:nvPr/>
          </p:nvGrpSpPr>
          <p:grpSpPr bwMode="auto">
            <a:xfrm>
              <a:off x="1564" y="3783"/>
              <a:ext cx="1652" cy="146"/>
              <a:chOff x="1564" y="3783"/>
              <a:chExt cx="1652" cy="146"/>
            </a:xfrm>
          </p:grpSpPr>
          <p:sp>
            <p:nvSpPr>
              <p:cNvPr id="249892" name="Rectangle 30"/>
              <p:cNvSpPr>
                <a:spLocks noChangeArrowheads="1"/>
              </p:cNvSpPr>
              <p:nvPr/>
            </p:nvSpPr>
            <p:spPr bwMode="auto">
              <a:xfrm>
                <a:off x="1564" y="3830"/>
                <a:ext cx="46" cy="99"/>
              </a:xfrm>
              <a:prstGeom prst="rect">
                <a:avLst/>
              </a:prstGeom>
              <a:solidFill>
                <a:schemeClr val="folHlink"/>
              </a:solidFill>
              <a:ln w="9525">
                <a:noFill/>
                <a:miter lim="800000"/>
                <a:headEnd/>
                <a:tailEnd/>
              </a:ln>
            </p:spPr>
            <p:txBody>
              <a:bodyPr wrap="none" anchor="ctr"/>
              <a:lstStyle/>
              <a:p>
                <a:endParaRPr lang="fr-FR"/>
              </a:p>
            </p:txBody>
          </p:sp>
          <p:sp>
            <p:nvSpPr>
              <p:cNvPr id="249893" name="Rectangle 33"/>
              <p:cNvSpPr>
                <a:spLocks noChangeArrowheads="1"/>
              </p:cNvSpPr>
              <p:nvPr/>
            </p:nvSpPr>
            <p:spPr bwMode="auto">
              <a:xfrm>
                <a:off x="1909" y="3783"/>
                <a:ext cx="46" cy="136"/>
              </a:xfrm>
              <a:prstGeom prst="rect">
                <a:avLst/>
              </a:prstGeom>
              <a:solidFill>
                <a:schemeClr val="folHlink"/>
              </a:solidFill>
              <a:ln w="9525">
                <a:noFill/>
                <a:miter lim="800000"/>
                <a:headEnd/>
                <a:tailEnd/>
              </a:ln>
            </p:spPr>
            <p:txBody>
              <a:bodyPr wrap="none" anchor="ctr"/>
              <a:lstStyle/>
              <a:p>
                <a:endParaRPr lang="fr-FR"/>
              </a:p>
            </p:txBody>
          </p:sp>
          <p:sp>
            <p:nvSpPr>
              <p:cNvPr id="249894" name="Rectangle 36"/>
              <p:cNvSpPr>
                <a:spLocks noChangeArrowheads="1"/>
              </p:cNvSpPr>
              <p:nvPr/>
            </p:nvSpPr>
            <p:spPr bwMode="auto">
              <a:xfrm>
                <a:off x="1963" y="3783"/>
                <a:ext cx="46" cy="136"/>
              </a:xfrm>
              <a:prstGeom prst="rect">
                <a:avLst/>
              </a:prstGeom>
              <a:solidFill>
                <a:schemeClr val="folHlink"/>
              </a:solidFill>
              <a:ln w="9525">
                <a:noFill/>
                <a:miter lim="800000"/>
                <a:headEnd/>
                <a:tailEnd/>
              </a:ln>
            </p:spPr>
            <p:txBody>
              <a:bodyPr wrap="none" anchor="ctr"/>
              <a:lstStyle/>
              <a:p>
                <a:endParaRPr lang="fr-FR"/>
              </a:p>
            </p:txBody>
          </p:sp>
          <p:sp>
            <p:nvSpPr>
              <p:cNvPr id="249895" name="Rectangle 39"/>
              <p:cNvSpPr>
                <a:spLocks noChangeArrowheads="1"/>
              </p:cNvSpPr>
              <p:nvPr/>
            </p:nvSpPr>
            <p:spPr bwMode="auto">
              <a:xfrm>
                <a:off x="2245" y="3792"/>
                <a:ext cx="46" cy="136"/>
              </a:xfrm>
              <a:prstGeom prst="rect">
                <a:avLst/>
              </a:prstGeom>
              <a:solidFill>
                <a:schemeClr val="folHlink"/>
              </a:solidFill>
              <a:ln w="9525">
                <a:noFill/>
                <a:miter lim="800000"/>
                <a:headEnd/>
                <a:tailEnd/>
              </a:ln>
            </p:spPr>
            <p:txBody>
              <a:bodyPr wrap="none" anchor="ctr"/>
              <a:lstStyle/>
              <a:p>
                <a:endParaRPr lang="fr-FR"/>
              </a:p>
            </p:txBody>
          </p:sp>
          <p:sp>
            <p:nvSpPr>
              <p:cNvPr id="249896" name="Rectangle 42"/>
              <p:cNvSpPr>
                <a:spLocks noChangeArrowheads="1"/>
              </p:cNvSpPr>
              <p:nvPr/>
            </p:nvSpPr>
            <p:spPr bwMode="auto">
              <a:xfrm>
                <a:off x="2563" y="3792"/>
                <a:ext cx="46" cy="136"/>
              </a:xfrm>
              <a:prstGeom prst="rect">
                <a:avLst/>
              </a:prstGeom>
              <a:solidFill>
                <a:schemeClr val="folHlink"/>
              </a:solidFill>
              <a:ln w="9525">
                <a:noFill/>
                <a:miter lim="800000"/>
                <a:headEnd/>
                <a:tailEnd/>
              </a:ln>
            </p:spPr>
            <p:txBody>
              <a:bodyPr wrap="none" anchor="ctr"/>
              <a:lstStyle/>
              <a:p>
                <a:endParaRPr lang="fr-FR"/>
              </a:p>
            </p:txBody>
          </p:sp>
          <p:sp>
            <p:nvSpPr>
              <p:cNvPr id="249897" name="Rectangle 45"/>
              <p:cNvSpPr>
                <a:spLocks noChangeArrowheads="1"/>
              </p:cNvSpPr>
              <p:nvPr/>
            </p:nvSpPr>
            <p:spPr bwMode="auto">
              <a:xfrm>
                <a:off x="2390" y="3874"/>
                <a:ext cx="55" cy="46"/>
              </a:xfrm>
              <a:prstGeom prst="rect">
                <a:avLst/>
              </a:prstGeom>
              <a:solidFill>
                <a:schemeClr val="folHlink"/>
              </a:solidFill>
              <a:ln w="9525">
                <a:noFill/>
                <a:miter lim="800000"/>
                <a:headEnd/>
                <a:tailEnd/>
              </a:ln>
            </p:spPr>
            <p:txBody>
              <a:bodyPr wrap="none" anchor="ctr"/>
              <a:lstStyle/>
              <a:p>
                <a:endParaRPr lang="fr-FR"/>
              </a:p>
            </p:txBody>
          </p:sp>
          <p:sp>
            <p:nvSpPr>
              <p:cNvPr id="249898" name="Rectangle 48"/>
              <p:cNvSpPr>
                <a:spLocks noChangeArrowheads="1"/>
              </p:cNvSpPr>
              <p:nvPr/>
            </p:nvSpPr>
            <p:spPr bwMode="auto">
              <a:xfrm>
                <a:off x="3170" y="3783"/>
                <a:ext cx="46" cy="136"/>
              </a:xfrm>
              <a:prstGeom prst="rect">
                <a:avLst/>
              </a:prstGeom>
              <a:solidFill>
                <a:schemeClr val="folHlink"/>
              </a:solidFill>
              <a:ln w="9525">
                <a:noFill/>
                <a:miter lim="800000"/>
                <a:headEnd/>
                <a:tailEnd/>
              </a:ln>
            </p:spPr>
            <p:txBody>
              <a:bodyPr wrap="none" anchor="ctr"/>
              <a:lstStyle/>
              <a:p>
                <a:endParaRPr lang="fr-FR"/>
              </a:p>
            </p:txBody>
          </p:sp>
          <p:sp>
            <p:nvSpPr>
              <p:cNvPr id="249899" name="Rectangle 51"/>
              <p:cNvSpPr>
                <a:spLocks noChangeArrowheads="1"/>
              </p:cNvSpPr>
              <p:nvPr/>
            </p:nvSpPr>
            <p:spPr bwMode="auto">
              <a:xfrm>
                <a:off x="3079" y="3856"/>
                <a:ext cx="44" cy="73"/>
              </a:xfrm>
              <a:prstGeom prst="rect">
                <a:avLst/>
              </a:prstGeom>
              <a:solidFill>
                <a:schemeClr val="folHlink"/>
              </a:solidFill>
              <a:ln w="9525">
                <a:noFill/>
                <a:miter lim="800000"/>
                <a:headEnd/>
                <a:tailEnd/>
              </a:ln>
            </p:spPr>
            <p:txBody>
              <a:bodyPr wrap="none" anchor="ctr"/>
              <a:lstStyle/>
              <a:p>
                <a:endParaRPr lang="fr-FR"/>
              </a:p>
            </p:txBody>
          </p:sp>
        </p:grpSp>
        <p:sp>
          <p:nvSpPr>
            <p:cNvPr id="249865" name="Rectangle 26"/>
            <p:cNvSpPr>
              <a:spLocks noChangeArrowheads="1"/>
            </p:cNvSpPr>
            <p:nvPr/>
          </p:nvSpPr>
          <p:spPr bwMode="auto">
            <a:xfrm>
              <a:off x="1192" y="3783"/>
              <a:ext cx="46" cy="136"/>
            </a:xfrm>
            <a:prstGeom prst="rect">
              <a:avLst/>
            </a:prstGeom>
            <a:solidFill>
              <a:schemeClr val="folHlink"/>
            </a:solidFill>
            <a:ln w="9525">
              <a:noFill/>
              <a:miter lim="800000"/>
              <a:headEnd/>
              <a:tailEnd/>
            </a:ln>
          </p:spPr>
          <p:txBody>
            <a:bodyPr wrap="none" anchor="ctr"/>
            <a:lstStyle/>
            <a:p>
              <a:endParaRPr lang="fr-FR"/>
            </a:p>
          </p:txBody>
        </p:sp>
        <p:pic>
          <p:nvPicPr>
            <p:cNvPr id="249866" name="Picture 9" descr="powder_index2"/>
            <p:cNvPicPr>
              <a:picLocks noChangeAspect="1" noChangeArrowheads="1"/>
            </p:cNvPicPr>
            <p:nvPr/>
          </p:nvPicPr>
          <p:blipFill>
            <a:blip r:embed="rId3" cstate="print"/>
            <a:srcRect t="73070"/>
            <a:stretch>
              <a:fillRect/>
            </a:stretch>
          </p:blipFill>
          <p:spPr bwMode="auto">
            <a:xfrm>
              <a:off x="204" y="1708"/>
              <a:ext cx="4082" cy="708"/>
            </a:xfrm>
            <a:prstGeom prst="rect">
              <a:avLst/>
            </a:prstGeom>
            <a:noFill/>
            <a:ln w="9525">
              <a:noFill/>
              <a:miter lim="800000"/>
              <a:headEnd/>
              <a:tailEnd/>
            </a:ln>
          </p:spPr>
        </p:pic>
        <p:sp>
          <p:nvSpPr>
            <p:cNvPr id="249867" name="Line 10"/>
            <p:cNvSpPr>
              <a:spLocks noChangeShapeType="1"/>
            </p:cNvSpPr>
            <p:nvPr/>
          </p:nvSpPr>
          <p:spPr bwMode="auto">
            <a:xfrm>
              <a:off x="884" y="2251"/>
              <a:ext cx="0" cy="1769"/>
            </a:xfrm>
            <a:prstGeom prst="line">
              <a:avLst/>
            </a:prstGeom>
            <a:noFill/>
            <a:ln w="28575">
              <a:solidFill>
                <a:schemeClr val="tx1"/>
              </a:solidFill>
              <a:round/>
              <a:headEnd type="triangle" w="med" len="med"/>
              <a:tailEnd/>
            </a:ln>
          </p:spPr>
          <p:txBody>
            <a:bodyPr/>
            <a:lstStyle/>
            <a:p>
              <a:endParaRPr lang="fr-FR"/>
            </a:p>
          </p:txBody>
        </p:sp>
        <p:sp>
          <p:nvSpPr>
            <p:cNvPr id="249868" name="Line 11"/>
            <p:cNvSpPr>
              <a:spLocks noChangeShapeType="1"/>
            </p:cNvSpPr>
            <p:nvPr/>
          </p:nvSpPr>
          <p:spPr bwMode="auto">
            <a:xfrm>
              <a:off x="703" y="3929"/>
              <a:ext cx="3220" cy="0"/>
            </a:xfrm>
            <a:prstGeom prst="line">
              <a:avLst/>
            </a:prstGeom>
            <a:noFill/>
            <a:ln w="28575">
              <a:solidFill>
                <a:schemeClr val="tx1"/>
              </a:solidFill>
              <a:round/>
              <a:headEnd/>
              <a:tailEnd type="triangle" w="med" len="med"/>
            </a:ln>
          </p:spPr>
          <p:txBody>
            <a:bodyPr/>
            <a:lstStyle/>
            <a:p>
              <a:endParaRPr lang="fr-FR"/>
            </a:p>
          </p:txBody>
        </p:sp>
        <p:sp>
          <p:nvSpPr>
            <p:cNvPr id="249869" name="Line 13"/>
            <p:cNvSpPr>
              <a:spLocks noChangeShapeType="1"/>
            </p:cNvSpPr>
            <p:nvPr/>
          </p:nvSpPr>
          <p:spPr bwMode="auto">
            <a:xfrm>
              <a:off x="1220" y="1934"/>
              <a:ext cx="0" cy="2087"/>
            </a:xfrm>
            <a:prstGeom prst="line">
              <a:avLst/>
            </a:prstGeom>
            <a:noFill/>
            <a:ln w="9525">
              <a:solidFill>
                <a:schemeClr val="tx1"/>
              </a:solidFill>
              <a:prstDash val="lgDash"/>
              <a:round/>
              <a:headEnd/>
              <a:tailEnd/>
            </a:ln>
          </p:spPr>
          <p:txBody>
            <a:bodyPr/>
            <a:lstStyle/>
            <a:p>
              <a:endParaRPr lang="fr-FR"/>
            </a:p>
          </p:txBody>
        </p:sp>
        <p:sp>
          <p:nvSpPr>
            <p:cNvPr id="249870" name="Line 14"/>
            <p:cNvSpPr>
              <a:spLocks noChangeShapeType="1"/>
            </p:cNvSpPr>
            <p:nvPr/>
          </p:nvSpPr>
          <p:spPr bwMode="auto">
            <a:xfrm>
              <a:off x="1592" y="1915"/>
              <a:ext cx="0" cy="2087"/>
            </a:xfrm>
            <a:prstGeom prst="line">
              <a:avLst/>
            </a:prstGeom>
            <a:noFill/>
            <a:ln w="9525">
              <a:solidFill>
                <a:schemeClr val="tx1"/>
              </a:solidFill>
              <a:prstDash val="lgDash"/>
              <a:round/>
              <a:headEnd/>
              <a:tailEnd/>
            </a:ln>
          </p:spPr>
          <p:txBody>
            <a:bodyPr/>
            <a:lstStyle/>
            <a:p>
              <a:endParaRPr lang="fr-FR"/>
            </a:p>
          </p:txBody>
        </p:sp>
        <p:sp>
          <p:nvSpPr>
            <p:cNvPr id="249871" name="Line 15"/>
            <p:cNvSpPr>
              <a:spLocks noChangeShapeType="1"/>
            </p:cNvSpPr>
            <p:nvPr/>
          </p:nvSpPr>
          <p:spPr bwMode="auto">
            <a:xfrm>
              <a:off x="1982" y="1933"/>
              <a:ext cx="0" cy="2087"/>
            </a:xfrm>
            <a:prstGeom prst="line">
              <a:avLst/>
            </a:prstGeom>
            <a:noFill/>
            <a:ln w="9525">
              <a:solidFill>
                <a:schemeClr val="tx1"/>
              </a:solidFill>
              <a:prstDash val="lgDash"/>
              <a:round/>
              <a:headEnd/>
              <a:tailEnd/>
            </a:ln>
          </p:spPr>
          <p:txBody>
            <a:bodyPr/>
            <a:lstStyle/>
            <a:p>
              <a:endParaRPr lang="fr-FR"/>
            </a:p>
          </p:txBody>
        </p:sp>
        <p:sp>
          <p:nvSpPr>
            <p:cNvPr id="249872" name="Line 16"/>
            <p:cNvSpPr>
              <a:spLocks noChangeShapeType="1"/>
            </p:cNvSpPr>
            <p:nvPr/>
          </p:nvSpPr>
          <p:spPr bwMode="auto">
            <a:xfrm>
              <a:off x="1927" y="1933"/>
              <a:ext cx="0" cy="2087"/>
            </a:xfrm>
            <a:prstGeom prst="line">
              <a:avLst/>
            </a:prstGeom>
            <a:noFill/>
            <a:ln w="9525">
              <a:solidFill>
                <a:schemeClr val="tx1"/>
              </a:solidFill>
              <a:prstDash val="lgDash"/>
              <a:round/>
              <a:headEnd/>
              <a:tailEnd/>
            </a:ln>
          </p:spPr>
          <p:txBody>
            <a:bodyPr/>
            <a:lstStyle/>
            <a:p>
              <a:endParaRPr lang="fr-FR"/>
            </a:p>
          </p:txBody>
        </p:sp>
        <p:sp>
          <p:nvSpPr>
            <p:cNvPr id="249873" name="Line 17"/>
            <p:cNvSpPr>
              <a:spLocks noChangeShapeType="1"/>
            </p:cNvSpPr>
            <p:nvPr/>
          </p:nvSpPr>
          <p:spPr bwMode="auto">
            <a:xfrm>
              <a:off x="2417" y="1942"/>
              <a:ext cx="0" cy="2087"/>
            </a:xfrm>
            <a:prstGeom prst="line">
              <a:avLst/>
            </a:prstGeom>
            <a:noFill/>
            <a:ln w="9525">
              <a:solidFill>
                <a:schemeClr val="tx1"/>
              </a:solidFill>
              <a:prstDash val="lgDash"/>
              <a:round/>
              <a:headEnd/>
              <a:tailEnd/>
            </a:ln>
          </p:spPr>
          <p:txBody>
            <a:bodyPr/>
            <a:lstStyle/>
            <a:p>
              <a:endParaRPr lang="fr-FR"/>
            </a:p>
          </p:txBody>
        </p:sp>
        <p:sp>
          <p:nvSpPr>
            <p:cNvPr id="249874" name="Line 18"/>
            <p:cNvSpPr>
              <a:spLocks noChangeShapeType="1"/>
            </p:cNvSpPr>
            <p:nvPr/>
          </p:nvSpPr>
          <p:spPr bwMode="auto">
            <a:xfrm>
              <a:off x="2272" y="1933"/>
              <a:ext cx="0" cy="2087"/>
            </a:xfrm>
            <a:prstGeom prst="line">
              <a:avLst/>
            </a:prstGeom>
            <a:noFill/>
            <a:ln w="9525">
              <a:solidFill>
                <a:schemeClr val="tx1"/>
              </a:solidFill>
              <a:prstDash val="lgDash"/>
              <a:round/>
              <a:headEnd/>
              <a:tailEnd/>
            </a:ln>
          </p:spPr>
          <p:txBody>
            <a:bodyPr/>
            <a:lstStyle/>
            <a:p>
              <a:endParaRPr lang="fr-FR"/>
            </a:p>
          </p:txBody>
        </p:sp>
        <p:sp>
          <p:nvSpPr>
            <p:cNvPr id="249875" name="Line 19"/>
            <p:cNvSpPr>
              <a:spLocks noChangeShapeType="1"/>
            </p:cNvSpPr>
            <p:nvPr/>
          </p:nvSpPr>
          <p:spPr bwMode="auto">
            <a:xfrm>
              <a:off x="2581" y="1925"/>
              <a:ext cx="0" cy="2087"/>
            </a:xfrm>
            <a:prstGeom prst="line">
              <a:avLst/>
            </a:prstGeom>
            <a:noFill/>
            <a:ln w="9525">
              <a:solidFill>
                <a:schemeClr val="tx1"/>
              </a:solidFill>
              <a:prstDash val="lgDash"/>
              <a:round/>
              <a:headEnd/>
              <a:tailEnd/>
            </a:ln>
          </p:spPr>
          <p:txBody>
            <a:bodyPr/>
            <a:lstStyle/>
            <a:p>
              <a:endParaRPr lang="fr-FR"/>
            </a:p>
          </p:txBody>
        </p:sp>
        <p:sp>
          <p:nvSpPr>
            <p:cNvPr id="249876" name="Line 20"/>
            <p:cNvSpPr>
              <a:spLocks noChangeShapeType="1"/>
            </p:cNvSpPr>
            <p:nvPr/>
          </p:nvSpPr>
          <p:spPr bwMode="auto">
            <a:xfrm>
              <a:off x="2871" y="1933"/>
              <a:ext cx="0" cy="2087"/>
            </a:xfrm>
            <a:prstGeom prst="line">
              <a:avLst/>
            </a:prstGeom>
            <a:noFill/>
            <a:ln w="9525">
              <a:solidFill>
                <a:schemeClr val="tx1"/>
              </a:solidFill>
              <a:prstDash val="lgDash"/>
              <a:round/>
              <a:headEnd/>
              <a:tailEnd/>
            </a:ln>
          </p:spPr>
          <p:txBody>
            <a:bodyPr/>
            <a:lstStyle/>
            <a:p>
              <a:endParaRPr lang="fr-FR"/>
            </a:p>
          </p:txBody>
        </p:sp>
        <p:sp>
          <p:nvSpPr>
            <p:cNvPr id="249877" name="Line 21"/>
            <p:cNvSpPr>
              <a:spLocks noChangeShapeType="1"/>
            </p:cNvSpPr>
            <p:nvPr/>
          </p:nvSpPr>
          <p:spPr bwMode="auto">
            <a:xfrm>
              <a:off x="3098" y="1942"/>
              <a:ext cx="0" cy="2087"/>
            </a:xfrm>
            <a:prstGeom prst="line">
              <a:avLst/>
            </a:prstGeom>
            <a:noFill/>
            <a:ln w="9525">
              <a:solidFill>
                <a:schemeClr val="tx1"/>
              </a:solidFill>
              <a:prstDash val="lgDash"/>
              <a:round/>
              <a:headEnd/>
              <a:tailEnd/>
            </a:ln>
          </p:spPr>
          <p:txBody>
            <a:bodyPr/>
            <a:lstStyle/>
            <a:p>
              <a:endParaRPr lang="fr-FR"/>
            </a:p>
          </p:txBody>
        </p:sp>
        <p:sp>
          <p:nvSpPr>
            <p:cNvPr id="249878" name="Line 22"/>
            <p:cNvSpPr>
              <a:spLocks noChangeShapeType="1"/>
            </p:cNvSpPr>
            <p:nvPr/>
          </p:nvSpPr>
          <p:spPr bwMode="auto">
            <a:xfrm>
              <a:off x="3189" y="1933"/>
              <a:ext cx="0" cy="2087"/>
            </a:xfrm>
            <a:prstGeom prst="line">
              <a:avLst/>
            </a:prstGeom>
            <a:noFill/>
            <a:ln w="9525">
              <a:solidFill>
                <a:schemeClr val="tx1"/>
              </a:solidFill>
              <a:prstDash val="lgDash"/>
              <a:round/>
              <a:headEnd/>
              <a:tailEnd/>
            </a:ln>
          </p:spPr>
          <p:txBody>
            <a:bodyPr/>
            <a:lstStyle/>
            <a:p>
              <a:endParaRPr lang="fr-FR"/>
            </a:p>
          </p:txBody>
        </p:sp>
        <p:sp>
          <p:nvSpPr>
            <p:cNvPr id="249879" name="Text Box 23"/>
            <p:cNvSpPr txBox="1">
              <a:spLocks noChangeArrowheads="1"/>
            </p:cNvSpPr>
            <p:nvPr/>
          </p:nvSpPr>
          <p:spPr bwMode="auto">
            <a:xfrm rot="-5400000">
              <a:off x="193" y="3033"/>
              <a:ext cx="980" cy="231"/>
            </a:xfrm>
            <a:prstGeom prst="rect">
              <a:avLst/>
            </a:prstGeom>
            <a:noFill/>
            <a:ln w="9525">
              <a:noFill/>
              <a:miter lim="800000"/>
              <a:headEnd/>
              <a:tailEnd/>
            </a:ln>
          </p:spPr>
          <p:txBody>
            <a:bodyPr wrap="none">
              <a:spAutoFit/>
            </a:bodyPr>
            <a:lstStyle/>
            <a:p>
              <a:r>
                <a:rPr lang="fr-FR"/>
                <a:t>Intensité (c/s)</a:t>
              </a:r>
            </a:p>
          </p:txBody>
        </p:sp>
        <p:sp>
          <p:nvSpPr>
            <p:cNvPr id="249880" name="Text Box 24"/>
            <p:cNvSpPr txBox="1">
              <a:spLocks noChangeArrowheads="1"/>
            </p:cNvSpPr>
            <p:nvPr/>
          </p:nvSpPr>
          <p:spPr bwMode="auto">
            <a:xfrm>
              <a:off x="3593" y="3985"/>
              <a:ext cx="263" cy="231"/>
            </a:xfrm>
            <a:prstGeom prst="rect">
              <a:avLst/>
            </a:prstGeom>
            <a:noFill/>
            <a:ln w="9525">
              <a:noFill/>
              <a:miter lim="800000"/>
              <a:headEnd/>
              <a:tailEnd/>
            </a:ln>
          </p:spPr>
          <p:txBody>
            <a:bodyPr wrap="none">
              <a:spAutoFit/>
            </a:bodyPr>
            <a:lstStyle/>
            <a:p>
              <a:r>
                <a:rPr lang="fr-FR">
                  <a:latin typeface="Symbol" pitchFamily="18" charset="2"/>
                </a:rPr>
                <a:t>2q</a:t>
              </a:r>
            </a:p>
          </p:txBody>
        </p:sp>
        <p:sp>
          <p:nvSpPr>
            <p:cNvPr id="249881" name="AutoShape 25"/>
            <p:cNvSpPr>
              <a:spLocks noChangeArrowheads="1"/>
            </p:cNvSpPr>
            <p:nvPr/>
          </p:nvSpPr>
          <p:spPr bwMode="auto">
            <a:xfrm rot="5400000">
              <a:off x="625" y="3307"/>
              <a:ext cx="1180"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2" name="AutoShape 29"/>
            <p:cNvSpPr>
              <a:spLocks noChangeArrowheads="1"/>
            </p:cNvSpPr>
            <p:nvPr/>
          </p:nvSpPr>
          <p:spPr bwMode="auto">
            <a:xfrm rot="5400000">
              <a:off x="1155" y="3476"/>
              <a:ext cx="863"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3" name="AutoShape 32"/>
            <p:cNvSpPr>
              <a:spLocks noChangeArrowheads="1"/>
            </p:cNvSpPr>
            <p:nvPr/>
          </p:nvSpPr>
          <p:spPr bwMode="auto">
            <a:xfrm rot="5400000">
              <a:off x="1342" y="3307"/>
              <a:ext cx="1180"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4" name="AutoShape 35"/>
            <p:cNvSpPr>
              <a:spLocks noChangeArrowheads="1"/>
            </p:cNvSpPr>
            <p:nvPr/>
          </p:nvSpPr>
          <p:spPr bwMode="auto">
            <a:xfrm rot="5400000">
              <a:off x="1396" y="3307"/>
              <a:ext cx="1180"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5" name="AutoShape 38"/>
            <p:cNvSpPr>
              <a:spLocks noChangeArrowheads="1"/>
            </p:cNvSpPr>
            <p:nvPr/>
          </p:nvSpPr>
          <p:spPr bwMode="auto">
            <a:xfrm rot="5400000">
              <a:off x="1678" y="3316"/>
              <a:ext cx="1180"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6" name="AutoShape 41"/>
            <p:cNvSpPr>
              <a:spLocks noChangeArrowheads="1"/>
            </p:cNvSpPr>
            <p:nvPr/>
          </p:nvSpPr>
          <p:spPr bwMode="auto">
            <a:xfrm rot="5400000">
              <a:off x="1996" y="3316"/>
              <a:ext cx="1180"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7" name="AutoShape 44"/>
            <p:cNvSpPr>
              <a:spLocks noChangeArrowheads="1"/>
            </p:cNvSpPr>
            <p:nvPr/>
          </p:nvSpPr>
          <p:spPr bwMode="auto">
            <a:xfrm rot="5400000">
              <a:off x="2217" y="3694"/>
              <a:ext cx="399" cy="54"/>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8" name="AutoShape 47"/>
            <p:cNvSpPr>
              <a:spLocks noChangeArrowheads="1"/>
            </p:cNvSpPr>
            <p:nvPr/>
          </p:nvSpPr>
          <p:spPr bwMode="auto">
            <a:xfrm rot="5400000">
              <a:off x="2603" y="3307"/>
              <a:ext cx="1180" cy="45"/>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89" name="AutoShape 50"/>
            <p:cNvSpPr>
              <a:spLocks noChangeArrowheads="1"/>
            </p:cNvSpPr>
            <p:nvPr/>
          </p:nvSpPr>
          <p:spPr bwMode="auto">
            <a:xfrm rot="5400000">
              <a:off x="2783" y="3590"/>
              <a:ext cx="636" cy="43"/>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90" name="AutoShape 53"/>
            <p:cNvSpPr>
              <a:spLocks noChangeArrowheads="1"/>
            </p:cNvSpPr>
            <p:nvPr/>
          </p:nvSpPr>
          <p:spPr bwMode="auto">
            <a:xfrm rot="5400000">
              <a:off x="2126" y="3159"/>
              <a:ext cx="1498" cy="43"/>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fr-FR"/>
            </a:p>
          </p:txBody>
        </p:sp>
        <p:sp>
          <p:nvSpPr>
            <p:cNvPr id="249891" name="AutoShape 65"/>
            <p:cNvSpPr>
              <a:spLocks noChangeArrowheads="1"/>
            </p:cNvSpPr>
            <p:nvPr/>
          </p:nvSpPr>
          <p:spPr bwMode="auto">
            <a:xfrm flipH="1">
              <a:off x="3470" y="2931"/>
              <a:ext cx="615" cy="182"/>
            </a:xfrm>
            <a:prstGeom prst="rightArrow">
              <a:avLst>
                <a:gd name="adj1" fmla="val 50000"/>
                <a:gd name="adj2" fmla="val 84478"/>
              </a:avLst>
            </a:prstGeom>
            <a:solidFill>
              <a:schemeClr val="accent2"/>
            </a:solidFill>
            <a:ln w="9525">
              <a:solidFill>
                <a:schemeClr val="tx1"/>
              </a:solidFill>
              <a:miter lim="800000"/>
              <a:headEnd/>
              <a:tailEnd/>
            </a:ln>
          </p:spPr>
          <p:txBody>
            <a:bodyPr wrap="none" anchor="ctr"/>
            <a:lstStyle/>
            <a:p>
              <a:endParaRPr lang="fr-F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2"/>
          <p:cNvSpPr>
            <a:spLocks noGrp="1" noChangeArrowheads="1"/>
          </p:cNvSpPr>
          <p:nvPr>
            <p:ph type="title"/>
          </p:nvPr>
        </p:nvSpPr>
        <p:spPr/>
        <p:txBody>
          <a:bodyPr>
            <a:normAutofit/>
          </a:bodyPr>
          <a:lstStyle/>
          <a:p>
            <a:pPr eaLnBrk="1" hangingPunct="1"/>
            <a:r>
              <a:rPr lang="fr-FR"/>
              <a:t>Les méthodes expérimentales de diffraction</a:t>
            </a:r>
          </a:p>
        </p:txBody>
      </p:sp>
      <p:sp>
        <p:nvSpPr>
          <p:cNvPr id="250884" name="Rectangle 6"/>
          <p:cNvSpPr>
            <a:spLocks noGrp="1" noChangeArrowheads="1"/>
          </p:cNvSpPr>
          <p:nvPr>
            <p:ph idx="1"/>
          </p:nvPr>
        </p:nvSpPr>
        <p:spPr>
          <a:xfrm>
            <a:off x="1992314" y="1989139"/>
            <a:ext cx="8066087" cy="4662487"/>
          </a:xfrm>
          <a:noFill/>
        </p:spPr>
        <p:txBody>
          <a:bodyPr/>
          <a:lstStyle/>
          <a:p>
            <a:pPr eaLnBrk="1" hangingPunct="1">
              <a:lnSpc>
                <a:spcPct val="90000"/>
              </a:lnSpc>
            </a:pPr>
            <a:r>
              <a:rPr lang="fr-FR" sz="2600" u="sng" dirty="0"/>
              <a:t>Méthode des poudres:</a:t>
            </a:r>
          </a:p>
          <a:p>
            <a:pPr eaLnBrk="1" hangingPunct="1">
              <a:lnSpc>
                <a:spcPct val="90000"/>
              </a:lnSpc>
            </a:pPr>
            <a:endParaRPr lang="fr-FR" sz="2600" u="sng" dirty="0"/>
          </a:p>
          <a:p>
            <a:pPr lvl="2" eaLnBrk="1" hangingPunct="1">
              <a:lnSpc>
                <a:spcPct val="90000"/>
              </a:lnSpc>
            </a:pPr>
            <a:r>
              <a:rPr lang="fr-FR" sz="2100" dirty="0"/>
              <a:t>En fonction de la structure, certaines raies (plans) sont présentes ou non </a:t>
            </a:r>
            <a:r>
              <a:rPr lang="fr-FR" sz="2100" dirty="0">
                <a:sym typeface="Wingdings" pitchFamily="2" charset="2"/>
              </a:rPr>
              <a:t> </a:t>
            </a:r>
            <a:r>
              <a:rPr lang="fr-FR" sz="2100" dirty="0">
                <a:solidFill>
                  <a:srgbClr val="FF0000"/>
                </a:solidFill>
                <a:sym typeface="Wingdings" pitchFamily="2" charset="2"/>
              </a:rPr>
              <a:t>permet de déterminer la symétrie de la structure.</a:t>
            </a:r>
          </a:p>
          <a:p>
            <a:pPr lvl="2" eaLnBrk="1" hangingPunct="1">
              <a:lnSpc>
                <a:spcPct val="90000"/>
              </a:lnSpc>
            </a:pPr>
            <a:endParaRPr lang="fr-FR" sz="2100" dirty="0">
              <a:solidFill>
                <a:srgbClr val="FF0000"/>
              </a:solidFill>
              <a:sym typeface="Wingdings" pitchFamily="2" charset="2"/>
            </a:endParaRPr>
          </a:p>
          <a:p>
            <a:pPr lvl="2" eaLnBrk="1" hangingPunct="1">
              <a:lnSpc>
                <a:spcPct val="90000"/>
              </a:lnSpc>
            </a:pPr>
            <a:r>
              <a:rPr lang="fr-FR" sz="2100" dirty="0">
                <a:sym typeface="Wingdings" pitchFamily="2" charset="2"/>
              </a:rPr>
              <a:t>L’intensité des raies a également son importance.</a:t>
            </a:r>
          </a:p>
          <a:p>
            <a:pPr lvl="2" eaLnBrk="1" hangingPunct="1">
              <a:lnSpc>
                <a:spcPct val="90000"/>
              </a:lnSpc>
            </a:pPr>
            <a:endParaRPr lang="fr-FR" sz="2100" dirty="0">
              <a:sym typeface="Wingdings" pitchFamily="2" charset="2"/>
            </a:endParaRPr>
          </a:p>
          <a:p>
            <a:pPr lvl="2" eaLnBrk="1" hangingPunct="1">
              <a:lnSpc>
                <a:spcPct val="90000"/>
              </a:lnSpc>
            </a:pPr>
            <a:r>
              <a:rPr lang="fr-FR" sz="2100" dirty="0">
                <a:sym typeface="Wingdings" pitchFamily="2" charset="2"/>
              </a:rPr>
              <a:t>Permet de déterminer le(s) paramètre(s) de réseau de la (des) structure(s).</a:t>
            </a:r>
          </a:p>
          <a:p>
            <a:pPr lvl="2" eaLnBrk="1" hangingPunct="1">
              <a:lnSpc>
                <a:spcPct val="90000"/>
              </a:lnSpc>
            </a:pPr>
            <a:endParaRPr lang="fr-FR" sz="2100" dirty="0">
              <a:sym typeface="Wingdings" pitchFamily="2" charset="2"/>
            </a:endParaRPr>
          </a:p>
          <a:p>
            <a:pPr lvl="2" eaLnBrk="1" hangingPunct="1">
              <a:lnSpc>
                <a:spcPct val="90000"/>
              </a:lnSpc>
            </a:pPr>
            <a:r>
              <a:rPr lang="fr-FR" sz="2100" dirty="0">
                <a:sym typeface="Wingdings" pitchFamily="2" charset="2"/>
              </a:rPr>
              <a:t>Ça « marche » aussi pour des structures mixées (cristaux mélangés , voir TD!)</a:t>
            </a:r>
            <a:endParaRPr lang="fr-FR" sz="2100" dirty="0"/>
          </a:p>
        </p:txBody>
      </p:sp>
      <p:sp>
        <p:nvSpPr>
          <p:cNvPr id="250882" name="Espace réservé du numéro de diapositive 5"/>
          <p:cNvSpPr>
            <a:spLocks noGrp="1"/>
          </p:cNvSpPr>
          <p:nvPr>
            <p:ph type="sldNum" sz="quarter" idx="12"/>
          </p:nvPr>
        </p:nvSpPr>
        <p:spPr>
          <a:noFill/>
        </p:spPr>
        <p:txBody>
          <a:bodyPr/>
          <a:lstStyle/>
          <a:p>
            <a:fld id="{5A4D44BF-0EE5-49E5-8FD4-1C53F2F34C95}" type="slidenum">
              <a:rPr lang="fr-FR" altLang="en-US"/>
              <a:pPr/>
              <a:t>79</a:t>
            </a:fld>
            <a:endParaRPr lang="fr-FR"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4"/>
          <p:cNvSpPr>
            <a:spLocks noGrp="1" noChangeArrowheads="1"/>
          </p:cNvSpPr>
          <p:nvPr>
            <p:ph type="title"/>
          </p:nvPr>
        </p:nvSpPr>
        <p:spPr/>
        <p:txBody>
          <a:bodyPr/>
          <a:lstStyle/>
          <a:p>
            <a:pPr eaLnBrk="1" hangingPunct="1"/>
            <a:r>
              <a:rPr lang="fr-FR"/>
              <a:t>États cristallin et amorphe</a:t>
            </a:r>
          </a:p>
        </p:txBody>
      </p:sp>
      <p:sp>
        <p:nvSpPr>
          <p:cNvPr id="210946" name="Espace réservé du numéro de diapositive 4"/>
          <p:cNvSpPr>
            <a:spLocks noGrp="1"/>
          </p:cNvSpPr>
          <p:nvPr>
            <p:ph type="sldNum" sz="quarter" idx="12"/>
          </p:nvPr>
        </p:nvSpPr>
        <p:spPr>
          <a:noFill/>
        </p:spPr>
        <p:txBody>
          <a:bodyPr/>
          <a:lstStyle/>
          <a:p>
            <a:fld id="{593C5C6E-2B78-4490-A1C6-885862821920}" type="slidenum">
              <a:rPr lang="fr-FR" altLang="en-US"/>
              <a:pPr/>
              <a:t>8</a:t>
            </a:fld>
            <a:endParaRPr lang="fr-FR" altLang="en-US"/>
          </a:p>
        </p:txBody>
      </p:sp>
      <p:grpSp>
        <p:nvGrpSpPr>
          <p:cNvPr id="210948" name="Group 7"/>
          <p:cNvGrpSpPr>
            <a:grpSpLocks/>
          </p:cNvGrpSpPr>
          <p:nvPr/>
        </p:nvGrpSpPr>
        <p:grpSpPr bwMode="auto">
          <a:xfrm>
            <a:off x="2208214" y="2060576"/>
            <a:ext cx="7921625" cy="2797175"/>
            <a:chOff x="431" y="1298"/>
            <a:chExt cx="4990" cy="1762"/>
          </a:xfrm>
        </p:grpSpPr>
        <p:pic>
          <p:nvPicPr>
            <p:cNvPr id="210952" name="Picture 5"/>
            <p:cNvPicPr>
              <a:picLocks noChangeAspect="1" noChangeArrowheads="1"/>
            </p:cNvPicPr>
            <p:nvPr/>
          </p:nvPicPr>
          <p:blipFill>
            <a:blip r:embed="rId3" cstate="print"/>
            <a:srcRect/>
            <a:stretch>
              <a:fillRect/>
            </a:stretch>
          </p:blipFill>
          <p:spPr bwMode="auto">
            <a:xfrm>
              <a:off x="431" y="1298"/>
              <a:ext cx="4990" cy="1762"/>
            </a:xfrm>
            <a:prstGeom prst="rect">
              <a:avLst/>
            </a:prstGeom>
            <a:noFill/>
            <a:ln w="9525">
              <a:noFill/>
              <a:miter lim="800000"/>
              <a:headEnd/>
              <a:tailEnd/>
            </a:ln>
          </p:spPr>
        </p:pic>
        <p:sp>
          <p:nvSpPr>
            <p:cNvPr id="210953" name="Text Box 6"/>
            <p:cNvSpPr txBox="1">
              <a:spLocks noChangeArrowheads="1"/>
            </p:cNvSpPr>
            <p:nvPr/>
          </p:nvSpPr>
          <p:spPr bwMode="auto">
            <a:xfrm>
              <a:off x="962" y="1311"/>
              <a:ext cx="1292" cy="231"/>
            </a:xfrm>
            <a:prstGeom prst="rect">
              <a:avLst/>
            </a:prstGeom>
            <a:noFill/>
            <a:ln w="9525">
              <a:noFill/>
              <a:miter lim="800000"/>
              <a:headEnd/>
              <a:tailEnd/>
            </a:ln>
          </p:spPr>
          <p:txBody>
            <a:bodyPr wrap="none">
              <a:spAutoFit/>
            </a:bodyPr>
            <a:lstStyle/>
            <a:p>
              <a:r>
                <a:rPr lang="fr-FR"/>
                <a:t>(D’après Neamen)</a:t>
              </a:r>
            </a:p>
          </p:txBody>
        </p:sp>
      </p:grpSp>
      <p:sp>
        <p:nvSpPr>
          <p:cNvPr id="55304" name="Text Box 8"/>
          <p:cNvSpPr txBox="1">
            <a:spLocks noChangeArrowheads="1"/>
          </p:cNvSpPr>
          <p:nvPr/>
        </p:nvSpPr>
        <p:spPr bwMode="auto">
          <a:xfrm>
            <a:off x="2116139" y="5192714"/>
            <a:ext cx="1622425" cy="701675"/>
          </a:xfrm>
          <a:prstGeom prst="rect">
            <a:avLst/>
          </a:prstGeom>
          <a:noFill/>
          <a:ln w="9525">
            <a:noFill/>
            <a:miter lim="800000"/>
            <a:headEnd/>
            <a:tailEnd/>
          </a:ln>
          <a:effectLst/>
        </p:spPr>
        <p:txBody>
          <a:bodyPr wrap="none">
            <a:spAutoFit/>
          </a:bodyPr>
          <a:lstStyle/>
          <a:p>
            <a:pPr algn="ctr">
              <a:defRPr/>
            </a:pPr>
            <a:r>
              <a:rPr lang="fr-FR" sz="2000" i="1">
                <a:solidFill>
                  <a:srgbClr val="000099"/>
                </a:solidFill>
                <a:effectLst>
                  <a:outerShdw blurRad="38100" dist="38100" dir="2700000" algn="tl">
                    <a:srgbClr val="C0C0C0"/>
                  </a:outerShdw>
                </a:effectLst>
              </a:rPr>
              <a:t>Amorphe</a:t>
            </a:r>
          </a:p>
          <a:p>
            <a:pPr algn="ctr">
              <a:defRPr/>
            </a:pPr>
            <a:r>
              <a:rPr lang="fr-FR" sz="2000" i="1">
                <a:solidFill>
                  <a:srgbClr val="000099"/>
                </a:solidFill>
                <a:effectLst>
                  <a:outerShdw blurRad="38100" dist="38100" dir="2700000" algn="tl">
                    <a:srgbClr val="C0C0C0"/>
                  </a:outerShdw>
                </a:effectLst>
              </a:rPr>
              <a:t>(pas d’ordre)</a:t>
            </a:r>
          </a:p>
        </p:txBody>
      </p:sp>
      <p:sp>
        <p:nvSpPr>
          <p:cNvPr id="55305" name="Text Box 9"/>
          <p:cNvSpPr txBox="1">
            <a:spLocks noChangeArrowheads="1"/>
          </p:cNvSpPr>
          <p:nvPr/>
        </p:nvSpPr>
        <p:spPr bwMode="auto">
          <a:xfrm>
            <a:off x="4511675" y="5151439"/>
            <a:ext cx="2719388" cy="701675"/>
          </a:xfrm>
          <a:prstGeom prst="rect">
            <a:avLst/>
          </a:prstGeom>
          <a:noFill/>
          <a:ln w="9525">
            <a:noFill/>
            <a:miter lim="800000"/>
            <a:headEnd/>
            <a:tailEnd/>
          </a:ln>
          <a:effectLst/>
        </p:spPr>
        <p:txBody>
          <a:bodyPr wrap="none">
            <a:spAutoFit/>
          </a:bodyPr>
          <a:lstStyle/>
          <a:p>
            <a:pPr algn="ctr">
              <a:defRPr/>
            </a:pPr>
            <a:r>
              <a:rPr lang="fr-FR" sz="2000" i="1">
                <a:solidFill>
                  <a:srgbClr val="000099"/>
                </a:solidFill>
                <a:effectLst>
                  <a:outerShdw blurRad="38100" dist="38100" dir="2700000" algn="tl">
                    <a:srgbClr val="C0C0C0"/>
                  </a:outerShdw>
                </a:effectLst>
              </a:rPr>
              <a:t>Polycristallin</a:t>
            </a:r>
          </a:p>
          <a:p>
            <a:pPr algn="ctr">
              <a:defRPr/>
            </a:pPr>
            <a:r>
              <a:rPr lang="fr-FR" sz="2000" i="1">
                <a:solidFill>
                  <a:srgbClr val="000099"/>
                </a:solidFill>
                <a:effectLst>
                  <a:outerShdw blurRad="38100" dist="38100" dir="2700000" algn="tl">
                    <a:srgbClr val="C0C0C0"/>
                  </a:outerShdw>
                </a:effectLst>
              </a:rPr>
              <a:t>(ordre à courte portée)</a:t>
            </a:r>
          </a:p>
        </p:txBody>
      </p:sp>
      <p:sp>
        <p:nvSpPr>
          <p:cNvPr id="55306" name="Text Box 10"/>
          <p:cNvSpPr txBox="1">
            <a:spLocks noChangeArrowheads="1"/>
          </p:cNvSpPr>
          <p:nvPr/>
        </p:nvSpPr>
        <p:spPr bwMode="auto">
          <a:xfrm>
            <a:off x="7535864" y="5080001"/>
            <a:ext cx="2778125" cy="701675"/>
          </a:xfrm>
          <a:prstGeom prst="rect">
            <a:avLst/>
          </a:prstGeom>
          <a:noFill/>
          <a:ln w="9525">
            <a:noFill/>
            <a:miter lim="800000"/>
            <a:headEnd/>
            <a:tailEnd/>
          </a:ln>
          <a:effectLst/>
        </p:spPr>
        <p:txBody>
          <a:bodyPr wrap="none">
            <a:spAutoFit/>
          </a:bodyPr>
          <a:lstStyle/>
          <a:p>
            <a:pPr algn="ctr">
              <a:defRPr/>
            </a:pPr>
            <a:r>
              <a:rPr lang="fr-FR" sz="2000" i="1">
                <a:solidFill>
                  <a:srgbClr val="000099"/>
                </a:solidFill>
                <a:effectLst>
                  <a:outerShdw blurRad="38100" dist="38100" dir="2700000" algn="tl">
                    <a:srgbClr val="C0C0C0"/>
                  </a:outerShdw>
                </a:effectLst>
              </a:rPr>
              <a:t>Cristallin</a:t>
            </a:r>
          </a:p>
          <a:p>
            <a:pPr algn="ctr">
              <a:defRPr/>
            </a:pPr>
            <a:r>
              <a:rPr lang="fr-FR" sz="2000" i="1">
                <a:solidFill>
                  <a:srgbClr val="000099"/>
                </a:solidFill>
                <a:effectLst>
                  <a:outerShdw blurRad="38100" dist="38100" dir="2700000" algn="tl">
                    <a:srgbClr val="C0C0C0"/>
                  </a:outerShdw>
                </a:effectLst>
              </a:rPr>
              <a:t>(ordre à longue portée)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Exemple</a:t>
            </a:r>
            <a:r>
              <a:rPr lang="en-US" dirty="0"/>
              <a:t> : </a:t>
            </a:r>
            <a:r>
              <a:rPr lang="en-US" dirty="0" err="1"/>
              <a:t>cubique</a:t>
            </a:r>
            <a:r>
              <a:rPr lang="en-US" dirty="0"/>
              <a:t> </a:t>
            </a:r>
            <a:r>
              <a:rPr lang="en-US" dirty="0" err="1"/>
              <a:t>centré</a:t>
            </a:r>
            <a:endParaRPr lang="en-US" dirty="0"/>
          </a:p>
        </p:txBody>
      </p:sp>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80</a:t>
            </a:fld>
            <a:endParaRPr lang="fr-FR" altLang="en-US"/>
          </a:p>
        </p:txBody>
      </p:sp>
      <p:grpSp>
        <p:nvGrpSpPr>
          <p:cNvPr id="4" name="Groupe 3"/>
          <p:cNvGrpSpPr/>
          <p:nvPr/>
        </p:nvGrpSpPr>
        <p:grpSpPr>
          <a:xfrm>
            <a:off x="1617118" y="2016919"/>
            <a:ext cx="3127088" cy="4406900"/>
            <a:chOff x="3852366" y="2276475"/>
            <a:chExt cx="3127088" cy="4406900"/>
          </a:xfrm>
        </p:grpSpPr>
        <p:pic>
          <p:nvPicPr>
            <p:cNvPr id="5" name="Picture 36"/>
            <p:cNvPicPr>
              <a:picLocks noChangeAspect="1" noChangeArrowheads="1"/>
            </p:cNvPicPr>
            <p:nvPr/>
          </p:nvPicPr>
          <p:blipFill rotWithShape="1">
            <a:blip r:embed="rId2" cstate="print"/>
            <a:srcRect r="39890"/>
            <a:stretch/>
          </p:blipFill>
          <p:spPr bwMode="auto">
            <a:xfrm>
              <a:off x="3852366" y="2276475"/>
              <a:ext cx="2683321" cy="4406900"/>
            </a:xfrm>
            <a:prstGeom prst="rect">
              <a:avLst/>
            </a:prstGeom>
            <a:solidFill>
              <a:schemeClr val="folHlink"/>
            </a:solidFill>
            <a:ln w="9525">
              <a:noFill/>
              <a:miter lim="800000"/>
              <a:headEnd/>
              <a:tailEnd/>
            </a:ln>
          </p:spPr>
        </p:pic>
        <p:sp>
          <p:nvSpPr>
            <p:cNvPr id="6" name="ZoneTexte 5"/>
            <p:cNvSpPr txBox="1"/>
            <p:nvPr/>
          </p:nvSpPr>
          <p:spPr>
            <a:xfrm>
              <a:off x="6794723" y="5844371"/>
              <a:ext cx="184731" cy="215444"/>
            </a:xfrm>
            <a:prstGeom prst="rect">
              <a:avLst/>
            </a:prstGeom>
            <a:noFill/>
          </p:spPr>
          <p:txBody>
            <a:bodyPr wrap="none" rtlCol="0">
              <a:spAutoFit/>
            </a:bodyPr>
            <a:lstStyle/>
            <a:p>
              <a:endParaRPr lang="en-US" sz="800" dirty="0"/>
            </a:p>
          </p:txBody>
        </p:sp>
      </p:grpSp>
      <p:pic>
        <p:nvPicPr>
          <p:cNvPr id="7608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084" r="21410"/>
          <a:stretch/>
        </p:blipFill>
        <p:spPr bwMode="auto">
          <a:xfrm>
            <a:off x="3978548" y="1484784"/>
            <a:ext cx="4104456" cy="252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ZoneTexte 44"/>
          <p:cNvSpPr txBox="1"/>
          <p:nvPr/>
        </p:nvSpPr>
        <p:spPr>
          <a:xfrm>
            <a:off x="7968208" y="2016920"/>
            <a:ext cx="2705164" cy="1200329"/>
          </a:xfrm>
          <a:prstGeom prst="rect">
            <a:avLst/>
          </a:prstGeom>
          <a:noFill/>
        </p:spPr>
        <p:txBody>
          <a:bodyPr wrap="none" rtlCol="0">
            <a:spAutoFit/>
          </a:bodyPr>
          <a:lstStyle/>
          <a:p>
            <a:r>
              <a:rPr lang="en-US" dirty="0">
                <a:latin typeface="Symbol" panose="05050102010706020507" pitchFamily="18" charset="2"/>
              </a:rPr>
              <a:t>q</a:t>
            </a:r>
            <a:r>
              <a:rPr lang="en-US" baseline="-25000" dirty="0">
                <a:latin typeface="Symbol" panose="05050102010706020507" pitchFamily="18" charset="2"/>
              </a:rPr>
              <a:t>1</a:t>
            </a:r>
            <a:r>
              <a:rPr lang="en-US" dirty="0">
                <a:latin typeface="Symbol" panose="05050102010706020507" pitchFamily="18" charset="2"/>
              </a:rPr>
              <a:t> </a:t>
            </a:r>
            <a:r>
              <a:rPr lang="en-US" dirty="0">
                <a:latin typeface="Calibri" panose="020F0502020204030204" pitchFamily="34" charset="0"/>
              </a:rPr>
              <a:t>on </a:t>
            </a:r>
            <a:r>
              <a:rPr lang="en-US" dirty="0" err="1">
                <a:latin typeface="Calibri" panose="020F0502020204030204" pitchFamily="34" charset="0"/>
              </a:rPr>
              <a:t>en</a:t>
            </a:r>
            <a:r>
              <a:rPr lang="en-US" dirty="0">
                <a:latin typeface="Calibri" panose="020F0502020204030204" pitchFamily="34" charset="0"/>
              </a:rPr>
              <a:t> </a:t>
            </a:r>
            <a:r>
              <a:rPr lang="en-US" dirty="0" err="1">
                <a:latin typeface="Calibri" panose="020F0502020204030204" pitchFamily="34" charset="0"/>
              </a:rPr>
              <a:t>déduit</a:t>
            </a:r>
            <a:r>
              <a:rPr lang="en-US" dirty="0">
                <a:latin typeface="Calibri" panose="020F0502020204030204" pitchFamily="34" charset="0"/>
              </a:rPr>
              <a:t> d</a:t>
            </a:r>
            <a:r>
              <a:rPr lang="en-US" baseline="-25000" dirty="0">
                <a:latin typeface="Calibri" panose="020F0502020204030204" pitchFamily="34" charset="0"/>
              </a:rPr>
              <a:t>1</a:t>
            </a:r>
            <a:r>
              <a:rPr lang="en-US" dirty="0">
                <a:latin typeface="Calibri" panose="020F0502020204030204" pitchFamily="34" charset="0"/>
              </a:rPr>
              <a:t> (Bragg)</a:t>
            </a:r>
          </a:p>
          <a:p>
            <a:r>
              <a:rPr lang="en-US" dirty="0">
                <a:latin typeface="Symbol" panose="05050102010706020507" pitchFamily="18" charset="2"/>
              </a:rPr>
              <a:t>q</a:t>
            </a:r>
            <a:r>
              <a:rPr lang="en-US" baseline="-25000" dirty="0">
                <a:latin typeface="Symbol" panose="05050102010706020507" pitchFamily="18" charset="2"/>
              </a:rPr>
              <a:t>2</a:t>
            </a:r>
            <a:r>
              <a:rPr lang="en-US" dirty="0">
                <a:latin typeface="Symbol" panose="05050102010706020507" pitchFamily="18" charset="2"/>
              </a:rPr>
              <a:t> </a:t>
            </a:r>
            <a:r>
              <a:rPr lang="en-US" dirty="0">
                <a:latin typeface="Calibri" panose="020F0502020204030204" pitchFamily="34" charset="0"/>
              </a:rPr>
              <a:t>on </a:t>
            </a:r>
            <a:r>
              <a:rPr lang="en-US" dirty="0" err="1">
                <a:latin typeface="Calibri" panose="020F0502020204030204" pitchFamily="34" charset="0"/>
              </a:rPr>
              <a:t>en</a:t>
            </a:r>
            <a:r>
              <a:rPr lang="en-US" dirty="0">
                <a:latin typeface="Calibri" panose="020F0502020204030204" pitchFamily="34" charset="0"/>
              </a:rPr>
              <a:t> </a:t>
            </a:r>
            <a:r>
              <a:rPr lang="en-US" dirty="0" err="1">
                <a:latin typeface="Calibri" panose="020F0502020204030204" pitchFamily="34" charset="0"/>
              </a:rPr>
              <a:t>déduit</a:t>
            </a:r>
            <a:r>
              <a:rPr lang="en-US" dirty="0">
                <a:latin typeface="Calibri" panose="020F0502020204030204" pitchFamily="34" charset="0"/>
              </a:rPr>
              <a:t> d</a:t>
            </a:r>
            <a:r>
              <a:rPr lang="en-US" baseline="-25000" dirty="0">
                <a:latin typeface="Calibri" panose="020F0502020204030204" pitchFamily="34" charset="0"/>
              </a:rPr>
              <a:t>2</a:t>
            </a:r>
            <a:r>
              <a:rPr lang="en-US" dirty="0">
                <a:latin typeface="Calibri" panose="020F0502020204030204" pitchFamily="34" charset="0"/>
              </a:rPr>
              <a:t> (Bragg)</a:t>
            </a:r>
          </a:p>
          <a:p>
            <a:r>
              <a:rPr lang="en-US" dirty="0">
                <a:latin typeface="Symbol" panose="05050102010706020507" pitchFamily="18" charset="2"/>
              </a:rPr>
              <a:t>q</a:t>
            </a:r>
            <a:r>
              <a:rPr lang="en-US" baseline="-25000" dirty="0">
                <a:latin typeface="Symbol" panose="05050102010706020507" pitchFamily="18" charset="2"/>
              </a:rPr>
              <a:t>3</a:t>
            </a:r>
            <a:r>
              <a:rPr lang="en-US" dirty="0">
                <a:latin typeface="Symbol" panose="05050102010706020507" pitchFamily="18" charset="2"/>
              </a:rPr>
              <a:t> </a:t>
            </a:r>
            <a:r>
              <a:rPr lang="en-US" dirty="0">
                <a:latin typeface="Calibri" panose="020F0502020204030204" pitchFamily="34" charset="0"/>
              </a:rPr>
              <a:t>on </a:t>
            </a:r>
            <a:r>
              <a:rPr lang="en-US" dirty="0" err="1">
                <a:latin typeface="Calibri" panose="020F0502020204030204" pitchFamily="34" charset="0"/>
              </a:rPr>
              <a:t>en</a:t>
            </a:r>
            <a:r>
              <a:rPr lang="en-US" dirty="0">
                <a:latin typeface="Calibri" panose="020F0502020204030204" pitchFamily="34" charset="0"/>
              </a:rPr>
              <a:t> </a:t>
            </a:r>
            <a:r>
              <a:rPr lang="en-US" dirty="0" err="1">
                <a:latin typeface="Calibri" panose="020F0502020204030204" pitchFamily="34" charset="0"/>
              </a:rPr>
              <a:t>déduit</a:t>
            </a:r>
            <a:r>
              <a:rPr lang="en-US" dirty="0">
                <a:latin typeface="Calibri" panose="020F0502020204030204" pitchFamily="34" charset="0"/>
              </a:rPr>
              <a:t> d</a:t>
            </a:r>
            <a:r>
              <a:rPr lang="en-US" baseline="-25000" dirty="0">
                <a:latin typeface="Calibri" panose="020F0502020204030204" pitchFamily="34" charset="0"/>
              </a:rPr>
              <a:t>3</a:t>
            </a:r>
            <a:r>
              <a:rPr lang="en-US" dirty="0">
                <a:latin typeface="Calibri" panose="020F0502020204030204" pitchFamily="34" charset="0"/>
              </a:rPr>
              <a:t> (Bragg)</a:t>
            </a:r>
          </a:p>
          <a:p>
            <a:endParaRPr lang="en-US" dirty="0">
              <a:latin typeface="Symbol" panose="05050102010706020507" pitchFamily="18" charset="2"/>
            </a:endParaRPr>
          </a:p>
        </p:txBody>
      </p:sp>
      <p:graphicFrame>
        <p:nvGraphicFramePr>
          <p:cNvPr id="47" name="Objet 46"/>
          <p:cNvGraphicFramePr>
            <a:graphicFrameLocks noChangeAspect="1"/>
          </p:cNvGraphicFramePr>
          <p:nvPr>
            <p:extLst>
              <p:ext uri="{D42A27DB-BD31-4B8C-83A1-F6EECF244321}">
                <p14:modId xmlns:p14="http://schemas.microsoft.com/office/powerpoint/2010/main" val="828531875"/>
              </p:ext>
            </p:extLst>
          </p:nvPr>
        </p:nvGraphicFramePr>
        <p:xfrm>
          <a:off x="5231904" y="4005064"/>
          <a:ext cx="3317875" cy="2687637"/>
        </p:xfrm>
        <a:graphic>
          <a:graphicData uri="http://schemas.openxmlformats.org/presentationml/2006/ole">
            <mc:AlternateContent xmlns:mc="http://schemas.openxmlformats.org/markup-compatibility/2006">
              <mc:Choice xmlns:v="urn:schemas-microsoft-com:vml" Requires="v">
                <p:oleObj name="Equation" r:id="rId4" imgW="1663560" imgH="1346040" progId="Equation.DSMT4">
                  <p:embed/>
                </p:oleObj>
              </mc:Choice>
              <mc:Fallback>
                <p:oleObj name="Equation" r:id="rId4" imgW="1663560" imgH="1346040" progId="Equation.DSMT4">
                  <p:embed/>
                  <p:pic>
                    <p:nvPicPr>
                      <p:cNvPr id="47" name="Objet 46"/>
                      <p:cNvPicPr>
                        <a:picLocks noChangeAspect="1" noChangeArrowheads="1"/>
                      </p:cNvPicPr>
                      <p:nvPr/>
                    </p:nvPicPr>
                    <p:blipFill>
                      <a:blip r:embed="rId5"/>
                      <a:srcRect/>
                      <a:stretch>
                        <a:fillRect/>
                      </a:stretch>
                    </p:blipFill>
                    <p:spPr bwMode="auto">
                      <a:xfrm>
                        <a:off x="5231904" y="4005064"/>
                        <a:ext cx="3317875" cy="2687637"/>
                      </a:xfrm>
                      <a:prstGeom prst="rect">
                        <a:avLst/>
                      </a:prstGeom>
                      <a:noFill/>
                      <a:ln w="9525">
                        <a:solidFill>
                          <a:srgbClr val="FF0000"/>
                        </a:solidFill>
                        <a:miter lim="800000"/>
                        <a:headEnd/>
                        <a:tailEnd/>
                      </a:ln>
                    </p:spPr>
                  </p:pic>
                </p:oleObj>
              </mc:Fallback>
            </mc:AlternateContent>
          </a:graphicData>
        </a:graphic>
      </p:graphicFrame>
      <p:sp>
        <p:nvSpPr>
          <p:cNvPr id="11" name="ZoneTexte 10">
            <a:extLst>
              <a:ext uri="{FF2B5EF4-FFF2-40B4-BE49-F238E27FC236}">
                <a16:creationId xmlns:a16="http://schemas.microsoft.com/office/drawing/2014/main" id="{FAF07EC7-58FE-4D99-A466-567C671C437B}"/>
              </a:ext>
            </a:extLst>
          </p:cNvPr>
          <p:cNvSpPr txBox="1"/>
          <p:nvPr/>
        </p:nvSpPr>
        <p:spPr>
          <a:xfrm>
            <a:off x="8083004" y="3614310"/>
            <a:ext cx="672349" cy="369332"/>
          </a:xfrm>
          <a:prstGeom prst="rect">
            <a:avLst/>
          </a:prstGeom>
          <a:noFill/>
        </p:spPr>
        <p:txBody>
          <a:bodyPr wrap="square">
            <a:spAutoFit/>
          </a:bodyPr>
          <a:lstStyle/>
          <a:p>
            <a:r>
              <a:rPr lang="en-US" dirty="0">
                <a:latin typeface="Symbol" panose="05050102010706020507" pitchFamily="18" charset="2"/>
              </a:rPr>
              <a:t>2q</a:t>
            </a:r>
            <a:endParaRPr lang="fr-FR" dirty="0"/>
          </a:p>
        </p:txBody>
      </p:sp>
      <p:sp>
        <p:nvSpPr>
          <p:cNvPr id="13" name="ZoneTexte 12">
            <a:extLst>
              <a:ext uri="{FF2B5EF4-FFF2-40B4-BE49-F238E27FC236}">
                <a16:creationId xmlns:a16="http://schemas.microsoft.com/office/drawing/2014/main" id="{1139F795-7F5D-434C-A090-B1BFF216CCBD}"/>
              </a:ext>
            </a:extLst>
          </p:cNvPr>
          <p:cNvSpPr txBox="1"/>
          <p:nvPr/>
        </p:nvSpPr>
        <p:spPr>
          <a:xfrm>
            <a:off x="5087888" y="3657798"/>
            <a:ext cx="1800200" cy="923330"/>
          </a:xfrm>
          <a:prstGeom prst="rect">
            <a:avLst/>
          </a:prstGeom>
          <a:noFill/>
        </p:spPr>
        <p:txBody>
          <a:bodyPr wrap="square">
            <a:spAutoFit/>
          </a:bodyPr>
          <a:lstStyle/>
          <a:p>
            <a:r>
              <a:rPr lang="en-US" dirty="0">
                <a:latin typeface="Symbol" panose="05050102010706020507" pitchFamily="18" charset="2"/>
              </a:rPr>
              <a:t>2q</a:t>
            </a:r>
            <a:r>
              <a:rPr lang="en-US" baseline="-25000" dirty="0">
                <a:latin typeface="Symbol" panose="05050102010706020507" pitchFamily="18" charset="2"/>
              </a:rPr>
              <a:t>1 </a:t>
            </a:r>
            <a:r>
              <a:rPr lang="en-US" dirty="0">
                <a:latin typeface="Symbol" panose="05050102010706020507" pitchFamily="18" charset="2"/>
              </a:rPr>
              <a:t>2q</a:t>
            </a:r>
            <a:r>
              <a:rPr lang="en-US" baseline="-25000" dirty="0">
                <a:latin typeface="Symbol" panose="05050102010706020507" pitchFamily="18" charset="2"/>
              </a:rPr>
              <a:t>2     </a:t>
            </a:r>
            <a:r>
              <a:rPr lang="en-US" dirty="0">
                <a:latin typeface="Symbol" panose="05050102010706020507" pitchFamily="18" charset="2"/>
              </a:rPr>
              <a:t>2q</a:t>
            </a:r>
            <a:r>
              <a:rPr lang="en-US" baseline="-25000" dirty="0">
                <a:latin typeface="Symbol" panose="05050102010706020507" pitchFamily="18" charset="2"/>
              </a:rPr>
              <a:t>3</a:t>
            </a:r>
            <a:endParaRPr lang="fr-FR" dirty="0"/>
          </a:p>
          <a:p>
            <a:endParaRPr lang="fr-FR" dirty="0"/>
          </a:p>
          <a:p>
            <a:endParaRPr lang="fr-FR" dirty="0"/>
          </a:p>
        </p:txBody>
      </p:sp>
      <p:graphicFrame>
        <p:nvGraphicFramePr>
          <p:cNvPr id="7" name="Objet 6">
            <a:extLst>
              <a:ext uri="{FF2B5EF4-FFF2-40B4-BE49-F238E27FC236}">
                <a16:creationId xmlns:a16="http://schemas.microsoft.com/office/drawing/2014/main" id="{8689A411-393E-461F-83ED-D35087A6C2A3}"/>
              </a:ext>
            </a:extLst>
          </p:cNvPr>
          <p:cNvGraphicFramePr>
            <a:graphicFrameLocks noChangeAspect="1"/>
          </p:cNvGraphicFramePr>
          <p:nvPr>
            <p:extLst>
              <p:ext uri="{D42A27DB-BD31-4B8C-83A1-F6EECF244321}">
                <p14:modId xmlns:p14="http://schemas.microsoft.com/office/powerpoint/2010/main" val="824444300"/>
              </p:ext>
            </p:extLst>
          </p:nvPr>
        </p:nvGraphicFramePr>
        <p:xfrm>
          <a:off x="8904312" y="780256"/>
          <a:ext cx="1825625" cy="496887"/>
        </p:xfrm>
        <a:graphic>
          <a:graphicData uri="http://schemas.openxmlformats.org/presentationml/2006/ole">
            <mc:AlternateContent xmlns:mc="http://schemas.openxmlformats.org/markup-compatibility/2006">
              <mc:Choice xmlns:v="urn:schemas-microsoft-com:vml" Requires="v">
                <p:oleObj name="Equation" r:id="rId6" imgW="838080" imgH="228600" progId="Equation.DSMT4">
                  <p:embed/>
                </p:oleObj>
              </mc:Choice>
              <mc:Fallback>
                <p:oleObj name="Equation" r:id="rId6" imgW="838080" imgH="228600" progId="Equation.DSMT4">
                  <p:embed/>
                  <p:pic>
                    <p:nvPicPr>
                      <p:cNvPr id="7" name="Objet 6">
                        <a:extLst>
                          <a:ext uri="{FF2B5EF4-FFF2-40B4-BE49-F238E27FC236}">
                            <a16:creationId xmlns:a16="http://schemas.microsoft.com/office/drawing/2014/main" id="{8689A411-393E-461F-83ED-D35087A6C2A3}"/>
                          </a:ext>
                        </a:extLst>
                      </p:cNvPr>
                      <p:cNvPicPr/>
                      <p:nvPr/>
                    </p:nvPicPr>
                    <p:blipFill>
                      <a:blip r:embed="rId7"/>
                      <a:stretch>
                        <a:fillRect/>
                      </a:stretch>
                    </p:blipFill>
                    <p:spPr>
                      <a:xfrm>
                        <a:off x="8904312" y="780256"/>
                        <a:ext cx="1825625" cy="496887"/>
                      </a:xfrm>
                      <a:prstGeom prst="rect">
                        <a:avLst/>
                      </a:prstGeom>
                    </p:spPr>
                  </p:pic>
                </p:oleObj>
              </mc:Fallback>
            </mc:AlternateContent>
          </a:graphicData>
        </a:graphic>
      </p:graphicFrame>
      <p:sp>
        <p:nvSpPr>
          <p:cNvPr id="8" name="Flèche : bas 7">
            <a:extLst>
              <a:ext uri="{FF2B5EF4-FFF2-40B4-BE49-F238E27FC236}">
                <a16:creationId xmlns:a16="http://schemas.microsoft.com/office/drawing/2014/main" id="{AF34B900-5851-43EB-8C6F-46823E1EA7D0}"/>
              </a:ext>
            </a:extLst>
          </p:cNvPr>
          <p:cNvSpPr/>
          <p:nvPr/>
        </p:nvSpPr>
        <p:spPr>
          <a:xfrm rot="1306742">
            <a:off x="9696400" y="1277143"/>
            <a:ext cx="144016" cy="739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06649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conclusion</a:t>
            </a:r>
          </a:p>
        </p:txBody>
      </p:sp>
      <p:sp>
        <p:nvSpPr>
          <p:cNvPr id="3" name="Espace réservé du contenu 2"/>
          <p:cNvSpPr>
            <a:spLocks noGrp="1"/>
          </p:cNvSpPr>
          <p:nvPr>
            <p:ph idx="1"/>
          </p:nvPr>
        </p:nvSpPr>
        <p:spPr/>
        <p:txBody>
          <a:bodyPr/>
          <a:lstStyle/>
          <a:p>
            <a:endParaRPr lang="en-US" dirty="0"/>
          </a:p>
          <a:p>
            <a:endParaRPr lang="en-US" dirty="0"/>
          </a:p>
          <a:p>
            <a:r>
              <a:rPr lang="fr-FR" dirty="0"/>
              <a:t>On a montré que compte-tenu de la symétrie des cristaux la propagation d’une OEM pouvait dans certaines conditions être interdite (condition de Bragg). On va se servir de cette analogie pour étudier et comprendre la propagation d’une onde “particulaire” qui représente, elle, une particule (ex un électron) pour étudier le déplacement des électrons dans un cristal.</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81</a:t>
            </a:fld>
            <a:endParaRPr lang="fr-FR" altLang="en-US"/>
          </a:p>
        </p:txBody>
      </p:sp>
    </p:spTree>
    <p:extLst>
      <p:ext uri="{BB962C8B-B14F-4D97-AF65-F5344CB8AC3E}">
        <p14:creationId xmlns:p14="http://schemas.microsoft.com/office/powerpoint/2010/main" val="616643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2"/>
          <p:cNvSpPr>
            <a:spLocks noGrp="1" noChangeArrowheads="1"/>
          </p:cNvSpPr>
          <p:nvPr>
            <p:ph type="ctrTitle"/>
          </p:nvPr>
        </p:nvSpPr>
        <p:spPr/>
        <p:txBody>
          <a:bodyPr/>
          <a:lstStyle/>
          <a:p>
            <a:pPr eaLnBrk="1" hangingPunct="1"/>
            <a:r>
              <a:rPr lang="fr-FR" dirty="0"/>
              <a:t>Chapitre 3</a:t>
            </a:r>
          </a:p>
        </p:txBody>
      </p:sp>
      <p:sp>
        <p:nvSpPr>
          <p:cNvPr id="180227" name="Rectangle 3"/>
          <p:cNvSpPr>
            <a:spLocks noGrp="1" noChangeArrowheads="1"/>
          </p:cNvSpPr>
          <p:nvPr>
            <p:ph type="subTitle" idx="1"/>
          </p:nvPr>
        </p:nvSpPr>
        <p:spPr>
          <a:xfrm>
            <a:off x="2063553" y="3645024"/>
            <a:ext cx="6702425" cy="2362200"/>
          </a:xfrm>
        </p:spPr>
        <p:txBody>
          <a:bodyPr/>
          <a:lstStyle/>
          <a:p>
            <a:pPr eaLnBrk="1" hangingPunct="1">
              <a:defRPr/>
            </a:pPr>
            <a:r>
              <a:rPr lang="fr-FR" sz="3100" dirty="0"/>
              <a:t>Mécanique ondulatoire : </a:t>
            </a:r>
          </a:p>
          <a:p>
            <a:pPr eaLnBrk="1" hangingPunct="1">
              <a:defRPr/>
            </a:pPr>
            <a:r>
              <a:rPr lang="fr-FR" sz="3100" dirty="0"/>
              <a:t>l’équation de </a:t>
            </a:r>
            <a:r>
              <a:rPr lang="fr-FR" sz="3100" i="1" dirty="0">
                <a:effectLst>
                  <a:outerShdw blurRad="38100" dist="38100" dir="2700000" algn="tl">
                    <a:srgbClr val="C0C0C0"/>
                  </a:outerShdw>
                </a:effectLst>
              </a:rPr>
              <a:t>Schrödinger</a:t>
            </a:r>
          </a:p>
        </p:txBody>
      </p:sp>
      <p:sp>
        <p:nvSpPr>
          <p:cNvPr id="253954" name="Rectangle 7"/>
          <p:cNvSpPr>
            <a:spLocks noGrp="1" noChangeArrowheads="1"/>
          </p:cNvSpPr>
          <p:nvPr>
            <p:ph type="sldNum" sz="quarter" idx="12"/>
          </p:nvPr>
        </p:nvSpPr>
        <p:spPr>
          <a:noFill/>
        </p:spPr>
        <p:txBody>
          <a:bodyPr/>
          <a:lstStyle/>
          <a:p>
            <a:fld id="{BBD42873-A6D1-433F-9830-AF67C2FA2CE1}" type="slidenum">
              <a:rPr lang="fr-FR" altLang="en-US"/>
              <a:pPr/>
              <a:t>82</a:t>
            </a:fld>
            <a:endParaRPr lang="fr-FR"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4"/>
          <p:cNvSpPr>
            <a:spLocks noGrp="1" noChangeArrowheads="1"/>
          </p:cNvSpPr>
          <p:nvPr>
            <p:ph type="title"/>
          </p:nvPr>
        </p:nvSpPr>
        <p:spPr/>
        <p:txBody>
          <a:bodyPr/>
          <a:lstStyle/>
          <a:p>
            <a:pPr eaLnBrk="1" hangingPunct="1"/>
            <a:r>
              <a:rPr lang="fr-FR"/>
              <a:t>La fin de la mécanique classique?</a:t>
            </a:r>
          </a:p>
        </p:txBody>
      </p:sp>
      <p:sp>
        <p:nvSpPr>
          <p:cNvPr id="181254" name="Rectangle 6"/>
          <p:cNvSpPr>
            <a:spLocks noGrp="1" noChangeArrowheads="1"/>
          </p:cNvSpPr>
          <p:nvPr>
            <p:ph sz="half" idx="1"/>
          </p:nvPr>
        </p:nvSpPr>
        <p:spPr/>
        <p:txBody>
          <a:bodyPr/>
          <a:lstStyle/>
          <a:p>
            <a:pPr eaLnBrk="1" hangingPunct="1">
              <a:defRPr/>
            </a:pPr>
            <a:r>
              <a:rPr lang="fr-FR" sz="2600" i="1" u="sng">
                <a:effectLst>
                  <a:outerShdw blurRad="38100" dist="38100" dir="2700000" algn="tl">
                    <a:srgbClr val="C0C0C0"/>
                  </a:outerShdw>
                </a:effectLst>
              </a:rPr>
              <a:t>La matière:</a:t>
            </a:r>
          </a:p>
          <a:p>
            <a:pPr lvl="1" eaLnBrk="1" hangingPunct="1">
              <a:defRPr/>
            </a:pPr>
            <a:r>
              <a:rPr lang="fr-FR" sz="2200"/>
              <a:t>Position</a:t>
            </a:r>
          </a:p>
          <a:p>
            <a:pPr lvl="1" eaLnBrk="1" hangingPunct="1">
              <a:defRPr/>
            </a:pPr>
            <a:r>
              <a:rPr lang="fr-FR" sz="2200"/>
              <a:t>Vitesse (quantité de mouvement)</a:t>
            </a:r>
          </a:p>
          <a:p>
            <a:pPr lvl="1" eaLnBrk="1" hangingPunct="1">
              <a:defRPr/>
            </a:pPr>
            <a:endParaRPr lang="fr-FR" sz="2200"/>
          </a:p>
          <a:p>
            <a:pPr lvl="1" eaLnBrk="1" hangingPunct="1">
              <a:defRPr/>
            </a:pPr>
            <a:endParaRPr lang="fr-FR" sz="2200"/>
          </a:p>
          <a:p>
            <a:pPr lvl="1" eaLnBrk="1" hangingPunct="1">
              <a:defRPr/>
            </a:pPr>
            <a:r>
              <a:rPr lang="fr-FR" sz="2200"/>
              <a:t>Loi de Newton</a:t>
            </a:r>
          </a:p>
        </p:txBody>
      </p:sp>
      <p:sp>
        <p:nvSpPr>
          <p:cNvPr id="181255" name="Rectangle 7"/>
          <p:cNvSpPr>
            <a:spLocks noGrp="1" noChangeArrowheads="1"/>
          </p:cNvSpPr>
          <p:nvPr>
            <p:ph sz="half" idx="2"/>
          </p:nvPr>
        </p:nvSpPr>
        <p:spPr/>
        <p:txBody>
          <a:bodyPr/>
          <a:lstStyle/>
          <a:p>
            <a:pPr eaLnBrk="1" hangingPunct="1">
              <a:defRPr/>
            </a:pPr>
            <a:r>
              <a:rPr lang="fr-FR" sz="2600" i="1" u="sng">
                <a:effectLst>
                  <a:outerShdw blurRad="38100" dist="38100" dir="2700000" algn="tl">
                    <a:srgbClr val="C0C0C0"/>
                  </a:outerShdw>
                </a:effectLst>
              </a:rPr>
              <a:t>La lumière:</a:t>
            </a:r>
            <a:endParaRPr lang="fr-FR" sz="2600" i="1">
              <a:effectLst>
                <a:outerShdw blurRad="38100" dist="38100" dir="2700000" algn="tl">
                  <a:srgbClr val="C0C0C0"/>
                </a:outerShdw>
              </a:effectLst>
            </a:endParaRPr>
          </a:p>
          <a:p>
            <a:pPr lvl="1" eaLnBrk="1" hangingPunct="1">
              <a:defRPr/>
            </a:pPr>
            <a:r>
              <a:rPr lang="fr-FR" sz="2200"/>
              <a:t>Composante champ électrique</a:t>
            </a:r>
          </a:p>
          <a:p>
            <a:pPr lvl="1" eaLnBrk="1" hangingPunct="1">
              <a:defRPr/>
            </a:pPr>
            <a:r>
              <a:rPr lang="fr-FR" sz="2200"/>
              <a:t>Composante champ magnétique</a:t>
            </a:r>
          </a:p>
          <a:p>
            <a:pPr lvl="1" eaLnBrk="1" hangingPunct="1">
              <a:defRPr/>
            </a:pPr>
            <a:endParaRPr lang="fr-FR" sz="2200"/>
          </a:p>
          <a:p>
            <a:pPr lvl="1" eaLnBrk="1" hangingPunct="1">
              <a:defRPr/>
            </a:pPr>
            <a:endParaRPr lang="fr-FR" sz="2200"/>
          </a:p>
          <a:p>
            <a:pPr lvl="1" eaLnBrk="1" hangingPunct="1">
              <a:defRPr/>
            </a:pPr>
            <a:r>
              <a:rPr lang="fr-FR" sz="2200"/>
              <a:t>Équations de Maxwell</a:t>
            </a:r>
          </a:p>
        </p:txBody>
      </p:sp>
      <p:sp>
        <p:nvSpPr>
          <p:cNvPr id="254978" name="Espace réservé du numéro de diapositive 6"/>
          <p:cNvSpPr>
            <a:spLocks noGrp="1"/>
          </p:cNvSpPr>
          <p:nvPr>
            <p:ph type="sldNum" sz="quarter" idx="12"/>
          </p:nvPr>
        </p:nvSpPr>
        <p:spPr>
          <a:noFill/>
        </p:spPr>
        <p:txBody>
          <a:bodyPr/>
          <a:lstStyle/>
          <a:p>
            <a:fld id="{35403D78-8A00-4FC1-A175-5D8B69BDDBEA}" type="slidenum">
              <a:rPr lang="fr-FR" altLang="en-US"/>
              <a:pPr/>
              <a:t>83</a:t>
            </a:fld>
            <a:endParaRPr lang="fr-FR" altLang="en-US"/>
          </a:p>
        </p:txBody>
      </p:sp>
      <p:sp>
        <p:nvSpPr>
          <p:cNvPr id="254982" name="AutoShape 8"/>
          <p:cNvSpPr>
            <a:spLocks noChangeArrowheads="1"/>
          </p:cNvSpPr>
          <p:nvPr/>
        </p:nvSpPr>
        <p:spPr bwMode="auto">
          <a:xfrm flipH="1">
            <a:off x="3529806" y="4495029"/>
            <a:ext cx="287338" cy="538162"/>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181257" name="Text Box 9"/>
          <p:cNvSpPr txBox="1">
            <a:spLocks noChangeArrowheads="1"/>
          </p:cNvSpPr>
          <p:nvPr/>
        </p:nvSpPr>
        <p:spPr bwMode="auto">
          <a:xfrm>
            <a:off x="1971675" y="5321300"/>
            <a:ext cx="3403600" cy="915988"/>
          </a:xfrm>
          <a:prstGeom prst="rect">
            <a:avLst/>
          </a:prstGeom>
          <a:noFill/>
          <a:ln w="9525">
            <a:noFill/>
            <a:miter lim="800000"/>
            <a:headEnd/>
            <a:tailEnd/>
          </a:ln>
          <a:effectLst/>
        </p:spPr>
        <p:txBody>
          <a:bodyPr>
            <a:spAutoFit/>
          </a:bodyPr>
          <a:lstStyle/>
          <a:p>
            <a:pPr algn="ctr">
              <a:defRPr/>
            </a:pPr>
            <a:r>
              <a:rPr lang="fr-FR" i="1">
                <a:solidFill>
                  <a:srgbClr val="FF0000"/>
                </a:solidFill>
                <a:effectLst>
                  <a:outerShdw blurRad="38100" dist="38100" dir="2700000" algn="tl">
                    <a:srgbClr val="C0C0C0"/>
                  </a:outerShdw>
                </a:effectLst>
              </a:rPr>
              <a:t>Six variables permettent de définir parfaitement l’état de chaque corpuscule</a:t>
            </a:r>
          </a:p>
        </p:txBody>
      </p:sp>
      <p:sp>
        <p:nvSpPr>
          <p:cNvPr id="254984" name="AutoShape 10"/>
          <p:cNvSpPr>
            <a:spLocks noChangeArrowheads="1"/>
          </p:cNvSpPr>
          <p:nvPr/>
        </p:nvSpPr>
        <p:spPr bwMode="auto">
          <a:xfrm flipH="1">
            <a:off x="3431382" y="3068960"/>
            <a:ext cx="287337" cy="538163"/>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254985" name="AutoShape 11"/>
          <p:cNvSpPr>
            <a:spLocks noChangeArrowheads="1"/>
          </p:cNvSpPr>
          <p:nvPr/>
        </p:nvSpPr>
        <p:spPr bwMode="auto">
          <a:xfrm flipH="1">
            <a:off x="8018562" y="3198020"/>
            <a:ext cx="287338" cy="538162"/>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254986" name="AutoShape 12"/>
          <p:cNvSpPr>
            <a:spLocks noChangeArrowheads="1"/>
          </p:cNvSpPr>
          <p:nvPr/>
        </p:nvSpPr>
        <p:spPr bwMode="auto">
          <a:xfrm flipH="1">
            <a:off x="8077201" y="4495029"/>
            <a:ext cx="287337" cy="538162"/>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181261" name="Text Box 13"/>
          <p:cNvSpPr txBox="1">
            <a:spLocks noChangeArrowheads="1"/>
          </p:cNvSpPr>
          <p:nvPr/>
        </p:nvSpPr>
        <p:spPr bwMode="auto">
          <a:xfrm>
            <a:off x="6456363" y="5516564"/>
            <a:ext cx="3816350" cy="1190625"/>
          </a:xfrm>
          <a:prstGeom prst="rect">
            <a:avLst/>
          </a:prstGeom>
          <a:noFill/>
          <a:ln w="9525">
            <a:noFill/>
            <a:miter lim="800000"/>
            <a:headEnd/>
            <a:tailEnd/>
          </a:ln>
          <a:effectLst/>
        </p:spPr>
        <p:txBody>
          <a:bodyPr>
            <a:spAutoFit/>
          </a:bodyPr>
          <a:lstStyle/>
          <a:p>
            <a:pPr algn="ctr">
              <a:defRPr/>
            </a:pPr>
            <a:r>
              <a:rPr lang="fr-FR" i="1">
                <a:solidFill>
                  <a:srgbClr val="FF0000"/>
                </a:solidFill>
                <a:effectLst>
                  <a:outerShdw blurRad="38100" dist="38100" dir="2700000" algn="tl">
                    <a:srgbClr val="C0C0C0"/>
                  </a:outerShdw>
                </a:effectLst>
              </a:rPr>
              <a:t>On ne peut séparer la radiation en corpuscules maintenus localisés dans l’espace – processus d’interférence et diffraction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ChangeArrowheads="1"/>
          </p:cNvSpPr>
          <p:nvPr>
            <p:ph type="title"/>
          </p:nvPr>
        </p:nvSpPr>
        <p:spPr/>
        <p:txBody>
          <a:bodyPr/>
          <a:lstStyle/>
          <a:p>
            <a:pPr eaLnBrk="1" hangingPunct="1"/>
            <a:r>
              <a:rPr lang="fr-FR"/>
              <a:t>La fin de la mécanique classique?</a:t>
            </a:r>
          </a:p>
        </p:txBody>
      </p:sp>
      <p:sp>
        <p:nvSpPr>
          <p:cNvPr id="185347" name="Rectangle 3"/>
          <p:cNvSpPr>
            <a:spLocks noGrp="1" noChangeArrowheads="1"/>
          </p:cNvSpPr>
          <p:nvPr>
            <p:ph idx="1"/>
          </p:nvPr>
        </p:nvSpPr>
        <p:spPr/>
        <p:txBody>
          <a:bodyPr/>
          <a:lstStyle/>
          <a:p>
            <a:pPr lvl="1" eaLnBrk="1" hangingPunct="1">
              <a:defRPr/>
            </a:pPr>
            <a:r>
              <a:rPr lang="fr-FR" i="1" u="sng" dirty="0">
                <a:effectLst>
                  <a:outerShdw blurRad="38100" dist="38100" dir="2700000" algn="tl">
                    <a:srgbClr val="C0C0C0"/>
                  </a:outerShdw>
                </a:effectLst>
              </a:rPr>
              <a:t>Au début du 20° siècle:</a:t>
            </a:r>
          </a:p>
          <a:p>
            <a:pPr lvl="2" eaLnBrk="1" hangingPunct="1">
              <a:defRPr/>
            </a:pPr>
            <a:r>
              <a:rPr lang="fr-FR" i="1" u="sng" dirty="0">
                <a:effectLst>
                  <a:outerShdw blurRad="38100" dist="38100" dir="2700000" algn="tl">
                    <a:srgbClr val="C0C0C0"/>
                  </a:outerShdw>
                </a:effectLst>
              </a:rPr>
              <a:t>Théorie corpusculaire de la matière:</a:t>
            </a:r>
          </a:p>
          <a:p>
            <a:pPr lvl="3" eaLnBrk="1" hangingPunct="1">
              <a:defRPr/>
            </a:pPr>
            <a:r>
              <a:rPr lang="fr-FR" dirty="0"/>
              <a:t>« marche » même à l’échelle microscopique</a:t>
            </a:r>
          </a:p>
          <a:p>
            <a:pPr lvl="3" eaLnBrk="1" hangingPunct="1">
              <a:defRPr/>
            </a:pPr>
            <a:r>
              <a:rPr lang="fr-FR" dirty="0"/>
              <a:t>Complexité du pb à cette échelle </a:t>
            </a:r>
            <a:r>
              <a:rPr lang="fr-FR" dirty="0">
                <a:sym typeface="Wingdings" pitchFamily="2" charset="2"/>
              </a:rPr>
              <a:t> mécanique/physique statistique</a:t>
            </a:r>
          </a:p>
          <a:p>
            <a:pPr lvl="2" eaLnBrk="1" hangingPunct="1">
              <a:defRPr/>
            </a:pPr>
            <a:endParaRPr lang="fr-FR" dirty="0"/>
          </a:p>
          <a:p>
            <a:pPr lvl="2" eaLnBrk="1" hangingPunct="1">
              <a:defRPr/>
            </a:pPr>
            <a:r>
              <a:rPr lang="fr-FR" i="1" u="sng" dirty="0">
                <a:effectLst>
                  <a:outerShdw blurRad="38100" dist="38100" dir="2700000" algn="tl">
                    <a:srgbClr val="C0C0C0"/>
                  </a:outerShdw>
                </a:effectLst>
              </a:rPr>
              <a:t>Théorie ondulatoire de la lumière:</a:t>
            </a:r>
          </a:p>
          <a:p>
            <a:pPr lvl="3" eaLnBrk="1" hangingPunct="1">
              <a:defRPr/>
            </a:pPr>
            <a:r>
              <a:rPr lang="fr-FR" dirty="0"/>
              <a:t>Acceptée depuis Fresnel</a:t>
            </a:r>
          </a:p>
          <a:p>
            <a:pPr lvl="3" eaLnBrk="1" hangingPunct="1">
              <a:defRPr/>
            </a:pPr>
            <a:r>
              <a:rPr lang="fr-FR" dirty="0"/>
              <a:t>Tous les phénomènes </a:t>
            </a:r>
            <a:r>
              <a:rPr lang="fr-FR" u="sng" dirty="0"/>
              <a:t>connus</a:t>
            </a:r>
            <a:r>
              <a:rPr lang="fr-FR" dirty="0"/>
              <a:t> de la lumière interprétés</a:t>
            </a:r>
          </a:p>
          <a:p>
            <a:pPr lvl="3" eaLnBrk="1" hangingPunct="1">
              <a:defRPr/>
            </a:pPr>
            <a:r>
              <a:rPr lang="fr-FR" dirty="0"/>
              <a:t>Équations de Maxwell + ondes radio (Hertz) </a:t>
            </a:r>
            <a:r>
              <a:rPr lang="fr-FR" dirty="0">
                <a:sym typeface="Wingdings" pitchFamily="2" charset="2"/>
              </a:rPr>
              <a:t> synthèse optique et électricité</a:t>
            </a:r>
            <a:endParaRPr lang="fr-FR" dirty="0"/>
          </a:p>
          <a:p>
            <a:pPr lvl="1" eaLnBrk="1" hangingPunct="1">
              <a:defRPr/>
            </a:pPr>
            <a:endParaRPr lang="fr-FR" dirty="0"/>
          </a:p>
          <a:p>
            <a:pPr lvl="1" eaLnBrk="1" hangingPunct="1">
              <a:defRPr/>
            </a:pPr>
            <a:endParaRPr lang="fr-FR" dirty="0"/>
          </a:p>
        </p:txBody>
      </p:sp>
      <p:sp>
        <p:nvSpPr>
          <p:cNvPr id="256002" name="Espace réservé du numéro de diapositive 5"/>
          <p:cNvSpPr>
            <a:spLocks noGrp="1"/>
          </p:cNvSpPr>
          <p:nvPr>
            <p:ph type="sldNum" sz="quarter" idx="12"/>
          </p:nvPr>
        </p:nvSpPr>
        <p:spPr>
          <a:noFill/>
        </p:spPr>
        <p:txBody>
          <a:bodyPr/>
          <a:lstStyle/>
          <a:p>
            <a:fld id="{100E24A5-262E-49B8-B82D-A964293E4C6E}" type="slidenum">
              <a:rPr lang="fr-FR" altLang="en-US"/>
              <a:pPr/>
              <a:t>84</a:t>
            </a:fld>
            <a:endParaRPr lang="fr-FR"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2" descr="Résultat de recherche d'images pour &quot;corps noi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694" y="2550267"/>
            <a:ext cx="4819354" cy="3482892"/>
          </a:xfrm>
          <a:prstGeom prst="rect">
            <a:avLst/>
          </a:prstGeom>
          <a:noFill/>
          <a:extLst>
            <a:ext uri="{909E8E84-426E-40DD-AFC4-6F175D3DCCD1}">
              <a14:hiddenFill xmlns:a14="http://schemas.microsoft.com/office/drawing/2010/main">
                <a:solidFill>
                  <a:srgbClr val="FFFFFF"/>
                </a:solidFill>
              </a14:hiddenFill>
            </a:ext>
          </a:extLst>
        </p:spPr>
      </p:pic>
      <p:sp>
        <p:nvSpPr>
          <p:cNvPr id="257027" name="Rectangle 2"/>
          <p:cNvSpPr>
            <a:spLocks noGrp="1" noChangeArrowheads="1"/>
          </p:cNvSpPr>
          <p:nvPr>
            <p:ph type="title"/>
          </p:nvPr>
        </p:nvSpPr>
        <p:spPr/>
        <p:txBody>
          <a:bodyPr/>
          <a:lstStyle/>
          <a:p>
            <a:pPr eaLnBrk="1" hangingPunct="1"/>
            <a:r>
              <a:rPr lang="fr-FR"/>
              <a:t>La fin de la mécanique classique?</a:t>
            </a:r>
          </a:p>
        </p:txBody>
      </p:sp>
      <p:sp>
        <p:nvSpPr>
          <p:cNvPr id="186371"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Rayonnement du corps noir</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7026" name="Espace réservé du numéro de diapositive 5"/>
          <p:cNvSpPr>
            <a:spLocks noGrp="1"/>
          </p:cNvSpPr>
          <p:nvPr>
            <p:ph type="sldNum" sz="quarter" idx="12"/>
          </p:nvPr>
        </p:nvSpPr>
        <p:spPr>
          <a:noFill/>
        </p:spPr>
        <p:txBody>
          <a:bodyPr/>
          <a:lstStyle/>
          <a:p>
            <a:fld id="{7CFB8FE9-EAF1-4CF6-9AD2-AAADEE076040}" type="slidenum">
              <a:rPr lang="fr-FR" altLang="en-US"/>
              <a:pPr/>
              <a:t>85</a:t>
            </a:fld>
            <a:endParaRPr lang="fr-FR" altLang="en-US" dirty="0"/>
          </a:p>
        </p:txBody>
      </p:sp>
      <p:sp>
        <p:nvSpPr>
          <p:cNvPr id="17" name="ZoneTexte 16"/>
          <p:cNvSpPr txBox="1"/>
          <p:nvPr/>
        </p:nvSpPr>
        <p:spPr>
          <a:xfrm>
            <a:off x="2166910" y="6000769"/>
            <a:ext cx="3390672" cy="584775"/>
          </a:xfrm>
          <a:prstGeom prst="rect">
            <a:avLst/>
          </a:prstGeom>
          <a:noFill/>
        </p:spPr>
        <p:txBody>
          <a:bodyPr wrap="none" rtlCol="0">
            <a:spAutoFit/>
          </a:bodyPr>
          <a:lstStyle/>
          <a:p>
            <a:r>
              <a:rPr lang="fr-FR" sz="1600" dirty="0"/>
              <a:t>Corps noir: objet qui absorbe toute </a:t>
            </a:r>
          </a:p>
          <a:p>
            <a:r>
              <a:rPr lang="fr-FR" sz="1600" dirty="0"/>
              <a:t>radiation qu’il reçoit</a:t>
            </a:r>
          </a:p>
        </p:txBody>
      </p:sp>
      <mc:AlternateContent xmlns:mc="http://schemas.openxmlformats.org/markup-compatibility/2006" xmlns:a14="http://schemas.microsoft.com/office/drawing/2010/main">
        <mc:Choice Requires="a14">
          <p:sp>
            <p:nvSpPr>
              <p:cNvPr id="2" name="ZoneTexte 1"/>
              <p:cNvSpPr txBox="1"/>
              <p:nvPr/>
            </p:nvSpPr>
            <p:spPr>
              <a:xfrm>
                <a:off x="6456041" y="4005065"/>
                <a:ext cx="4104455" cy="2345707"/>
              </a:xfrm>
              <a:prstGeom prst="rect">
                <a:avLst/>
              </a:prstGeom>
              <a:noFill/>
            </p:spPr>
            <p:txBody>
              <a:bodyPr wrap="square" rtlCol="0">
                <a:spAutoFit/>
              </a:bodyPr>
              <a:lstStyle/>
              <a:p>
                <a:r>
                  <a:rPr lang="fr-FR" sz="1400" dirty="0"/>
                  <a:t>À l’intérieur de la cavité, le champ électromagnétique est équivalent à un ensemble d’oscillateurs harmoniques indépendants. Leur énergie moyenne </a:t>
                </a:r>
                <a:r>
                  <a:rPr lang="fr-FR" sz="1400" dirty="0">
                    <a:solidFill>
                      <a:srgbClr val="FF0000"/>
                    </a:solidFill>
                  </a:rPr>
                  <a:t>(en supposant que l’énergie peut varier de manière continue) </a:t>
                </a:r>
                <a:r>
                  <a:rPr lang="fr-FR" sz="1400" dirty="0"/>
                  <a:t>est donnée par :</a:t>
                </a:r>
              </a:p>
              <a:p>
                <a:endParaRPr lang="fr-FR" sz="1400" dirty="0"/>
              </a:p>
              <a:p>
                <a:endParaRPr lang="fr-FR" sz="1400" dirty="0"/>
              </a:p>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a:rPr>
                            <m:t> </m:t>
                          </m:r>
                          <m:r>
                            <a:rPr lang="fr-FR" b="0" i="1" smtClean="0">
                              <a:latin typeface="Cambria Math"/>
                            </a:rPr>
                            <m:t>𝐸</m:t>
                          </m:r>
                        </m:e>
                      </m:acc>
                      <m:r>
                        <a:rPr lang="fr-FR" b="0" i="1" smtClean="0">
                          <a:latin typeface="Cambria Math"/>
                        </a:rPr>
                        <m:t>=</m:t>
                      </m:r>
                      <m:f>
                        <m:fPr>
                          <m:ctrlPr>
                            <a:rPr lang="fr-FR" b="0" i="1" smtClean="0">
                              <a:latin typeface="Cambria Math" panose="02040503050406030204" pitchFamily="18" charset="0"/>
                            </a:rPr>
                          </m:ctrlPr>
                        </m:fPr>
                        <m:num>
                          <m:nary>
                            <m:naryPr>
                              <m:ctrlPr>
                                <a:rPr lang="fr-FR" b="0" i="1" smtClean="0">
                                  <a:latin typeface="Cambria Math" panose="02040503050406030204" pitchFamily="18" charset="0"/>
                                </a:rPr>
                              </m:ctrlPr>
                            </m:naryPr>
                            <m:sub>
                              <m:r>
                                <m:rPr>
                                  <m:brk m:alnAt="23"/>
                                </m:rPr>
                                <a:rPr lang="fr-FR" b="0" i="1" smtClean="0">
                                  <a:latin typeface="Cambria Math"/>
                                </a:rPr>
                                <m:t>0</m:t>
                              </m:r>
                            </m:sub>
                            <m:sup>
                              <m:r>
                                <a:rPr lang="fr-FR" b="0" i="1" smtClean="0">
                                  <a:latin typeface="Cambria Math"/>
                                  <a:ea typeface="Cambria Math"/>
                                </a:rPr>
                                <m:t>∞</m:t>
                              </m:r>
                            </m:sup>
                            <m:e>
                              <m:r>
                                <a:rPr lang="fr-FR" b="0" i="1" smtClean="0">
                                  <a:latin typeface="Cambria Math"/>
                                </a:rPr>
                                <m:t>𝐸</m:t>
                              </m:r>
                              <m:sSup>
                                <m:sSupPr>
                                  <m:ctrlPr>
                                    <a:rPr lang="fr-FR" b="0" i="1" smtClean="0">
                                      <a:latin typeface="Cambria Math" panose="02040503050406030204" pitchFamily="18" charset="0"/>
                                    </a:rPr>
                                  </m:ctrlPr>
                                </m:sSupPr>
                                <m:e>
                                  <m:r>
                                    <a:rPr lang="fr-FR" b="0" i="1" smtClean="0">
                                      <a:latin typeface="Cambria Math"/>
                                    </a:rPr>
                                    <m:t>𝑒</m:t>
                                  </m:r>
                                </m:e>
                                <m:sup>
                                  <m:r>
                                    <a:rPr lang="fr-FR" b="0" i="1" smtClean="0">
                                      <a:latin typeface="Cambria Math"/>
                                    </a:rPr>
                                    <m:t>−</m:t>
                                  </m:r>
                                  <m:r>
                                    <a:rPr lang="fr-FR" b="0" i="1" smtClean="0">
                                      <a:latin typeface="Cambria Math"/>
                                    </a:rPr>
                                    <m:t>𝐸</m:t>
                                  </m:r>
                                  <m:r>
                                    <a:rPr lang="fr-FR" b="0" i="1" smtClean="0">
                                      <a:latin typeface="Cambria Math"/>
                                    </a:rPr>
                                    <m:t>/</m:t>
                                  </m:r>
                                  <m:r>
                                    <a:rPr lang="fr-FR" b="0" i="1" smtClean="0">
                                      <a:latin typeface="Cambria Math"/>
                                    </a:rPr>
                                    <m:t>𝑘𝑇</m:t>
                                  </m:r>
                                </m:sup>
                              </m:sSup>
                              <m:r>
                                <a:rPr lang="fr-FR" b="0" i="1" smtClean="0">
                                  <a:latin typeface="Cambria Math"/>
                                </a:rPr>
                                <m:t>𝑑𝐸</m:t>
                              </m:r>
                            </m:e>
                          </m:nary>
                        </m:num>
                        <m:den>
                          <m:nary>
                            <m:naryPr>
                              <m:ctrlPr>
                                <a:rPr lang="fr-FR" i="1">
                                  <a:latin typeface="Cambria Math" panose="02040503050406030204" pitchFamily="18" charset="0"/>
                                </a:rPr>
                              </m:ctrlPr>
                            </m:naryPr>
                            <m:sub>
                              <m:r>
                                <m:rPr>
                                  <m:brk m:alnAt="23"/>
                                </m:rPr>
                                <a:rPr lang="fr-FR" i="1">
                                  <a:latin typeface="Cambria Math"/>
                                </a:rPr>
                                <m:t>0</m:t>
                              </m:r>
                            </m:sub>
                            <m:sup>
                              <m:r>
                                <a:rPr lang="fr-FR" i="1">
                                  <a:latin typeface="Cambria Math"/>
                                  <a:ea typeface="Cambria Math"/>
                                </a:rPr>
                                <m:t>∞</m:t>
                              </m:r>
                            </m:sup>
                            <m:e>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r>
                                <a:rPr lang="fr-FR" b="0" i="1" smtClean="0">
                                  <a:latin typeface="Cambria Math"/>
                                </a:rPr>
                                <m:t>𝑑𝐸</m:t>
                              </m:r>
                            </m:e>
                          </m:nary>
                        </m:den>
                      </m:f>
                      <m:r>
                        <a:rPr lang="fr-FR" b="0" i="0" smtClean="0">
                          <a:latin typeface="Cambria Math"/>
                        </a:rPr>
                        <m:t>=</m:t>
                      </m:r>
                      <m:r>
                        <m:rPr>
                          <m:sty m:val="p"/>
                        </m:rPr>
                        <a:rPr lang="fr-FR" b="0" i="0" smtClean="0">
                          <a:latin typeface="Cambria Math"/>
                        </a:rPr>
                        <m:t>kT</m:t>
                      </m:r>
                    </m:oMath>
                  </m:oMathPara>
                </a14:m>
                <a:endParaRPr lang="en-US" dirty="0"/>
              </a:p>
            </p:txBody>
          </p:sp>
        </mc:Choice>
        <mc:Fallback xmlns="">
          <p:sp>
            <p:nvSpPr>
              <p:cNvPr id="2" name="ZoneTexte 1"/>
              <p:cNvSpPr txBox="1">
                <a:spLocks noRot="1" noChangeAspect="1" noMove="1" noResize="1" noEditPoints="1" noAdjustHandles="1" noChangeArrowheads="1" noChangeShapeType="1" noTextEdit="1"/>
              </p:cNvSpPr>
              <p:nvPr/>
            </p:nvSpPr>
            <p:spPr>
              <a:xfrm>
                <a:off x="6456041" y="4005065"/>
                <a:ext cx="4104455" cy="2345707"/>
              </a:xfrm>
              <a:prstGeom prst="rect">
                <a:avLst/>
              </a:prstGeom>
              <a:blipFill>
                <a:blip r:embed="rId4"/>
                <a:stretch>
                  <a:fillRect l="-446" t="-519"/>
                </a:stretch>
              </a:blipFill>
            </p:spPr>
            <p:txBody>
              <a:bodyPr/>
              <a:lstStyle/>
              <a:p>
                <a:r>
                  <a:rPr lang="fr-FR">
                    <a:noFill/>
                  </a:rPr>
                  <a:t> </a:t>
                </a:r>
              </a:p>
            </p:txBody>
          </p:sp>
        </mc:Fallback>
      </mc:AlternateContent>
      <p:pic>
        <p:nvPicPr>
          <p:cNvPr id="9" name="Picture 17" descr="cavmod"/>
          <p:cNvPicPr>
            <a:picLocks noChangeAspect="1" noChangeArrowheads="1"/>
          </p:cNvPicPr>
          <p:nvPr/>
        </p:nvPicPr>
        <p:blipFill>
          <a:blip r:embed="rId5" cstate="print"/>
          <a:srcRect/>
          <a:stretch>
            <a:fillRect/>
          </a:stretch>
        </p:blipFill>
        <p:spPr bwMode="auto">
          <a:xfrm>
            <a:off x="6888088" y="2298326"/>
            <a:ext cx="3493850" cy="1520378"/>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ChangeArrowheads="1"/>
          </p:cNvSpPr>
          <p:nvPr>
            <p:ph type="title"/>
          </p:nvPr>
        </p:nvSpPr>
        <p:spPr/>
        <p:txBody>
          <a:bodyPr/>
          <a:lstStyle/>
          <a:p>
            <a:pPr eaLnBrk="1" hangingPunct="1"/>
            <a:r>
              <a:rPr lang="fr-FR"/>
              <a:t>La fin de la mécanique classique?</a:t>
            </a:r>
          </a:p>
        </p:txBody>
      </p:sp>
      <p:sp>
        <p:nvSpPr>
          <p:cNvPr id="186371"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Rayonnement du corps noir</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7026" name="Espace réservé du numéro de diapositive 5"/>
          <p:cNvSpPr>
            <a:spLocks noGrp="1"/>
          </p:cNvSpPr>
          <p:nvPr>
            <p:ph type="sldNum" sz="quarter" idx="12"/>
          </p:nvPr>
        </p:nvSpPr>
        <p:spPr>
          <a:noFill/>
        </p:spPr>
        <p:txBody>
          <a:bodyPr/>
          <a:lstStyle/>
          <a:p>
            <a:fld id="{7CFB8FE9-EAF1-4CF6-9AD2-AAADEE076040}" type="slidenum">
              <a:rPr lang="fr-FR" altLang="en-US"/>
              <a:pPr/>
              <a:t>86</a:t>
            </a:fld>
            <a:endParaRPr lang="fr-FR" altLang="en-US" dirty="0"/>
          </a:p>
        </p:txBody>
      </p:sp>
      <p:pic>
        <p:nvPicPr>
          <p:cNvPr id="257032" name="Picture 17" descr="cavmod"/>
          <p:cNvPicPr>
            <a:picLocks noChangeAspect="1" noChangeArrowheads="1"/>
          </p:cNvPicPr>
          <p:nvPr/>
        </p:nvPicPr>
        <p:blipFill>
          <a:blip r:embed="rId3" cstate="print"/>
          <a:srcRect/>
          <a:stretch>
            <a:fillRect/>
          </a:stretch>
        </p:blipFill>
        <p:spPr bwMode="auto">
          <a:xfrm>
            <a:off x="6888088" y="2298326"/>
            <a:ext cx="3493850" cy="1520378"/>
          </a:xfrm>
          <a:prstGeom prst="rect">
            <a:avLst/>
          </a:prstGeom>
          <a:noFill/>
          <a:ln w="9525">
            <a:noFill/>
            <a:miter lim="800000"/>
            <a:headEnd/>
            <a:tailEnd/>
          </a:ln>
        </p:spPr>
      </p:pic>
      <p:sp>
        <p:nvSpPr>
          <p:cNvPr id="17" name="ZoneTexte 16"/>
          <p:cNvSpPr txBox="1"/>
          <p:nvPr/>
        </p:nvSpPr>
        <p:spPr>
          <a:xfrm>
            <a:off x="2166910" y="6000769"/>
            <a:ext cx="3390672" cy="584775"/>
          </a:xfrm>
          <a:prstGeom prst="rect">
            <a:avLst/>
          </a:prstGeom>
          <a:noFill/>
        </p:spPr>
        <p:txBody>
          <a:bodyPr wrap="none" rtlCol="0">
            <a:spAutoFit/>
          </a:bodyPr>
          <a:lstStyle/>
          <a:p>
            <a:r>
              <a:rPr lang="fr-FR" sz="1600" dirty="0"/>
              <a:t>Corps noir: objet qui absorbe toute </a:t>
            </a:r>
          </a:p>
          <a:p>
            <a:r>
              <a:rPr lang="fr-FR" sz="1600" dirty="0"/>
              <a:t>radiation qu’il reçoit</a:t>
            </a:r>
          </a:p>
        </p:txBody>
      </p:sp>
      <mc:AlternateContent xmlns:mc="http://schemas.openxmlformats.org/markup-compatibility/2006" xmlns:a14="http://schemas.microsoft.com/office/drawing/2010/main">
        <mc:Choice Requires="a14">
          <p:sp>
            <p:nvSpPr>
              <p:cNvPr id="2" name="ZoneTexte 1"/>
              <p:cNvSpPr txBox="1"/>
              <p:nvPr/>
            </p:nvSpPr>
            <p:spPr>
              <a:xfrm>
                <a:off x="6456041" y="4005065"/>
                <a:ext cx="4104455" cy="2345707"/>
              </a:xfrm>
              <a:prstGeom prst="rect">
                <a:avLst/>
              </a:prstGeom>
              <a:noFill/>
            </p:spPr>
            <p:txBody>
              <a:bodyPr wrap="square" rtlCol="0">
                <a:spAutoFit/>
              </a:bodyPr>
              <a:lstStyle/>
              <a:p>
                <a:r>
                  <a:rPr lang="fr-FR" sz="1400" dirty="0"/>
                  <a:t>À l’intérieur de la cavité, le champ électromagnétique est équivalent à un ensemble d’oscillateurs harmoniques indépendants. Leur énergie moyenne </a:t>
                </a:r>
                <a:r>
                  <a:rPr lang="fr-FR" sz="1400" dirty="0">
                    <a:solidFill>
                      <a:srgbClr val="FF0000"/>
                    </a:solidFill>
                  </a:rPr>
                  <a:t>(en supposant que l’énergie peut varier de manière continue) </a:t>
                </a:r>
                <a:r>
                  <a:rPr lang="fr-FR" sz="1400" dirty="0"/>
                  <a:t>est donnée par :</a:t>
                </a:r>
              </a:p>
              <a:p>
                <a:endParaRPr lang="fr-FR" sz="1400" dirty="0"/>
              </a:p>
              <a:p>
                <a:endParaRPr lang="fr-FR" sz="1400" dirty="0"/>
              </a:p>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a:rPr>
                            <m:t> </m:t>
                          </m:r>
                          <m:r>
                            <a:rPr lang="fr-FR" b="0" i="1" smtClean="0">
                              <a:latin typeface="Cambria Math"/>
                            </a:rPr>
                            <m:t>𝐸</m:t>
                          </m:r>
                        </m:e>
                      </m:acc>
                      <m:r>
                        <a:rPr lang="fr-FR" b="0" i="1" smtClean="0">
                          <a:latin typeface="Cambria Math"/>
                        </a:rPr>
                        <m:t>=</m:t>
                      </m:r>
                      <m:f>
                        <m:fPr>
                          <m:ctrlPr>
                            <a:rPr lang="fr-FR" b="0" i="1" smtClean="0">
                              <a:latin typeface="Cambria Math" panose="02040503050406030204" pitchFamily="18" charset="0"/>
                            </a:rPr>
                          </m:ctrlPr>
                        </m:fPr>
                        <m:num>
                          <m:nary>
                            <m:naryPr>
                              <m:ctrlPr>
                                <a:rPr lang="fr-FR" b="0" i="1" smtClean="0">
                                  <a:latin typeface="Cambria Math" panose="02040503050406030204" pitchFamily="18" charset="0"/>
                                </a:rPr>
                              </m:ctrlPr>
                            </m:naryPr>
                            <m:sub>
                              <m:r>
                                <m:rPr>
                                  <m:brk m:alnAt="23"/>
                                </m:rPr>
                                <a:rPr lang="fr-FR" b="0" i="1" smtClean="0">
                                  <a:latin typeface="Cambria Math"/>
                                </a:rPr>
                                <m:t>0</m:t>
                              </m:r>
                            </m:sub>
                            <m:sup>
                              <m:r>
                                <a:rPr lang="fr-FR" b="0" i="1" smtClean="0">
                                  <a:latin typeface="Cambria Math"/>
                                  <a:ea typeface="Cambria Math"/>
                                </a:rPr>
                                <m:t>∞</m:t>
                              </m:r>
                            </m:sup>
                            <m:e>
                              <m:r>
                                <a:rPr lang="fr-FR" b="0" i="1" smtClean="0">
                                  <a:latin typeface="Cambria Math"/>
                                </a:rPr>
                                <m:t>𝐸</m:t>
                              </m:r>
                              <m:sSup>
                                <m:sSupPr>
                                  <m:ctrlPr>
                                    <a:rPr lang="fr-FR" b="0" i="1" smtClean="0">
                                      <a:latin typeface="Cambria Math" panose="02040503050406030204" pitchFamily="18" charset="0"/>
                                    </a:rPr>
                                  </m:ctrlPr>
                                </m:sSupPr>
                                <m:e>
                                  <m:r>
                                    <a:rPr lang="fr-FR" b="0" i="1" smtClean="0">
                                      <a:latin typeface="Cambria Math"/>
                                    </a:rPr>
                                    <m:t>𝑒</m:t>
                                  </m:r>
                                </m:e>
                                <m:sup>
                                  <m:r>
                                    <a:rPr lang="fr-FR" b="0" i="1" smtClean="0">
                                      <a:latin typeface="Cambria Math"/>
                                    </a:rPr>
                                    <m:t>−</m:t>
                                  </m:r>
                                  <m:r>
                                    <a:rPr lang="fr-FR" b="0" i="1" smtClean="0">
                                      <a:latin typeface="Cambria Math"/>
                                    </a:rPr>
                                    <m:t>𝐸</m:t>
                                  </m:r>
                                  <m:r>
                                    <a:rPr lang="fr-FR" b="0" i="1" smtClean="0">
                                      <a:latin typeface="Cambria Math"/>
                                    </a:rPr>
                                    <m:t>/</m:t>
                                  </m:r>
                                  <m:r>
                                    <a:rPr lang="fr-FR" b="0" i="1" smtClean="0">
                                      <a:latin typeface="Cambria Math"/>
                                    </a:rPr>
                                    <m:t>𝑘𝑇</m:t>
                                  </m:r>
                                </m:sup>
                              </m:sSup>
                              <m:r>
                                <a:rPr lang="fr-FR" b="0" i="1" smtClean="0">
                                  <a:latin typeface="Cambria Math"/>
                                </a:rPr>
                                <m:t>𝑑𝐸</m:t>
                              </m:r>
                            </m:e>
                          </m:nary>
                        </m:num>
                        <m:den>
                          <m:nary>
                            <m:naryPr>
                              <m:ctrlPr>
                                <a:rPr lang="fr-FR" i="1">
                                  <a:latin typeface="Cambria Math" panose="02040503050406030204" pitchFamily="18" charset="0"/>
                                </a:rPr>
                              </m:ctrlPr>
                            </m:naryPr>
                            <m:sub>
                              <m:r>
                                <m:rPr>
                                  <m:brk m:alnAt="23"/>
                                </m:rPr>
                                <a:rPr lang="fr-FR" i="1">
                                  <a:latin typeface="Cambria Math"/>
                                </a:rPr>
                                <m:t>0</m:t>
                              </m:r>
                            </m:sub>
                            <m:sup>
                              <m:r>
                                <a:rPr lang="fr-FR" i="1">
                                  <a:latin typeface="Cambria Math"/>
                                  <a:ea typeface="Cambria Math"/>
                                </a:rPr>
                                <m:t>∞</m:t>
                              </m:r>
                            </m:sup>
                            <m:e>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r>
                                <a:rPr lang="fr-FR" b="0" i="1" smtClean="0">
                                  <a:latin typeface="Cambria Math"/>
                                </a:rPr>
                                <m:t>𝑑𝐸</m:t>
                              </m:r>
                            </m:e>
                          </m:nary>
                        </m:den>
                      </m:f>
                      <m:r>
                        <a:rPr lang="fr-FR" b="0" i="0" smtClean="0">
                          <a:latin typeface="Cambria Math"/>
                        </a:rPr>
                        <m:t>=</m:t>
                      </m:r>
                      <m:r>
                        <m:rPr>
                          <m:sty m:val="p"/>
                        </m:rPr>
                        <a:rPr lang="fr-FR" b="0" i="0" smtClean="0">
                          <a:latin typeface="Cambria Math"/>
                        </a:rPr>
                        <m:t>kT</m:t>
                      </m:r>
                    </m:oMath>
                  </m:oMathPara>
                </a14:m>
                <a:endParaRPr lang="en-US" dirty="0"/>
              </a:p>
            </p:txBody>
          </p:sp>
        </mc:Choice>
        <mc:Fallback xmlns="">
          <p:sp>
            <p:nvSpPr>
              <p:cNvPr id="2" name="ZoneTexte 1"/>
              <p:cNvSpPr txBox="1">
                <a:spLocks noRot="1" noChangeAspect="1" noMove="1" noResize="1" noEditPoints="1" noAdjustHandles="1" noChangeArrowheads="1" noChangeShapeType="1" noTextEdit="1"/>
              </p:cNvSpPr>
              <p:nvPr/>
            </p:nvSpPr>
            <p:spPr>
              <a:xfrm>
                <a:off x="6456041" y="4005065"/>
                <a:ext cx="4104455" cy="2345707"/>
              </a:xfrm>
              <a:prstGeom prst="rect">
                <a:avLst/>
              </a:prstGeom>
              <a:blipFill>
                <a:blip r:embed="rId4"/>
                <a:stretch>
                  <a:fillRect l="-446" t="-519"/>
                </a:stretch>
              </a:blipFill>
            </p:spPr>
            <p:txBody>
              <a:bodyPr/>
              <a:lstStyle/>
              <a:p>
                <a:r>
                  <a:rPr lang="fr-FR">
                    <a:noFill/>
                  </a:rPr>
                  <a:t> </a:t>
                </a:r>
              </a:p>
            </p:txBody>
          </p:sp>
        </mc:Fallback>
      </mc:AlternateContent>
      <p:grpSp>
        <p:nvGrpSpPr>
          <p:cNvPr id="4" name="Groupe 3"/>
          <p:cNvGrpSpPr/>
          <p:nvPr/>
        </p:nvGrpSpPr>
        <p:grpSpPr>
          <a:xfrm>
            <a:off x="2204782" y="2892922"/>
            <a:ext cx="3352800" cy="3019425"/>
            <a:chOff x="680782" y="2892921"/>
            <a:chExt cx="3352800" cy="3019425"/>
          </a:xfrm>
        </p:grpSpPr>
        <p:pic>
          <p:nvPicPr>
            <p:cNvPr id="10" name="Picture 14" descr="bb7b"/>
            <p:cNvPicPr>
              <a:picLocks noChangeAspect="1" noChangeArrowheads="1"/>
            </p:cNvPicPr>
            <p:nvPr/>
          </p:nvPicPr>
          <p:blipFill>
            <a:blip r:embed="rId5" cstate="print"/>
            <a:srcRect/>
            <a:stretch>
              <a:fillRect/>
            </a:stretch>
          </p:blipFill>
          <p:spPr bwMode="auto">
            <a:xfrm>
              <a:off x="680782" y="2892921"/>
              <a:ext cx="3352800" cy="3019425"/>
            </a:xfrm>
            <a:prstGeom prst="rect">
              <a:avLst/>
            </a:prstGeom>
            <a:noFill/>
            <a:ln w="9525">
              <a:noFill/>
              <a:miter lim="800000"/>
              <a:headEnd/>
              <a:tailEnd/>
            </a:ln>
          </p:spPr>
        </p:pic>
        <p:sp>
          <p:nvSpPr>
            <p:cNvPr id="3" name="Rectangle 2"/>
            <p:cNvSpPr/>
            <p:nvPr/>
          </p:nvSpPr>
          <p:spPr>
            <a:xfrm>
              <a:off x="2536726" y="4725144"/>
              <a:ext cx="72008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36751" y="5013176"/>
              <a:ext cx="87476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rme libre 4"/>
          <p:cNvSpPr/>
          <p:nvPr/>
        </p:nvSpPr>
        <p:spPr>
          <a:xfrm>
            <a:off x="7848600" y="2006600"/>
            <a:ext cx="2349500" cy="1447800"/>
          </a:xfrm>
          <a:custGeom>
            <a:avLst/>
            <a:gdLst>
              <a:gd name="connsiteX0" fmla="*/ 2349500 w 2349500"/>
              <a:gd name="connsiteY0" fmla="*/ 1447800 h 1447800"/>
              <a:gd name="connsiteX1" fmla="*/ 977900 w 2349500"/>
              <a:gd name="connsiteY1" fmla="*/ 1155700 h 1447800"/>
              <a:gd name="connsiteX2" fmla="*/ 279400 w 2349500"/>
              <a:gd name="connsiteY2" fmla="*/ 711200 h 1447800"/>
              <a:gd name="connsiteX3" fmla="*/ 0 w 2349500"/>
              <a:gd name="connsiteY3" fmla="*/ 0 h 1447800"/>
              <a:gd name="connsiteX4" fmla="*/ 0 w 2349500"/>
              <a:gd name="connsiteY4" fmla="*/ 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0" h="1447800">
                <a:moveTo>
                  <a:pt x="2349500" y="1447800"/>
                </a:moveTo>
                <a:cubicBezTo>
                  <a:pt x="1836208" y="1363133"/>
                  <a:pt x="1322917" y="1278467"/>
                  <a:pt x="977900" y="1155700"/>
                </a:cubicBezTo>
                <a:cubicBezTo>
                  <a:pt x="632883" y="1032933"/>
                  <a:pt x="442383" y="903817"/>
                  <a:pt x="279400" y="711200"/>
                </a:cubicBezTo>
                <a:cubicBezTo>
                  <a:pt x="116417" y="518583"/>
                  <a:pt x="0" y="0"/>
                  <a:pt x="0" y="0"/>
                </a:cubicBezTo>
                <a:lnTo>
                  <a:pt x="0" y="0"/>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033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2"/>
          <p:cNvSpPr>
            <a:spLocks noGrp="1" noChangeArrowheads="1"/>
          </p:cNvSpPr>
          <p:nvPr>
            <p:ph type="title"/>
          </p:nvPr>
        </p:nvSpPr>
        <p:spPr/>
        <p:txBody>
          <a:bodyPr/>
          <a:lstStyle/>
          <a:p>
            <a:pPr eaLnBrk="1" hangingPunct="1"/>
            <a:r>
              <a:rPr lang="fr-FR"/>
              <a:t>La fin de la mécanique classique?</a:t>
            </a:r>
          </a:p>
        </p:txBody>
      </p:sp>
      <p:sp>
        <p:nvSpPr>
          <p:cNvPr id="972803"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Rayonnement du corps noir</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8050" name="Espace réservé du numéro de diapositive 5"/>
          <p:cNvSpPr>
            <a:spLocks noGrp="1"/>
          </p:cNvSpPr>
          <p:nvPr>
            <p:ph type="sldNum" sz="quarter" idx="12"/>
          </p:nvPr>
        </p:nvSpPr>
        <p:spPr>
          <a:noFill/>
        </p:spPr>
        <p:txBody>
          <a:bodyPr/>
          <a:lstStyle/>
          <a:p>
            <a:fld id="{DB3D4752-C25B-46CC-805B-137746F7D01A}" type="slidenum">
              <a:rPr lang="fr-FR" altLang="en-US"/>
              <a:pPr/>
              <a:t>87</a:t>
            </a:fld>
            <a:endParaRPr lang="fr-FR" altLang="en-US"/>
          </a:p>
        </p:txBody>
      </p:sp>
      <p:sp>
        <p:nvSpPr>
          <p:cNvPr id="972811" name="Text Box 11"/>
          <p:cNvSpPr txBox="1">
            <a:spLocks noChangeArrowheads="1"/>
          </p:cNvSpPr>
          <p:nvPr/>
        </p:nvSpPr>
        <p:spPr bwMode="auto">
          <a:xfrm>
            <a:off x="4943475" y="2564905"/>
            <a:ext cx="5473700" cy="1323439"/>
          </a:xfrm>
          <a:prstGeom prst="rect">
            <a:avLst/>
          </a:prstGeom>
          <a:noFill/>
          <a:ln w="9525">
            <a:noFill/>
            <a:miter lim="800000"/>
            <a:headEnd/>
            <a:tailEnd/>
          </a:ln>
          <a:effectLst/>
        </p:spPr>
        <p:txBody>
          <a:bodyPr>
            <a:spAutoFit/>
          </a:bodyPr>
          <a:lstStyle/>
          <a:p>
            <a:pPr>
              <a:defRPr/>
            </a:pPr>
            <a:r>
              <a:rPr lang="fr-FR" sz="1600" i="1" dirty="0">
                <a:solidFill>
                  <a:srgbClr val="9900CC"/>
                </a:solidFill>
                <a:effectLst>
                  <a:outerShdw blurRad="38100" dist="38100" dir="2700000" algn="tl">
                    <a:srgbClr val="C0C0C0"/>
                  </a:outerShdw>
                </a:effectLst>
                <a:latin typeface="Calibri" panose="020F0502020204030204" pitchFamily="34" charset="0"/>
              </a:rPr>
              <a:t>M. Planck</a:t>
            </a:r>
            <a:r>
              <a:rPr lang="fr-FR" sz="1600" dirty="0">
                <a:latin typeface="Calibri" panose="020F0502020204030204" pitchFamily="34" charset="0"/>
              </a:rPr>
              <a:t> : Il postule  que les échanges d’énergie entre la matière et les radiations ne se font pas de manière continue mais par des quantités indivisibles et discrète: </a:t>
            </a:r>
            <a:r>
              <a:rPr lang="fr-FR" sz="1600" i="1" dirty="0">
                <a:latin typeface="Calibri" panose="020F0502020204030204" pitchFamily="34" charset="0"/>
              </a:rPr>
              <a:t>quanta</a:t>
            </a:r>
            <a:r>
              <a:rPr lang="fr-FR" sz="1600" dirty="0">
                <a:latin typeface="Calibri" panose="020F0502020204030204" pitchFamily="34" charset="0"/>
              </a:rPr>
              <a:t> d’énergie. Il montre que la relation entre Energie et Fréquence est donnée par</a:t>
            </a:r>
            <a:r>
              <a:rPr lang="fr-FR" sz="1600" dirty="0"/>
              <a:t>:</a:t>
            </a:r>
          </a:p>
        </p:txBody>
      </p:sp>
      <p:grpSp>
        <p:nvGrpSpPr>
          <p:cNvPr id="258054" name="Group 13"/>
          <p:cNvGrpSpPr>
            <a:grpSpLocks/>
          </p:cNvGrpSpPr>
          <p:nvPr/>
        </p:nvGrpSpPr>
        <p:grpSpPr bwMode="auto">
          <a:xfrm>
            <a:off x="1703388" y="2924176"/>
            <a:ext cx="3352800" cy="3019425"/>
            <a:chOff x="3424" y="1706"/>
            <a:chExt cx="2112" cy="1902"/>
          </a:xfrm>
        </p:grpSpPr>
        <p:pic>
          <p:nvPicPr>
            <p:cNvPr id="258058" name="Picture 14" descr="bb7b"/>
            <p:cNvPicPr>
              <a:picLocks noChangeAspect="1" noChangeArrowheads="1"/>
            </p:cNvPicPr>
            <p:nvPr/>
          </p:nvPicPr>
          <p:blipFill>
            <a:blip r:embed="rId3" cstate="print"/>
            <a:srcRect/>
            <a:stretch>
              <a:fillRect/>
            </a:stretch>
          </p:blipFill>
          <p:spPr bwMode="auto">
            <a:xfrm>
              <a:off x="3424" y="1706"/>
              <a:ext cx="2112" cy="1902"/>
            </a:xfrm>
            <a:prstGeom prst="rect">
              <a:avLst/>
            </a:prstGeom>
            <a:noFill/>
            <a:ln w="9525">
              <a:noFill/>
              <a:miter lim="800000"/>
              <a:headEnd/>
              <a:tailEnd/>
            </a:ln>
          </p:spPr>
        </p:pic>
        <p:sp>
          <p:nvSpPr>
            <p:cNvPr id="258059" name="Oval 15"/>
            <p:cNvSpPr>
              <a:spLocks noChangeArrowheads="1"/>
            </p:cNvSpPr>
            <p:nvPr/>
          </p:nvSpPr>
          <p:spPr bwMode="auto">
            <a:xfrm>
              <a:off x="4921" y="2976"/>
              <a:ext cx="454" cy="453"/>
            </a:xfrm>
            <a:prstGeom prst="ellipse">
              <a:avLst/>
            </a:prstGeom>
            <a:noFill/>
            <a:ln w="28575">
              <a:solidFill>
                <a:srgbClr val="9900CC"/>
              </a:solidFill>
              <a:round/>
              <a:headEnd/>
              <a:tailEnd/>
            </a:ln>
          </p:spPr>
          <p:txBody>
            <a:bodyPr wrap="none" anchor="ctr"/>
            <a:lstStyle/>
            <a:p>
              <a:endParaRPr lang="fr-FR"/>
            </a:p>
          </p:txBody>
        </p:sp>
      </p:grpSp>
      <p:sp>
        <p:nvSpPr>
          <p:cNvPr id="972817" name="Text Box 17"/>
          <p:cNvSpPr txBox="1">
            <a:spLocks noChangeArrowheads="1"/>
          </p:cNvSpPr>
          <p:nvPr/>
        </p:nvSpPr>
        <p:spPr bwMode="auto">
          <a:xfrm>
            <a:off x="7305674" y="3657511"/>
            <a:ext cx="1356462" cy="461665"/>
          </a:xfrm>
          <a:prstGeom prst="rect">
            <a:avLst/>
          </a:prstGeom>
          <a:noFill/>
          <a:ln w="9525">
            <a:noFill/>
            <a:miter lim="800000"/>
            <a:headEnd/>
            <a:tailEnd/>
          </a:ln>
          <a:effectLst/>
        </p:spPr>
        <p:txBody>
          <a:bodyPr wrap="none">
            <a:spAutoFit/>
          </a:bodyPr>
          <a:lstStyle/>
          <a:p>
            <a:pPr>
              <a:defRPr/>
            </a:pPr>
            <a:r>
              <a:rPr lang="fr-FR" sz="2400" i="1" dirty="0">
                <a:solidFill>
                  <a:srgbClr val="9900CC"/>
                </a:solidFill>
                <a:effectLst>
                  <a:outerShdw blurRad="38100" dist="38100" dir="2700000" algn="tl">
                    <a:srgbClr val="C0C0C0"/>
                  </a:outerShdw>
                </a:effectLst>
              </a:rPr>
              <a:t>E</a:t>
            </a:r>
            <a:r>
              <a:rPr lang="fr-FR" sz="2400" i="1" baseline="-25000" dirty="0">
                <a:solidFill>
                  <a:srgbClr val="9900CC"/>
                </a:solidFill>
                <a:effectLst>
                  <a:outerShdw blurRad="38100" dist="38100" dir="2700000" algn="tl">
                    <a:srgbClr val="C0C0C0"/>
                  </a:outerShdw>
                </a:effectLst>
              </a:rPr>
              <a:t>n</a:t>
            </a:r>
            <a:r>
              <a:rPr lang="fr-FR" sz="2400" i="1" dirty="0">
                <a:solidFill>
                  <a:srgbClr val="9900CC"/>
                </a:solidFill>
                <a:effectLst>
                  <a:outerShdw blurRad="38100" dist="38100" dir="2700000" algn="tl">
                    <a:srgbClr val="C0C0C0"/>
                  </a:outerShdw>
                </a:effectLst>
              </a:rPr>
              <a:t> =n.h</a:t>
            </a:r>
            <a:r>
              <a:rPr lang="fr-FR" sz="2400" i="1" dirty="0">
                <a:solidFill>
                  <a:srgbClr val="9900CC"/>
                </a:solidFill>
                <a:effectLst>
                  <a:outerShdw blurRad="38100" dist="38100" dir="2700000" algn="tl">
                    <a:srgbClr val="C0C0C0"/>
                  </a:outerShdw>
                </a:effectLst>
                <a:latin typeface="Symbol" pitchFamily="18" charset="2"/>
              </a:rPr>
              <a:t>n</a:t>
            </a:r>
            <a:endParaRPr lang="fr-FR" sz="2400" i="1" dirty="0">
              <a:solidFill>
                <a:srgbClr val="9900CC"/>
              </a:solidFill>
              <a:effectLst>
                <a:outerShdw blurRad="38100" dist="38100" dir="2700000" algn="tl">
                  <a:srgbClr val="C0C0C0"/>
                </a:outerShdw>
              </a:effectLst>
            </a:endParaRPr>
          </a:p>
        </p:txBody>
      </p:sp>
      <p:sp>
        <p:nvSpPr>
          <p:cNvPr id="972818" name="Text Box 18"/>
          <p:cNvSpPr txBox="1">
            <a:spLocks noChangeArrowheads="1"/>
          </p:cNvSpPr>
          <p:nvPr/>
        </p:nvSpPr>
        <p:spPr bwMode="auto">
          <a:xfrm>
            <a:off x="5159897" y="4133463"/>
            <a:ext cx="5329237" cy="1846659"/>
          </a:xfrm>
          <a:prstGeom prst="rect">
            <a:avLst/>
          </a:prstGeom>
          <a:noFill/>
          <a:ln w="9525">
            <a:noFill/>
            <a:miter lim="800000"/>
            <a:headEnd/>
            <a:tailEnd/>
          </a:ln>
          <a:effectLst/>
        </p:spPr>
        <p:txBody>
          <a:bodyPr>
            <a:spAutoFit/>
          </a:bodyPr>
          <a:lstStyle/>
          <a:p>
            <a:pPr>
              <a:defRPr/>
            </a:pPr>
            <a:r>
              <a:rPr lang="fr-FR" sz="1600" i="1" dirty="0">
                <a:solidFill>
                  <a:srgbClr val="9900CC"/>
                </a:solidFill>
                <a:effectLst>
                  <a:outerShdw blurRad="38100" dist="38100" dir="2700000" algn="tl">
                    <a:srgbClr val="C0C0C0"/>
                  </a:outerShdw>
                </a:effectLst>
                <a:latin typeface="Calibri" panose="020F0502020204030204" pitchFamily="34" charset="0"/>
              </a:rPr>
              <a:t>M. Planck</a:t>
            </a:r>
            <a:r>
              <a:rPr lang="fr-FR" sz="1600" dirty="0">
                <a:latin typeface="Calibri" panose="020F0502020204030204" pitchFamily="34" charset="0"/>
              </a:rPr>
              <a:t> : lie l’énergie et la fréquence </a:t>
            </a:r>
            <a:r>
              <a:rPr lang="fr-FR" sz="1600" dirty="0">
                <a:latin typeface="Calibri" panose="020F0502020204030204" pitchFamily="34" charset="0"/>
                <a:sym typeface="Wingdings" pitchFamily="2" charset="2"/>
              </a:rPr>
              <a:t> modes autorisés de plus en plus difficile à peupler. Dans l’enceinte ( le corps noir), les atomes de la paroi jouent le rôle d’oscillateurs de fréquence </a:t>
            </a:r>
            <a:r>
              <a:rPr lang="fr-FR" sz="1600" dirty="0">
                <a:latin typeface="Symbol" panose="05050102010706020507" pitchFamily="18" charset="2"/>
                <a:sym typeface="Wingdings" pitchFamily="2" charset="2"/>
              </a:rPr>
              <a:t>n </a:t>
            </a:r>
            <a:r>
              <a:rPr lang="fr-FR" sz="1600" dirty="0">
                <a:latin typeface="Calibri" panose="020F0502020204030204" pitchFamily="34" charset="0"/>
                <a:sym typeface="Wingdings" pitchFamily="2" charset="2"/>
              </a:rPr>
              <a:t>dont l’énergie de l’atome est donnée par</a:t>
            </a:r>
          </a:p>
          <a:p>
            <a:pPr>
              <a:defRPr/>
            </a:pPr>
            <a:r>
              <a:rPr lang="fr-FR" sz="1600" dirty="0">
                <a:latin typeface="Calibri" panose="020F0502020204030204" pitchFamily="34" charset="0"/>
                <a:sym typeface="Wingdings" pitchFamily="2" charset="2"/>
              </a:rPr>
              <a:t> </a:t>
            </a:r>
            <a:r>
              <a:rPr lang="fr-FR" sz="1600" i="1" dirty="0">
                <a:effectLst>
                  <a:outerShdw blurRad="38100" dist="38100" dir="2700000" algn="tl">
                    <a:srgbClr val="C0C0C0"/>
                  </a:outerShdw>
                </a:effectLst>
              </a:rPr>
              <a:t>E</a:t>
            </a:r>
            <a:r>
              <a:rPr lang="fr-FR" sz="1600" i="1" baseline="-25000" dirty="0">
                <a:effectLst>
                  <a:outerShdw blurRad="38100" dist="38100" dir="2700000" algn="tl">
                    <a:srgbClr val="C0C0C0"/>
                  </a:outerShdw>
                </a:effectLst>
              </a:rPr>
              <a:t>n</a:t>
            </a:r>
            <a:r>
              <a:rPr lang="fr-FR" sz="1600" i="1" dirty="0">
                <a:effectLst>
                  <a:outerShdw blurRad="38100" dist="38100" dir="2700000" algn="tl">
                    <a:srgbClr val="C0C0C0"/>
                  </a:outerShdw>
                </a:effectLst>
              </a:rPr>
              <a:t> =n.h</a:t>
            </a:r>
            <a:r>
              <a:rPr lang="fr-FR" sz="1600" i="1" dirty="0">
                <a:effectLst>
                  <a:outerShdw blurRad="38100" dist="38100" dir="2700000" algn="tl">
                    <a:srgbClr val="C0C0C0"/>
                  </a:outerShdw>
                </a:effectLst>
                <a:latin typeface="Symbol" pitchFamily="18" charset="2"/>
              </a:rPr>
              <a:t>n. </a:t>
            </a:r>
            <a:r>
              <a:rPr lang="fr-FR" sz="1600" b="1" i="1" dirty="0">
                <a:effectLst>
                  <a:outerShdw blurRad="38100" dist="38100" dir="2700000" algn="tl">
                    <a:srgbClr val="C0C0C0"/>
                  </a:outerShdw>
                </a:effectLst>
                <a:latin typeface="Calibri" panose="020F0502020204030204" pitchFamily="34" charset="0"/>
              </a:rPr>
              <a:t>Il en ressort que l’énergie moyenne par mode est l’énergie quantifiée X la probabilité que ce mode soit occupé</a:t>
            </a:r>
            <a:endParaRPr lang="fr-FR" sz="1600" b="1" i="1" dirty="0">
              <a:effectLst>
                <a:outerShdw blurRad="38100" dist="38100" dir="2700000" algn="tl">
                  <a:srgbClr val="C0C0C0"/>
                </a:outerShdw>
              </a:effectLst>
            </a:endParaRPr>
          </a:p>
          <a:p>
            <a:pPr>
              <a:defRPr/>
            </a:pPr>
            <a:endParaRPr lang="fr-FR"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167705" y="5948072"/>
                <a:ext cx="3547702" cy="721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i="1">
                              <a:latin typeface="Cambria Math"/>
                            </a:rPr>
                            <m:t> </m:t>
                          </m:r>
                          <m:r>
                            <a:rPr lang="fr-FR" i="1">
                              <a:latin typeface="Cambria Math"/>
                            </a:rPr>
                            <m:t>𝐸</m:t>
                          </m:r>
                        </m:e>
                      </m:acc>
                      <m:r>
                        <a:rPr lang="fr-FR" i="1">
                          <a:latin typeface="Cambria Math"/>
                        </a:rPr>
                        <m:t>=</m:t>
                      </m:r>
                      <m:f>
                        <m:fPr>
                          <m:ctrlPr>
                            <a:rPr lang="fr-FR" i="1">
                              <a:latin typeface="Cambria Math" panose="02040503050406030204" pitchFamily="18" charset="0"/>
                            </a:rPr>
                          </m:ctrlPr>
                        </m:fPr>
                        <m:num>
                          <m:nary>
                            <m:naryPr>
                              <m:chr m:val="∑"/>
                              <m:ctrlPr>
                                <a:rPr lang="fr-FR" i="1" smtClean="0">
                                  <a:latin typeface="Cambria Math" panose="02040503050406030204" pitchFamily="18" charset="0"/>
                                </a:rPr>
                              </m:ctrlPr>
                            </m:naryPr>
                            <m:sub>
                              <m:r>
                                <m:rPr>
                                  <m:brk m:alnAt="23"/>
                                </m:rPr>
                                <a:rPr lang="fr-FR" b="0" i="1" smtClean="0">
                                  <a:latin typeface="Cambria Math"/>
                                </a:rPr>
                                <m:t>𝑛</m:t>
                              </m:r>
                              <m:r>
                                <a:rPr lang="fr-FR" b="0" i="1" smtClean="0">
                                  <a:latin typeface="Cambria Math"/>
                                </a:rPr>
                                <m:t>=1</m:t>
                              </m:r>
                            </m:sub>
                            <m:sup>
                              <m:r>
                                <a:rPr lang="fr-FR" i="1" smtClean="0">
                                  <a:latin typeface="Cambria Math"/>
                                  <a:ea typeface="Cambria Math"/>
                                </a:rPr>
                                <m:t>∞</m:t>
                              </m:r>
                            </m:sup>
                            <m:e>
                              <m:sSub>
                                <m:sSubPr>
                                  <m:ctrlPr>
                                    <a:rPr lang="fr-FR" i="1" smtClean="0">
                                      <a:latin typeface="Cambria Math" panose="02040503050406030204" pitchFamily="18" charset="0"/>
                                    </a:rPr>
                                  </m:ctrlPr>
                                </m:sSubPr>
                                <m:e>
                                  <m:r>
                                    <a:rPr lang="fr-FR" b="0" i="1" smtClean="0">
                                      <a:latin typeface="Cambria Math"/>
                                    </a:rPr>
                                    <m:t>𝐸</m:t>
                                  </m:r>
                                </m:e>
                                <m:sub>
                                  <m:r>
                                    <a:rPr lang="fr-FR" b="0" i="1" smtClean="0">
                                      <a:latin typeface="Cambria Math"/>
                                    </a:rPr>
                                    <m:t>𝑛</m:t>
                                  </m:r>
                                </m:sub>
                              </m:sSub>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e>
                          </m:nary>
                        </m:num>
                        <m:den>
                          <m:nary>
                            <m:naryPr>
                              <m:chr m:val="∑"/>
                              <m:ctrlPr>
                                <a:rPr lang="fr-FR" i="1" smtClean="0">
                                  <a:latin typeface="Cambria Math" panose="02040503050406030204" pitchFamily="18" charset="0"/>
                                </a:rPr>
                              </m:ctrlPr>
                            </m:naryPr>
                            <m:sub>
                              <m:r>
                                <m:rPr>
                                  <m:brk m:alnAt="23"/>
                                </m:rPr>
                                <a:rPr lang="fr-FR" b="0" i="1" smtClean="0">
                                  <a:latin typeface="Cambria Math"/>
                                </a:rPr>
                                <m:t>𝑛</m:t>
                              </m:r>
                              <m:r>
                                <a:rPr lang="fr-FR" b="0" i="1" smtClean="0">
                                  <a:latin typeface="Cambria Math"/>
                                </a:rPr>
                                <m:t>=1</m:t>
                              </m:r>
                            </m:sub>
                            <m:sup>
                              <m:r>
                                <a:rPr lang="fr-FR" i="1" smtClean="0">
                                  <a:latin typeface="Cambria Math"/>
                                  <a:ea typeface="Cambria Math"/>
                                </a:rPr>
                                <m:t>∞</m:t>
                              </m:r>
                            </m:sup>
                            <m:e>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e>
                          </m:nary>
                        </m:den>
                      </m:f>
                      <m:r>
                        <a:rPr lang="fr-FR">
                          <a:latin typeface="Cambria Math"/>
                        </a:rPr>
                        <m:t>=</m:t>
                      </m:r>
                      <m:f>
                        <m:fPr>
                          <m:ctrlPr>
                            <a:rPr lang="fr-FR" i="1" smtClean="0">
                              <a:latin typeface="Cambria Math" panose="02040503050406030204" pitchFamily="18" charset="0"/>
                            </a:rPr>
                          </m:ctrlPr>
                        </m:fPr>
                        <m:num>
                          <m:r>
                            <a:rPr lang="fr-FR" b="0" i="1" smtClean="0">
                              <a:latin typeface="Cambria Math"/>
                            </a:rPr>
                            <m:t>h𝑣</m:t>
                          </m:r>
                        </m:num>
                        <m:den>
                          <m:sSup>
                            <m:sSupPr>
                              <m:ctrlPr>
                                <a:rPr lang="fr-FR" i="1">
                                  <a:latin typeface="Cambria Math" panose="02040503050406030204" pitchFamily="18" charset="0"/>
                                </a:rPr>
                              </m:ctrlPr>
                            </m:sSupPr>
                            <m:e>
                              <m:r>
                                <a:rPr lang="fr-FR" i="1">
                                  <a:latin typeface="Cambria Math"/>
                                </a:rPr>
                                <m:t>𝑒</m:t>
                              </m:r>
                            </m:e>
                            <m:sup>
                              <m:r>
                                <a:rPr lang="fr-FR" b="0" i="1" smtClean="0">
                                  <a:latin typeface="Cambria Math"/>
                                </a:rPr>
                                <m:t>h𝑣</m:t>
                              </m:r>
                              <m:r>
                                <a:rPr lang="fr-FR" i="1">
                                  <a:latin typeface="Cambria Math"/>
                                </a:rPr>
                                <m:t>/</m:t>
                              </m:r>
                              <m:r>
                                <a:rPr lang="fr-FR" i="1">
                                  <a:latin typeface="Cambria Math"/>
                                </a:rPr>
                                <m:t>𝑘𝑇</m:t>
                              </m:r>
                            </m:sup>
                          </m:sSup>
                          <m:r>
                            <a:rPr lang="fr-FR" b="0" i="1" smtClean="0">
                              <a:latin typeface="Cambria Math"/>
                            </a:rPr>
                            <m:t>−1</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6167705" y="5948072"/>
                <a:ext cx="3547702" cy="721288"/>
              </a:xfrm>
              <a:prstGeom prst="rect">
                <a:avLst/>
              </a:prstGeom>
              <a:blipFill>
                <a:blip r:embed="rId4"/>
                <a:stretch>
                  <a:fillRect/>
                </a:stretch>
              </a:blipFill>
            </p:spPr>
            <p:txBody>
              <a:bodyPr/>
              <a:lstStyle/>
              <a:p>
                <a:r>
                  <a:rPr lang="fr-FR">
                    <a:noFill/>
                  </a:rPr>
                  <a:t> </a:t>
                </a:r>
              </a:p>
            </p:txBody>
          </p:sp>
        </mc:Fallback>
      </mc:AlternateContent>
      <p:sp>
        <p:nvSpPr>
          <p:cNvPr id="2" name="ZoneTexte 1">
            <a:extLst>
              <a:ext uri="{FF2B5EF4-FFF2-40B4-BE49-F238E27FC236}">
                <a16:creationId xmlns:a16="http://schemas.microsoft.com/office/drawing/2014/main" id="{DBDF54C6-3905-E2C5-9909-9625D9BB6E29}"/>
              </a:ext>
            </a:extLst>
          </p:cNvPr>
          <p:cNvSpPr txBox="1"/>
          <p:nvPr/>
        </p:nvSpPr>
        <p:spPr>
          <a:xfrm>
            <a:off x="9868428" y="5902075"/>
            <a:ext cx="2023374" cy="646331"/>
          </a:xfrm>
          <a:prstGeom prst="rect">
            <a:avLst/>
          </a:prstGeom>
          <a:noFill/>
        </p:spPr>
        <p:txBody>
          <a:bodyPr wrap="none" rtlCol="0">
            <a:spAutoFit/>
          </a:bodyPr>
          <a:lstStyle/>
          <a:p>
            <a:r>
              <a:rPr lang="fr-FR" dirty="0"/>
              <a:t>Si </a:t>
            </a:r>
            <a:r>
              <a:rPr lang="fr-FR" dirty="0" err="1"/>
              <a:t>h</a:t>
            </a:r>
            <a:r>
              <a:rPr lang="fr-FR" dirty="0" err="1">
                <a:latin typeface="Symbol" panose="05050102010706020507" pitchFamily="18" charset="2"/>
              </a:rPr>
              <a:t>n</a:t>
            </a:r>
            <a:r>
              <a:rPr lang="fr-FR" dirty="0">
                <a:latin typeface="+mj-lt"/>
              </a:rPr>
              <a:t> &lt;&lt; kT, alors </a:t>
            </a:r>
          </a:p>
          <a:p>
            <a:r>
              <a:rPr lang="fr-FR" dirty="0">
                <a:latin typeface="+mj-lt"/>
              </a:rPr>
              <a:t>E=kT</a:t>
            </a:r>
            <a:endParaRPr lang="fr-FR" dirty="0"/>
          </a:p>
        </p:txBody>
      </p:sp>
      <p:sp>
        <p:nvSpPr>
          <p:cNvPr id="4" name="ZoneTexte 3">
            <a:extLst>
              <a:ext uri="{FF2B5EF4-FFF2-40B4-BE49-F238E27FC236}">
                <a16:creationId xmlns:a16="http://schemas.microsoft.com/office/drawing/2014/main" id="{3955DB71-D725-11D0-1475-3124CEE0510E}"/>
              </a:ext>
            </a:extLst>
          </p:cNvPr>
          <p:cNvSpPr txBox="1"/>
          <p:nvPr/>
        </p:nvSpPr>
        <p:spPr>
          <a:xfrm>
            <a:off x="47328" y="6295916"/>
            <a:ext cx="6282489" cy="646331"/>
          </a:xfrm>
          <a:prstGeom prst="rect">
            <a:avLst/>
          </a:prstGeom>
          <a:noFill/>
        </p:spPr>
        <p:txBody>
          <a:bodyPr wrap="none" rtlCol="0">
            <a:spAutoFit/>
          </a:bodyPr>
          <a:lstStyle/>
          <a:p>
            <a:r>
              <a:rPr lang="fr-FR" sz="1200" dirty="0">
                <a:hlinkClick r:id="rId5"/>
              </a:rPr>
              <a:t>https://gilles.montambaux.com/files/histoire-physique/Planck-Ann-Phys-4-553-francais.pdf</a:t>
            </a:r>
            <a:endParaRPr lang="fr-FR" sz="1200" dirty="0"/>
          </a:p>
          <a:p>
            <a:r>
              <a:rPr lang="fr-FR" sz="1200" dirty="0">
                <a:hlinkClick r:id="rId6"/>
              </a:rPr>
              <a:t>https://www.youtube.com/watch?v=VYmGqRF2--U</a:t>
            </a:r>
            <a:endParaRPr lang="fr-FR" sz="1200" dirty="0"/>
          </a:p>
          <a:p>
            <a:endParaRPr lang="fr-FR" sz="12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ChangeArrowheads="1"/>
          </p:cNvSpPr>
          <p:nvPr>
            <p:ph type="title"/>
          </p:nvPr>
        </p:nvSpPr>
        <p:spPr/>
        <p:txBody>
          <a:bodyPr/>
          <a:lstStyle/>
          <a:p>
            <a:pPr eaLnBrk="1" hangingPunct="1"/>
            <a:r>
              <a:rPr lang="fr-FR" dirty="0"/>
              <a:t>La fin de la mécanique classique?</a:t>
            </a:r>
          </a:p>
        </p:txBody>
      </p:sp>
      <p:sp>
        <p:nvSpPr>
          <p:cNvPr id="188419"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Effet photo électrique</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9074" name="Espace réservé du numéro de diapositive 5"/>
          <p:cNvSpPr>
            <a:spLocks noGrp="1"/>
          </p:cNvSpPr>
          <p:nvPr>
            <p:ph type="sldNum" sz="quarter" idx="12"/>
          </p:nvPr>
        </p:nvSpPr>
        <p:spPr>
          <a:noFill/>
        </p:spPr>
        <p:txBody>
          <a:bodyPr/>
          <a:lstStyle/>
          <a:p>
            <a:fld id="{9E5790B2-0205-4F00-92C7-D3E0FA3BFE00}" type="slidenum">
              <a:rPr lang="fr-FR" altLang="en-US"/>
              <a:pPr/>
              <a:t>88</a:t>
            </a:fld>
            <a:endParaRPr lang="fr-FR" altLang="en-US"/>
          </a:p>
        </p:txBody>
      </p:sp>
      <p:sp>
        <p:nvSpPr>
          <p:cNvPr id="188428" name="Text Box 12"/>
          <p:cNvSpPr txBox="1">
            <a:spLocks noChangeArrowheads="1"/>
          </p:cNvSpPr>
          <p:nvPr/>
        </p:nvSpPr>
        <p:spPr bwMode="auto">
          <a:xfrm>
            <a:off x="1755775" y="6040438"/>
            <a:ext cx="8301038" cy="641350"/>
          </a:xfrm>
          <a:prstGeom prst="rect">
            <a:avLst/>
          </a:prstGeom>
          <a:noFill/>
          <a:ln w="9525">
            <a:noFill/>
            <a:miter lim="800000"/>
            <a:headEnd/>
            <a:tailEnd/>
          </a:ln>
          <a:effectLst/>
        </p:spPr>
        <p:txBody>
          <a:bodyPr>
            <a:spAutoFit/>
          </a:bodyPr>
          <a:lstStyle/>
          <a:p>
            <a:pPr>
              <a:defRPr/>
            </a:pPr>
            <a:r>
              <a:rPr lang="fr-FR" i="1">
                <a:solidFill>
                  <a:srgbClr val="9900CC"/>
                </a:solidFill>
                <a:effectLst>
                  <a:outerShdw blurRad="38100" dist="38100" dir="2700000" algn="tl">
                    <a:srgbClr val="C0C0C0"/>
                  </a:outerShdw>
                </a:effectLst>
              </a:rPr>
              <a:t>A. Einstein</a:t>
            </a:r>
            <a:r>
              <a:rPr lang="fr-FR"/>
              <a:t> : </a:t>
            </a:r>
            <a:r>
              <a:rPr lang="fr-FR">
                <a:solidFill>
                  <a:srgbClr val="FF0000"/>
                </a:solidFill>
              </a:rPr>
              <a:t>quantification</a:t>
            </a:r>
            <a:r>
              <a:rPr lang="fr-FR"/>
              <a:t> de l’énergie de la lumière (photon) </a:t>
            </a:r>
            <a:r>
              <a:rPr lang="fr-FR">
                <a:sym typeface="Wingdings" pitchFamily="2" charset="2"/>
              </a:rPr>
              <a:t> </a:t>
            </a:r>
            <a:r>
              <a:rPr lang="fr-FR" i="1">
                <a:effectLst>
                  <a:outerShdw blurRad="38100" dist="38100" dir="2700000" algn="tl">
                    <a:srgbClr val="C0C0C0"/>
                  </a:outerShdw>
                </a:effectLst>
                <a:latin typeface="Symbol" pitchFamily="18" charset="2"/>
                <a:sym typeface="Wingdings" pitchFamily="2" charset="2"/>
              </a:rPr>
              <a:t>E=</a:t>
            </a:r>
            <a:r>
              <a:rPr lang="fr-FR" i="1">
                <a:solidFill>
                  <a:srgbClr val="FF0000"/>
                </a:solidFill>
                <a:effectLst>
                  <a:outerShdw blurRad="38100" dist="38100" dir="2700000" algn="tl">
                    <a:srgbClr val="C0C0C0"/>
                  </a:outerShdw>
                </a:effectLst>
                <a:sym typeface="Wingdings" pitchFamily="2" charset="2"/>
              </a:rPr>
              <a:t>n</a:t>
            </a:r>
            <a:r>
              <a:rPr lang="fr-FR" i="1">
                <a:effectLst>
                  <a:outerShdw blurRad="38100" dist="38100" dir="2700000" algn="tl">
                    <a:srgbClr val="C0C0C0"/>
                  </a:outerShdw>
                </a:effectLst>
                <a:sym typeface="Wingdings" pitchFamily="2" charset="2"/>
              </a:rPr>
              <a:t>h</a:t>
            </a:r>
            <a:r>
              <a:rPr lang="fr-FR" i="1">
                <a:effectLst>
                  <a:outerShdw blurRad="38100" dist="38100" dir="2700000" algn="tl">
                    <a:srgbClr val="C0C0C0"/>
                  </a:outerShdw>
                </a:effectLst>
                <a:latin typeface="Symbol" pitchFamily="18" charset="2"/>
                <a:sym typeface="Wingdings" pitchFamily="2" charset="2"/>
              </a:rPr>
              <a:t>n  </a:t>
            </a:r>
            <a:r>
              <a:rPr lang="fr-FR">
                <a:sym typeface="Wingdings" pitchFamily="2" charset="2"/>
              </a:rPr>
              <a:t>, la lumière comme grain de lumière  </a:t>
            </a:r>
            <a:r>
              <a:rPr lang="fr-FR" i="1">
                <a:solidFill>
                  <a:srgbClr val="9900CC"/>
                </a:solidFill>
                <a:effectLst>
                  <a:outerShdw blurRad="38100" dist="38100" dir="2700000" algn="tl">
                    <a:srgbClr val="C0C0C0"/>
                  </a:outerShdw>
                </a:effectLst>
                <a:sym typeface="Wingdings" pitchFamily="2" charset="2"/>
              </a:rPr>
              <a:t>aspect corpusculaire</a:t>
            </a:r>
            <a:r>
              <a:rPr lang="fr-FR">
                <a:sym typeface="Wingdings" pitchFamily="2" charset="2"/>
              </a:rPr>
              <a:t> !!</a:t>
            </a:r>
            <a:endParaRPr lang="fr-FR" i="1">
              <a:effectLst>
                <a:outerShdw blurRad="38100" dist="38100" dir="2700000" algn="tl">
                  <a:srgbClr val="C0C0C0"/>
                </a:outerShdw>
              </a:effectLst>
            </a:endParaRPr>
          </a:p>
        </p:txBody>
      </p:sp>
      <p:pic>
        <p:nvPicPr>
          <p:cNvPr id="259078" name="Picture 15" descr="pelec"/>
          <p:cNvPicPr>
            <a:picLocks noChangeAspect="1" noChangeArrowheads="1"/>
          </p:cNvPicPr>
          <p:nvPr/>
        </p:nvPicPr>
        <p:blipFill>
          <a:blip r:embed="rId3" cstate="print"/>
          <a:srcRect/>
          <a:stretch>
            <a:fillRect/>
          </a:stretch>
        </p:blipFill>
        <p:spPr bwMode="auto">
          <a:xfrm>
            <a:off x="1774826" y="2924176"/>
            <a:ext cx="3743325" cy="2339975"/>
          </a:xfrm>
          <a:prstGeom prst="rect">
            <a:avLst/>
          </a:prstGeom>
          <a:noFill/>
          <a:ln w="9525">
            <a:noFill/>
            <a:miter lim="800000"/>
            <a:headEnd/>
            <a:tailEnd/>
          </a:ln>
        </p:spPr>
      </p:pic>
      <p:sp>
        <p:nvSpPr>
          <p:cNvPr id="8" name="Espace réservé du contenu 2"/>
          <p:cNvSpPr txBox="1">
            <a:spLocks/>
          </p:cNvSpPr>
          <p:nvPr/>
        </p:nvSpPr>
        <p:spPr bwMode="auto">
          <a:xfrm>
            <a:off x="6167438" y="2482812"/>
            <a:ext cx="4357718" cy="3446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tx2"/>
              </a:buClr>
              <a:buSzPct val="70000"/>
              <a:defRPr/>
            </a:pPr>
            <a:r>
              <a:rPr lang="en-US" kern="0" dirty="0">
                <a:solidFill>
                  <a:srgbClr val="FF0000"/>
                </a:solidFill>
                <a:latin typeface="+mn-lt"/>
              </a:rPr>
              <a:t>The remarkable aspects of the photoelectric effect when it was first observed were:</a:t>
            </a:r>
          </a:p>
          <a:p>
            <a:pPr marL="342900" indent="-342900" eaLnBrk="0" hangingPunct="0">
              <a:spcBef>
                <a:spcPct val="20000"/>
              </a:spcBef>
              <a:buClr>
                <a:schemeClr val="tx2"/>
              </a:buClr>
              <a:buSzPct val="70000"/>
              <a:defRPr/>
            </a:pPr>
            <a:r>
              <a:rPr lang="en-US" kern="0" dirty="0">
                <a:latin typeface="+mn-lt"/>
              </a:rPr>
              <a:t>1. </a:t>
            </a:r>
            <a:r>
              <a:rPr lang="en-US" sz="1400" kern="0" dirty="0">
                <a:latin typeface="+mn-lt"/>
              </a:rPr>
              <a:t>The electrons were emitted immediately - no time lag!</a:t>
            </a:r>
          </a:p>
          <a:p>
            <a:pPr marL="342900" indent="-342900" eaLnBrk="0" hangingPunct="0">
              <a:spcBef>
                <a:spcPct val="20000"/>
              </a:spcBef>
              <a:buClr>
                <a:schemeClr val="tx2"/>
              </a:buClr>
              <a:buSzPct val="70000"/>
              <a:defRPr/>
            </a:pPr>
            <a:r>
              <a:rPr lang="en-US" sz="1400" kern="0" dirty="0">
                <a:latin typeface="+mn-lt"/>
              </a:rPr>
              <a:t> 2. Increasing the intensity of the light increased the number of photoelectrons, but not their maximum kinetic energy! </a:t>
            </a:r>
          </a:p>
          <a:p>
            <a:pPr marL="342900" indent="-342900" eaLnBrk="0" hangingPunct="0">
              <a:spcBef>
                <a:spcPct val="20000"/>
              </a:spcBef>
              <a:buClr>
                <a:schemeClr val="tx2"/>
              </a:buClr>
              <a:buSzPct val="70000"/>
              <a:defRPr/>
            </a:pPr>
            <a:r>
              <a:rPr lang="en-US" sz="1400" kern="0" dirty="0">
                <a:latin typeface="+mn-lt"/>
              </a:rPr>
              <a:t>3. Red light will not cause the ejection of electrons, no matter what the intensity! </a:t>
            </a:r>
          </a:p>
          <a:p>
            <a:pPr marL="342900" indent="-342900" eaLnBrk="0" hangingPunct="0">
              <a:spcBef>
                <a:spcPct val="20000"/>
              </a:spcBef>
              <a:buClr>
                <a:schemeClr val="tx2"/>
              </a:buClr>
              <a:buSzPct val="70000"/>
              <a:defRPr/>
            </a:pPr>
            <a:r>
              <a:rPr lang="en-US" sz="1400" kern="0" dirty="0">
                <a:latin typeface="+mn-lt"/>
              </a:rPr>
              <a:t>4. A weak violet light will eject only a few electrons, but their maximum kinetic energies are greater than those for intense light of longer wavelengths!</a:t>
            </a:r>
            <a:endParaRPr lang="fr-FR" sz="1400" kern="0" dirty="0">
              <a:latin typeface="+mn-l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r>
              <a:rPr lang="fr-FR" dirty="0"/>
              <a:t>La fin de la mécanique classique?</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89</a:t>
            </a:fld>
            <a:endParaRPr lang="fr-FR" altLang="en-US"/>
          </a:p>
        </p:txBody>
      </p:sp>
      <p:pic>
        <p:nvPicPr>
          <p:cNvPr id="5" name="Picture 16" descr="pelec5"/>
          <p:cNvPicPr>
            <a:picLocks noChangeAspect="1" noChangeArrowheads="1"/>
          </p:cNvPicPr>
          <p:nvPr/>
        </p:nvPicPr>
        <p:blipFill>
          <a:blip r:embed="rId2" cstate="print"/>
          <a:srcRect/>
          <a:stretch>
            <a:fillRect/>
          </a:stretch>
        </p:blipFill>
        <p:spPr bwMode="auto">
          <a:xfrm>
            <a:off x="2379438" y="1714469"/>
            <a:ext cx="7023516" cy="42863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descr="D:\Pictures\Chem12\Ch04\Chem12_pg220_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92" y="4581129"/>
            <a:ext cx="24955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a:spLocks noGrp="1" noChangeArrowheads="1"/>
          </p:cNvSpPr>
          <p:nvPr>
            <p:ph type="title"/>
          </p:nvPr>
        </p:nvSpPr>
        <p:spPr/>
        <p:txBody>
          <a:bodyPr/>
          <a:lstStyle/>
          <a:p>
            <a:pPr eaLnBrk="1" hangingPunct="1"/>
            <a:r>
              <a:rPr lang="fr-FR"/>
              <a:t>La liaison cristalline</a:t>
            </a:r>
          </a:p>
        </p:txBody>
      </p:sp>
      <p:sp>
        <p:nvSpPr>
          <p:cNvPr id="12293" name="Rectangle 3"/>
          <p:cNvSpPr>
            <a:spLocks noGrp="1" noChangeArrowheads="1"/>
          </p:cNvSpPr>
          <p:nvPr>
            <p:ph idx="1"/>
          </p:nvPr>
        </p:nvSpPr>
        <p:spPr>
          <a:xfrm>
            <a:off x="1981200" y="1628776"/>
            <a:ext cx="8229600" cy="4411663"/>
          </a:xfrm>
        </p:spPr>
        <p:txBody>
          <a:bodyPr/>
          <a:lstStyle/>
          <a:p>
            <a:pPr eaLnBrk="1" hangingPunct="1">
              <a:lnSpc>
                <a:spcPct val="90000"/>
              </a:lnSpc>
            </a:pPr>
            <a:r>
              <a:rPr lang="fr-FR" sz="2000" dirty="0"/>
              <a:t>Quelles sont les forces qui permettent aux atomes de se lier entre eux et de former telles ou telles structures?</a:t>
            </a:r>
          </a:p>
          <a:p>
            <a:pPr eaLnBrk="1" hangingPunct="1">
              <a:lnSpc>
                <a:spcPct val="90000"/>
              </a:lnSpc>
            </a:pPr>
            <a:endParaRPr lang="fr-FR" sz="2000" dirty="0"/>
          </a:p>
          <a:p>
            <a:pPr eaLnBrk="1" hangingPunct="1">
              <a:lnSpc>
                <a:spcPct val="90000"/>
              </a:lnSpc>
            </a:pPr>
            <a:endParaRPr lang="fr-FR" sz="2000" dirty="0"/>
          </a:p>
          <a:p>
            <a:pPr eaLnBrk="1" hangingPunct="1">
              <a:lnSpc>
                <a:spcPct val="90000"/>
              </a:lnSpc>
            </a:pPr>
            <a:endParaRPr lang="fr-FR" sz="2000" dirty="0"/>
          </a:p>
          <a:p>
            <a:pPr eaLnBrk="1" hangingPunct="1">
              <a:lnSpc>
                <a:spcPct val="90000"/>
              </a:lnSpc>
            </a:pPr>
            <a:r>
              <a:rPr lang="fr-FR" sz="2000" dirty="0"/>
              <a:t>Plusieurs paramètres/effets à prendre en compte:</a:t>
            </a:r>
          </a:p>
          <a:p>
            <a:pPr eaLnBrk="1" hangingPunct="1">
              <a:lnSpc>
                <a:spcPct val="90000"/>
              </a:lnSpc>
            </a:pPr>
            <a:endParaRPr lang="fr-FR" sz="2000" dirty="0"/>
          </a:p>
          <a:p>
            <a:pPr lvl="1" eaLnBrk="1" hangingPunct="1">
              <a:lnSpc>
                <a:spcPct val="90000"/>
              </a:lnSpc>
            </a:pPr>
            <a:r>
              <a:rPr lang="fr-FR" dirty="0">
                <a:solidFill>
                  <a:schemeClr val="tx2">
                    <a:lumMod val="75000"/>
                  </a:schemeClr>
                </a:solidFill>
              </a:rPr>
              <a:t>Garder les ions chargés positivement éloignés les uns des autres</a:t>
            </a:r>
          </a:p>
          <a:p>
            <a:pPr lvl="1">
              <a:lnSpc>
                <a:spcPct val="90000"/>
              </a:lnSpc>
            </a:pPr>
            <a:r>
              <a:rPr lang="fr-FR" dirty="0">
                <a:solidFill>
                  <a:schemeClr val="tx2">
                    <a:lumMod val="75000"/>
                  </a:schemeClr>
                </a:solidFill>
              </a:rPr>
              <a:t>Garder les électrons chargés négativement éloignés les uns des autres</a:t>
            </a:r>
          </a:p>
          <a:p>
            <a:pPr lvl="1" eaLnBrk="1" hangingPunct="1">
              <a:lnSpc>
                <a:spcPct val="90000"/>
              </a:lnSpc>
            </a:pPr>
            <a:r>
              <a:rPr lang="fr-FR" dirty="0">
                <a:solidFill>
                  <a:schemeClr val="tx2">
                    <a:lumMod val="75000"/>
                  </a:schemeClr>
                </a:solidFill>
              </a:rPr>
              <a:t>Garder les électrons proches des ions</a:t>
            </a:r>
          </a:p>
          <a:p>
            <a:pPr lvl="1" eaLnBrk="1" hangingPunct="1">
              <a:lnSpc>
                <a:spcPct val="90000"/>
              </a:lnSpc>
            </a:pPr>
            <a:r>
              <a:rPr lang="fr-FR" dirty="0">
                <a:solidFill>
                  <a:schemeClr val="tx2">
                    <a:lumMod val="75000"/>
                  </a:schemeClr>
                </a:solidFill>
              </a:rPr>
              <a:t>Minimiser l’énergie cinétique des électrons </a:t>
            </a:r>
          </a:p>
          <a:p>
            <a:pPr marL="274320" lvl="1" indent="0">
              <a:lnSpc>
                <a:spcPct val="90000"/>
              </a:lnSpc>
              <a:buNone/>
            </a:pPr>
            <a:r>
              <a:rPr lang="fr-FR" dirty="0">
                <a:solidFill>
                  <a:schemeClr val="tx2">
                    <a:lumMod val="75000"/>
                  </a:schemeClr>
                </a:solidFill>
              </a:rPr>
              <a:t>   en les répartissant</a:t>
            </a:r>
          </a:p>
          <a:p>
            <a:pPr lvl="1" eaLnBrk="1" hangingPunct="1">
              <a:lnSpc>
                <a:spcPct val="90000"/>
              </a:lnSpc>
            </a:pPr>
            <a:endParaRPr lang="fr-FR" dirty="0">
              <a:solidFill>
                <a:schemeClr val="tx2">
                  <a:lumMod val="75000"/>
                </a:schemeClr>
              </a:solidFill>
            </a:endParaRPr>
          </a:p>
        </p:txBody>
      </p:sp>
      <p:sp>
        <p:nvSpPr>
          <p:cNvPr id="12291" name="Espace réservé du numéro de diapositive 5"/>
          <p:cNvSpPr>
            <a:spLocks noGrp="1"/>
          </p:cNvSpPr>
          <p:nvPr>
            <p:ph type="sldNum" sz="quarter" idx="12"/>
          </p:nvPr>
        </p:nvSpPr>
        <p:spPr>
          <a:noFill/>
        </p:spPr>
        <p:txBody>
          <a:bodyPr/>
          <a:lstStyle/>
          <a:p>
            <a:fld id="{E03F4375-EB89-4DCF-BB92-E8B6EF4744E3}" type="slidenum">
              <a:rPr lang="fr-FR" altLang="en-US"/>
              <a:pPr/>
              <a:t>9</a:t>
            </a:fld>
            <a:endParaRPr lang="fr-FR" altLang="en-US"/>
          </a:p>
        </p:txBody>
      </p:sp>
      <p:grpSp>
        <p:nvGrpSpPr>
          <p:cNvPr id="12294" name="Group 10"/>
          <p:cNvGrpSpPr>
            <a:grpSpLocks/>
          </p:cNvGrpSpPr>
          <p:nvPr/>
        </p:nvGrpSpPr>
        <p:grpSpPr bwMode="auto">
          <a:xfrm>
            <a:off x="3215680" y="2348880"/>
            <a:ext cx="4679950" cy="744538"/>
            <a:chOff x="1384" y="3748"/>
            <a:chExt cx="2948" cy="469"/>
          </a:xfrm>
        </p:grpSpPr>
        <p:sp>
          <p:nvSpPr>
            <p:cNvPr id="57353" name="Rectangle 9"/>
            <p:cNvSpPr>
              <a:spLocks noChangeArrowheads="1"/>
            </p:cNvSpPr>
            <p:nvPr/>
          </p:nvSpPr>
          <p:spPr bwMode="auto">
            <a:xfrm>
              <a:off x="1384" y="3748"/>
              <a:ext cx="2948" cy="453"/>
            </a:xfrm>
            <a:prstGeom prst="rect">
              <a:avLst/>
            </a:prstGeom>
            <a:gradFill rotWithShape="1">
              <a:gsLst>
                <a:gs pos="0">
                  <a:schemeClr val="hlink">
                    <a:alpha val="27000"/>
                  </a:schemeClr>
                </a:gs>
                <a:gs pos="100000">
                  <a:schemeClr val="hlink">
                    <a:gamma/>
                    <a:shade val="46275"/>
                    <a:invGamma/>
                    <a:alpha val="25999"/>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2297" name="Text Box 5"/>
            <p:cNvSpPr txBox="1">
              <a:spLocks noChangeArrowheads="1"/>
            </p:cNvSpPr>
            <p:nvPr/>
          </p:nvSpPr>
          <p:spPr bwMode="auto">
            <a:xfrm>
              <a:off x="1436" y="3850"/>
              <a:ext cx="809" cy="288"/>
            </a:xfrm>
            <a:prstGeom prst="rect">
              <a:avLst/>
            </a:prstGeom>
            <a:noFill/>
            <a:ln w="9525">
              <a:noFill/>
              <a:miter lim="800000"/>
              <a:headEnd/>
              <a:tailEnd/>
            </a:ln>
          </p:spPr>
          <p:txBody>
            <a:bodyPr wrap="none">
              <a:spAutoFit/>
            </a:bodyPr>
            <a:lstStyle/>
            <a:p>
              <a:r>
                <a:rPr lang="fr-FR" sz="2400"/>
                <a:t>Le but : </a:t>
              </a:r>
            </a:p>
          </p:txBody>
        </p:sp>
        <p:graphicFrame>
          <p:nvGraphicFramePr>
            <p:cNvPr id="12290" name="Object 6"/>
            <p:cNvGraphicFramePr>
              <a:graphicFrameLocks noChangeAspect="1"/>
            </p:cNvGraphicFramePr>
            <p:nvPr/>
          </p:nvGraphicFramePr>
          <p:xfrm>
            <a:off x="2189" y="3793"/>
            <a:ext cx="1959" cy="424"/>
          </p:xfrm>
          <a:graphic>
            <a:graphicData uri="http://schemas.openxmlformats.org/presentationml/2006/ole">
              <mc:AlternateContent xmlns:mc="http://schemas.openxmlformats.org/markup-compatibility/2006">
                <mc:Choice xmlns:v="urn:schemas-microsoft-com:vml" Requires="v">
                  <p:oleObj name="Equation" r:id="rId4" imgW="1054080" imgH="228600" progId="Equation.3">
                    <p:embed/>
                  </p:oleObj>
                </mc:Choice>
                <mc:Fallback>
                  <p:oleObj name="Equation" r:id="rId4" imgW="1054080" imgH="228600" progId="Equation.3">
                    <p:embed/>
                    <p:pic>
                      <p:nvPicPr>
                        <p:cNvPr id="1229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 y="3793"/>
                          <a:ext cx="1959" cy="4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2"/>
          <p:cNvSpPr>
            <a:spLocks noGrp="1" noChangeArrowheads="1"/>
          </p:cNvSpPr>
          <p:nvPr>
            <p:ph type="title"/>
          </p:nvPr>
        </p:nvSpPr>
        <p:spPr>
          <a:xfrm>
            <a:off x="1981200" y="260648"/>
            <a:ext cx="8229600" cy="990600"/>
          </a:xfrm>
        </p:spPr>
        <p:txBody>
          <a:bodyPr/>
          <a:lstStyle/>
          <a:p>
            <a:pPr eaLnBrk="1" hangingPunct="1"/>
            <a:r>
              <a:rPr lang="fr-FR"/>
              <a:t>La fin de la mécanique classique?</a:t>
            </a:r>
          </a:p>
        </p:txBody>
      </p:sp>
      <p:sp>
        <p:nvSpPr>
          <p:cNvPr id="189443" name="Rectangle 3"/>
          <p:cNvSpPr>
            <a:spLocks noGrp="1" noChangeArrowheads="1"/>
          </p:cNvSpPr>
          <p:nvPr>
            <p:ph idx="1"/>
          </p:nvPr>
        </p:nvSpPr>
        <p:spPr>
          <a:xfrm>
            <a:off x="1631504" y="1124744"/>
            <a:ext cx="8856984" cy="4876800"/>
          </a:xfrm>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Dualité onde – particule:</a:t>
            </a:r>
            <a:r>
              <a:rPr lang="fr-FR" dirty="0"/>
              <a:t> la nature corpusculaire ( effet photoélectrique) de la lumière est acquise , mais la nature ondulatoire est également admise (fentes de Young) !</a:t>
            </a:r>
          </a:p>
          <a:p>
            <a:pPr lvl="3" eaLnBrk="1" hangingPunct="1">
              <a:defRPr/>
            </a:pPr>
            <a:r>
              <a:rPr lang="fr-FR" dirty="0"/>
              <a:t>La lumière est composée d’un quantum, une particule quantique qui ne peut être décrite que par les lois d’une mécanique nouvelle: </a:t>
            </a:r>
            <a:r>
              <a:rPr lang="fr-FR" i="1" dirty="0">
                <a:solidFill>
                  <a:srgbClr val="9900CC"/>
                </a:solidFill>
                <a:effectLst>
                  <a:outerShdw blurRad="38100" dist="38100" dir="2700000" algn="tl">
                    <a:srgbClr val="C0C0C0"/>
                  </a:outerShdw>
                </a:effectLst>
              </a:rPr>
              <a:t>la mécanique ondulatoire est née</a:t>
            </a:r>
            <a:r>
              <a:rPr lang="fr-FR" dirty="0"/>
              <a:t>. </a:t>
            </a:r>
          </a:p>
          <a:p>
            <a:pPr lvl="3" eaLnBrk="1" hangingPunct="1">
              <a:defRPr/>
            </a:pPr>
            <a:r>
              <a:rPr lang="fr-FR" dirty="0"/>
              <a:t>Suivant l’expérience considérée, la nature ondulatoire de la lumière doit être retenue (propagation de la lumière), dans d’autres c’est l’aspect corpusculaire (interaction lumière – matière).</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60098" name="Espace réservé du numéro de diapositive 5"/>
          <p:cNvSpPr>
            <a:spLocks noGrp="1"/>
          </p:cNvSpPr>
          <p:nvPr>
            <p:ph type="sldNum" sz="quarter" idx="12"/>
          </p:nvPr>
        </p:nvSpPr>
        <p:spPr>
          <a:noFill/>
        </p:spPr>
        <p:txBody>
          <a:bodyPr/>
          <a:lstStyle/>
          <a:p>
            <a:fld id="{5037FAE8-647C-4BFE-AA82-DE1F6098A787}" type="slidenum">
              <a:rPr lang="fr-FR" altLang="en-US"/>
              <a:pPr/>
              <a:t>90</a:t>
            </a:fld>
            <a:endParaRPr lang="fr-FR" altLang="en-US"/>
          </a:p>
        </p:txBody>
      </p:sp>
      <p:pic>
        <p:nvPicPr>
          <p:cNvPr id="791554" name="Picture 2" descr="https://upload.wikimedia.org/wikipedia/commons/thumb/8/8e/Fentes_young.jpg/250px-Fentes_yo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3717033"/>
            <a:ext cx="3718541" cy="2602979"/>
          </a:xfrm>
          <a:prstGeom prst="rect">
            <a:avLst/>
          </a:prstGeom>
          <a:noFill/>
          <a:extLst>
            <a:ext uri="{909E8E84-426E-40DD-AFC4-6F175D3DCCD1}">
              <a14:hiddenFill xmlns:a14="http://schemas.microsoft.com/office/drawing/2010/main">
                <a:solidFill>
                  <a:srgbClr val="FFFFFF"/>
                </a:solidFill>
              </a14:hiddenFill>
            </a:ext>
          </a:extLst>
        </p:spPr>
      </p:pic>
      <p:pic>
        <p:nvPicPr>
          <p:cNvPr id="791556" name="Picture 4" descr="Résultat de recherche d'images pour &quot;effet photoelectriqu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3532512"/>
            <a:ext cx="4680520" cy="2632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Dualité</a:t>
            </a:r>
            <a:r>
              <a:rPr lang="en-US" dirty="0"/>
              <a:t>: </a:t>
            </a:r>
            <a:r>
              <a:rPr lang="en-US" dirty="0" err="1"/>
              <a:t>métaphore</a:t>
            </a:r>
            <a:r>
              <a:rPr lang="en-US" dirty="0"/>
              <a:t> du </a:t>
            </a:r>
            <a:r>
              <a:rPr lang="en-US" dirty="0" err="1"/>
              <a:t>cylindre</a:t>
            </a:r>
            <a:endParaRPr lang="en-US" dirty="0"/>
          </a:p>
        </p:txBody>
      </p:sp>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91</a:t>
            </a:fld>
            <a:endParaRPr lang="fr-FR" altLang="en-US"/>
          </a:p>
        </p:txBody>
      </p:sp>
      <p:pic>
        <p:nvPicPr>
          <p:cNvPr id="790530" name="Picture 2" descr="https://upload.wikimedia.org/wikipedia/commons/thumb/6/64/Dualite.jpg/220px-Dua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1844824"/>
            <a:ext cx="5904656" cy="472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305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p:txBody>
          <a:bodyPr/>
          <a:lstStyle/>
          <a:p>
            <a:pPr eaLnBrk="1" hangingPunct="1"/>
            <a:r>
              <a:rPr lang="fr-FR" dirty="0"/>
              <a:t>La fin de la mécanique classique?</a:t>
            </a:r>
          </a:p>
        </p:txBody>
      </p:sp>
      <p:sp>
        <p:nvSpPr>
          <p:cNvPr id="190467" name="Rectangle 3"/>
          <p:cNvSpPr>
            <a:spLocks noGrp="1" noChangeArrowheads="1"/>
          </p:cNvSpPr>
          <p:nvPr>
            <p:ph idx="1"/>
          </p:nvPr>
        </p:nvSpPr>
        <p:spPr>
          <a:xfrm>
            <a:off x="1631505" y="1772816"/>
            <a:ext cx="8435975" cy="4042734"/>
          </a:xfrm>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Louis de Broglie:</a:t>
            </a:r>
            <a:r>
              <a:rPr lang="fr-FR" dirty="0">
                <a:solidFill>
                  <a:srgbClr val="9900CC"/>
                </a:solidFill>
              </a:rPr>
              <a:t>  </a:t>
            </a:r>
            <a:r>
              <a:rPr lang="fr-FR" dirty="0"/>
              <a:t>introduction des </a:t>
            </a:r>
            <a:r>
              <a:rPr lang="fr-FR" i="1" dirty="0">
                <a:solidFill>
                  <a:srgbClr val="9900CC"/>
                </a:solidFill>
                <a:effectLst>
                  <a:outerShdw blurRad="38100" dist="38100" dir="2700000" algn="tl">
                    <a:srgbClr val="C0C0C0"/>
                  </a:outerShdw>
                </a:effectLst>
              </a:rPr>
              <a:t>ondes de matières.</a:t>
            </a:r>
            <a:r>
              <a:rPr lang="fr-FR" dirty="0"/>
              <a:t> (1924)</a:t>
            </a:r>
          </a:p>
          <a:p>
            <a:pPr lvl="3" eaLnBrk="1" hangingPunct="1">
              <a:defRPr/>
            </a:pPr>
            <a:r>
              <a:rPr lang="fr-FR" u="sng" dirty="0">
                <a:solidFill>
                  <a:srgbClr val="9900CC"/>
                </a:solidFill>
              </a:rPr>
              <a:t>Hypothèse</a:t>
            </a:r>
            <a:r>
              <a:rPr lang="fr-FR" dirty="0"/>
              <a:t>: la dualité onde – corpuscule est une propriété générale d’objets </a:t>
            </a:r>
            <a:r>
              <a:rPr lang="fr-FR" i="1" u="sng" dirty="0">
                <a:solidFill>
                  <a:srgbClr val="FF0000"/>
                </a:solidFill>
                <a:effectLst>
                  <a:outerShdw blurRad="38100" dist="38100" dir="2700000" algn="tl">
                    <a:srgbClr val="C0C0C0"/>
                  </a:outerShdw>
                </a:effectLst>
              </a:rPr>
              <a:t>microscopiques</a:t>
            </a:r>
            <a:r>
              <a:rPr lang="fr-FR" dirty="0"/>
              <a:t> et la matière, comme la lumière, présente à la fois un aspect ondulatoire et un aspect corpusculaire.</a:t>
            </a:r>
            <a:endParaRPr lang="fr-FR" dirty="0">
              <a:solidFill>
                <a:srgbClr val="9900CC"/>
              </a:solidFill>
              <a:latin typeface="Symbol" pitchFamily="18" charset="2"/>
              <a:sym typeface="Wingdings" pitchFamily="2" charset="2"/>
            </a:endParaRPr>
          </a:p>
          <a:p>
            <a:pPr lvl="3" eaLnBrk="1" hangingPunct="1">
              <a:defRPr/>
            </a:pPr>
            <a:r>
              <a:rPr lang="fr-FR" dirty="0">
                <a:sym typeface="Wingdings" pitchFamily="2" charset="2"/>
              </a:rPr>
              <a:t>Hypothèse confirmée par la </a:t>
            </a:r>
            <a:r>
              <a:rPr lang="fr-FR" dirty="0">
                <a:solidFill>
                  <a:srgbClr val="9900CC"/>
                </a:solidFill>
                <a:sym typeface="Wingdings" pitchFamily="2" charset="2"/>
              </a:rPr>
              <a:t>diffraction des électrons</a:t>
            </a:r>
            <a:r>
              <a:rPr lang="fr-FR" dirty="0">
                <a:sym typeface="Wingdings" pitchFamily="2" charset="2"/>
              </a:rPr>
              <a:t> quelques années plus tard (1927).</a:t>
            </a:r>
          </a:p>
          <a:p>
            <a:pPr lvl="3" eaLnBrk="1" hangingPunct="1">
              <a:defRPr/>
            </a:pPr>
            <a:endParaRPr lang="fr-FR" dirty="0">
              <a:sym typeface="Wingdings" pitchFamily="2" charset="2"/>
            </a:endParaRPr>
          </a:p>
          <a:p>
            <a:pPr marL="822960" lvl="3" indent="0">
              <a:buNone/>
              <a:defRPr/>
            </a:pPr>
            <a:endParaRPr lang="fr-FR" i="1" dirty="0">
              <a:sym typeface="Wingdings" pitchFamily="2" charset="2"/>
            </a:endParaRPr>
          </a:p>
        </p:txBody>
      </p:sp>
      <p:sp>
        <p:nvSpPr>
          <p:cNvPr id="45059" name="Espace réservé du numéro de diapositive 5"/>
          <p:cNvSpPr>
            <a:spLocks noGrp="1"/>
          </p:cNvSpPr>
          <p:nvPr>
            <p:ph type="sldNum" sz="quarter" idx="12"/>
          </p:nvPr>
        </p:nvSpPr>
        <p:spPr>
          <a:noFill/>
        </p:spPr>
        <p:txBody>
          <a:bodyPr/>
          <a:lstStyle/>
          <a:p>
            <a:fld id="{651402CA-4913-45E0-811B-BACB39684FDE}" type="slidenum">
              <a:rPr lang="fr-FR" altLang="en-US"/>
              <a:pPr/>
              <a:t>92</a:t>
            </a:fld>
            <a:endParaRPr lang="fr-FR" altLang="en-US"/>
          </a:p>
        </p:txBody>
      </p:sp>
      <p:sp>
        <p:nvSpPr>
          <p:cNvPr id="190468" name="Rectangle 4"/>
          <p:cNvSpPr>
            <a:spLocks noChangeArrowheads="1"/>
          </p:cNvSpPr>
          <p:nvPr/>
        </p:nvSpPr>
        <p:spPr bwMode="auto">
          <a:xfrm>
            <a:off x="3000375" y="4797153"/>
            <a:ext cx="6280150" cy="396875"/>
          </a:xfrm>
          <a:prstGeom prst="rect">
            <a:avLst/>
          </a:prstGeom>
          <a:noFill/>
          <a:ln w="9525">
            <a:noFill/>
            <a:miter lim="800000"/>
            <a:headEnd/>
            <a:tailEnd/>
          </a:ln>
          <a:effectLst/>
        </p:spPr>
        <p:txBody>
          <a:bodyPr wrap="none">
            <a:spAutoFit/>
          </a:bodyPr>
          <a:lstStyle/>
          <a:p>
            <a:pPr>
              <a:defRPr/>
            </a:pPr>
            <a:r>
              <a:rPr lang="fr-FR" sz="2000" i="1" dirty="0">
                <a:solidFill>
                  <a:srgbClr val="9900CC"/>
                </a:solidFill>
                <a:effectLst>
                  <a:outerShdw blurRad="38100" dist="38100" dir="2700000" algn="tl">
                    <a:srgbClr val="C0C0C0"/>
                  </a:outerShdw>
                </a:effectLst>
              </a:rPr>
              <a:t>ondes de matières </a:t>
            </a:r>
            <a:r>
              <a:rPr lang="fr-FR" sz="2000" i="1" dirty="0">
                <a:solidFill>
                  <a:srgbClr val="9900CC"/>
                </a:solidFill>
                <a:effectLst>
                  <a:outerShdw blurRad="38100" dist="38100" dir="2700000" algn="tl">
                    <a:srgbClr val="C0C0C0"/>
                  </a:outerShdw>
                </a:effectLst>
                <a:sym typeface="Wingdings" pitchFamily="2" charset="2"/>
              </a:rPr>
              <a:t> </a:t>
            </a:r>
            <a:r>
              <a:rPr lang="fr-FR" sz="2000" i="1" u="sng" dirty="0">
                <a:solidFill>
                  <a:srgbClr val="9900CC"/>
                </a:solidFill>
                <a:effectLst>
                  <a:outerShdw blurRad="38100" dist="38100" dir="2700000" algn="tl">
                    <a:srgbClr val="C0C0C0"/>
                  </a:outerShdw>
                </a:effectLst>
                <a:sym typeface="Wingdings" pitchFamily="2" charset="2"/>
              </a:rPr>
              <a:t>longueur d’onde de de Broglie</a:t>
            </a:r>
            <a:r>
              <a:rPr lang="fr-FR" sz="2000" i="1" dirty="0">
                <a:solidFill>
                  <a:srgbClr val="9900CC"/>
                </a:solidFill>
                <a:effectLst>
                  <a:outerShdw blurRad="38100" dist="38100" dir="2700000" algn="tl">
                    <a:srgbClr val="C0C0C0"/>
                  </a:outerShdw>
                </a:effectLst>
                <a:sym typeface="Wingdings" pitchFamily="2" charset="2"/>
              </a:rPr>
              <a:t> : </a:t>
            </a:r>
            <a:endParaRPr lang="fr-FR" sz="2000" i="1" dirty="0">
              <a:solidFill>
                <a:srgbClr val="9900CC"/>
              </a:solidFill>
              <a:effectLst>
                <a:outerShdw blurRad="38100" dist="38100" dir="2700000" algn="tl">
                  <a:srgbClr val="C0C0C0"/>
                </a:outerShdw>
              </a:effectLst>
            </a:endParaRPr>
          </a:p>
        </p:txBody>
      </p:sp>
      <p:graphicFrame>
        <p:nvGraphicFramePr>
          <p:cNvPr id="45058" name="Object 5"/>
          <p:cNvGraphicFramePr>
            <a:graphicFrameLocks noChangeAspect="1"/>
          </p:cNvGraphicFramePr>
          <p:nvPr>
            <p:extLst>
              <p:ext uri="{D42A27DB-BD31-4B8C-83A1-F6EECF244321}">
                <p14:modId xmlns:p14="http://schemas.microsoft.com/office/powerpoint/2010/main" val="3756987695"/>
              </p:ext>
            </p:extLst>
          </p:nvPr>
        </p:nvGraphicFramePr>
        <p:xfrm>
          <a:off x="4581525" y="5373688"/>
          <a:ext cx="2833688" cy="828675"/>
        </p:xfrm>
        <a:graphic>
          <a:graphicData uri="http://schemas.openxmlformats.org/presentationml/2006/ole">
            <mc:AlternateContent xmlns:mc="http://schemas.openxmlformats.org/markup-compatibility/2006">
              <mc:Choice xmlns:v="urn:schemas-microsoft-com:vml" Requires="v">
                <p:oleObj name="Equation" r:id="rId3" imgW="1434960" imgH="419040" progId="Equation.DSMT4">
                  <p:embed/>
                </p:oleObj>
              </mc:Choice>
              <mc:Fallback>
                <p:oleObj name="Equation" r:id="rId3" imgW="1434960" imgH="419040" progId="Equation.DSMT4">
                  <p:embed/>
                  <p:pic>
                    <p:nvPicPr>
                      <p:cNvPr id="45058" name="Object 5"/>
                      <p:cNvPicPr>
                        <a:picLocks noChangeAspect="1" noChangeArrowheads="1"/>
                      </p:cNvPicPr>
                      <p:nvPr/>
                    </p:nvPicPr>
                    <p:blipFill>
                      <a:blip r:embed="rId4"/>
                      <a:srcRect/>
                      <a:stretch>
                        <a:fillRect/>
                      </a:stretch>
                    </p:blipFill>
                    <p:spPr bwMode="auto">
                      <a:xfrm>
                        <a:off x="4581525" y="5373688"/>
                        <a:ext cx="2833688" cy="828675"/>
                      </a:xfrm>
                      <a:prstGeom prst="rect">
                        <a:avLst/>
                      </a:prstGeom>
                      <a:solidFill>
                        <a:srgbClr val="DDDDDD"/>
                      </a:solidFill>
                      <a:ln w="9525">
                        <a:solidFill>
                          <a:srgbClr val="9900CC"/>
                        </a:solidFill>
                        <a:miter lim="800000"/>
                        <a:headEnd/>
                        <a:tailEnd/>
                      </a:ln>
                    </p:spPr>
                  </p:pic>
                </p:oleObj>
              </mc:Fallback>
            </mc:AlternateContent>
          </a:graphicData>
        </a:graphic>
      </p:graphicFrame>
      <p:pic>
        <p:nvPicPr>
          <p:cNvPr id="45063" name="Picture 6"/>
          <p:cNvPicPr>
            <a:picLocks noChangeAspect="1" noChangeArrowheads="1"/>
          </p:cNvPicPr>
          <p:nvPr/>
        </p:nvPicPr>
        <p:blipFill>
          <a:blip r:embed="rId5" cstate="print"/>
          <a:srcRect/>
          <a:stretch>
            <a:fillRect/>
          </a:stretch>
        </p:blipFill>
        <p:spPr bwMode="auto">
          <a:xfrm>
            <a:off x="4367808" y="3771910"/>
            <a:ext cx="3312318" cy="1025242"/>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Dualité</a:t>
            </a:r>
            <a:r>
              <a:rPr lang="en-US" dirty="0"/>
              <a:t> </a:t>
            </a:r>
            <a:r>
              <a:rPr lang="en-US" dirty="0" err="1"/>
              <a:t>onde</a:t>
            </a:r>
            <a:r>
              <a:rPr lang="en-US" dirty="0"/>
              <a:t> </a:t>
            </a:r>
            <a:r>
              <a:rPr lang="en-US" dirty="0" err="1"/>
              <a:t>corpuscule</a:t>
            </a:r>
            <a:endParaRPr lang="en-US" dirty="0"/>
          </a:p>
        </p:txBody>
      </p:sp>
      <p:pic>
        <p:nvPicPr>
          <p:cNvPr id="5" name="Dualité Onde-Corpuscule en Physique Quantiqu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200" y="1724025"/>
            <a:ext cx="8229600" cy="4629150"/>
          </a:xfrm>
        </p:spPr>
      </p:pic>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93</a:t>
            </a:fld>
            <a:endParaRPr lang="fr-FR" altLang="en-US"/>
          </a:p>
        </p:txBody>
      </p:sp>
    </p:spTree>
    <p:extLst>
      <p:ext uri="{BB962C8B-B14F-4D97-AF65-F5344CB8AC3E}">
        <p14:creationId xmlns:p14="http://schemas.microsoft.com/office/powerpoint/2010/main" val="3312857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2"/>
          <p:cNvSpPr>
            <a:spLocks noGrp="1" noChangeArrowheads="1"/>
          </p:cNvSpPr>
          <p:nvPr>
            <p:ph type="title"/>
          </p:nvPr>
        </p:nvSpPr>
        <p:spPr/>
        <p:txBody>
          <a:bodyPr/>
          <a:lstStyle/>
          <a:p>
            <a:pPr eaLnBrk="1" hangingPunct="1"/>
            <a:r>
              <a:rPr lang="fr-FR"/>
              <a:t>La mécanique ondulatoire</a:t>
            </a:r>
          </a:p>
        </p:txBody>
      </p:sp>
      <p:sp>
        <p:nvSpPr>
          <p:cNvPr id="191491" name="Rectangle 3"/>
          <p:cNvSpPr>
            <a:spLocks noGrp="1" noChangeArrowheads="1"/>
          </p:cNvSpPr>
          <p:nvPr>
            <p:ph idx="1"/>
          </p:nvPr>
        </p:nvSpPr>
        <p:spPr/>
        <p:txBody>
          <a:bodyPr/>
          <a:lstStyle/>
          <a:p>
            <a:pPr lvl="1" eaLnBrk="1" hangingPunct="1">
              <a:defRPr/>
            </a:pPr>
            <a:r>
              <a:rPr lang="fr-FR" sz="2400" i="1" u="sng">
                <a:solidFill>
                  <a:srgbClr val="9900CC"/>
                </a:solidFill>
                <a:effectLst>
                  <a:outerShdw blurRad="38100" dist="38100" dir="2700000" algn="tl">
                    <a:srgbClr val="C0C0C0"/>
                  </a:outerShdw>
                </a:effectLst>
              </a:rPr>
              <a:t>L’équation de Erwin Schrödinger:</a:t>
            </a:r>
          </a:p>
        </p:txBody>
      </p:sp>
      <p:sp>
        <p:nvSpPr>
          <p:cNvPr id="261122" name="Espace réservé du numéro de diapositive 5"/>
          <p:cNvSpPr>
            <a:spLocks noGrp="1"/>
          </p:cNvSpPr>
          <p:nvPr>
            <p:ph type="sldNum" sz="quarter" idx="12"/>
          </p:nvPr>
        </p:nvSpPr>
        <p:spPr>
          <a:noFill/>
        </p:spPr>
        <p:txBody>
          <a:bodyPr/>
          <a:lstStyle/>
          <a:p>
            <a:fld id="{233D1993-6177-4293-B673-2F8CCB0C4258}" type="slidenum">
              <a:rPr lang="fr-FR" altLang="en-US"/>
              <a:pPr/>
              <a:t>94</a:t>
            </a:fld>
            <a:endParaRPr lang="fr-FR" altLang="en-US"/>
          </a:p>
        </p:txBody>
      </p:sp>
      <p:pic>
        <p:nvPicPr>
          <p:cNvPr id="261125" name="Picture 4"/>
          <p:cNvPicPr>
            <a:picLocks noChangeAspect="1" noChangeArrowheads="1"/>
          </p:cNvPicPr>
          <p:nvPr/>
        </p:nvPicPr>
        <p:blipFill>
          <a:blip r:embed="rId3" cstate="print"/>
          <a:srcRect/>
          <a:stretch>
            <a:fillRect/>
          </a:stretch>
        </p:blipFill>
        <p:spPr bwMode="auto">
          <a:xfrm>
            <a:off x="4008439" y="2341564"/>
            <a:ext cx="4175125" cy="1870075"/>
          </a:xfrm>
          <a:prstGeom prst="rect">
            <a:avLst/>
          </a:prstGeom>
          <a:noFill/>
          <a:ln w="9525">
            <a:noFill/>
            <a:miter lim="800000"/>
            <a:headEnd/>
            <a:tailEnd/>
          </a:ln>
        </p:spPr>
      </p:pic>
      <p:grpSp>
        <p:nvGrpSpPr>
          <p:cNvPr id="261126" name="Group 9"/>
          <p:cNvGrpSpPr>
            <a:grpSpLocks/>
          </p:cNvGrpSpPr>
          <p:nvPr/>
        </p:nvGrpSpPr>
        <p:grpSpPr bwMode="auto">
          <a:xfrm>
            <a:off x="3432175" y="4271963"/>
            <a:ext cx="5067300" cy="1028700"/>
            <a:chOff x="1202" y="2840"/>
            <a:chExt cx="3192" cy="648"/>
          </a:xfrm>
        </p:grpSpPr>
        <p:pic>
          <p:nvPicPr>
            <p:cNvPr id="261127" name="Picture 5"/>
            <p:cNvPicPr>
              <a:picLocks noChangeAspect="1" noChangeArrowheads="1"/>
            </p:cNvPicPr>
            <p:nvPr/>
          </p:nvPicPr>
          <p:blipFill>
            <a:blip r:embed="rId4" cstate="print"/>
            <a:srcRect/>
            <a:stretch>
              <a:fillRect/>
            </a:stretch>
          </p:blipFill>
          <p:spPr bwMode="auto">
            <a:xfrm>
              <a:off x="1202" y="2840"/>
              <a:ext cx="3192" cy="648"/>
            </a:xfrm>
            <a:prstGeom prst="rect">
              <a:avLst/>
            </a:prstGeom>
            <a:noFill/>
            <a:ln w="9525">
              <a:noFill/>
              <a:miter lim="800000"/>
              <a:headEnd/>
              <a:tailEnd/>
            </a:ln>
          </p:spPr>
        </p:pic>
        <p:sp>
          <p:nvSpPr>
            <p:cNvPr id="261128" name="Line 6"/>
            <p:cNvSpPr>
              <a:spLocks noChangeShapeType="1"/>
            </p:cNvSpPr>
            <p:nvPr/>
          </p:nvSpPr>
          <p:spPr bwMode="auto">
            <a:xfrm>
              <a:off x="2018" y="3249"/>
              <a:ext cx="2268" cy="0"/>
            </a:xfrm>
            <a:prstGeom prst="line">
              <a:avLst/>
            </a:prstGeom>
            <a:noFill/>
            <a:ln w="12700">
              <a:solidFill>
                <a:srgbClr val="9900CC"/>
              </a:solidFill>
              <a:round/>
              <a:headEnd/>
              <a:tailEnd/>
            </a:ln>
          </p:spPr>
          <p:txBody>
            <a:bodyPr/>
            <a:lstStyle/>
            <a:p>
              <a:endParaRPr lang="fr-FR"/>
            </a:p>
          </p:txBody>
        </p:sp>
        <p:sp>
          <p:nvSpPr>
            <p:cNvPr id="261129" name="Line 7"/>
            <p:cNvSpPr>
              <a:spLocks noChangeShapeType="1"/>
            </p:cNvSpPr>
            <p:nvPr/>
          </p:nvSpPr>
          <p:spPr bwMode="auto">
            <a:xfrm>
              <a:off x="1330" y="3363"/>
              <a:ext cx="3039" cy="0"/>
            </a:xfrm>
            <a:prstGeom prst="line">
              <a:avLst/>
            </a:prstGeom>
            <a:noFill/>
            <a:ln w="12700">
              <a:solidFill>
                <a:srgbClr val="9900CC"/>
              </a:solidFill>
              <a:round/>
              <a:headEnd/>
              <a:tailEnd/>
            </a:ln>
          </p:spPr>
          <p:txBody>
            <a:bodyPr/>
            <a:lstStyle/>
            <a:p>
              <a:endParaRPr lang="fr-FR"/>
            </a:p>
          </p:txBody>
        </p:sp>
        <p:sp>
          <p:nvSpPr>
            <p:cNvPr id="261130" name="Line 8"/>
            <p:cNvSpPr>
              <a:spLocks noChangeShapeType="1"/>
            </p:cNvSpPr>
            <p:nvPr/>
          </p:nvSpPr>
          <p:spPr bwMode="auto">
            <a:xfrm>
              <a:off x="1338" y="3475"/>
              <a:ext cx="952" cy="0"/>
            </a:xfrm>
            <a:prstGeom prst="line">
              <a:avLst/>
            </a:prstGeom>
            <a:noFill/>
            <a:ln w="12700">
              <a:solidFill>
                <a:srgbClr val="9900CC"/>
              </a:solidFill>
              <a:round/>
              <a:headEnd/>
              <a:tailEnd/>
            </a:ln>
          </p:spPr>
          <p:txBody>
            <a:bodyPr/>
            <a:lstStyle/>
            <a:p>
              <a:endParaRPr lang="fr-F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r>
              <a:rPr lang="fr-FR"/>
              <a:t>La mécanique ondulatoire</a:t>
            </a:r>
          </a:p>
        </p:txBody>
      </p:sp>
      <p:sp>
        <p:nvSpPr>
          <p:cNvPr id="192517" name="Rectangle 5"/>
          <p:cNvSpPr>
            <a:spLocks noGrp="1" noChangeArrowheads="1"/>
          </p:cNvSpPr>
          <p:nvPr>
            <p:ph idx="1"/>
          </p:nvPr>
        </p:nvSpPr>
        <p:spPr>
          <a:xfrm>
            <a:off x="1524000" y="1412876"/>
            <a:ext cx="9144000" cy="4411663"/>
          </a:xfrm>
        </p:spPr>
        <p:txBody>
          <a:bodyPr/>
          <a:lstStyle/>
          <a:p>
            <a:pPr lvl="1" eaLnBrk="1" hangingPunct="1">
              <a:lnSpc>
                <a:spcPct val="80000"/>
              </a:lnSpc>
              <a:defRPr/>
            </a:pPr>
            <a:r>
              <a:rPr lang="fr-FR" sz="2200" i="1" u="sng" dirty="0">
                <a:solidFill>
                  <a:srgbClr val="9900CC"/>
                </a:solidFill>
                <a:effectLst>
                  <a:outerShdw blurRad="38100" dist="38100" dir="2700000" algn="tl">
                    <a:srgbClr val="C0C0C0"/>
                  </a:outerShdw>
                </a:effectLst>
              </a:rPr>
              <a:t>L’équation de Schrödinger:  </a:t>
            </a:r>
          </a:p>
          <a:p>
            <a:pPr lvl="1" eaLnBrk="1" hangingPunct="1">
              <a:lnSpc>
                <a:spcPct val="80000"/>
              </a:lnSpc>
              <a:buFont typeface="Wingdings" pitchFamily="2" charset="2"/>
              <a:buNone/>
              <a:defRPr/>
            </a:pPr>
            <a:r>
              <a:rPr lang="fr-FR" sz="2200" i="1" dirty="0">
                <a:effectLst>
                  <a:outerShdw blurRad="38100" dist="38100" dir="2700000" algn="tl">
                    <a:srgbClr val="C0C0C0"/>
                  </a:outerShdw>
                </a:effectLst>
              </a:rPr>
              <a:t>	</a:t>
            </a:r>
            <a:r>
              <a:rPr lang="fr-FR" sz="1800" i="1" dirty="0">
                <a:effectLst>
                  <a:outerShdw blurRad="38100" dist="38100" dir="2700000" algn="tl">
                    <a:srgbClr val="C0C0C0"/>
                  </a:outerShdw>
                </a:effectLst>
              </a:rPr>
              <a:t>l’équation de Schrödinger joue le rôle des lois de Newton et de la conservation de l’énergie de la mécanique classique. C’est une équation d’onde en termes de fonction d’onde qui va prédire analytiquement la </a:t>
            </a:r>
            <a:r>
              <a:rPr lang="fr-FR" sz="1800" i="1" dirty="0">
                <a:solidFill>
                  <a:srgbClr val="FF0000"/>
                </a:solidFill>
                <a:effectLst>
                  <a:outerShdw blurRad="38100" dist="38100" dir="2700000" algn="tl">
                    <a:srgbClr val="C0C0C0"/>
                  </a:outerShdw>
                </a:effectLst>
              </a:rPr>
              <a:t>probabilité</a:t>
            </a:r>
            <a:r>
              <a:rPr lang="fr-FR" sz="1800" i="1" dirty="0">
                <a:effectLst>
                  <a:outerShdw blurRad="38100" dist="38100" dir="2700000" algn="tl">
                    <a:srgbClr val="C0C0C0"/>
                  </a:outerShdw>
                </a:effectLst>
              </a:rPr>
              <a:t> qu’un évènement se produise. </a:t>
            </a:r>
          </a:p>
          <a:p>
            <a:pPr lvl="1" eaLnBrk="1" hangingPunct="1">
              <a:lnSpc>
                <a:spcPct val="80000"/>
              </a:lnSpc>
              <a:buFont typeface="Wingdings" pitchFamily="2" charset="2"/>
              <a:buNone/>
              <a:defRPr/>
            </a:pPr>
            <a:endParaRPr lang="fr-FR" sz="1800" i="1" dirty="0">
              <a:effectLst>
                <a:outerShdw blurRad="38100" dist="38100" dir="2700000" algn="tl">
                  <a:srgbClr val="C0C0C0"/>
                </a:outerShdw>
              </a:effectLst>
            </a:endParaRPr>
          </a:p>
        </p:txBody>
      </p:sp>
      <p:sp>
        <p:nvSpPr>
          <p:cNvPr id="46083" name="Espace réservé du numéro de diapositive 5"/>
          <p:cNvSpPr>
            <a:spLocks noGrp="1"/>
          </p:cNvSpPr>
          <p:nvPr>
            <p:ph type="sldNum" sz="quarter" idx="12"/>
          </p:nvPr>
        </p:nvSpPr>
        <p:spPr>
          <a:noFill/>
        </p:spPr>
        <p:txBody>
          <a:bodyPr/>
          <a:lstStyle/>
          <a:p>
            <a:fld id="{8C6FDE30-661B-4C79-9427-7D7566E4DE85}" type="slidenum">
              <a:rPr lang="fr-FR" altLang="en-US"/>
              <a:pPr/>
              <a:t>95</a:t>
            </a:fld>
            <a:endParaRPr lang="fr-FR" altLang="en-US"/>
          </a:p>
        </p:txBody>
      </p:sp>
      <p:pic>
        <p:nvPicPr>
          <p:cNvPr id="46325" name="Picture 245" descr="http://hyperphysics.phy-astr.gsu.edu/hbase/quantum/imgqua/sch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2636912"/>
            <a:ext cx="7270126" cy="406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9B0633E-0661-47F8-B2CB-53584B92DF4D}"/>
              </a:ext>
            </a:extLst>
          </p:cNvPr>
          <p:cNvSpPr>
            <a:spLocks noGrp="1"/>
          </p:cNvSpPr>
          <p:nvPr>
            <p:ph type="sldNum" sz="quarter" idx="12"/>
          </p:nvPr>
        </p:nvSpPr>
        <p:spPr/>
        <p:txBody>
          <a:bodyPr/>
          <a:lstStyle/>
          <a:p>
            <a:pPr>
              <a:defRPr/>
            </a:pPr>
            <a:fld id="{D256C261-1891-40AD-BCA1-312E0B15BA59}" type="slidenum">
              <a:rPr lang="fr-FR" altLang="en-US" smtClean="0"/>
              <a:pPr>
                <a:defRPr/>
              </a:pPr>
              <a:t>96</a:t>
            </a:fld>
            <a:endParaRPr lang="fr-FR" altLang="en-US"/>
          </a:p>
        </p:txBody>
      </p:sp>
      <p:graphicFrame>
        <p:nvGraphicFramePr>
          <p:cNvPr id="3" name="Objet 2">
            <a:extLst>
              <a:ext uri="{FF2B5EF4-FFF2-40B4-BE49-F238E27FC236}">
                <a16:creationId xmlns:a16="http://schemas.microsoft.com/office/drawing/2014/main" id="{DADEE5AB-FCF2-4CB9-86BD-67D565456135}"/>
              </a:ext>
            </a:extLst>
          </p:cNvPr>
          <p:cNvGraphicFramePr>
            <a:graphicFrameLocks noChangeAspect="1"/>
          </p:cNvGraphicFramePr>
          <p:nvPr>
            <p:extLst>
              <p:ext uri="{D42A27DB-BD31-4B8C-83A1-F6EECF244321}">
                <p14:modId xmlns:p14="http://schemas.microsoft.com/office/powerpoint/2010/main" val="1834390547"/>
              </p:ext>
            </p:extLst>
          </p:nvPr>
        </p:nvGraphicFramePr>
        <p:xfrm>
          <a:off x="2973388" y="1052513"/>
          <a:ext cx="6543675" cy="4940300"/>
        </p:xfrm>
        <a:graphic>
          <a:graphicData uri="http://schemas.openxmlformats.org/presentationml/2006/ole">
            <mc:AlternateContent xmlns:mc="http://schemas.openxmlformats.org/markup-compatibility/2006">
              <mc:Choice xmlns:v="urn:schemas-microsoft-com:vml" Requires="v">
                <p:oleObj name="Equation" r:id="rId2" imgW="3936960" imgH="2971800" progId="Equation.DSMT4">
                  <p:embed/>
                </p:oleObj>
              </mc:Choice>
              <mc:Fallback>
                <p:oleObj name="Equation" r:id="rId2" imgW="3936960" imgH="2971800" progId="Equation.DSMT4">
                  <p:embed/>
                  <p:pic>
                    <p:nvPicPr>
                      <p:cNvPr id="3" name="Objet 2">
                        <a:extLst>
                          <a:ext uri="{FF2B5EF4-FFF2-40B4-BE49-F238E27FC236}">
                            <a16:creationId xmlns:a16="http://schemas.microsoft.com/office/drawing/2014/main" id="{DADEE5AB-FCF2-4CB9-86BD-67D565456135}"/>
                          </a:ext>
                        </a:extLst>
                      </p:cNvPr>
                      <p:cNvPicPr/>
                      <p:nvPr/>
                    </p:nvPicPr>
                    <p:blipFill>
                      <a:blip r:embed="rId3"/>
                      <a:stretch>
                        <a:fillRect/>
                      </a:stretch>
                    </p:blipFill>
                    <p:spPr>
                      <a:xfrm>
                        <a:off x="2973388" y="1052513"/>
                        <a:ext cx="6543675" cy="4940300"/>
                      </a:xfrm>
                      <a:prstGeom prst="rect">
                        <a:avLst/>
                      </a:prstGeom>
                    </p:spPr>
                  </p:pic>
                </p:oleObj>
              </mc:Fallback>
            </mc:AlternateContent>
          </a:graphicData>
        </a:graphic>
      </p:graphicFrame>
    </p:spTree>
    <p:extLst>
      <p:ext uri="{BB962C8B-B14F-4D97-AF65-F5344CB8AC3E}">
        <p14:creationId xmlns:p14="http://schemas.microsoft.com/office/powerpoint/2010/main" val="32105260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r>
              <a:rPr lang="fr-FR"/>
              <a:t>La mécanique ondulatoire</a:t>
            </a:r>
          </a:p>
        </p:txBody>
      </p:sp>
      <p:sp>
        <p:nvSpPr>
          <p:cNvPr id="192517" name="Rectangle 5"/>
          <p:cNvSpPr>
            <a:spLocks noGrp="1" noChangeArrowheads="1"/>
          </p:cNvSpPr>
          <p:nvPr>
            <p:ph idx="1"/>
          </p:nvPr>
        </p:nvSpPr>
        <p:spPr>
          <a:xfrm>
            <a:off x="2208213" y="1412876"/>
            <a:ext cx="8229600" cy="4411663"/>
          </a:xfrm>
        </p:spPr>
        <p:txBody>
          <a:bodyPr/>
          <a:lstStyle/>
          <a:p>
            <a:pPr lvl="1" eaLnBrk="1" hangingPunct="1">
              <a:lnSpc>
                <a:spcPct val="80000"/>
              </a:lnSpc>
              <a:defRPr/>
            </a:pPr>
            <a:r>
              <a:rPr lang="fr-FR" sz="2200" i="1" u="sng" dirty="0">
                <a:solidFill>
                  <a:srgbClr val="9900CC"/>
                </a:solidFill>
                <a:effectLst>
                  <a:outerShdw blurRad="38100" dist="38100" dir="2700000" algn="tl">
                    <a:srgbClr val="C0C0C0"/>
                  </a:outerShdw>
                </a:effectLst>
              </a:rPr>
              <a:t>L’équation de Schrödinger:  </a:t>
            </a:r>
          </a:p>
          <a:p>
            <a:pPr lvl="1" eaLnBrk="1" hangingPunct="1">
              <a:lnSpc>
                <a:spcPct val="80000"/>
              </a:lnSpc>
              <a:buFont typeface="Wingdings" pitchFamily="2" charset="2"/>
              <a:buNone/>
              <a:defRPr/>
            </a:pPr>
            <a:r>
              <a:rPr lang="fr-FR" sz="2200" i="1" dirty="0">
                <a:effectLst>
                  <a:outerShdw blurRad="38100" dist="38100" dir="2700000" algn="tl">
                    <a:srgbClr val="C0C0C0"/>
                  </a:outerShdw>
                </a:effectLst>
              </a:rPr>
              <a:t>	</a:t>
            </a:r>
            <a:r>
              <a:rPr lang="fr-FR" i="1" dirty="0">
                <a:effectLst>
                  <a:outerShdw blurRad="38100" dist="38100" dir="2700000" algn="tl">
                    <a:srgbClr val="C0C0C0"/>
                  </a:outerShdw>
                </a:effectLst>
              </a:rPr>
              <a:t>Le mouvement d’une particule est décrit par une fonction d’onde </a:t>
            </a:r>
            <a:r>
              <a:rPr lang="fr-FR" i="1" dirty="0">
                <a:solidFill>
                  <a:srgbClr val="9900CC"/>
                </a:solidFill>
                <a:effectLst>
                  <a:outerShdw blurRad="38100" dist="38100" dir="2700000" algn="tl">
                    <a:srgbClr val="C0C0C0"/>
                  </a:outerShdw>
                </a:effectLst>
                <a:latin typeface="Symbol" pitchFamily="18" charset="2"/>
              </a:rPr>
              <a:t>Y</a:t>
            </a:r>
            <a:r>
              <a:rPr lang="fr-FR" i="1" dirty="0">
                <a:solidFill>
                  <a:srgbClr val="9900CC"/>
                </a:solidFill>
                <a:effectLst>
                  <a:outerShdw blurRad="38100" dist="38100" dir="2700000" algn="tl">
                    <a:srgbClr val="C0C0C0"/>
                  </a:outerShdw>
                </a:effectLst>
              </a:rPr>
              <a:t>(</a:t>
            </a:r>
            <a:r>
              <a:rPr lang="fr-FR" i="1" dirty="0" err="1">
                <a:solidFill>
                  <a:srgbClr val="9900CC"/>
                </a:solidFill>
                <a:effectLst>
                  <a:outerShdw blurRad="38100" dist="38100" dir="2700000" algn="tl">
                    <a:srgbClr val="C0C0C0"/>
                  </a:outerShdw>
                </a:effectLst>
              </a:rPr>
              <a:t>r,t</a:t>
            </a:r>
            <a:r>
              <a:rPr lang="fr-FR" i="1" dirty="0">
                <a:solidFill>
                  <a:srgbClr val="9900CC"/>
                </a:solidFill>
                <a:effectLst>
                  <a:outerShdw blurRad="38100" dist="38100" dir="2700000" algn="tl">
                    <a:srgbClr val="C0C0C0"/>
                  </a:outerShdw>
                </a:effectLst>
              </a:rPr>
              <a:t>)</a:t>
            </a:r>
            <a:r>
              <a:rPr lang="fr-FR" i="1" dirty="0">
                <a:effectLst>
                  <a:outerShdw blurRad="38100" dist="38100" dir="2700000" algn="tl">
                    <a:srgbClr val="C0C0C0"/>
                  </a:outerShdw>
                </a:effectLst>
              </a:rPr>
              <a:t> dont </a:t>
            </a:r>
            <a:r>
              <a:rPr lang="fr-FR" i="1" dirty="0">
                <a:solidFill>
                  <a:srgbClr val="FF0000"/>
                </a:solidFill>
                <a:effectLst>
                  <a:outerShdw blurRad="38100" dist="38100" dir="2700000" algn="tl">
                    <a:srgbClr val="C0C0C0"/>
                  </a:outerShdw>
                </a:effectLst>
              </a:rPr>
              <a:t>le carré représente la probabilité de présence </a:t>
            </a:r>
            <a:r>
              <a:rPr lang="fr-FR" i="1" dirty="0">
                <a:effectLst>
                  <a:outerShdw blurRad="38100" dist="38100" dir="2700000" algn="tl">
                    <a:srgbClr val="C0C0C0"/>
                  </a:outerShdw>
                </a:effectLst>
              </a:rPr>
              <a:t>(Born) en un point r. Les fonctions </a:t>
            </a:r>
            <a:r>
              <a:rPr lang="fr-FR" i="1" dirty="0">
                <a:solidFill>
                  <a:srgbClr val="9900CC"/>
                </a:solidFill>
                <a:effectLst>
                  <a:outerShdw blurRad="38100" dist="38100" dir="2700000" algn="tl">
                    <a:srgbClr val="C0C0C0"/>
                  </a:outerShdw>
                </a:effectLst>
                <a:latin typeface="Symbol" pitchFamily="18" charset="2"/>
              </a:rPr>
              <a:t>Y</a:t>
            </a:r>
            <a:r>
              <a:rPr lang="fr-FR" i="1" dirty="0">
                <a:solidFill>
                  <a:srgbClr val="9900CC"/>
                </a:solidFill>
                <a:effectLst>
                  <a:outerShdw blurRad="38100" dist="38100" dir="2700000" algn="tl">
                    <a:srgbClr val="C0C0C0"/>
                  </a:outerShdw>
                </a:effectLst>
              </a:rPr>
              <a:t>(</a:t>
            </a:r>
            <a:r>
              <a:rPr lang="fr-FR" i="1" dirty="0" err="1">
                <a:solidFill>
                  <a:srgbClr val="9900CC"/>
                </a:solidFill>
                <a:effectLst>
                  <a:outerShdw blurRad="38100" dist="38100" dir="2700000" algn="tl">
                    <a:srgbClr val="C0C0C0"/>
                  </a:outerShdw>
                </a:effectLst>
              </a:rPr>
              <a:t>r,t</a:t>
            </a:r>
            <a:r>
              <a:rPr lang="fr-FR" i="1" dirty="0">
                <a:solidFill>
                  <a:srgbClr val="9900CC"/>
                </a:solidFill>
                <a:effectLst>
                  <a:outerShdw blurRad="38100" dist="38100" dir="2700000" algn="tl">
                    <a:srgbClr val="C0C0C0"/>
                  </a:outerShdw>
                </a:effectLst>
              </a:rPr>
              <a:t>)</a:t>
            </a:r>
            <a:r>
              <a:rPr lang="fr-FR" i="1" dirty="0">
                <a:effectLst>
                  <a:outerShdw blurRad="38100" dist="38100" dir="2700000" algn="tl">
                    <a:srgbClr val="C0C0C0"/>
                  </a:outerShdw>
                </a:effectLst>
              </a:rPr>
              <a:t> obéissent à l’équation de Schrödinger:</a:t>
            </a:r>
            <a:r>
              <a:rPr lang="fr-FR" dirty="0"/>
              <a:t> </a:t>
            </a:r>
          </a:p>
          <a:p>
            <a:pPr lvl="1" eaLnBrk="1" hangingPunct="1">
              <a:lnSpc>
                <a:spcPct val="80000"/>
              </a:lnSpc>
              <a:defRPr/>
            </a:pPr>
            <a:endParaRPr lang="fr-FR"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3" eaLnBrk="1" hangingPunct="1">
              <a:lnSpc>
                <a:spcPct val="80000"/>
              </a:lnSpc>
              <a:defRPr/>
            </a:pPr>
            <a:r>
              <a:rPr lang="fr-FR" sz="1800" i="1" dirty="0">
                <a:solidFill>
                  <a:srgbClr val="9900CC"/>
                </a:solidFill>
                <a:latin typeface="Symbol" pitchFamily="18" charset="2"/>
              </a:rPr>
              <a:t>Y</a:t>
            </a:r>
            <a:r>
              <a:rPr lang="fr-FR" sz="1800" i="1" dirty="0">
                <a:solidFill>
                  <a:srgbClr val="9900CC"/>
                </a:solidFill>
              </a:rPr>
              <a:t>(</a:t>
            </a:r>
            <a:r>
              <a:rPr lang="fr-FR" sz="1800" i="1" dirty="0" err="1">
                <a:solidFill>
                  <a:srgbClr val="9900CC"/>
                </a:solidFill>
              </a:rPr>
              <a:t>r,t</a:t>
            </a:r>
            <a:r>
              <a:rPr lang="fr-FR" sz="1800" i="1" dirty="0">
                <a:solidFill>
                  <a:srgbClr val="9900CC"/>
                </a:solidFill>
              </a:rPr>
              <a:t>)</a:t>
            </a:r>
            <a:r>
              <a:rPr lang="fr-FR" sz="1800" dirty="0">
                <a:solidFill>
                  <a:srgbClr val="9900CC"/>
                </a:solidFill>
              </a:rPr>
              <a:t> </a:t>
            </a:r>
            <a:r>
              <a:rPr lang="fr-FR" sz="1800" dirty="0">
                <a:solidFill>
                  <a:srgbClr val="9900CC"/>
                </a:solidFill>
                <a:latin typeface="Symbol" pitchFamily="18" charset="2"/>
              </a:rPr>
              <a:t> </a:t>
            </a:r>
            <a:r>
              <a:rPr lang="fr-FR" sz="1800" dirty="0"/>
              <a:t>est la fonction d’onde (peut être une quantité complexe)</a:t>
            </a:r>
          </a:p>
          <a:p>
            <a:pPr lvl="3" eaLnBrk="1" hangingPunct="1">
              <a:lnSpc>
                <a:spcPct val="80000"/>
              </a:lnSpc>
              <a:defRPr/>
            </a:pPr>
            <a:r>
              <a:rPr lang="fr-FR" sz="1800" i="1" dirty="0">
                <a:solidFill>
                  <a:srgbClr val="9900CC"/>
                </a:solidFill>
              </a:rPr>
              <a:t>V(r)</a:t>
            </a:r>
            <a:r>
              <a:rPr lang="fr-FR" sz="1800" dirty="0">
                <a:solidFill>
                  <a:srgbClr val="9900CC"/>
                </a:solidFill>
              </a:rPr>
              <a:t> </a:t>
            </a:r>
            <a:r>
              <a:rPr lang="fr-FR" sz="1800" dirty="0"/>
              <a:t>est l’</a:t>
            </a:r>
            <a:r>
              <a:rPr lang="fr-FR" sz="1800" b="1" i="1" u="sng" dirty="0">
                <a:solidFill>
                  <a:srgbClr val="FF0000"/>
                </a:solidFill>
              </a:rPr>
              <a:t>énergie</a:t>
            </a:r>
            <a:r>
              <a:rPr lang="fr-FR" sz="1800" dirty="0"/>
              <a:t> potentielle (le potentiel par abus de langage) auquel est soumis la particule</a:t>
            </a:r>
          </a:p>
          <a:p>
            <a:pPr lvl="3" eaLnBrk="1" hangingPunct="1">
              <a:lnSpc>
                <a:spcPct val="80000"/>
              </a:lnSpc>
              <a:defRPr/>
            </a:pPr>
            <a:r>
              <a:rPr lang="fr-FR" sz="1800" i="1" dirty="0">
                <a:solidFill>
                  <a:srgbClr val="9900CC"/>
                </a:solidFill>
              </a:rPr>
              <a:t>m</a:t>
            </a:r>
            <a:r>
              <a:rPr lang="fr-FR" sz="1800" dirty="0">
                <a:solidFill>
                  <a:srgbClr val="9900CC"/>
                </a:solidFill>
              </a:rPr>
              <a:t> </a:t>
            </a:r>
            <a:r>
              <a:rPr lang="fr-FR" sz="1800" dirty="0"/>
              <a:t>est la masse de la particule</a:t>
            </a:r>
          </a:p>
        </p:txBody>
      </p:sp>
      <p:sp>
        <p:nvSpPr>
          <p:cNvPr id="46083" name="Espace réservé du numéro de diapositive 5"/>
          <p:cNvSpPr>
            <a:spLocks noGrp="1"/>
          </p:cNvSpPr>
          <p:nvPr>
            <p:ph type="sldNum" sz="quarter" idx="12"/>
          </p:nvPr>
        </p:nvSpPr>
        <p:spPr>
          <a:noFill/>
        </p:spPr>
        <p:txBody>
          <a:bodyPr/>
          <a:lstStyle/>
          <a:p>
            <a:fld id="{8C6FDE30-661B-4C79-9427-7D7566E4DE85}" type="slidenum">
              <a:rPr lang="fr-FR" altLang="en-US"/>
              <a:pPr/>
              <a:t>97</a:t>
            </a:fld>
            <a:endParaRPr lang="fr-FR" altLang="en-US"/>
          </a:p>
        </p:txBody>
      </p:sp>
      <p:graphicFrame>
        <p:nvGraphicFramePr>
          <p:cNvPr id="46082" name="Object 6"/>
          <p:cNvGraphicFramePr>
            <a:graphicFrameLocks noChangeAspect="1"/>
          </p:cNvGraphicFramePr>
          <p:nvPr>
            <p:extLst>
              <p:ext uri="{D42A27DB-BD31-4B8C-83A1-F6EECF244321}">
                <p14:modId xmlns:p14="http://schemas.microsoft.com/office/powerpoint/2010/main" val="1321867515"/>
              </p:ext>
            </p:extLst>
          </p:nvPr>
        </p:nvGraphicFramePr>
        <p:xfrm>
          <a:off x="2700338" y="2781301"/>
          <a:ext cx="6788150" cy="1743075"/>
        </p:xfrm>
        <a:graphic>
          <a:graphicData uri="http://schemas.openxmlformats.org/presentationml/2006/ole">
            <mc:AlternateContent xmlns:mc="http://schemas.openxmlformats.org/markup-compatibility/2006">
              <mc:Choice xmlns:v="urn:schemas-microsoft-com:vml" Requires="v">
                <p:oleObj name="Equation" r:id="rId3" imgW="3162240" imgH="812520" progId="Equation.DSMT4">
                  <p:embed/>
                </p:oleObj>
              </mc:Choice>
              <mc:Fallback>
                <p:oleObj name="Equation" r:id="rId3" imgW="3162240" imgH="812520" progId="Equation.DSMT4">
                  <p:embed/>
                  <p:pic>
                    <p:nvPicPr>
                      <p:cNvPr id="46082" name="Object 6"/>
                      <p:cNvPicPr>
                        <a:picLocks noChangeAspect="1" noChangeArrowheads="1"/>
                      </p:cNvPicPr>
                      <p:nvPr/>
                    </p:nvPicPr>
                    <p:blipFill>
                      <a:blip r:embed="rId4"/>
                      <a:srcRect/>
                      <a:stretch>
                        <a:fillRect/>
                      </a:stretch>
                    </p:blipFill>
                    <p:spPr bwMode="auto">
                      <a:xfrm>
                        <a:off x="2700338" y="2781301"/>
                        <a:ext cx="6788150"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2519" name="Rectangle 7"/>
          <p:cNvSpPr>
            <a:spLocks noChangeArrowheads="1"/>
          </p:cNvSpPr>
          <p:nvPr/>
        </p:nvSpPr>
        <p:spPr bwMode="auto">
          <a:xfrm>
            <a:off x="2208213" y="5661026"/>
            <a:ext cx="8229600" cy="1223963"/>
          </a:xfrm>
          <a:prstGeom prst="rect">
            <a:avLst/>
          </a:prstGeom>
          <a:noFill/>
          <a:ln w="9525">
            <a:noFill/>
            <a:miter lim="800000"/>
            <a:headEnd/>
            <a:tailEnd/>
          </a:ln>
          <a:effectLst/>
        </p:spPr>
        <p:txBody>
          <a:bodyPr/>
          <a:lstStyle/>
          <a:p>
            <a:pPr marL="692150" lvl="1" indent="-347663">
              <a:lnSpc>
                <a:spcPct val="80000"/>
              </a:lnSpc>
              <a:spcBef>
                <a:spcPct val="20000"/>
              </a:spcBef>
              <a:buClr>
                <a:schemeClr val="accent2"/>
              </a:buClr>
              <a:buSzPct val="70000"/>
              <a:buFont typeface="Wingdings" pitchFamily="2" charset="2"/>
              <a:buChar char="l"/>
              <a:defRPr/>
            </a:pPr>
            <a:r>
              <a:rPr lang="fr-FR" sz="2200" i="1" u="sng" dirty="0">
                <a:solidFill>
                  <a:srgbClr val="9900CC"/>
                </a:solidFill>
                <a:effectLst>
                  <a:outerShdw blurRad="38100" dist="38100" dir="2700000" algn="tl">
                    <a:srgbClr val="C0C0C0"/>
                  </a:outerShdw>
                </a:effectLst>
              </a:rPr>
              <a:t>L’équation de Schrödinger:  </a:t>
            </a:r>
          </a:p>
          <a:p>
            <a:pPr marL="987425" lvl="2" indent="-293688">
              <a:lnSpc>
                <a:spcPct val="80000"/>
              </a:lnSpc>
              <a:spcBef>
                <a:spcPct val="20000"/>
              </a:spcBef>
              <a:buClr>
                <a:schemeClr val="accent1"/>
              </a:buClr>
              <a:buSzPct val="70000"/>
              <a:buFont typeface="Wingdings" pitchFamily="2" charset="2"/>
              <a:buChar char="l"/>
              <a:defRPr/>
            </a:pPr>
            <a:r>
              <a:rPr lang="fr-FR" i="1" dirty="0">
                <a:effectLst>
                  <a:outerShdw blurRad="38100" dist="38100" dir="2700000" algn="tl">
                    <a:srgbClr val="C0C0C0"/>
                  </a:outerShdw>
                </a:effectLst>
              </a:rPr>
              <a:t>tient compte à la fois de la notion de quanta (Planck) et de la dualité onde – matière (de Broglie)</a:t>
            </a:r>
            <a:endParaRPr lang="fr-FR" dirty="0"/>
          </a:p>
        </p:txBody>
      </p:sp>
    </p:spTree>
    <p:extLst>
      <p:ext uri="{BB962C8B-B14F-4D97-AF65-F5344CB8AC3E}">
        <p14:creationId xmlns:p14="http://schemas.microsoft.com/office/powerpoint/2010/main" val="1405073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title"/>
          </p:nvPr>
        </p:nvSpPr>
        <p:spPr/>
        <p:txBody>
          <a:bodyPr/>
          <a:lstStyle/>
          <a:p>
            <a:pPr eaLnBrk="1" hangingPunct="1"/>
            <a:r>
              <a:rPr lang="fr-FR"/>
              <a:t>La mécanique ondulatoire</a:t>
            </a:r>
          </a:p>
        </p:txBody>
      </p:sp>
      <p:sp>
        <p:nvSpPr>
          <p:cNvPr id="193540" name="Rectangle 4"/>
          <p:cNvSpPr>
            <a:spLocks noGrp="1" noChangeArrowheads="1"/>
          </p:cNvSpPr>
          <p:nvPr>
            <p:ph idx="1"/>
          </p:nvPr>
        </p:nvSpPr>
        <p:spPr>
          <a:xfrm>
            <a:off x="1774825" y="1628775"/>
            <a:ext cx="8662988" cy="4895850"/>
          </a:xfrm>
        </p:spPr>
        <p:txBody>
          <a:bodyPr/>
          <a:lstStyle/>
          <a:p>
            <a:pPr lvl="2" eaLnBrk="1" hangingPunct="1">
              <a:defRPr/>
            </a:pPr>
            <a:r>
              <a:rPr lang="fr-FR" dirty="0"/>
              <a:t>Un cas particulier qui nous intéresse dans ce cours concerne </a:t>
            </a:r>
            <a:r>
              <a:rPr lang="fr-FR" i="1" dirty="0">
                <a:solidFill>
                  <a:srgbClr val="9900CC"/>
                </a:solidFill>
                <a:effectLst>
                  <a:outerShdw blurRad="38100" dist="38100" dir="2700000" algn="tl">
                    <a:srgbClr val="C0C0C0"/>
                  </a:outerShdw>
                </a:effectLst>
              </a:rPr>
              <a:t>les régimes stationnaires</a:t>
            </a:r>
            <a:r>
              <a:rPr lang="fr-FR" dirty="0"/>
              <a:t> où le potentiel </a:t>
            </a:r>
            <a:r>
              <a:rPr lang="fr-FR" i="1" dirty="0"/>
              <a:t>V=V(r)</a:t>
            </a:r>
            <a:r>
              <a:rPr lang="fr-FR" dirty="0"/>
              <a:t> auquel est soumis la particule est </a:t>
            </a:r>
            <a:r>
              <a:rPr lang="fr-FR" dirty="0">
                <a:solidFill>
                  <a:srgbClr val="9900CC"/>
                </a:solidFill>
              </a:rPr>
              <a:t>indépendant du temps</a:t>
            </a:r>
            <a:r>
              <a:rPr lang="fr-FR" dirty="0"/>
              <a:t>. </a:t>
            </a:r>
          </a:p>
          <a:p>
            <a:pPr lvl="2" eaLnBrk="1" hangingPunct="1">
              <a:defRPr/>
            </a:pPr>
            <a:r>
              <a:rPr lang="fr-FR" dirty="0"/>
              <a:t>La méthode de résolution de cette équation consiste à chercher des solutions </a:t>
            </a:r>
            <a:r>
              <a:rPr lang="fr-FR" dirty="0">
                <a:solidFill>
                  <a:srgbClr val="9900CC"/>
                </a:solidFill>
              </a:rPr>
              <a:t>en séparant les variables temps et espace</a:t>
            </a:r>
            <a:r>
              <a:rPr lang="fr-FR" dirty="0"/>
              <a:t>. On suppose que la fonction d’onde </a:t>
            </a:r>
            <a:r>
              <a:rPr lang="fr-FR" dirty="0">
                <a:latin typeface="Symbol" pitchFamily="18" charset="2"/>
              </a:rPr>
              <a:t>Y</a:t>
            </a:r>
            <a:r>
              <a:rPr lang="fr-FR" dirty="0"/>
              <a:t>(</a:t>
            </a:r>
            <a:r>
              <a:rPr lang="fr-FR" dirty="0" err="1"/>
              <a:t>r,t</a:t>
            </a:r>
            <a:r>
              <a:rPr lang="fr-FR" dirty="0"/>
              <a:t>) peut s’écrire:</a:t>
            </a:r>
          </a:p>
          <a:p>
            <a:pPr lvl="2" eaLnBrk="1" hangingPunct="1">
              <a:defRPr/>
            </a:pPr>
            <a:endParaRPr lang="fr-FR" dirty="0"/>
          </a:p>
          <a:p>
            <a:pPr lvl="2" eaLnBrk="1" hangingPunct="1">
              <a:defRPr/>
            </a:pPr>
            <a:endParaRPr lang="fr-FR" sz="2000" dirty="0">
              <a:solidFill>
                <a:srgbClr val="9900CC"/>
              </a:solidFill>
            </a:endParaRPr>
          </a:p>
          <a:p>
            <a:pPr lvl="3" eaLnBrk="1" hangingPunct="1">
              <a:defRPr/>
            </a:pPr>
            <a:r>
              <a:rPr lang="fr-FR" sz="1800" i="1" dirty="0">
                <a:solidFill>
                  <a:srgbClr val="9900CC"/>
                </a:solidFill>
                <a:latin typeface="Symbol" pitchFamily="18" charset="2"/>
              </a:rPr>
              <a:t>j(</a:t>
            </a:r>
            <a:r>
              <a:rPr lang="fr-FR" sz="1800" i="1" dirty="0">
                <a:solidFill>
                  <a:srgbClr val="9900CC"/>
                </a:solidFill>
              </a:rPr>
              <a:t>r)</a:t>
            </a:r>
            <a:r>
              <a:rPr lang="fr-FR" sz="1800" dirty="0">
                <a:solidFill>
                  <a:srgbClr val="9900CC"/>
                </a:solidFill>
              </a:rPr>
              <a:t> </a:t>
            </a:r>
            <a:r>
              <a:rPr lang="fr-FR" sz="1800" dirty="0">
                <a:solidFill>
                  <a:srgbClr val="9900CC"/>
                </a:solidFill>
                <a:latin typeface="Symbol" pitchFamily="18" charset="2"/>
              </a:rPr>
              <a:t> </a:t>
            </a:r>
            <a:r>
              <a:rPr lang="fr-FR" sz="1800" dirty="0"/>
              <a:t>est une fonction de la position uniquement</a:t>
            </a:r>
          </a:p>
          <a:p>
            <a:pPr lvl="3" eaLnBrk="1" hangingPunct="1">
              <a:defRPr/>
            </a:pPr>
            <a:r>
              <a:rPr lang="fr-FR" sz="1800" i="1" dirty="0">
                <a:solidFill>
                  <a:srgbClr val="9900CC"/>
                </a:solidFill>
                <a:latin typeface="Symbol" pitchFamily="18" charset="2"/>
              </a:rPr>
              <a:t>c(</a:t>
            </a:r>
            <a:r>
              <a:rPr lang="fr-FR" sz="1800" i="1" dirty="0">
                <a:solidFill>
                  <a:srgbClr val="9900CC"/>
                </a:solidFill>
              </a:rPr>
              <a:t>t)  </a:t>
            </a:r>
            <a:r>
              <a:rPr lang="fr-FR" sz="1800" dirty="0"/>
              <a:t>est une fonction du temps uniquement</a:t>
            </a:r>
          </a:p>
          <a:p>
            <a:pPr lvl="2" eaLnBrk="1" hangingPunct="1">
              <a:defRPr/>
            </a:pPr>
            <a:r>
              <a:rPr lang="fr-FR" dirty="0"/>
              <a:t>En injectant cette forme de solution dans l’équation de Schrödinger, on obtient (</a:t>
            </a:r>
            <a:r>
              <a:rPr lang="fr-FR" i="1" dirty="0">
                <a:solidFill>
                  <a:srgbClr val="9900CC"/>
                </a:solidFill>
                <a:effectLst>
                  <a:outerShdw blurRad="38100" dist="38100" dir="2700000" algn="tl">
                    <a:srgbClr val="C0C0C0"/>
                  </a:outerShdw>
                </a:effectLst>
              </a:rPr>
              <a:t>on passe à une dimension</a:t>
            </a:r>
            <a:r>
              <a:rPr lang="fr-FR" dirty="0"/>
              <a:t>):</a:t>
            </a:r>
            <a:endParaRPr lang="fr-FR" dirty="0">
              <a:solidFill>
                <a:srgbClr val="9900CC"/>
              </a:solidFill>
            </a:endParaRPr>
          </a:p>
        </p:txBody>
      </p:sp>
      <p:sp>
        <p:nvSpPr>
          <p:cNvPr id="47108" name="Espace réservé du numéro de diapositive 5"/>
          <p:cNvSpPr>
            <a:spLocks noGrp="1"/>
          </p:cNvSpPr>
          <p:nvPr>
            <p:ph type="sldNum" sz="quarter" idx="12"/>
          </p:nvPr>
        </p:nvSpPr>
        <p:spPr>
          <a:noFill/>
        </p:spPr>
        <p:txBody>
          <a:bodyPr/>
          <a:lstStyle/>
          <a:p>
            <a:fld id="{696B35C6-5EE9-42A6-A84E-0C6D1202C05C}" type="slidenum">
              <a:rPr lang="fr-FR" altLang="en-US"/>
              <a:pPr/>
              <a:t>98</a:t>
            </a:fld>
            <a:endParaRPr lang="fr-FR" altLang="en-US"/>
          </a:p>
        </p:txBody>
      </p:sp>
      <p:graphicFrame>
        <p:nvGraphicFramePr>
          <p:cNvPr id="47106" name="Object 6"/>
          <p:cNvGraphicFramePr>
            <a:graphicFrameLocks noChangeAspect="1"/>
          </p:cNvGraphicFramePr>
          <p:nvPr>
            <p:extLst>
              <p:ext uri="{D42A27DB-BD31-4B8C-83A1-F6EECF244321}">
                <p14:modId xmlns:p14="http://schemas.microsoft.com/office/powerpoint/2010/main" val="1242250970"/>
              </p:ext>
            </p:extLst>
          </p:nvPr>
        </p:nvGraphicFramePr>
        <p:xfrm>
          <a:off x="4799856" y="3501008"/>
          <a:ext cx="2387600" cy="425450"/>
        </p:xfrm>
        <a:graphic>
          <a:graphicData uri="http://schemas.openxmlformats.org/presentationml/2006/ole">
            <mc:AlternateContent xmlns:mc="http://schemas.openxmlformats.org/markup-compatibility/2006">
              <mc:Choice xmlns:v="urn:schemas-microsoft-com:vml" Requires="v">
                <p:oleObj name="Equation" r:id="rId3" imgW="1143000" imgH="203040" progId="Equation.3">
                  <p:embed/>
                </p:oleObj>
              </mc:Choice>
              <mc:Fallback>
                <p:oleObj name="Equation" r:id="rId3" imgW="1143000" imgH="203040" progId="Equation.3">
                  <p:embed/>
                  <p:pic>
                    <p:nvPicPr>
                      <p:cNvPr id="4710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3501008"/>
                        <a:ext cx="2387600"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07" name="Object 7"/>
          <p:cNvGraphicFramePr>
            <a:graphicFrameLocks noChangeAspect="1"/>
          </p:cNvGraphicFramePr>
          <p:nvPr>
            <p:extLst>
              <p:ext uri="{D42A27DB-BD31-4B8C-83A1-F6EECF244321}">
                <p14:modId xmlns:p14="http://schemas.microsoft.com/office/powerpoint/2010/main" val="943403384"/>
              </p:ext>
            </p:extLst>
          </p:nvPr>
        </p:nvGraphicFramePr>
        <p:xfrm>
          <a:off x="3503713" y="5445225"/>
          <a:ext cx="4962525" cy="873125"/>
        </p:xfrm>
        <a:graphic>
          <a:graphicData uri="http://schemas.openxmlformats.org/presentationml/2006/ole">
            <mc:AlternateContent xmlns:mc="http://schemas.openxmlformats.org/markup-compatibility/2006">
              <mc:Choice xmlns:v="urn:schemas-microsoft-com:vml" Requires="v">
                <p:oleObj name="Equation" r:id="rId5" imgW="2527200" imgH="444240" progId="Equation.3">
                  <p:embed/>
                </p:oleObj>
              </mc:Choice>
              <mc:Fallback>
                <p:oleObj name="Equation" r:id="rId5" imgW="2527200" imgH="444240" progId="Equation.3">
                  <p:embed/>
                  <p:pic>
                    <p:nvPicPr>
                      <p:cNvPr id="4710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13" y="5445225"/>
                        <a:ext cx="4962525"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2"/>
          <p:cNvSpPr>
            <a:spLocks noGrp="1" noChangeArrowheads="1"/>
          </p:cNvSpPr>
          <p:nvPr>
            <p:ph type="title"/>
          </p:nvPr>
        </p:nvSpPr>
        <p:spPr/>
        <p:txBody>
          <a:bodyPr/>
          <a:lstStyle/>
          <a:p>
            <a:pPr eaLnBrk="1" hangingPunct="1"/>
            <a:r>
              <a:rPr lang="fr-FR" b="0">
                <a:solidFill>
                  <a:schemeClr val="tx1"/>
                </a:solidFill>
              </a:rPr>
              <a:t>L’équation de Schrödinger:</a:t>
            </a:r>
          </a:p>
        </p:txBody>
      </p:sp>
      <p:sp>
        <p:nvSpPr>
          <p:cNvPr id="194563" name="Rectangle 3"/>
          <p:cNvSpPr>
            <a:spLocks noGrp="1" noChangeArrowheads="1"/>
          </p:cNvSpPr>
          <p:nvPr>
            <p:ph idx="1"/>
          </p:nvPr>
        </p:nvSpPr>
        <p:spPr>
          <a:xfrm>
            <a:off x="2063750" y="3213100"/>
            <a:ext cx="8229600" cy="2933700"/>
          </a:xfrm>
        </p:spPr>
        <p:txBody>
          <a:bodyPr/>
          <a:lstStyle/>
          <a:p>
            <a:pPr eaLnBrk="1" hangingPunct="1">
              <a:lnSpc>
                <a:spcPct val="90000"/>
              </a:lnSpc>
              <a:defRPr/>
            </a:pPr>
            <a:r>
              <a:rPr lang="fr-FR" sz="1800" dirty="0"/>
              <a:t>La relation ci-dessus où une équation du temps est égale à une équation de l’espace, entraîne que ces deux équations sont des constantes. On voit d’autre part que l’équation aux dimensions de la fonction dépendante du temps est [f(t)] = [Énergie]. Il vient alors:</a:t>
            </a:r>
          </a:p>
          <a:p>
            <a:pPr eaLnBrk="1" hangingPunct="1">
              <a:lnSpc>
                <a:spcPct val="90000"/>
              </a:lnSpc>
              <a:defRPr/>
            </a:pPr>
            <a:endParaRPr lang="fr-FR" sz="1800" dirty="0"/>
          </a:p>
          <a:p>
            <a:pPr eaLnBrk="1" hangingPunct="1">
              <a:lnSpc>
                <a:spcPct val="90000"/>
              </a:lnSpc>
              <a:defRPr/>
            </a:pPr>
            <a:endParaRPr lang="fr-FR" sz="1800" dirty="0"/>
          </a:p>
          <a:p>
            <a:pPr eaLnBrk="1" hangingPunct="1">
              <a:lnSpc>
                <a:spcPct val="90000"/>
              </a:lnSpc>
              <a:defRPr/>
            </a:pPr>
            <a:endParaRPr lang="fr-FR" sz="1800" dirty="0"/>
          </a:p>
          <a:p>
            <a:pPr eaLnBrk="1" hangingPunct="1">
              <a:lnSpc>
                <a:spcPct val="90000"/>
              </a:lnSpc>
              <a:defRPr/>
            </a:pPr>
            <a:endParaRPr lang="fr-FR" sz="1800" dirty="0"/>
          </a:p>
          <a:p>
            <a:pPr eaLnBrk="1" hangingPunct="1">
              <a:lnSpc>
                <a:spcPct val="90000"/>
              </a:lnSpc>
              <a:defRPr/>
            </a:pPr>
            <a:endParaRPr lang="fr-FR" sz="1800" dirty="0"/>
          </a:p>
          <a:p>
            <a:pPr lvl="1" eaLnBrk="1" hangingPunct="1">
              <a:lnSpc>
                <a:spcPct val="90000"/>
              </a:lnSpc>
              <a:defRPr/>
            </a:pPr>
            <a:r>
              <a:rPr lang="fr-FR" sz="1600" dirty="0"/>
              <a:t>Avec </a:t>
            </a:r>
            <a:r>
              <a:rPr lang="fr-FR" sz="1600" i="1" dirty="0">
                <a:effectLst>
                  <a:outerShdw blurRad="38100" dist="38100" dir="2700000" algn="tl">
                    <a:srgbClr val="C0C0C0"/>
                  </a:outerShdw>
                </a:effectLst>
              </a:rPr>
              <a:t>E,</a:t>
            </a:r>
            <a:r>
              <a:rPr lang="fr-FR" sz="1600" dirty="0"/>
              <a:t> l’énergie de la particule, qui s’écrit :</a:t>
            </a:r>
          </a:p>
        </p:txBody>
      </p:sp>
      <p:sp>
        <p:nvSpPr>
          <p:cNvPr id="48135" name="Espace réservé du numéro de diapositive 5"/>
          <p:cNvSpPr>
            <a:spLocks noGrp="1"/>
          </p:cNvSpPr>
          <p:nvPr>
            <p:ph type="sldNum" sz="quarter" idx="12"/>
          </p:nvPr>
        </p:nvSpPr>
        <p:spPr>
          <a:noFill/>
        </p:spPr>
        <p:txBody>
          <a:bodyPr/>
          <a:lstStyle/>
          <a:p>
            <a:fld id="{E02BA10E-17B1-4ACD-837F-A5D6B0E9B52E}" type="slidenum">
              <a:rPr lang="fr-FR" altLang="en-US"/>
              <a:pPr/>
              <a:t>99</a:t>
            </a:fld>
            <a:endParaRPr lang="fr-FR" altLang="en-US"/>
          </a:p>
        </p:txBody>
      </p:sp>
      <p:graphicFrame>
        <p:nvGraphicFramePr>
          <p:cNvPr id="48130" name="Object 4"/>
          <p:cNvGraphicFramePr>
            <a:graphicFrameLocks noChangeAspect="1"/>
          </p:cNvGraphicFramePr>
          <p:nvPr/>
        </p:nvGraphicFramePr>
        <p:xfrm>
          <a:off x="3575051" y="1700214"/>
          <a:ext cx="4962525" cy="873125"/>
        </p:xfrm>
        <a:graphic>
          <a:graphicData uri="http://schemas.openxmlformats.org/presentationml/2006/ole">
            <mc:AlternateContent xmlns:mc="http://schemas.openxmlformats.org/markup-compatibility/2006">
              <mc:Choice xmlns:v="urn:schemas-microsoft-com:vml" Requires="v">
                <p:oleObj name="Equation" r:id="rId3" imgW="2527200" imgH="444240" progId="Equation.3">
                  <p:embed/>
                </p:oleObj>
              </mc:Choice>
              <mc:Fallback>
                <p:oleObj name="Equation" r:id="rId3" imgW="2527200" imgH="444240" progId="Equation.3">
                  <p:embed/>
                  <p:pic>
                    <p:nvPicPr>
                      <p:cNvPr id="4813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1" y="1700214"/>
                        <a:ext cx="4962525"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565" name="Text Box 5"/>
          <p:cNvSpPr txBox="1">
            <a:spLocks noChangeArrowheads="1"/>
          </p:cNvSpPr>
          <p:nvPr/>
        </p:nvSpPr>
        <p:spPr bwMode="auto">
          <a:xfrm>
            <a:off x="7464425" y="2781301"/>
            <a:ext cx="46355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f(t)</a:t>
            </a:r>
          </a:p>
        </p:txBody>
      </p:sp>
      <p:sp>
        <p:nvSpPr>
          <p:cNvPr id="48139" name="AutoShape 6"/>
          <p:cNvSpPr>
            <a:spLocks/>
          </p:cNvSpPr>
          <p:nvPr/>
        </p:nvSpPr>
        <p:spPr bwMode="auto">
          <a:xfrm rot="16200000">
            <a:off x="7681119" y="2059782"/>
            <a:ext cx="71438" cy="1368425"/>
          </a:xfrm>
          <a:prstGeom prst="leftBrace">
            <a:avLst>
              <a:gd name="adj1" fmla="val 159629"/>
              <a:gd name="adj2" fmla="val 50000"/>
            </a:avLst>
          </a:prstGeom>
          <a:noFill/>
          <a:ln w="9525">
            <a:solidFill>
              <a:srgbClr val="FF0000"/>
            </a:solidFill>
            <a:round/>
            <a:headEnd/>
            <a:tailEnd/>
          </a:ln>
        </p:spPr>
        <p:txBody>
          <a:bodyPr wrap="none" anchor="ctr"/>
          <a:lstStyle/>
          <a:p>
            <a:endParaRPr lang="fr-FR"/>
          </a:p>
        </p:txBody>
      </p:sp>
      <p:sp>
        <p:nvSpPr>
          <p:cNvPr id="48140" name="AutoShape 7"/>
          <p:cNvSpPr>
            <a:spLocks/>
          </p:cNvSpPr>
          <p:nvPr/>
        </p:nvSpPr>
        <p:spPr bwMode="auto">
          <a:xfrm rot="16200000">
            <a:off x="4799807" y="2059782"/>
            <a:ext cx="71438" cy="1368425"/>
          </a:xfrm>
          <a:prstGeom prst="leftBrace">
            <a:avLst>
              <a:gd name="adj1" fmla="val 159629"/>
              <a:gd name="adj2" fmla="val 50000"/>
            </a:avLst>
          </a:prstGeom>
          <a:noFill/>
          <a:ln w="9525">
            <a:solidFill>
              <a:srgbClr val="FF0000"/>
            </a:solidFill>
            <a:round/>
            <a:headEnd/>
            <a:tailEnd/>
          </a:ln>
        </p:spPr>
        <p:txBody>
          <a:bodyPr wrap="none" anchor="ctr"/>
          <a:lstStyle/>
          <a:p>
            <a:endParaRPr lang="fr-FR"/>
          </a:p>
        </p:txBody>
      </p:sp>
      <p:sp>
        <p:nvSpPr>
          <p:cNvPr id="194568" name="Text Box 8"/>
          <p:cNvSpPr txBox="1">
            <a:spLocks noChangeArrowheads="1"/>
          </p:cNvSpPr>
          <p:nvPr/>
        </p:nvSpPr>
        <p:spPr bwMode="auto">
          <a:xfrm>
            <a:off x="4583113" y="2781301"/>
            <a:ext cx="57785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g(x)</a:t>
            </a:r>
          </a:p>
        </p:txBody>
      </p:sp>
      <p:graphicFrame>
        <p:nvGraphicFramePr>
          <p:cNvPr id="48131" name="Object 10"/>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4813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8142" name="Group 14"/>
          <p:cNvGrpSpPr>
            <a:grpSpLocks/>
          </p:cNvGrpSpPr>
          <p:nvPr/>
        </p:nvGrpSpPr>
        <p:grpSpPr bwMode="auto">
          <a:xfrm>
            <a:off x="3359150" y="4437063"/>
            <a:ext cx="5545138" cy="957262"/>
            <a:chOff x="1156" y="2982"/>
            <a:chExt cx="3493" cy="603"/>
          </a:xfrm>
        </p:grpSpPr>
        <p:graphicFrame>
          <p:nvGraphicFramePr>
            <p:cNvPr id="48133" name="Object 9"/>
            <p:cNvGraphicFramePr>
              <a:graphicFrameLocks noChangeAspect="1"/>
            </p:cNvGraphicFramePr>
            <p:nvPr/>
          </p:nvGraphicFramePr>
          <p:xfrm>
            <a:off x="3513" y="2982"/>
            <a:ext cx="1136" cy="448"/>
          </p:xfrm>
          <a:graphic>
            <a:graphicData uri="http://schemas.openxmlformats.org/presentationml/2006/ole">
              <mc:AlternateContent xmlns:mc="http://schemas.openxmlformats.org/markup-compatibility/2006">
                <mc:Choice xmlns:v="urn:schemas-microsoft-com:vml" Requires="v">
                  <p:oleObj name="Equation" r:id="rId7" imgW="838080" imgH="330120" progId="Equation.3">
                    <p:embed/>
                  </p:oleObj>
                </mc:Choice>
                <mc:Fallback>
                  <p:oleObj name="Equation" r:id="rId7" imgW="838080" imgH="330120" progId="Equation.3">
                    <p:embed/>
                    <p:pic>
                      <p:nvPicPr>
                        <p:cNvPr id="48133"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 y="2982"/>
                          <a:ext cx="1136" cy="4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4" name="Object 11"/>
            <p:cNvGraphicFramePr>
              <a:graphicFrameLocks noChangeAspect="1"/>
            </p:cNvGraphicFramePr>
            <p:nvPr/>
          </p:nvGraphicFramePr>
          <p:xfrm>
            <a:off x="1156" y="3067"/>
            <a:ext cx="1366" cy="518"/>
          </p:xfrm>
          <a:graphic>
            <a:graphicData uri="http://schemas.openxmlformats.org/presentationml/2006/ole">
              <mc:AlternateContent xmlns:mc="http://schemas.openxmlformats.org/markup-compatibility/2006">
                <mc:Choice xmlns:v="urn:schemas-microsoft-com:vml" Requires="v">
                  <p:oleObj name="Equation" r:id="rId9" imgW="1104840" imgH="419040" progId="Equation.3">
                    <p:embed/>
                  </p:oleObj>
                </mc:Choice>
                <mc:Fallback>
                  <p:oleObj name="Equation" r:id="rId9" imgW="1104840" imgH="419040" progId="Equation.3">
                    <p:embed/>
                    <p:pic>
                      <p:nvPicPr>
                        <p:cNvPr id="48134"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 y="3067"/>
                          <a:ext cx="1366" cy="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43" name="AutoShape 12"/>
            <p:cNvSpPr>
              <a:spLocks noChangeArrowheads="1"/>
            </p:cNvSpPr>
            <p:nvPr/>
          </p:nvSpPr>
          <p:spPr bwMode="auto">
            <a:xfrm>
              <a:off x="2698" y="3249"/>
              <a:ext cx="590" cy="182"/>
            </a:xfrm>
            <a:prstGeom prst="rightArrow">
              <a:avLst>
                <a:gd name="adj1" fmla="val 50000"/>
                <a:gd name="adj2" fmla="val 81044"/>
              </a:avLst>
            </a:prstGeom>
            <a:solidFill>
              <a:schemeClr val="accent1"/>
            </a:solidFill>
            <a:ln w="9525">
              <a:solidFill>
                <a:schemeClr val="tx1"/>
              </a:solidFill>
              <a:miter lim="800000"/>
              <a:headEnd/>
              <a:tailEnd/>
            </a:ln>
          </p:spPr>
          <p:txBody>
            <a:bodyPr wrap="none" anchor="ctr"/>
            <a:lstStyle/>
            <a:p>
              <a:endParaRPr lang="fr-FR"/>
            </a:p>
          </p:txBody>
        </p:sp>
      </p:grpSp>
      <p:graphicFrame>
        <p:nvGraphicFramePr>
          <p:cNvPr id="48132" name="Object 13"/>
          <p:cNvGraphicFramePr>
            <a:graphicFrameLocks noChangeAspect="1"/>
          </p:cNvGraphicFramePr>
          <p:nvPr>
            <p:extLst>
              <p:ext uri="{D42A27DB-BD31-4B8C-83A1-F6EECF244321}">
                <p14:modId xmlns:p14="http://schemas.microsoft.com/office/powerpoint/2010/main" val="3246688134"/>
              </p:ext>
            </p:extLst>
          </p:nvPr>
        </p:nvGraphicFramePr>
        <p:xfrm>
          <a:off x="6888088" y="5713411"/>
          <a:ext cx="946150" cy="339725"/>
        </p:xfrm>
        <a:graphic>
          <a:graphicData uri="http://schemas.openxmlformats.org/presentationml/2006/ole">
            <mc:AlternateContent xmlns:mc="http://schemas.openxmlformats.org/markup-compatibility/2006">
              <mc:Choice xmlns:v="urn:schemas-microsoft-com:vml" Requires="v">
                <p:oleObj name="Equation" r:id="rId11" imgW="495000" imgH="177480" progId="Equation.3">
                  <p:embed/>
                </p:oleObj>
              </mc:Choice>
              <mc:Fallback>
                <p:oleObj name="Equation" r:id="rId11" imgW="495000" imgH="177480" progId="Equation.3">
                  <p:embed/>
                  <p:pic>
                    <p:nvPicPr>
                      <p:cNvPr id="48132"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8088" y="5713411"/>
                        <a:ext cx="94615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arté">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121729</TotalTime>
  <Words>15462</Words>
  <Application>Microsoft Office PowerPoint</Application>
  <PresentationFormat>Grand écran</PresentationFormat>
  <Paragraphs>3110</Paragraphs>
  <Slides>323</Slides>
  <Notes>293</Notes>
  <HiddenSlides>0</HiddenSlides>
  <MMClips>121</MMClips>
  <ScaleCrop>false</ScaleCrop>
  <HeadingPairs>
    <vt:vector size="10" baseType="variant">
      <vt:variant>
        <vt:lpstr>Polices utilisées</vt:lpstr>
      </vt:variant>
      <vt:variant>
        <vt:i4>9</vt:i4>
      </vt:variant>
      <vt:variant>
        <vt:lpstr>Thème</vt:lpstr>
      </vt:variant>
      <vt:variant>
        <vt:i4>2</vt:i4>
      </vt:variant>
      <vt:variant>
        <vt:lpstr>Liens</vt:lpstr>
      </vt:variant>
      <vt:variant>
        <vt:i4>1</vt:i4>
      </vt:variant>
      <vt:variant>
        <vt:lpstr>Serveurs OLE incorporés</vt:lpstr>
      </vt:variant>
      <vt:variant>
        <vt:i4>5</vt:i4>
      </vt:variant>
      <vt:variant>
        <vt:lpstr>Titres des diapositives</vt:lpstr>
      </vt:variant>
      <vt:variant>
        <vt:i4>323</vt:i4>
      </vt:variant>
    </vt:vector>
  </HeadingPairs>
  <TitlesOfParts>
    <vt:vector size="340" baseType="lpstr">
      <vt:lpstr>Arial</vt:lpstr>
      <vt:lpstr>Arial</vt:lpstr>
      <vt:lpstr>Arial Unicode MS</vt:lpstr>
      <vt:lpstr>Calibri</vt:lpstr>
      <vt:lpstr>Cambria Math</vt:lpstr>
      <vt:lpstr>Symbol</vt:lpstr>
      <vt:lpstr>Tahoma</vt:lpstr>
      <vt:lpstr>Times New Roman</vt:lpstr>
      <vt:lpstr>Wingdings</vt:lpstr>
      <vt:lpstr>Conception personnalisée</vt:lpstr>
      <vt:lpstr>Clarté</vt:lpstr>
      <vt:lpstr>file:///C:\Documents%20and%20Settings\Lorenz\Mes%20documents\A_Polytech\ORIGIN\UNTITLED.ORG!Plot1</vt:lpstr>
      <vt:lpstr>Equation</vt:lpstr>
      <vt:lpstr>Équation</vt:lpstr>
      <vt:lpstr>Graph</vt:lpstr>
      <vt:lpstr>Equation.3</vt:lpstr>
      <vt:lpstr>MathType 7.0 Equation</vt:lpstr>
      <vt:lpstr>Physique des Semiconducteurs</vt:lpstr>
      <vt:lpstr>Objectifs du cours</vt:lpstr>
      <vt:lpstr>Plan du cours (~12 h – 2 contrôles)</vt:lpstr>
      <vt:lpstr>Références bibliographiques</vt:lpstr>
      <vt:lpstr>Chapitre 1</vt:lpstr>
      <vt:lpstr>Structure cristalline et cristallographie</vt:lpstr>
      <vt:lpstr>États cristallin et amorphe</vt:lpstr>
      <vt:lpstr>États cristallin et amorphe</vt:lpstr>
      <vt:lpstr>La liaison cristalline</vt:lpstr>
      <vt:lpstr>Electronégativité </vt:lpstr>
      <vt:lpstr>La liaison cristalline</vt:lpstr>
      <vt:lpstr>La liaison cristalline</vt:lpstr>
      <vt:lpstr>La liaison métallique </vt:lpstr>
      <vt:lpstr>Présentation PowerPoint</vt:lpstr>
      <vt:lpstr>La liaison métallique </vt:lpstr>
      <vt:lpstr>Présentation PowerPoint</vt:lpstr>
      <vt:lpstr>Présentation PowerPoint</vt:lpstr>
      <vt:lpstr>La liaison covalente</vt:lpstr>
      <vt:lpstr>La liaison covalente</vt:lpstr>
      <vt:lpstr>La liaison covalente</vt:lpstr>
      <vt:lpstr>Liaison ionique</vt:lpstr>
      <vt:lpstr>Liaison ionique</vt:lpstr>
      <vt:lpstr>Liaison ionique</vt:lpstr>
      <vt:lpstr>Liaison de type Van der Waals</vt:lpstr>
      <vt:lpstr>Géométrie des cristaux</vt:lpstr>
      <vt:lpstr>Géométrie des cristaux</vt:lpstr>
      <vt:lpstr>Géométrie des cristaux</vt:lpstr>
      <vt:lpstr>Les différentes structures cristallines</vt:lpstr>
      <vt:lpstr>Les différentes structures cristallines</vt:lpstr>
      <vt:lpstr>Repérage des plans cristallins</vt:lpstr>
      <vt:lpstr>Plan cristallin d’indices (h,k,l)</vt:lpstr>
      <vt:lpstr>Plan cristallin d’indices (h,k,l)</vt:lpstr>
      <vt:lpstr>Directions cristallines</vt:lpstr>
      <vt:lpstr>Indices de Miller et directions cristallines</vt:lpstr>
      <vt:lpstr>Exemples de plans dans un cristal cubique.</vt:lpstr>
      <vt:lpstr>Les différentes structures cristallines: notion de multiplicité de la maille</vt:lpstr>
      <vt:lpstr>Les différentes structures cristallines: notion de multiplicité de la maille</vt:lpstr>
      <vt:lpstr>Les différentes structures cristallines: notion de multiplicité de la maille</vt:lpstr>
      <vt:lpstr>Choix des vecteurs primitifs</vt:lpstr>
      <vt:lpstr>Le Cubique Centré (cc)</vt:lpstr>
      <vt:lpstr>Le Cubique Faces Centrées (cfc)</vt:lpstr>
      <vt:lpstr>Densité surfacique d’atomes</vt:lpstr>
      <vt:lpstr>Le silicium et sa structure« Diamant ».</vt:lpstr>
      <vt:lpstr>Structure NaCl</vt:lpstr>
      <vt:lpstr>Rôle physique des plans réticulaires</vt:lpstr>
      <vt:lpstr>Rôle physique des plans réticulaires  </vt:lpstr>
      <vt:lpstr>Rôle physique des plans réticulaires </vt:lpstr>
      <vt:lpstr>Rôle physique des plans réticulaires </vt:lpstr>
      <vt:lpstr>Présentation PowerPoint</vt:lpstr>
      <vt:lpstr>Présentation PowerPoint</vt:lpstr>
      <vt:lpstr>Chapitre 2</vt:lpstr>
      <vt:lpstr>Généralités:</vt:lpstr>
      <vt:lpstr>Généralités:</vt:lpstr>
      <vt:lpstr>Généralités:</vt:lpstr>
      <vt:lpstr>Loi de Bragg</vt:lpstr>
      <vt:lpstr>Loi de Bragg / zone de Brillouin</vt:lpstr>
      <vt:lpstr>zone de Brillouin d’un CFC</vt:lpstr>
      <vt:lpstr>Loi de Bragg: conditions de Laue</vt:lpstr>
      <vt:lpstr>Loi de Bragg: conditions de Laue</vt:lpstr>
      <vt:lpstr>Loi de Bragg: conditions de Laue</vt:lpstr>
      <vt:lpstr>Loi de Bragg: conditions de Laue</vt:lpstr>
      <vt:lpstr>Loi de Bragg: conditions de Laue</vt:lpstr>
      <vt:lpstr>Présentation PowerPoint</vt:lpstr>
      <vt:lpstr>Présentation PowerPoint</vt:lpstr>
      <vt:lpstr>Présentation PowerPoint</vt:lpstr>
      <vt:lpstr>Loi de Bragg: conditions de Laue</vt:lpstr>
      <vt:lpstr>Condition de diffraction de Laue (construction d’Ewald)</vt:lpstr>
      <vt:lpstr>Présentation PowerPoint</vt:lpstr>
      <vt:lpstr>Loi de Bragg: conditions de Laue</vt:lpstr>
      <vt:lpstr>Présentation PowerPoint</vt:lpstr>
      <vt:lpstr>Facteur de structure et facteur de forme atomique</vt:lpstr>
      <vt:lpstr>Facteur de structure et facteur de forme atomique</vt:lpstr>
      <vt:lpstr>Les rayons X et les méthodes de diffraction.</vt:lpstr>
      <vt:lpstr>Les rayons X et les méthodes de diffraction.</vt:lpstr>
      <vt:lpstr>Les méthodes expérimentales de diffraction</vt:lpstr>
      <vt:lpstr>Les méthodes expérimentales de diffraction</vt:lpstr>
      <vt:lpstr>Les méthodes expérimentales de diffraction</vt:lpstr>
      <vt:lpstr>Les méthodes expérimentales de diffraction</vt:lpstr>
      <vt:lpstr>Les méthodes expérimentales de diffraction</vt:lpstr>
      <vt:lpstr>Exemple : cubique centré</vt:lpstr>
      <vt:lpstr>conclusion</vt:lpstr>
      <vt:lpstr>Chapitre 3</vt:lpstr>
      <vt:lpstr>La fin de la mécanique classique?</vt:lpstr>
      <vt:lpstr>La fin de la mécanique classique?</vt:lpstr>
      <vt:lpstr>La fin de la mécanique classique?</vt:lpstr>
      <vt:lpstr>La fin de la mécanique classique?</vt:lpstr>
      <vt:lpstr>La fin de la mécanique classique?</vt:lpstr>
      <vt:lpstr>La fin de la mécanique classique?</vt:lpstr>
      <vt:lpstr>La fin de la mécanique classique?</vt:lpstr>
      <vt:lpstr>La fin de la mécanique classique?</vt:lpstr>
      <vt:lpstr>Dualité: métaphore du cylindre</vt:lpstr>
      <vt:lpstr>La fin de la mécanique classique?</vt:lpstr>
      <vt:lpstr>Dualité onde corpuscule</vt:lpstr>
      <vt:lpstr>La mécanique ondulatoire</vt:lpstr>
      <vt:lpstr>La mécanique ondulatoire</vt:lpstr>
      <vt:lpstr>Présentation PowerPoint</vt:lpstr>
      <vt:lpstr>La mécanique ondulatoire</vt:lpstr>
      <vt:lpstr>La mécanique ondulatoire</vt:lpstr>
      <vt:lpstr>L’équation de Schrödinger:</vt:lpstr>
      <vt:lpstr>L’équation de Schrödinger:</vt:lpstr>
      <vt:lpstr>L’équation de Schrödinger:</vt:lpstr>
      <vt:lpstr>Onde plane / paquet d’ondes</vt:lpstr>
      <vt:lpstr>Onde plane / paquet d’ondes</vt:lpstr>
      <vt:lpstr>Onde plane / paquet d’ondes</vt:lpstr>
      <vt:lpstr>Onde plane / paquet d’ondes</vt:lpstr>
      <vt:lpstr>Onde plane / paquet d’ondes</vt:lpstr>
      <vt:lpstr>Onde plane / paquet d’ondes</vt:lpstr>
      <vt:lpstr>Onde plane / paquet d’ondes</vt:lpstr>
      <vt:lpstr>Onde plane / paquet d’ondes</vt:lpstr>
      <vt:lpstr>Vitesse de phase/ vitesse de groupe</vt:lpstr>
      <vt:lpstr>Vitesse de phase/ Vitesse de groupe</vt:lpstr>
      <vt:lpstr>Mécanique ondulatoire: exemples d’applications</vt:lpstr>
      <vt:lpstr>Mécanique ondulatoire: exemples d’applications</vt:lpstr>
      <vt:lpstr>Mécanique ondulatoire: exemples d’applications</vt:lpstr>
      <vt:lpstr>Mécanique ondulatoire: exemples d’applications</vt:lpstr>
      <vt:lpstr>Mécanique ondulatoire: exemples d’applications</vt:lpstr>
      <vt:lpstr>Chapitre 4</vt:lpstr>
      <vt:lpstr>Électron libre</vt:lpstr>
      <vt:lpstr>Électron libre</vt:lpstr>
      <vt:lpstr>Potentiel de Sommerfeld</vt:lpstr>
      <vt:lpstr>Potentiel de Sommerfeld</vt:lpstr>
      <vt:lpstr>Potentiel de Sommerfeld</vt:lpstr>
      <vt:lpstr>Potentiel de Sommerfeld</vt:lpstr>
      <vt:lpstr>Modèle de Sommerfeld</vt:lpstr>
      <vt:lpstr>Modèle de Sommerfeld</vt:lpstr>
      <vt:lpstr>Modèle de Sommerfeld</vt:lpstr>
      <vt:lpstr>Modèle de Sommerfeld</vt:lpstr>
      <vt:lpstr>Théorie ondulatoire appliquée aux atomes: l’atome de Bohr – Sommerfeld</vt:lpstr>
      <vt:lpstr>L’atome de Bohr – Sommerfeld  1° essai dans la modélisation des atomes</vt:lpstr>
      <vt:lpstr>L’atome de Bohr - Sommerfeld</vt:lpstr>
      <vt:lpstr>L’atome de Bohr - Sommerfeld</vt:lpstr>
      <vt:lpstr>L’atome de Bohr - Sommerfeld</vt:lpstr>
      <vt:lpstr>Le modèle de Sommerfeld</vt:lpstr>
      <vt:lpstr>Présentation PowerPoint</vt:lpstr>
      <vt:lpstr>Chapitre 6</vt:lpstr>
      <vt:lpstr>plan</vt:lpstr>
      <vt:lpstr>Formation des bandes d’énergie</vt:lpstr>
      <vt:lpstr>Formation des bandes d’énergie</vt:lpstr>
      <vt:lpstr>Formation des bandes d’énergie</vt:lpstr>
      <vt:lpstr>Formation des bandes d’énergie</vt:lpstr>
      <vt:lpstr>Formation des bandes d’énergie</vt:lpstr>
      <vt:lpstr>Formation des bandes d’énergie</vt:lpstr>
      <vt:lpstr>Modèle de Bloch Brillouin</vt:lpstr>
      <vt:lpstr>Modèle de Bloch Brillouin</vt:lpstr>
      <vt:lpstr>Modèle de Bloch Brillouin</vt:lpstr>
      <vt:lpstr>Modèle de Bloch Brillouin</vt:lpstr>
      <vt:lpstr>Modèle de Bloch Brillouin</vt:lpstr>
      <vt:lpstr>Modèle de Bloch Brillouin</vt:lpstr>
      <vt:lpstr>Modèle de Kronig et Penney</vt:lpstr>
      <vt:lpstr>Modèle de Kronig et Penney</vt:lpstr>
      <vt:lpstr>Modèle de Kronig et Penney</vt:lpstr>
      <vt:lpstr>Modèle de Kronig et Penney</vt:lpstr>
      <vt:lpstr>Modèle de Kronig et Penney</vt:lpstr>
      <vt:lpstr>Modèle de Kronig et Penney</vt:lpstr>
      <vt:lpstr>Modèle de Kronig et Penney</vt:lpstr>
      <vt:lpstr>Diagramme E(k)</vt:lpstr>
      <vt:lpstr>Bandes d’énergie</vt:lpstr>
      <vt:lpstr>Schéma de zone réduite</vt:lpstr>
      <vt:lpstr>Limites d’énergie permise</vt:lpstr>
      <vt:lpstr>Limites d’énergie permise</vt:lpstr>
      <vt:lpstr>Limites d’énergie permise</vt:lpstr>
      <vt:lpstr>E(k) au voisinage d’un extremum</vt:lpstr>
      <vt:lpstr>Masse effective de densité d’états</vt:lpstr>
      <vt:lpstr>Masse effective de densité d’états</vt:lpstr>
      <vt:lpstr>Signe de la masse effective</vt:lpstr>
      <vt:lpstr>Densité d’états (approx. m*)</vt:lpstr>
      <vt:lpstr>Densité d’états (approx. m*)</vt:lpstr>
      <vt:lpstr>Densité d’états (approx. m*)</vt:lpstr>
      <vt:lpstr>Densité d’états (approx. m*)</vt:lpstr>
      <vt:lpstr>Densité d’états (approx. m*)</vt:lpstr>
      <vt:lpstr>Densité d’états 3D</vt:lpstr>
      <vt:lpstr>Structure de bande réelle!</vt:lpstr>
      <vt:lpstr>Structure de bande réelle!</vt:lpstr>
      <vt:lpstr>synthèse</vt:lpstr>
      <vt:lpstr>Chapitre 7</vt:lpstr>
      <vt:lpstr>Courant de conduction dans le « cristal » de Bloch - Brillouin</vt:lpstr>
      <vt:lpstr>Courant de conduction dans le « cristal » de Bloch - Brillouin</vt:lpstr>
      <vt:lpstr>Courant de conduction dans le « cristal » de Bloch - Brillouin</vt:lpstr>
      <vt:lpstr>Contribution à J d’une bande incomplètement remplie</vt:lpstr>
      <vt:lpstr>Contribution à J d’une bande incomplètement remplie</vt:lpstr>
      <vt:lpstr>Contribution à J d’une bande incomplètement remplie</vt:lpstr>
      <vt:lpstr>Contribution à J d’une bande incomplètement remplie</vt:lpstr>
      <vt:lpstr>Contribution à J d’une bande incomplètement remplie</vt:lpstr>
      <vt:lpstr>Le cristal réel de Bloch-Brillouin</vt:lpstr>
      <vt:lpstr>Le cristal réel de Bloch-Brillouin</vt:lpstr>
      <vt:lpstr>Présentation PowerPoint</vt:lpstr>
      <vt:lpstr>Le cristal réel de Bloch-Brillouin</vt:lpstr>
      <vt:lpstr>Le cristal réel de Bloch-Brillouin</vt:lpstr>
      <vt:lpstr>Le cristal réel de Bloch-Brillouin</vt:lpstr>
      <vt:lpstr>Le cristal réel de Bloch-Brillouin</vt:lpstr>
      <vt:lpstr>Notion de trous</vt:lpstr>
      <vt:lpstr>Notion de trous: conduction</vt:lpstr>
      <vt:lpstr>Conduction par électrons et trous</vt:lpstr>
      <vt:lpstr>Semiconducteur ou isolant ?</vt:lpstr>
      <vt:lpstr>Métal ?</vt:lpstr>
      <vt:lpstr>Présentation PowerPoint</vt:lpstr>
      <vt:lpstr>Résumé:</vt:lpstr>
      <vt:lpstr>Chapitre 8</vt:lpstr>
      <vt:lpstr>Les différentes statistiques</vt:lpstr>
      <vt:lpstr>Les différentes statistiques</vt:lpstr>
      <vt:lpstr>Maxwell – Boltzmann </vt:lpstr>
      <vt:lpstr>Statistique de Fermi – Dirac </vt:lpstr>
      <vt:lpstr>Différence discernable ou non (1 « bille » par case  Pauli)</vt:lpstr>
      <vt:lpstr>indiscernables  </vt:lpstr>
      <vt:lpstr>Statistique de Fermi – Dirac ( indicernables+ »Pauli »)</vt:lpstr>
      <vt:lpstr>Statistique de Fermi – Dirac </vt:lpstr>
      <vt:lpstr>Fonction de Fermi – Dirac </vt:lpstr>
      <vt:lpstr>Fonction de Fermi – Dirac</vt:lpstr>
      <vt:lpstr>Influence de la température</vt:lpstr>
      <vt:lpstr>Passage  FD   MB ?</vt:lpstr>
      <vt:lpstr>Passage  FD   MB </vt:lpstr>
      <vt:lpstr>Présentation PowerPoint</vt:lpstr>
      <vt:lpstr>Chapitre 10</vt:lpstr>
      <vt:lpstr>Le semiconducteur à l’équilibre</vt:lpstr>
      <vt:lpstr>Densité de porteurs de charges dans les SC.</vt:lpstr>
      <vt:lpstr>Densité de porteurs de charges dans les SC.</vt:lpstr>
      <vt:lpstr>Calcul de n0 et p0</vt:lpstr>
      <vt:lpstr>Calcul de n0 et p0</vt:lpstr>
      <vt:lpstr>La loi d’action de masse</vt:lpstr>
      <vt:lpstr>Niveau de Fermi dans un semiconducteur intrinsèque</vt:lpstr>
      <vt:lpstr>Conduction bipolaire</vt:lpstr>
      <vt:lpstr>Électrons dans une structure Diamant (ex: Si)</vt:lpstr>
      <vt:lpstr>Électrons dans une structure Diamant (ex: Si)</vt:lpstr>
      <vt:lpstr>Niveau de Fermi dans un semiconducteur intrinsèque</vt:lpstr>
      <vt:lpstr>Niveau de Fermi dans un semiconducteur intrinsèque</vt:lpstr>
      <vt:lpstr>Variation ni(T)</vt:lpstr>
      <vt:lpstr>Dopage du semiconducteur</vt:lpstr>
      <vt:lpstr>Semi-conducteur intrinsèque</vt:lpstr>
      <vt:lpstr>Dopage du semiconducteur</vt:lpstr>
      <vt:lpstr>Dopage du semiconducteur</vt:lpstr>
      <vt:lpstr>Niveau d’énergie dus aux impuretés.</vt:lpstr>
      <vt:lpstr>Niveau « donneur » dans la Bande Interdite.</vt:lpstr>
      <vt:lpstr>Niveau « donneur » dans la Bande Interdite.</vt:lpstr>
      <vt:lpstr>Niveau « donneur » dans la Bande Interdite.</vt:lpstr>
      <vt:lpstr>Niveau « accepteur » dans la Bande Interdite.</vt:lpstr>
      <vt:lpstr>Niveau « accepteur » dans la Bande Interdite.</vt:lpstr>
      <vt:lpstr>Calcul de la position du niveau énergétique  Ed ou Ea</vt:lpstr>
      <vt:lpstr>Niveau « accepteur » dans la Bande Interdite.</vt:lpstr>
      <vt:lpstr>Dopage d’un SC: type n</vt:lpstr>
      <vt:lpstr>Dopage d’un SC: type p</vt:lpstr>
      <vt:lpstr>Statistique des donneurs et des accepteurs</vt:lpstr>
      <vt:lpstr>Statistique des donneurs et des accepteurs</vt:lpstr>
      <vt:lpstr>Statistique des donneurs et des accepteurs</vt:lpstr>
      <vt:lpstr>Statistique des donneurs et des accepteurs</vt:lpstr>
      <vt:lpstr>Ionisation complète et gel des porteurs</vt:lpstr>
      <vt:lpstr>la densité de porteurs en Fct de T?</vt:lpstr>
      <vt:lpstr>Variation de la conduction d’un semi-conducteur dopé en fonction de la température</vt:lpstr>
      <vt:lpstr>Niveau de Fermi EF(T)</vt:lpstr>
      <vt:lpstr>Niveau de Fermi EF(T)</vt:lpstr>
      <vt:lpstr>EF fonction de la Température</vt:lpstr>
      <vt:lpstr>Distribution à l’équilibre des porteurs</vt:lpstr>
      <vt:lpstr>Niveau de Fermi dans un SC extrinsèque</vt:lpstr>
      <vt:lpstr>Niveau de Fermi dans un SC extrinsèque</vt:lpstr>
      <vt:lpstr>Concentration de h+ et d’e- à l’équilibre</vt:lpstr>
      <vt:lpstr>Concentration de h+ et d’e- à l’équilibre</vt:lpstr>
      <vt:lpstr>Différence Ef - Efi</vt:lpstr>
      <vt:lpstr>Différence Ef - Efi</vt:lpstr>
      <vt:lpstr>Chapitre 11</vt:lpstr>
      <vt:lpstr>Plan:</vt:lpstr>
      <vt:lpstr>Phénomènes de Génération - Recombinaison</vt:lpstr>
      <vt:lpstr>Phénomènes de Génération - Recombinaison</vt:lpstr>
      <vt:lpstr>Recombinaison: 2 « chemins » possibles             (1)   </vt:lpstr>
      <vt:lpstr>Recombinaison: 2 « chemins » possibles             (2)</vt:lpstr>
      <vt:lpstr>Recombinaison: 2 « chemins » possibles             (3)</vt:lpstr>
      <vt:lpstr>Excitation lumineuse</vt:lpstr>
      <vt:lpstr>Recombinaison radiative et non radiative </vt:lpstr>
      <vt:lpstr>Recombinaisons de surface</vt:lpstr>
      <vt:lpstr>Courants dans les SC</vt:lpstr>
      <vt:lpstr>Vitesse de dérive (« drift velocity »)</vt:lpstr>
      <vt:lpstr>Courants dans les SC</vt:lpstr>
      <vt:lpstr>Courants dans les SC</vt:lpstr>
      <vt:lpstr>Courants dans les SC</vt:lpstr>
      <vt:lpstr>Présentation PowerPoint</vt:lpstr>
      <vt:lpstr>Variation de la mobilité en fonction de la concentration en dopants</vt:lpstr>
      <vt:lpstr>Courants dans les SC</vt:lpstr>
      <vt:lpstr>Vitesse de saturation</vt:lpstr>
      <vt:lpstr>Présentation PowerPoint</vt:lpstr>
      <vt:lpstr>Courants dans les SC</vt:lpstr>
      <vt:lpstr>Courants dans les SC</vt:lpstr>
      <vt:lpstr>Courants dans les SC</vt:lpstr>
      <vt:lpstr>Équations de continuité – longueur de diffusion</vt:lpstr>
      <vt:lpstr>Équations de continuité – longueur de diffusion</vt:lpstr>
      <vt:lpstr>Équations de continuité – longueur de diffusion</vt:lpstr>
      <vt:lpstr>Équation de Poisson</vt:lpstr>
      <vt:lpstr>Longueur de Debye</vt:lpstr>
      <vt:lpstr>Longueur de Debye</vt:lpstr>
      <vt:lpstr>Temps de relaxation diélectrique</vt:lpstr>
      <vt:lpstr>Chap 12</vt:lpstr>
      <vt:lpstr>Homojonction PN</vt:lpstr>
      <vt:lpstr>Mécanisme de formation de la jonction PN</vt:lpstr>
      <vt:lpstr>Mécanisme de formation de la jonction PN</vt:lpstr>
      <vt:lpstr>Tension de diffusion VD ou  « built in  potential Vb i »</vt:lpstr>
      <vt:lpstr>Champ, potentiel et largeur de zone d’espace (1)</vt:lpstr>
      <vt:lpstr>Champ, potentiel et largeur de zone d’espace (2)</vt:lpstr>
      <vt:lpstr>Champ, potentiel et largeur de zone d’espace (3)</vt:lpstr>
      <vt:lpstr>Attention: tout ce que l’on vient de voir était pour V=0. Lorsque la diode est polarisée par une tension V sur P, Vbi doit être remplacée par Vbi - V</vt:lpstr>
      <vt:lpstr>Jonction PN sous polarisation</vt:lpstr>
      <vt:lpstr>Jonction PN sous polarisation</vt:lpstr>
      <vt:lpstr>Densité de porteurs injectés à la frontière de la ZCE</vt:lpstr>
      <vt:lpstr>Variation de la densité de trous injectés en fonction de Va</vt:lpstr>
      <vt:lpstr>Injection de porteurs</vt:lpstr>
      <vt:lpstr>Distribution des porteurs dans les régions neutres</vt:lpstr>
      <vt:lpstr>Distribution des porteurs dans les régions neutres</vt:lpstr>
      <vt:lpstr>Courant de  porteurs minoritaires dans les régions neutres</vt:lpstr>
      <vt:lpstr>Courant de  porteurs minoritaires dans les régions neutres</vt:lpstr>
      <vt:lpstr>Génération –recombinaison dans la ZCE</vt:lpstr>
      <vt:lpstr>La diode réelle : Phénomènes de génération-recombinaison dans la ZCE</vt:lpstr>
      <vt:lpstr>La diode réelle : Phénomènes de génération-recombinaison dans la ZCE</vt:lpstr>
      <vt:lpstr>La diode réelle : Phénomènes de génération-recombinaison dans la ZCE</vt:lpstr>
      <vt:lpstr>Diode en polarisation inverse:  claquage de la jonction</vt:lpstr>
      <vt:lpstr>Jonction en régime dynamique: capacités de la jonction</vt:lpstr>
      <vt:lpstr>Capacité de transition ou de jonction</vt:lpstr>
      <vt:lpstr>Capacité de diffusion ou de stockage</vt:lpstr>
      <vt:lpstr>Capacité de diffusion ou de stockage</vt:lpstr>
      <vt:lpstr>Capacité de diffusion ou de stockage</vt:lpstr>
      <vt:lpstr>Capacité de diffusion ou de stockage</vt:lpstr>
      <vt:lpstr>Schéma équivalent jonction pn</vt:lpstr>
      <vt:lpstr>Jonction PN en commutation</vt:lpstr>
      <vt:lpstr>Jonction PN en commutation</vt:lpstr>
      <vt:lpstr>Jonction PN en commutation</vt:lpstr>
      <vt:lpstr>Diode Tunnel – diode Backward</vt:lpstr>
      <vt:lpstr>Diodes PIN</vt:lpstr>
      <vt:lpstr>Diodes PIN</vt:lpstr>
    </vt:vector>
  </TitlesOfParts>
  <Company>CNRS-CRHEA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Physique des semiconducteurs</dc:title>
  <dc:creator>Philippe Lorenzini</dc:creator>
  <cp:lastModifiedBy>Philippe Lorenzini</cp:lastModifiedBy>
  <cp:revision>1133</cp:revision>
  <cp:lastPrinted>2023-01-30T09:36:39Z</cp:lastPrinted>
  <dcterms:created xsi:type="dcterms:W3CDTF">2006-02-08T12:44:42Z</dcterms:created>
  <dcterms:modified xsi:type="dcterms:W3CDTF">2024-03-24T16:33:18Z</dcterms:modified>
</cp:coreProperties>
</file>